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07035-EA87-4EAF-A1DB-50A1B8812056}" v="1" dt="2024-01-31T00:18:48.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794"/>
  </p:normalViewPr>
  <p:slideViewPr>
    <p:cSldViewPr snapToGrid="0">
      <p:cViewPr varScale="1">
        <p:scale>
          <a:sx n="119" d="100"/>
          <a:sy n="119" d="100"/>
        </p:scale>
        <p:origin x="67"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O'linn" userId="5a049f7d8d3d5f42" providerId="LiveId" clId="{BCDB75EC-6E29-488F-A8C1-2E6687079322}"/>
    <pc:docChg chg="custSel modSld">
      <pc:chgData name="Brandon O'linn" userId="5a049f7d8d3d5f42" providerId="LiveId" clId="{BCDB75EC-6E29-488F-A8C1-2E6687079322}" dt="2022-12-15T01:46:20.153" v="105" actId="14100"/>
      <pc:docMkLst>
        <pc:docMk/>
      </pc:docMkLst>
      <pc:sldChg chg="addSp delSp modSp mod">
        <pc:chgData name="Brandon O'linn" userId="5a049f7d8d3d5f42" providerId="LiveId" clId="{BCDB75EC-6E29-488F-A8C1-2E6687079322}" dt="2022-12-15T01:46:20.153" v="105" actId="14100"/>
        <pc:sldMkLst>
          <pc:docMk/>
          <pc:sldMk cId="2950717469" sldId="261"/>
        </pc:sldMkLst>
        <pc:spChg chg="mod">
          <ac:chgData name="Brandon O'linn" userId="5a049f7d8d3d5f42" providerId="LiveId" clId="{BCDB75EC-6E29-488F-A8C1-2E6687079322}" dt="2022-12-15T01:42:58.202" v="99" actId="20577"/>
          <ac:spMkLst>
            <pc:docMk/>
            <pc:sldMk cId="2950717469" sldId="261"/>
            <ac:spMk id="5" creationId="{50236689-0ACE-A86C-4203-02522897A1D5}"/>
          </ac:spMkLst>
        </pc:spChg>
        <pc:picChg chg="add mod">
          <ac:chgData name="Brandon O'linn" userId="5a049f7d8d3d5f42" providerId="LiveId" clId="{BCDB75EC-6E29-488F-A8C1-2E6687079322}" dt="2022-12-15T01:46:20.153" v="105" actId="14100"/>
          <ac:picMkLst>
            <pc:docMk/>
            <pc:sldMk cId="2950717469" sldId="261"/>
            <ac:picMk id="3" creationId="{F792BCFC-5ADD-CA23-4293-D227941925EF}"/>
          </ac:picMkLst>
        </pc:picChg>
        <pc:picChg chg="del">
          <ac:chgData name="Brandon O'linn" userId="5a049f7d8d3d5f42" providerId="LiveId" clId="{BCDB75EC-6E29-488F-A8C1-2E6687079322}" dt="2022-12-15T01:45:49.481" v="100" actId="478"/>
          <ac:picMkLst>
            <pc:docMk/>
            <pc:sldMk cId="2950717469" sldId="261"/>
            <ac:picMk id="7" creationId="{AF1DAD5A-18B3-3CF8-81CA-21CD0E78DA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DABA6-D2C7-3647-A66B-B4C0731FA4CF}"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FB1AA-C414-8D48-A99F-71DD429F7069}" type="slidenum">
              <a:rPr lang="en-US" smtClean="0"/>
              <a:t>‹#›</a:t>
            </a:fld>
            <a:endParaRPr lang="en-US"/>
          </a:p>
        </p:txBody>
      </p:sp>
    </p:spTree>
    <p:extLst>
      <p:ext uri="{BB962C8B-B14F-4D97-AF65-F5344CB8AC3E}">
        <p14:creationId xmlns:p14="http://schemas.microsoft.com/office/powerpoint/2010/main" val="3509823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results show that for both Chubb and Henry held steady or even increased their production from 2019-2022. Although halfway through the 2022 season Henry is off to a shaky start compared to recent years. Possibly due to teams scheming against him because his last three season were insane. </a:t>
            </a:r>
          </a:p>
          <a:p>
            <a:endParaRPr lang="en-US" dirty="0"/>
          </a:p>
        </p:txBody>
      </p:sp>
      <p:sp>
        <p:nvSpPr>
          <p:cNvPr id="4" name="Slide Number Placeholder 3"/>
          <p:cNvSpPr>
            <a:spLocks noGrp="1"/>
          </p:cNvSpPr>
          <p:nvPr>
            <p:ph type="sldNum" sz="quarter" idx="5"/>
          </p:nvPr>
        </p:nvSpPr>
        <p:spPr/>
        <p:txBody>
          <a:bodyPr/>
          <a:lstStyle/>
          <a:p>
            <a:fld id="{8BCFB1AA-C414-8D48-A99F-71DD429F7069}" type="slidenum">
              <a:rPr lang="en-US" smtClean="0"/>
              <a:t>4</a:t>
            </a:fld>
            <a:endParaRPr lang="en-US"/>
          </a:p>
        </p:txBody>
      </p:sp>
    </p:spTree>
    <p:extLst>
      <p:ext uri="{BB962C8B-B14F-4D97-AF65-F5344CB8AC3E}">
        <p14:creationId xmlns:p14="http://schemas.microsoft.com/office/powerpoint/2010/main" val="383352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8BCFB1AA-C414-8D48-A99F-71DD429F7069}" type="slidenum">
              <a:rPr lang="en-US" smtClean="0"/>
              <a:t>5</a:t>
            </a:fld>
            <a:endParaRPr lang="en-US"/>
          </a:p>
        </p:txBody>
      </p:sp>
    </p:spTree>
    <p:extLst>
      <p:ext uri="{BB962C8B-B14F-4D97-AF65-F5344CB8AC3E}">
        <p14:creationId xmlns:p14="http://schemas.microsoft.com/office/powerpoint/2010/main" val="3342255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1/30/2024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1/30/2024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1/30/2024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1/30/2024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1/30/2024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1/30/2024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football-reference.com/years/2019/passing.html" TargetMode="External"/><Relationship Id="rId2" Type="http://schemas.openxmlformats.org/officeDocument/2006/relationships/hyperlink" Target="https://www.advancedsportsanalytics.com/nfl-raw-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A104-D3CA-6A57-6637-41B4D9CA0260}"/>
              </a:ext>
            </a:extLst>
          </p:cNvPr>
          <p:cNvSpPr>
            <a:spLocks noGrp="1"/>
          </p:cNvSpPr>
          <p:nvPr>
            <p:ph type="ctrTitle"/>
          </p:nvPr>
        </p:nvSpPr>
        <p:spPr/>
        <p:txBody>
          <a:bodyPr/>
          <a:lstStyle/>
          <a:p>
            <a:r>
              <a:rPr lang="en-US" dirty="0"/>
              <a:t>NFL</a:t>
            </a:r>
          </a:p>
        </p:txBody>
      </p:sp>
      <p:sp>
        <p:nvSpPr>
          <p:cNvPr id="3" name="Subtitle 2">
            <a:extLst>
              <a:ext uri="{FF2B5EF4-FFF2-40B4-BE49-F238E27FC236}">
                <a16:creationId xmlns:a16="http://schemas.microsoft.com/office/drawing/2014/main" id="{E5F81105-7709-B6CC-85D8-D44F22DCBC1C}"/>
              </a:ext>
            </a:extLst>
          </p:cNvPr>
          <p:cNvSpPr>
            <a:spLocks noGrp="1"/>
          </p:cNvSpPr>
          <p:nvPr>
            <p:ph type="subTitle" idx="1"/>
          </p:nvPr>
        </p:nvSpPr>
        <p:spPr/>
        <p:txBody>
          <a:bodyPr/>
          <a:lstStyle/>
          <a:p>
            <a:r>
              <a:rPr lang="en-US" dirty="0"/>
              <a:t>Passing and Rushing Comparisons</a:t>
            </a:r>
          </a:p>
        </p:txBody>
      </p:sp>
      <p:sp>
        <p:nvSpPr>
          <p:cNvPr id="4" name="TextBox 3">
            <a:extLst>
              <a:ext uri="{FF2B5EF4-FFF2-40B4-BE49-F238E27FC236}">
                <a16:creationId xmlns:a16="http://schemas.microsoft.com/office/drawing/2014/main" id="{15D578A4-DAEE-9039-4A21-14BC2691EFD8}"/>
              </a:ext>
            </a:extLst>
          </p:cNvPr>
          <p:cNvSpPr txBox="1"/>
          <p:nvPr/>
        </p:nvSpPr>
        <p:spPr>
          <a:xfrm>
            <a:off x="7893935" y="289366"/>
            <a:ext cx="4849792" cy="830997"/>
          </a:xfrm>
          <a:prstGeom prst="rect">
            <a:avLst/>
          </a:prstGeom>
          <a:noFill/>
        </p:spPr>
        <p:txBody>
          <a:bodyPr wrap="square" rtlCol="0">
            <a:spAutoFit/>
          </a:bodyPr>
          <a:lstStyle/>
          <a:p>
            <a:r>
              <a:rPr lang="en-US" sz="1600" dirty="0"/>
              <a:t>IST 652</a:t>
            </a:r>
          </a:p>
          <a:p>
            <a:r>
              <a:rPr lang="en-US" sz="1600" dirty="0"/>
              <a:t>Brandon </a:t>
            </a:r>
            <a:r>
              <a:rPr lang="en-US" sz="1600" dirty="0" err="1"/>
              <a:t>O’Linn</a:t>
            </a:r>
            <a:r>
              <a:rPr lang="en-US" sz="1600" dirty="0"/>
              <a:t> and Santiago </a:t>
            </a:r>
            <a:r>
              <a:rPr lang="en-US" sz="1600" dirty="0" err="1"/>
              <a:t>Lampon</a:t>
            </a:r>
            <a:endParaRPr lang="en-US" sz="1600" dirty="0"/>
          </a:p>
          <a:p>
            <a:r>
              <a:rPr lang="en-US" sz="1600" dirty="0"/>
              <a:t>Dr. Deborah </a:t>
            </a:r>
            <a:r>
              <a:rPr lang="en-US" sz="1600" dirty="0" err="1"/>
              <a:t>Landowski</a:t>
            </a:r>
            <a:endParaRPr lang="en-US" sz="1600" dirty="0"/>
          </a:p>
        </p:txBody>
      </p:sp>
    </p:spTree>
    <p:extLst>
      <p:ext uri="{BB962C8B-B14F-4D97-AF65-F5344CB8AC3E}">
        <p14:creationId xmlns:p14="http://schemas.microsoft.com/office/powerpoint/2010/main" val="177803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err="1"/>
              <a:t>nfl_data_py</a:t>
            </a:r>
            <a:endParaRPr lang="en-US" sz="2800" dirty="0"/>
          </a:p>
        </p:txBody>
      </p:sp>
      <p:pic>
        <p:nvPicPr>
          <p:cNvPr id="5" name="Picture 4" descr="Chart, line chart&#10;&#10;Description automatically generated">
            <a:extLst>
              <a:ext uri="{FF2B5EF4-FFF2-40B4-BE49-F238E27FC236}">
                <a16:creationId xmlns:a16="http://schemas.microsoft.com/office/drawing/2014/main" id="{744D42B3-77EB-AF36-A57D-2E71F4A2F4DC}"/>
              </a:ext>
            </a:extLst>
          </p:cNvPr>
          <p:cNvPicPr>
            <a:picLocks noChangeAspect="1"/>
          </p:cNvPicPr>
          <p:nvPr/>
        </p:nvPicPr>
        <p:blipFill>
          <a:blip r:embed="rId2"/>
          <a:stretch>
            <a:fillRect/>
          </a:stretch>
        </p:blipFill>
        <p:spPr>
          <a:xfrm>
            <a:off x="3886200" y="1022512"/>
            <a:ext cx="8001000" cy="5441950"/>
          </a:xfrm>
          <a:prstGeom prst="rect">
            <a:avLst/>
          </a:prstGeom>
        </p:spPr>
      </p:pic>
      <p:sp>
        <p:nvSpPr>
          <p:cNvPr id="6" name="TextBox 5">
            <a:extLst>
              <a:ext uri="{FF2B5EF4-FFF2-40B4-BE49-F238E27FC236}">
                <a16:creationId xmlns:a16="http://schemas.microsoft.com/office/drawing/2014/main" id="{A82358C1-4AD3-CE3D-EF3A-0E9950D5BFCD}"/>
              </a:ext>
            </a:extLst>
          </p:cNvPr>
          <p:cNvSpPr txBox="1"/>
          <p:nvPr/>
        </p:nvSpPr>
        <p:spPr>
          <a:xfrm>
            <a:off x="328613" y="1743075"/>
            <a:ext cx="3957637"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5 Passing Yds QB</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Tom Brady 5316 yards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Justin Herbert 5014 yards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Matthew Stafford 4886 yards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Patrick </a:t>
            </a:r>
            <a:r>
              <a:rPr lang="en-US" dirty="0" err="1">
                <a:latin typeface="Times New Roman" panose="02020603050405020304" pitchFamily="18" charset="0"/>
                <a:cs typeface="Times New Roman" panose="02020603050405020304" pitchFamily="18" charset="0"/>
              </a:rPr>
              <a:t>Mahomes</a:t>
            </a:r>
            <a:r>
              <a:rPr lang="en-US" dirty="0">
                <a:latin typeface="Times New Roman" panose="02020603050405020304" pitchFamily="18" charset="0"/>
                <a:cs typeface="Times New Roman" panose="02020603050405020304" pitchFamily="18" charset="0"/>
              </a:rPr>
              <a:t> 4836 yards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Derek </a:t>
            </a:r>
            <a:r>
              <a:rPr lang="en-US" dirty="0" err="1">
                <a:latin typeface="Times New Roman" panose="02020603050405020304" pitchFamily="18" charset="0"/>
                <a:cs typeface="Times New Roman" panose="02020603050405020304" pitchFamily="18" charset="0"/>
              </a:rPr>
              <a:t>Carr</a:t>
            </a:r>
            <a:r>
              <a:rPr lang="en-US" dirty="0">
                <a:latin typeface="Times New Roman" panose="02020603050405020304" pitchFamily="18" charset="0"/>
                <a:cs typeface="Times New Roman" panose="02020603050405020304" pitchFamily="18" charset="0"/>
              </a:rPr>
              <a:t> 4804 yards</a:t>
            </a:r>
          </a:p>
        </p:txBody>
      </p:sp>
    </p:spTree>
    <p:extLst>
      <p:ext uri="{BB962C8B-B14F-4D97-AF65-F5344CB8AC3E}">
        <p14:creationId xmlns:p14="http://schemas.microsoft.com/office/powerpoint/2010/main" val="74203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err="1"/>
              <a:t>nfl_data_py</a:t>
            </a:r>
            <a:endParaRPr lang="en-US" sz="2800" dirty="0"/>
          </a:p>
        </p:txBody>
      </p:sp>
      <p:sp>
        <p:nvSpPr>
          <p:cNvPr id="6" name="TextBox 5">
            <a:extLst>
              <a:ext uri="{FF2B5EF4-FFF2-40B4-BE49-F238E27FC236}">
                <a16:creationId xmlns:a16="http://schemas.microsoft.com/office/drawing/2014/main" id="{A82358C1-4AD3-CE3D-EF3A-0E9950D5BFCD}"/>
              </a:ext>
            </a:extLst>
          </p:cNvPr>
          <p:cNvSpPr txBox="1"/>
          <p:nvPr/>
        </p:nvSpPr>
        <p:spPr>
          <a:xfrm>
            <a:off x="328613" y="1743075"/>
            <a:ext cx="3957637"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5 Passing TD QB</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Tom Brady - 43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Matthew Stafford – 41</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Justinn</a:t>
            </a:r>
            <a:r>
              <a:rPr lang="en-US" dirty="0">
                <a:latin typeface="Times New Roman" panose="02020603050405020304" pitchFamily="18" charset="0"/>
                <a:cs typeface="Times New Roman" panose="02020603050405020304" pitchFamily="18" charset="0"/>
              </a:rPr>
              <a:t> Herbert - 38</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Patrick </a:t>
            </a:r>
            <a:r>
              <a:rPr lang="en-US" dirty="0" err="1">
                <a:latin typeface="Times New Roman" panose="02020603050405020304" pitchFamily="18" charset="0"/>
                <a:cs typeface="Times New Roman" panose="02020603050405020304" pitchFamily="18" charset="0"/>
              </a:rPr>
              <a:t>Mahomes</a:t>
            </a:r>
            <a:r>
              <a:rPr lang="en-US" dirty="0">
                <a:latin typeface="Times New Roman" panose="02020603050405020304" pitchFamily="18" charset="0"/>
                <a:cs typeface="Times New Roman" panose="02020603050405020304" pitchFamily="18" charset="0"/>
              </a:rPr>
              <a:t> - 37</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Dak Prescott - 37</a:t>
            </a:r>
          </a:p>
        </p:txBody>
      </p:sp>
      <p:pic>
        <p:nvPicPr>
          <p:cNvPr id="3" name="Picture 2" descr="Chart&#10;&#10;Description automatically generated">
            <a:extLst>
              <a:ext uri="{FF2B5EF4-FFF2-40B4-BE49-F238E27FC236}">
                <a16:creationId xmlns:a16="http://schemas.microsoft.com/office/drawing/2014/main" id="{71C2999C-A1B7-03D4-FA47-23717FBC5824}"/>
              </a:ext>
            </a:extLst>
          </p:cNvPr>
          <p:cNvPicPr>
            <a:picLocks noChangeAspect="1"/>
          </p:cNvPicPr>
          <p:nvPr/>
        </p:nvPicPr>
        <p:blipFill>
          <a:blip r:embed="rId2"/>
          <a:stretch>
            <a:fillRect/>
          </a:stretch>
        </p:blipFill>
        <p:spPr>
          <a:xfrm>
            <a:off x="3765884" y="1019168"/>
            <a:ext cx="8097503" cy="5510463"/>
          </a:xfrm>
          <a:prstGeom prst="rect">
            <a:avLst/>
          </a:prstGeom>
        </p:spPr>
      </p:pic>
    </p:spTree>
    <p:extLst>
      <p:ext uri="{BB962C8B-B14F-4D97-AF65-F5344CB8AC3E}">
        <p14:creationId xmlns:p14="http://schemas.microsoft.com/office/powerpoint/2010/main" val="47011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err="1"/>
              <a:t>nfl_data_py</a:t>
            </a:r>
            <a:endParaRPr lang="en-US" sz="2800" dirty="0"/>
          </a:p>
        </p:txBody>
      </p:sp>
      <p:pic>
        <p:nvPicPr>
          <p:cNvPr id="5" name="Picture 4" descr="Chart, line chart&#10;&#10;Description automatically generated">
            <a:extLst>
              <a:ext uri="{FF2B5EF4-FFF2-40B4-BE49-F238E27FC236}">
                <a16:creationId xmlns:a16="http://schemas.microsoft.com/office/drawing/2014/main" id="{50E79C1E-99F7-1445-D0CD-0CDB657BDB74}"/>
              </a:ext>
            </a:extLst>
          </p:cNvPr>
          <p:cNvPicPr>
            <a:picLocks noChangeAspect="1"/>
          </p:cNvPicPr>
          <p:nvPr/>
        </p:nvPicPr>
        <p:blipFill>
          <a:blip r:embed="rId2"/>
          <a:stretch>
            <a:fillRect/>
          </a:stretch>
        </p:blipFill>
        <p:spPr>
          <a:xfrm>
            <a:off x="4955674" y="1584158"/>
            <a:ext cx="4955674" cy="4955674"/>
          </a:xfrm>
          <a:prstGeom prst="rect">
            <a:avLst/>
          </a:prstGeom>
        </p:spPr>
      </p:pic>
      <p:pic>
        <p:nvPicPr>
          <p:cNvPr id="8" name="Picture 7" descr="Chart&#10;&#10;Description automatically generated">
            <a:extLst>
              <a:ext uri="{FF2B5EF4-FFF2-40B4-BE49-F238E27FC236}">
                <a16:creationId xmlns:a16="http://schemas.microsoft.com/office/drawing/2014/main" id="{3C0D9A59-CB1F-371D-1AAF-9F62CCCFC64E}"/>
              </a:ext>
            </a:extLst>
          </p:cNvPr>
          <p:cNvPicPr>
            <a:picLocks noChangeAspect="1"/>
          </p:cNvPicPr>
          <p:nvPr/>
        </p:nvPicPr>
        <p:blipFill>
          <a:blip r:embed="rId3"/>
          <a:stretch>
            <a:fillRect/>
          </a:stretch>
        </p:blipFill>
        <p:spPr>
          <a:xfrm>
            <a:off x="0" y="1584158"/>
            <a:ext cx="4955674" cy="4955674"/>
          </a:xfrm>
          <a:prstGeom prst="rect">
            <a:avLst/>
          </a:prstGeom>
        </p:spPr>
      </p:pic>
      <p:sp>
        <p:nvSpPr>
          <p:cNvPr id="9" name="TextBox 8">
            <a:extLst>
              <a:ext uri="{FF2B5EF4-FFF2-40B4-BE49-F238E27FC236}">
                <a16:creationId xmlns:a16="http://schemas.microsoft.com/office/drawing/2014/main" id="{24ED070E-5E7F-9309-A4FF-54A9D553125A}"/>
              </a:ext>
            </a:extLst>
          </p:cNvPr>
          <p:cNvSpPr txBox="1"/>
          <p:nvPr/>
        </p:nvSpPr>
        <p:spPr>
          <a:xfrm>
            <a:off x="3403600" y="1155032"/>
            <a:ext cx="1552074" cy="369332"/>
          </a:xfrm>
          <a:prstGeom prst="rect">
            <a:avLst/>
          </a:prstGeom>
          <a:noFill/>
        </p:spPr>
        <p:txBody>
          <a:bodyPr wrap="square" rtlCol="0">
            <a:spAutoFit/>
          </a:bodyPr>
          <a:lstStyle/>
          <a:p>
            <a:r>
              <a:rPr lang="en-US" dirty="0"/>
              <a:t>2009 Season</a:t>
            </a:r>
          </a:p>
        </p:txBody>
      </p:sp>
      <p:sp>
        <p:nvSpPr>
          <p:cNvPr id="10" name="TextBox 9">
            <a:extLst>
              <a:ext uri="{FF2B5EF4-FFF2-40B4-BE49-F238E27FC236}">
                <a16:creationId xmlns:a16="http://schemas.microsoft.com/office/drawing/2014/main" id="{64CF8BF7-A365-FFB4-8111-39261F0E2395}"/>
              </a:ext>
            </a:extLst>
          </p:cNvPr>
          <p:cNvSpPr txBox="1"/>
          <p:nvPr/>
        </p:nvSpPr>
        <p:spPr>
          <a:xfrm>
            <a:off x="8359274" y="1155032"/>
            <a:ext cx="1552074" cy="369332"/>
          </a:xfrm>
          <a:prstGeom prst="rect">
            <a:avLst/>
          </a:prstGeom>
          <a:noFill/>
        </p:spPr>
        <p:txBody>
          <a:bodyPr wrap="square" rtlCol="0">
            <a:spAutoFit/>
          </a:bodyPr>
          <a:lstStyle/>
          <a:p>
            <a:r>
              <a:rPr lang="en-US" dirty="0"/>
              <a:t>2021 Season</a:t>
            </a:r>
          </a:p>
        </p:txBody>
      </p:sp>
      <p:sp>
        <p:nvSpPr>
          <p:cNvPr id="11" name="TextBox 10">
            <a:extLst>
              <a:ext uri="{FF2B5EF4-FFF2-40B4-BE49-F238E27FC236}">
                <a16:creationId xmlns:a16="http://schemas.microsoft.com/office/drawing/2014/main" id="{9D8E3797-516D-39E9-422A-C896309AFF3E}"/>
              </a:ext>
            </a:extLst>
          </p:cNvPr>
          <p:cNvSpPr txBox="1"/>
          <p:nvPr/>
        </p:nvSpPr>
        <p:spPr>
          <a:xfrm>
            <a:off x="9998242" y="1584158"/>
            <a:ext cx="1913021" cy="3139321"/>
          </a:xfrm>
          <a:prstGeom prst="rect">
            <a:avLst/>
          </a:prstGeom>
          <a:noFill/>
        </p:spPr>
        <p:txBody>
          <a:bodyPr wrap="square" rtlCol="0">
            <a:spAutoFit/>
          </a:bodyPr>
          <a:lstStyle/>
          <a:p>
            <a:r>
              <a:rPr lang="en-US" dirty="0"/>
              <a:t>Running Backs</a:t>
            </a:r>
          </a:p>
          <a:p>
            <a:endParaRPr lang="en-US" dirty="0"/>
          </a:p>
          <a:p>
            <a:r>
              <a:rPr lang="en-US" dirty="0"/>
              <a:t>2009</a:t>
            </a:r>
          </a:p>
          <a:p>
            <a:r>
              <a:rPr lang="en-US" dirty="0"/>
              <a:t>15 RBs with over 1000 yds</a:t>
            </a:r>
          </a:p>
          <a:p>
            <a:r>
              <a:rPr lang="en-US" dirty="0"/>
              <a:t>rushing</a:t>
            </a:r>
          </a:p>
          <a:p>
            <a:endParaRPr lang="en-US" dirty="0"/>
          </a:p>
          <a:p>
            <a:r>
              <a:rPr lang="en-US" dirty="0"/>
              <a:t>2021</a:t>
            </a:r>
          </a:p>
          <a:p>
            <a:r>
              <a:rPr lang="en-US" dirty="0"/>
              <a:t>7 RBs with over</a:t>
            </a:r>
          </a:p>
          <a:p>
            <a:r>
              <a:rPr lang="en-US" dirty="0"/>
              <a:t>1000 yds rushing</a:t>
            </a:r>
          </a:p>
        </p:txBody>
      </p:sp>
    </p:spTree>
    <p:extLst>
      <p:ext uri="{BB962C8B-B14F-4D97-AF65-F5344CB8AC3E}">
        <p14:creationId xmlns:p14="http://schemas.microsoft.com/office/powerpoint/2010/main" val="216830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a:t>Conclusion</a:t>
            </a:r>
          </a:p>
        </p:txBody>
      </p:sp>
      <p:sp>
        <p:nvSpPr>
          <p:cNvPr id="2" name="TextBox 1">
            <a:extLst>
              <a:ext uri="{FF2B5EF4-FFF2-40B4-BE49-F238E27FC236}">
                <a16:creationId xmlns:a16="http://schemas.microsoft.com/office/drawing/2014/main" id="{FB02B22E-49CD-1219-A79C-7FD7D3EE0DE2}"/>
              </a:ext>
            </a:extLst>
          </p:cNvPr>
          <p:cNvSpPr txBox="1"/>
          <p:nvPr/>
        </p:nvSpPr>
        <p:spPr>
          <a:xfrm>
            <a:off x="565484" y="1600200"/>
            <a:ext cx="11129211"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running back by committee is a strategy employed by football teams in which more than one running back shares a relatively similar percentage of carries. Many teams in the NFL employ more than one running back who usually have different strengths and weaknesses. Ultimately, showing that having two-three running backs that can collectively rush for over 1,000 yards is the same as having one running back that can do the same.</a:t>
            </a:r>
            <a:r>
              <a:rPr lang="en-US" dirty="0">
                <a:effectLst/>
                <a:latin typeface="Times New Roman" panose="02020603050405020304" pitchFamily="18" charset="0"/>
                <a:cs typeface="Times New Roman" panose="02020603050405020304" pitchFamily="18" charset="0"/>
              </a:rPr>
              <a:t> </a:t>
            </a:r>
          </a:p>
          <a:p>
            <a:endParaRPr lang="en-US"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Although it seemed as though in football to pass the ball more you would have to run the ball less our analysis showed us that while passing did increase over the years it did not negatively impact the number of running plays an individual team ran. This could be because offense is booming and as fast as ever meaning teams could be running more total plays. We also saw that elite running back can still be elite and have a heavy workload. Some of the biggest and best names at the QB position are averaging around 40 passes per game. </a:t>
            </a:r>
          </a:p>
          <a:p>
            <a:pPr marL="285750" indent="-285750">
              <a:buFont typeface="Arial" panose="020B0604020202020204" pitchFamily="34" charset="0"/>
              <a:buChar char="•"/>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9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a:t>Introduction</a:t>
            </a:r>
          </a:p>
        </p:txBody>
      </p:sp>
      <p:sp>
        <p:nvSpPr>
          <p:cNvPr id="5" name="TextBox 4">
            <a:extLst>
              <a:ext uri="{FF2B5EF4-FFF2-40B4-BE49-F238E27FC236}">
                <a16:creationId xmlns:a16="http://schemas.microsoft.com/office/drawing/2014/main" id="{50236689-0ACE-A86C-4203-02522897A1D5}"/>
              </a:ext>
            </a:extLst>
          </p:cNvPr>
          <p:cNvSpPr txBox="1"/>
          <p:nvPr/>
        </p:nvSpPr>
        <p:spPr>
          <a:xfrm>
            <a:off x="1049438" y="2147886"/>
            <a:ext cx="10093124" cy="3035959"/>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How sports are played changes all the time and football is no exception. Football used to be a game dominated by prolific running backs with the quarterbacks playing more like game managers. In the last several years that has drastically changed. Teams are throwing the ball now more than ever. Running backs are now more agile and have the same ability to catch the ball as most receivers. In fact, it seems like if a running back can’t catch the ball there is not room for them in the NFL. Quarterbacks are no longer game managers but the most important and valued players in the game. Some quarterbacks used to have less than 20 passing attempts in a game, now some of them are throwing 40 to 50 times a game with Kansas City Chiefs quarterback Patrick </a:t>
            </a:r>
            <a:r>
              <a:rPr lang="en-US" sz="1800" dirty="0" err="1">
                <a:effectLst/>
                <a:latin typeface="Times New Roman" panose="02020603050405020304" pitchFamily="18" charset="0"/>
                <a:ea typeface="Calibri" panose="020F0502020204030204" pitchFamily="34" charset="0"/>
              </a:rPr>
              <a:t>Mahomes</a:t>
            </a:r>
            <a:r>
              <a:rPr lang="en-US" sz="1800" dirty="0">
                <a:effectLst/>
                <a:latin typeface="Times New Roman" panose="02020603050405020304" pitchFamily="18" charset="0"/>
                <a:ea typeface="Calibri" panose="020F0502020204030204" pitchFamily="34" charset="0"/>
              </a:rPr>
              <a:t> recently throwing 68 passing attempts in one game. The purpose of this analysis is to explore how the game of football has changed from 2019 to 2022 by looking at team data and individual player data.</a:t>
            </a:r>
          </a:p>
        </p:txBody>
      </p:sp>
    </p:spTree>
    <p:extLst>
      <p:ext uri="{BB962C8B-B14F-4D97-AF65-F5344CB8AC3E}">
        <p14:creationId xmlns:p14="http://schemas.microsoft.com/office/powerpoint/2010/main" val="105704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a:t>Data Sets</a:t>
            </a:r>
          </a:p>
        </p:txBody>
      </p:sp>
      <p:sp>
        <p:nvSpPr>
          <p:cNvPr id="5" name="TextBox 4">
            <a:extLst>
              <a:ext uri="{FF2B5EF4-FFF2-40B4-BE49-F238E27FC236}">
                <a16:creationId xmlns:a16="http://schemas.microsoft.com/office/drawing/2014/main" id="{50236689-0ACE-A86C-4203-02522897A1D5}"/>
              </a:ext>
            </a:extLst>
          </p:cNvPr>
          <p:cNvSpPr txBox="1"/>
          <p:nvPr/>
        </p:nvSpPr>
        <p:spPr>
          <a:xfrm>
            <a:off x="1049438" y="2147886"/>
            <a:ext cx="10093124" cy="3537507"/>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Three datasets were used to explore the changes in how football is played the first is from </a:t>
            </a:r>
            <a:r>
              <a:rPr lang="en-US" sz="1800" dirty="0" err="1">
                <a:effectLst/>
                <a:latin typeface="Times New Roman" panose="02020603050405020304" pitchFamily="18" charset="0"/>
                <a:ea typeface="Calibri" panose="020F0502020204030204" pitchFamily="34" charset="0"/>
              </a:rPr>
              <a:t>NFL_data_py</a:t>
            </a:r>
            <a:r>
              <a:rPr lang="en-US" sz="1800" dirty="0">
                <a:effectLst/>
                <a:latin typeface="Times New Roman" panose="02020603050405020304" pitchFamily="18" charset="0"/>
                <a:ea typeface="Calibri" panose="020F0502020204030204" pitchFamily="34" charset="0"/>
              </a:rPr>
              <a:t>, the second is from web scraping NFL stats from Pro Football Reference, and the third is from a CSV provided by </a:t>
            </a:r>
            <a:r>
              <a:rPr lang="en-US" sz="1800" u="sng" dirty="0">
                <a:solidFill>
                  <a:srgbClr val="0563C1"/>
                </a:solidFill>
                <a:effectLst/>
                <a:latin typeface="Times New Roman" panose="02020603050405020304" pitchFamily="18" charset="0"/>
                <a:ea typeface="Calibri" panose="020F0502020204030204" pitchFamily="34" charset="0"/>
                <a:hlinkClick r:id="rId2"/>
              </a:rPr>
              <a:t>https://www.advancedsportsanalytics.com/nfl-raw-data</a:t>
            </a:r>
            <a:r>
              <a:rPr lang="en-US" sz="1800" dirty="0">
                <a:effectLst/>
                <a:latin typeface="Times New Roman" panose="02020603050405020304" pitchFamily="18" charset="0"/>
                <a:ea typeface="Calibri" panose="020F0502020204030204" pitchFamily="34" charset="0"/>
              </a:rPr>
              <a:t>. </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nfl_data_py</a:t>
            </a:r>
            <a:r>
              <a:rPr lang="en-US" sz="1800" dirty="0">
                <a:effectLst/>
                <a:latin typeface="Times New Roman" panose="02020603050405020304" pitchFamily="18" charset="0"/>
                <a:ea typeface="Calibri" panose="020F0502020204030204" pitchFamily="34" charset="0"/>
              </a:rPr>
              <a:t> is a Python library for interacting with NFL data sourced from nflfastR, </a:t>
            </a:r>
            <a:r>
              <a:rPr lang="en-US" sz="1800" dirty="0" err="1">
                <a:effectLst/>
                <a:latin typeface="Times New Roman" panose="02020603050405020304" pitchFamily="18" charset="0"/>
                <a:ea typeface="Calibri" panose="020F0502020204030204" pitchFamily="34" charset="0"/>
              </a:rPr>
              <a:t>nfldata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dynastyprocess</a:t>
            </a:r>
            <a:r>
              <a:rPr lang="en-US" sz="1800" dirty="0">
                <a:effectLst/>
                <a:latin typeface="Times New Roman" panose="02020603050405020304" pitchFamily="18" charset="0"/>
                <a:ea typeface="Calibri" panose="020F0502020204030204" pitchFamily="34" charset="0"/>
              </a:rPr>
              <a:t>, and Draft Scout. For this project, we used the </a:t>
            </a:r>
            <a:r>
              <a:rPr lang="en-US" sz="1800" dirty="0" err="1">
                <a:effectLst/>
                <a:latin typeface="Times New Roman" panose="02020603050405020304" pitchFamily="18" charset="0"/>
                <a:ea typeface="Calibri" panose="020F0502020204030204" pitchFamily="34" charset="0"/>
              </a:rPr>
              <a:t>nfl_data_py</a:t>
            </a:r>
            <a:r>
              <a:rPr lang="en-US" sz="1800" dirty="0">
                <a:effectLst/>
                <a:latin typeface="Times New Roman" panose="02020603050405020304" pitchFamily="18" charset="0"/>
                <a:ea typeface="Calibri" panose="020F0502020204030204" pitchFamily="34" charset="0"/>
              </a:rPr>
              <a:t> function to bring in </a:t>
            </a:r>
            <a:r>
              <a:rPr lang="en-US" sz="1800" dirty="0" err="1">
                <a:effectLst/>
                <a:latin typeface="Times New Roman" panose="02020603050405020304" pitchFamily="18" charset="0"/>
                <a:ea typeface="Calibri" panose="020F0502020204030204" pitchFamily="34" charset="0"/>
              </a:rPr>
              <a:t>nfl</a:t>
            </a:r>
            <a:r>
              <a:rPr lang="en-US" sz="1800" dirty="0">
                <a:effectLst/>
                <a:latin typeface="Times New Roman" panose="02020603050405020304" pitchFamily="18" charset="0"/>
                <a:ea typeface="Calibri" panose="020F0502020204030204" pitchFamily="34" charset="0"/>
              </a:rPr>
              <a:t> play-</a:t>
            </a:r>
            <a:r>
              <a:rPr lang="en-US" sz="1800" dirty="0" err="1">
                <a:effectLst/>
                <a:latin typeface="Times New Roman" panose="02020603050405020304" pitchFamily="18" charset="0"/>
                <a:ea typeface="Calibri" panose="020F0502020204030204" pitchFamily="34" charset="0"/>
              </a:rPr>
              <a:t>by_play</a:t>
            </a:r>
            <a:r>
              <a:rPr lang="en-US" sz="1800" dirty="0">
                <a:effectLst/>
                <a:latin typeface="Times New Roman" panose="02020603050405020304" pitchFamily="18" charset="0"/>
                <a:ea typeface="Calibri" panose="020F0502020204030204" pitchFamily="34" charset="0"/>
              </a:rPr>
              <a:t> data, roster data, and team description to later join the three tables into one. The data we have loaded has extremely rich play-by-play data taken from the NFL API.</a:t>
            </a:r>
            <a:r>
              <a:rPr lang="en-US" dirty="0">
                <a:effectLst/>
              </a:rPr>
              <a:t> </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We pulled quarterback stats from the 2019 and 2020 NFL seasons from </a:t>
            </a:r>
            <a:r>
              <a:rPr lang="en-US" sz="1800" u="sng" dirty="0">
                <a:solidFill>
                  <a:srgbClr val="0563C1"/>
                </a:solidFill>
                <a:effectLst/>
                <a:latin typeface="Times New Roman" panose="02020603050405020304" pitchFamily="18" charset="0"/>
                <a:ea typeface="Calibri" panose="020F0502020204030204" pitchFamily="34" charset="0"/>
                <a:hlinkClick r:id="rId3"/>
              </a:rPr>
              <a:t>https://www.pro-football-reference.com/years/2019/passing.html</a:t>
            </a:r>
            <a:r>
              <a:rPr lang="en-US" sz="1800" u="sng" dirty="0">
                <a:solidFill>
                  <a:srgbClr val="0563C1"/>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and use them to create radar charts to assess QB efficiency. To open the webpage and scrape the data, we will use two modules, </a:t>
            </a:r>
            <a:r>
              <a:rPr lang="en-US" sz="1800" dirty="0" err="1">
                <a:effectLst/>
                <a:latin typeface="Times New Roman" panose="02020603050405020304" pitchFamily="18" charset="0"/>
                <a:ea typeface="Calibri" panose="020F0502020204030204" pitchFamily="34" charset="0"/>
              </a:rPr>
              <a:t>urllib.request</a:t>
            </a:r>
            <a:r>
              <a:rPr lang="en-US" sz="1800" dirty="0">
                <a:effectLst/>
                <a:latin typeface="Times New Roman" panose="02020603050405020304" pitchFamily="18" charset="0"/>
                <a:ea typeface="Calibri" panose="020F0502020204030204" pitchFamily="34" charset="0"/>
              </a:rPr>
              <a:t> to open the URL, and </a:t>
            </a:r>
            <a:r>
              <a:rPr lang="en-US" sz="1800" dirty="0" err="1">
                <a:effectLst/>
                <a:latin typeface="Times New Roman" panose="02020603050405020304" pitchFamily="18" charset="0"/>
                <a:ea typeface="Calibri" panose="020F0502020204030204" pitchFamily="34" charset="0"/>
              </a:rPr>
              <a:t>BeautifulSoup</a:t>
            </a:r>
            <a:r>
              <a:rPr lang="en-US" sz="1800" dirty="0">
                <a:effectLst/>
                <a:latin typeface="Times New Roman" panose="02020603050405020304" pitchFamily="18" charset="0"/>
                <a:ea typeface="Calibri" panose="020F0502020204030204" pitchFamily="34" charset="0"/>
              </a:rPr>
              <a:t> to parse through the HTML. </a:t>
            </a:r>
          </a:p>
        </p:txBody>
      </p:sp>
    </p:spTree>
    <p:extLst>
      <p:ext uri="{BB962C8B-B14F-4D97-AF65-F5344CB8AC3E}">
        <p14:creationId xmlns:p14="http://schemas.microsoft.com/office/powerpoint/2010/main" val="112074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a:t>Exploratory Analysis</a:t>
            </a:r>
          </a:p>
        </p:txBody>
      </p:sp>
      <p:sp>
        <p:nvSpPr>
          <p:cNvPr id="5" name="TextBox 4">
            <a:extLst>
              <a:ext uri="{FF2B5EF4-FFF2-40B4-BE49-F238E27FC236}">
                <a16:creationId xmlns:a16="http://schemas.microsoft.com/office/drawing/2014/main" id="{50236689-0ACE-A86C-4203-02522897A1D5}"/>
              </a:ext>
            </a:extLst>
          </p:cNvPr>
          <p:cNvSpPr txBox="1"/>
          <p:nvPr/>
        </p:nvSpPr>
        <p:spPr>
          <a:xfrm>
            <a:off x="1049438" y="2147886"/>
            <a:ext cx="10093124" cy="96141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Exploratory analysis was done to see year to year stats of some of our favorite players. These players included Nick Chubb and Derrick Henry two of the NFLs best running backs. We looked to see if their rushing yards per game dropped over the years. </a:t>
            </a:r>
          </a:p>
        </p:txBody>
      </p:sp>
      <p:pic>
        <p:nvPicPr>
          <p:cNvPr id="2" name="Picture 1" descr="Text, letter&#10;&#10;Description automatically generated">
            <a:extLst>
              <a:ext uri="{FF2B5EF4-FFF2-40B4-BE49-F238E27FC236}">
                <a16:creationId xmlns:a16="http://schemas.microsoft.com/office/drawing/2014/main" id="{157872E3-730C-D3E0-E139-AE2B111A6633}"/>
              </a:ext>
            </a:extLst>
          </p:cNvPr>
          <p:cNvPicPr>
            <a:picLocks noChangeAspect="1"/>
          </p:cNvPicPr>
          <p:nvPr/>
        </p:nvPicPr>
        <p:blipFill>
          <a:blip r:embed="rId3"/>
          <a:stretch>
            <a:fillRect/>
          </a:stretch>
        </p:blipFill>
        <p:spPr>
          <a:xfrm>
            <a:off x="1313669" y="3405775"/>
            <a:ext cx="4357925" cy="2333139"/>
          </a:xfrm>
          <a:prstGeom prst="rect">
            <a:avLst/>
          </a:prstGeom>
        </p:spPr>
      </p:pic>
      <p:pic>
        <p:nvPicPr>
          <p:cNvPr id="3" name="Picture 2">
            <a:extLst>
              <a:ext uri="{FF2B5EF4-FFF2-40B4-BE49-F238E27FC236}">
                <a16:creationId xmlns:a16="http://schemas.microsoft.com/office/drawing/2014/main" id="{D4B3F9D5-F307-0DBB-0356-47B356194E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3869" y="3405775"/>
            <a:ext cx="4404953" cy="2329647"/>
          </a:xfrm>
          <a:prstGeom prst="rect">
            <a:avLst/>
          </a:prstGeom>
          <a:noFill/>
        </p:spPr>
      </p:pic>
    </p:spTree>
    <p:extLst>
      <p:ext uri="{BB962C8B-B14F-4D97-AF65-F5344CB8AC3E}">
        <p14:creationId xmlns:p14="http://schemas.microsoft.com/office/powerpoint/2010/main" val="167026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a:t>Exploratory Analysis cont.</a:t>
            </a:r>
          </a:p>
        </p:txBody>
      </p:sp>
      <p:sp>
        <p:nvSpPr>
          <p:cNvPr id="5" name="TextBox 4">
            <a:extLst>
              <a:ext uri="{FF2B5EF4-FFF2-40B4-BE49-F238E27FC236}">
                <a16:creationId xmlns:a16="http://schemas.microsoft.com/office/drawing/2014/main" id="{50236689-0ACE-A86C-4203-02522897A1D5}"/>
              </a:ext>
            </a:extLst>
          </p:cNvPr>
          <p:cNvSpPr txBox="1"/>
          <p:nvPr/>
        </p:nvSpPr>
        <p:spPr>
          <a:xfrm>
            <a:off x="1049438" y="1618496"/>
            <a:ext cx="10093124" cy="2352119"/>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Next, we looked at Tom Brady and Patrick </a:t>
            </a:r>
            <a:r>
              <a:rPr lang="en-US" sz="1800" dirty="0" err="1">
                <a:effectLst/>
                <a:latin typeface="Times New Roman" panose="02020603050405020304" pitchFamily="18" charset="0"/>
                <a:ea typeface="Calibri" panose="020F0502020204030204" pitchFamily="34" charset="0"/>
              </a:rPr>
              <a:t>Mahomes</a:t>
            </a:r>
            <a:r>
              <a:rPr lang="en-US" sz="1800" dirty="0">
                <a:effectLst/>
                <a:latin typeface="Times New Roman" panose="02020603050405020304" pitchFamily="18" charset="0"/>
                <a:ea typeface="Calibri" panose="020F0502020204030204" pitchFamily="34" charset="0"/>
              </a:rPr>
              <a:t> Passing attempts.</a:t>
            </a:r>
          </a:p>
          <a:p>
            <a:pPr marL="285750" indent="-285750">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results of this show that Brady increased from 38 attempts per game in 2019 to 42.5 per game so far in 2022. </a:t>
            </a:r>
            <a:r>
              <a:rPr lang="en-US" sz="1800" dirty="0" err="1">
                <a:effectLst/>
                <a:latin typeface="Times New Roman" panose="02020603050405020304" pitchFamily="18" charset="0"/>
                <a:ea typeface="Calibri" panose="020F0502020204030204" pitchFamily="34" charset="0"/>
              </a:rPr>
              <a:t>Mahomes</a:t>
            </a:r>
            <a:r>
              <a:rPr lang="en-US" sz="1800" dirty="0">
                <a:effectLst/>
                <a:latin typeface="Times New Roman" panose="02020603050405020304" pitchFamily="18" charset="0"/>
                <a:ea typeface="Calibri" panose="020F0502020204030204" pitchFamily="34" charset="0"/>
              </a:rPr>
              <a:t> who came into the league throwing a lot in the Texas Tech air raid offense has always had a lot of passing attempts but surprisingly his </a:t>
            </a:r>
            <a:r>
              <a:rPr lang="en-US" dirty="0">
                <a:latin typeface="Times New Roman" panose="02020603050405020304" pitchFamily="18" charset="0"/>
                <a:ea typeface="Calibri" panose="020F0502020204030204" pitchFamily="34" charset="0"/>
              </a:rPr>
              <a:t>attempts haven’t</a:t>
            </a:r>
            <a:r>
              <a:rPr lang="en-US" sz="1800" dirty="0">
                <a:effectLst/>
                <a:latin typeface="Times New Roman" panose="02020603050405020304" pitchFamily="18" charset="0"/>
                <a:ea typeface="Calibri" panose="020F0502020204030204" pitchFamily="34" charset="0"/>
              </a:rPr>
              <a:t> fluctuated much and has been consistently at 38 to 39 a game other than 2019 when he only threw for 34 attempts per game. He does however have some huge outliers with 50 and 54 attempt games in 2021. </a:t>
            </a:r>
          </a:p>
          <a:p>
            <a:pPr marL="285750" marR="0" indent="-285750">
              <a:lnSpc>
                <a:spcPct val="107000"/>
              </a:lnSpc>
              <a:spcBef>
                <a:spcPts val="0"/>
              </a:spcBef>
              <a:spcAft>
                <a:spcPts val="800"/>
              </a:spcAf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8F9B276A-5529-7683-2C6C-7F6BAEB41DEC}"/>
              </a:ext>
            </a:extLst>
          </p:cNvPr>
          <p:cNvPicPr>
            <a:picLocks noChangeAspect="1"/>
          </p:cNvPicPr>
          <p:nvPr/>
        </p:nvPicPr>
        <p:blipFill>
          <a:blip r:embed="rId3"/>
          <a:stretch>
            <a:fillRect/>
          </a:stretch>
        </p:blipFill>
        <p:spPr>
          <a:xfrm>
            <a:off x="1748590" y="3646554"/>
            <a:ext cx="3557336" cy="2332384"/>
          </a:xfrm>
          <a:prstGeom prst="rect">
            <a:avLst/>
          </a:prstGeom>
        </p:spPr>
      </p:pic>
      <p:pic>
        <p:nvPicPr>
          <p:cNvPr id="3" name="Picture 2">
            <a:extLst>
              <a:ext uri="{FF2B5EF4-FFF2-40B4-BE49-F238E27FC236}">
                <a16:creationId xmlns:a16="http://schemas.microsoft.com/office/drawing/2014/main" id="{F792BCFC-5ADD-CA23-4293-D227941925EF}"/>
              </a:ext>
            </a:extLst>
          </p:cNvPr>
          <p:cNvPicPr>
            <a:picLocks noChangeAspect="1"/>
          </p:cNvPicPr>
          <p:nvPr/>
        </p:nvPicPr>
        <p:blipFill>
          <a:blip r:embed="rId4"/>
          <a:stretch>
            <a:fillRect/>
          </a:stretch>
        </p:blipFill>
        <p:spPr>
          <a:xfrm>
            <a:off x="5759365" y="3646554"/>
            <a:ext cx="4701355" cy="2332384"/>
          </a:xfrm>
          <a:prstGeom prst="rect">
            <a:avLst/>
          </a:prstGeom>
        </p:spPr>
      </p:pic>
    </p:spTree>
    <p:extLst>
      <p:ext uri="{BB962C8B-B14F-4D97-AF65-F5344CB8AC3E}">
        <p14:creationId xmlns:p14="http://schemas.microsoft.com/office/powerpoint/2010/main" val="295071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a:t>Quarterback Efficiencies</a:t>
            </a:r>
          </a:p>
        </p:txBody>
      </p:sp>
      <p:sp>
        <p:nvSpPr>
          <p:cNvPr id="5" name="TextBox 4">
            <a:extLst>
              <a:ext uri="{FF2B5EF4-FFF2-40B4-BE49-F238E27FC236}">
                <a16:creationId xmlns:a16="http://schemas.microsoft.com/office/drawing/2014/main" id="{50236689-0ACE-A86C-4203-02522897A1D5}"/>
              </a:ext>
            </a:extLst>
          </p:cNvPr>
          <p:cNvSpPr txBox="1"/>
          <p:nvPr/>
        </p:nvSpPr>
        <p:spPr>
          <a:xfrm>
            <a:off x="1049438" y="2147886"/>
            <a:ext cx="10093124" cy="4049955"/>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We wanted to display into a radar graph all the attributes of the quarterbacks for the 2019 and 2020 season just to show the possibilities of data analytics in sports. The code will show the output of all the quarterbacks efficiency graphs for 2019 and 2020 seasons.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TD = Total touchdowns thrown in the season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Yds = Total yards thrown in the season</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Int = Total interceptions thrown in the season Note: this stat is inverted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Y/A = Yards per passing attempts</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Rate = Quarterbacks rating at the end of the season</a:t>
            </a: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rPr>
              <a:t>Cmp</a:t>
            </a:r>
            <a:r>
              <a:rPr lang="en-US" sz="1800" dirty="0">
                <a:effectLst/>
                <a:latin typeface="Times New Roman" panose="02020603050405020304" pitchFamily="18" charset="0"/>
                <a:ea typeface="Calibri" panose="020F0502020204030204" pitchFamily="34" charset="0"/>
              </a:rPr>
              <a:t>% = Completion percentage at the end of the season</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Next, I will just show a few and talk about some comparisons between the two seasons for some quarterbacks.</a:t>
            </a:r>
            <a:r>
              <a:rPr lang="en-US" dirty="0">
                <a:effectLst/>
              </a:rPr>
              <a:t> </a:t>
            </a:r>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3649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a:t>Quarterback Efficiencies</a:t>
            </a:r>
          </a:p>
        </p:txBody>
      </p:sp>
      <p:sp>
        <p:nvSpPr>
          <p:cNvPr id="5" name="TextBox 4">
            <a:extLst>
              <a:ext uri="{FF2B5EF4-FFF2-40B4-BE49-F238E27FC236}">
                <a16:creationId xmlns:a16="http://schemas.microsoft.com/office/drawing/2014/main" id="{50236689-0ACE-A86C-4203-02522897A1D5}"/>
              </a:ext>
            </a:extLst>
          </p:cNvPr>
          <p:cNvSpPr txBox="1"/>
          <p:nvPr/>
        </p:nvSpPr>
        <p:spPr>
          <a:xfrm>
            <a:off x="2098876" y="1333218"/>
            <a:ext cx="2256556" cy="368691"/>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NFC South - 2019</a:t>
            </a:r>
          </a:p>
        </p:txBody>
      </p:sp>
      <p:pic>
        <p:nvPicPr>
          <p:cNvPr id="3" name="Picture 2" descr="Chart, radar chart&#10;&#10;Description automatically generated">
            <a:extLst>
              <a:ext uri="{FF2B5EF4-FFF2-40B4-BE49-F238E27FC236}">
                <a16:creationId xmlns:a16="http://schemas.microsoft.com/office/drawing/2014/main" id="{F4C97949-9B72-AC86-C6DA-9C10AD0FE58B}"/>
              </a:ext>
            </a:extLst>
          </p:cNvPr>
          <p:cNvPicPr>
            <a:picLocks noChangeAspect="1"/>
          </p:cNvPicPr>
          <p:nvPr/>
        </p:nvPicPr>
        <p:blipFill>
          <a:blip r:embed="rId2"/>
          <a:stretch>
            <a:fillRect/>
          </a:stretch>
        </p:blipFill>
        <p:spPr>
          <a:xfrm>
            <a:off x="4487780" y="1333218"/>
            <a:ext cx="6048511" cy="5131244"/>
          </a:xfrm>
          <a:prstGeom prst="rect">
            <a:avLst/>
          </a:prstGeom>
        </p:spPr>
      </p:pic>
    </p:spTree>
    <p:extLst>
      <p:ext uri="{BB962C8B-B14F-4D97-AF65-F5344CB8AC3E}">
        <p14:creationId xmlns:p14="http://schemas.microsoft.com/office/powerpoint/2010/main" val="123942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a:t>Quarterback Efficiencies</a:t>
            </a:r>
          </a:p>
        </p:txBody>
      </p:sp>
      <p:sp>
        <p:nvSpPr>
          <p:cNvPr id="5" name="TextBox 4">
            <a:extLst>
              <a:ext uri="{FF2B5EF4-FFF2-40B4-BE49-F238E27FC236}">
                <a16:creationId xmlns:a16="http://schemas.microsoft.com/office/drawing/2014/main" id="{50236689-0ACE-A86C-4203-02522897A1D5}"/>
              </a:ext>
            </a:extLst>
          </p:cNvPr>
          <p:cNvSpPr txBox="1"/>
          <p:nvPr/>
        </p:nvSpPr>
        <p:spPr>
          <a:xfrm>
            <a:off x="106964" y="2376485"/>
            <a:ext cx="5989036" cy="368691"/>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rPr>
              <a:t>Tom Brady</a:t>
            </a:r>
            <a:r>
              <a:rPr lang="en-US" sz="1800" dirty="0">
                <a:effectLst/>
                <a:latin typeface="Times New Roman" panose="02020603050405020304" pitchFamily="18" charset="0"/>
                <a:ea typeface="Calibri" panose="020F0502020204030204" pitchFamily="34" charset="0"/>
              </a:rPr>
              <a:t> – 2019 Last year with the New England Patriots</a:t>
            </a:r>
          </a:p>
        </p:txBody>
      </p:sp>
      <p:pic>
        <p:nvPicPr>
          <p:cNvPr id="6" name="Picture 5" descr="Chart, radar chart&#10;&#10;Description automatically generated">
            <a:extLst>
              <a:ext uri="{FF2B5EF4-FFF2-40B4-BE49-F238E27FC236}">
                <a16:creationId xmlns:a16="http://schemas.microsoft.com/office/drawing/2014/main" id="{F77648DB-9D25-C8FB-A316-43114302D1B6}"/>
              </a:ext>
            </a:extLst>
          </p:cNvPr>
          <p:cNvPicPr>
            <a:picLocks noChangeAspect="1"/>
          </p:cNvPicPr>
          <p:nvPr/>
        </p:nvPicPr>
        <p:blipFill>
          <a:blip r:embed="rId2"/>
          <a:stretch>
            <a:fillRect/>
          </a:stretch>
        </p:blipFill>
        <p:spPr>
          <a:xfrm>
            <a:off x="508016" y="3036221"/>
            <a:ext cx="2874458" cy="2794334"/>
          </a:xfrm>
          <a:prstGeom prst="rect">
            <a:avLst/>
          </a:prstGeom>
        </p:spPr>
      </p:pic>
      <p:sp>
        <p:nvSpPr>
          <p:cNvPr id="7" name="TextBox 6">
            <a:extLst>
              <a:ext uri="{FF2B5EF4-FFF2-40B4-BE49-F238E27FC236}">
                <a16:creationId xmlns:a16="http://schemas.microsoft.com/office/drawing/2014/main" id="{081082D2-2169-85A7-47EB-33F2DE36B3F3}"/>
              </a:ext>
            </a:extLst>
          </p:cNvPr>
          <p:cNvSpPr txBox="1"/>
          <p:nvPr/>
        </p:nvSpPr>
        <p:spPr>
          <a:xfrm>
            <a:off x="6400801" y="2098845"/>
            <a:ext cx="540217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Tom Brady– 2020 First Season with Tampa Bay Buccaneers               *Won the Super Bowl</a:t>
            </a:r>
          </a:p>
        </p:txBody>
      </p:sp>
      <p:pic>
        <p:nvPicPr>
          <p:cNvPr id="9" name="Picture 8">
            <a:extLst>
              <a:ext uri="{FF2B5EF4-FFF2-40B4-BE49-F238E27FC236}">
                <a16:creationId xmlns:a16="http://schemas.microsoft.com/office/drawing/2014/main" id="{904E310C-E63C-7709-6CBF-343F62D53173}"/>
              </a:ext>
            </a:extLst>
          </p:cNvPr>
          <p:cNvPicPr>
            <a:picLocks noChangeAspect="1"/>
          </p:cNvPicPr>
          <p:nvPr/>
        </p:nvPicPr>
        <p:blipFill>
          <a:blip r:embed="rId3"/>
          <a:stretch>
            <a:fillRect/>
          </a:stretch>
        </p:blipFill>
        <p:spPr>
          <a:xfrm>
            <a:off x="6769464" y="3053016"/>
            <a:ext cx="2723451" cy="2808558"/>
          </a:xfrm>
          <a:prstGeom prst="rect">
            <a:avLst/>
          </a:prstGeom>
        </p:spPr>
      </p:pic>
    </p:spTree>
    <p:extLst>
      <p:ext uri="{BB962C8B-B14F-4D97-AF65-F5344CB8AC3E}">
        <p14:creationId xmlns:p14="http://schemas.microsoft.com/office/powerpoint/2010/main" val="281106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6DC27-D7F8-105C-7FCC-3B71AE9655E8}"/>
              </a:ext>
            </a:extLst>
          </p:cNvPr>
          <p:cNvSpPr txBox="1"/>
          <p:nvPr/>
        </p:nvSpPr>
        <p:spPr>
          <a:xfrm>
            <a:off x="7211029" y="393538"/>
            <a:ext cx="6377651" cy="523220"/>
          </a:xfrm>
          <a:prstGeom prst="rect">
            <a:avLst/>
          </a:prstGeom>
          <a:noFill/>
        </p:spPr>
        <p:txBody>
          <a:bodyPr wrap="square" rtlCol="0">
            <a:spAutoFit/>
          </a:bodyPr>
          <a:lstStyle/>
          <a:p>
            <a:r>
              <a:rPr lang="en-US" sz="2800" dirty="0" err="1"/>
              <a:t>nfl_data_py</a:t>
            </a:r>
            <a:endParaRPr lang="en-US" sz="2800" dirty="0"/>
          </a:p>
        </p:txBody>
      </p:sp>
      <p:sp>
        <p:nvSpPr>
          <p:cNvPr id="2" name="TextBox 1">
            <a:extLst>
              <a:ext uri="{FF2B5EF4-FFF2-40B4-BE49-F238E27FC236}">
                <a16:creationId xmlns:a16="http://schemas.microsoft.com/office/drawing/2014/main" id="{D565BF46-5F5A-47DB-0050-258B506ACB0B}"/>
              </a:ext>
            </a:extLst>
          </p:cNvPr>
          <p:cNvSpPr txBox="1"/>
          <p:nvPr/>
        </p:nvSpPr>
        <p:spPr>
          <a:xfrm>
            <a:off x="685800" y="2622884"/>
            <a:ext cx="11129211"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For this project, we used the </a:t>
            </a:r>
            <a:r>
              <a:rPr lang="en-US" sz="1800" dirty="0" err="1">
                <a:effectLst/>
                <a:latin typeface="Times New Roman" panose="02020603050405020304" pitchFamily="18" charset="0"/>
                <a:ea typeface="Calibri" panose="020F0502020204030204" pitchFamily="34" charset="0"/>
              </a:rPr>
              <a:t>nfl_data_py</a:t>
            </a:r>
            <a:r>
              <a:rPr lang="en-US" sz="1800" dirty="0">
                <a:effectLst/>
                <a:latin typeface="Times New Roman" panose="02020603050405020304" pitchFamily="18" charset="0"/>
                <a:ea typeface="Calibri" panose="020F0502020204030204" pitchFamily="34" charset="0"/>
              </a:rPr>
              <a:t> function to bring in </a:t>
            </a:r>
            <a:r>
              <a:rPr lang="en-US" sz="1800" dirty="0" err="1">
                <a:effectLst/>
                <a:latin typeface="Times New Roman" panose="02020603050405020304" pitchFamily="18" charset="0"/>
                <a:ea typeface="Calibri" panose="020F0502020204030204" pitchFamily="34" charset="0"/>
              </a:rPr>
              <a:t>nfl</a:t>
            </a:r>
            <a:r>
              <a:rPr lang="en-US" sz="1800" dirty="0">
                <a:effectLst/>
                <a:latin typeface="Times New Roman" panose="02020603050405020304" pitchFamily="18" charset="0"/>
                <a:ea typeface="Calibri" panose="020F0502020204030204" pitchFamily="34" charset="0"/>
              </a:rPr>
              <a:t> play-</a:t>
            </a:r>
            <a:r>
              <a:rPr lang="en-US" sz="1800" dirty="0" err="1">
                <a:effectLst/>
                <a:latin typeface="Times New Roman" panose="02020603050405020304" pitchFamily="18" charset="0"/>
                <a:ea typeface="Calibri" panose="020F0502020204030204" pitchFamily="34" charset="0"/>
              </a:rPr>
              <a:t>by_play</a:t>
            </a:r>
            <a:r>
              <a:rPr lang="en-US" sz="1800" dirty="0">
                <a:effectLst/>
                <a:latin typeface="Times New Roman" panose="02020603050405020304" pitchFamily="18" charset="0"/>
                <a:ea typeface="Calibri" panose="020F0502020204030204" pitchFamily="34" charset="0"/>
              </a:rPr>
              <a:t> data, roster data, and team description to later join the three tables into one. </a:t>
            </a:r>
          </a:p>
          <a:p>
            <a:endParaRPr lang="en-US"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Data is available going back to 2009. We wanted to show a different way to access information using the API’s already available in python. Three tables were brought in and used a left and right join to link the three data sets into one. </a:t>
            </a:r>
          </a:p>
          <a:p>
            <a:endParaRPr lang="en-US"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next graphs will show the production of the quarterbacks in the 2021 season. This graph is excluding the playoffs and 2-point conversions. We also brought in the quarterbacks that had more than 4,000 yards passing for the season.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35059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237</TotalTime>
  <Words>1187</Words>
  <Application>Microsoft Office PowerPoint</Application>
  <PresentationFormat>Widescreen</PresentationFormat>
  <Paragraphs>71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Times New Roman</vt:lpstr>
      <vt:lpstr>Vapor Trail</vt:lpstr>
      <vt:lpstr>NFL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dc:title>
  <dc:creator>Santiago Lampon</dc:creator>
  <cp:lastModifiedBy>Brandon O'linn</cp:lastModifiedBy>
  <cp:revision>10</cp:revision>
  <dcterms:created xsi:type="dcterms:W3CDTF">2022-12-13T00:26:04Z</dcterms:created>
  <dcterms:modified xsi:type="dcterms:W3CDTF">2024-01-31T00:18:57Z</dcterms:modified>
</cp:coreProperties>
</file>