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4"/>
  </p:sldMasterIdLst>
  <p:sldIdLst>
    <p:sldId id="256" r:id="rId5"/>
    <p:sldId id="260" r:id="rId6"/>
    <p:sldId id="257" r:id="rId7"/>
    <p:sldId id="258" r:id="rId8"/>
    <p:sldId id="265" r:id="rId9"/>
    <p:sldId id="259"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8" autoAdjust="0"/>
    <p:restoredTop sz="94679"/>
  </p:normalViewPr>
  <p:slideViewPr>
    <p:cSldViewPr snapToGrid="0">
      <p:cViewPr varScale="1">
        <p:scale>
          <a:sx n="154" d="100"/>
          <a:sy n="154" d="100"/>
        </p:scale>
        <p:origin x="58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O'linn" userId="5a049f7d8d3d5f42" providerId="LiveId" clId="{E9076649-9426-424D-94CA-BDC788F4E75F}"/>
    <pc:docChg chg="undo custSel modSld">
      <pc:chgData name="Brandon O'linn" userId="5a049f7d8d3d5f42" providerId="LiveId" clId="{E9076649-9426-424D-94CA-BDC788F4E75F}" dt="2023-03-21T00:56:36.666" v="5" actId="1076"/>
      <pc:docMkLst>
        <pc:docMk/>
      </pc:docMkLst>
      <pc:sldChg chg="modSp mod">
        <pc:chgData name="Brandon O'linn" userId="5a049f7d8d3d5f42" providerId="LiveId" clId="{E9076649-9426-424D-94CA-BDC788F4E75F}" dt="2023-03-21T00:56:36.666" v="5" actId="1076"/>
        <pc:sldMkLst>
          <pc:docMk/>
          <pc:sldMk cId="923810212" sldId="256"/>
        </pc:sldMkLst>
        <pc:spChg chg="mod">
          <ac:chgData name="Brandon O'linn" userId="5a049f7d8d3d5f42" providerId="LiveId" clId="{E9076649-9426-424D-94CA-BDC788F4E75F}" dt="2023-03-21T00:56:27.940" v="2" actId="1076"/>
          <ac:spMkLst>
            <pc:docMk/>
            <pc:sldMk cId="923810212" sldId="256"/>
            <ac:spMk id="2" creationId="{EFF6D26C-2E84-A873-9AE5-1420B1325717}"/>
          </ac:spMkLst>
        </pc:spChg>
        <pc:spChg chg="mod">
          <ac:chgData name="Brandon O'linn" userId="5a049f7d8d3d5f42" providerId="LiveId" clId="{E9076649-9426-424D-94CA-BDC788F4E75F}" dt="2023-03-21T00:56:36.666" v="5" actId="1076"/>
          <ac:spMkLst>
            <pc:docMk/>
            <pc:sldMk cId="923810212" sldId="256"/>
            <ac:spMk id="3" creationId="{A2454619-B222-23CA-2C05-3BEB9D4EB5F2}"/>
          </ac:spMkLst>
        </pc:spChg>
        <pc:picChg chg="mod">
          <ac:chgData name="Brandon O'linn" userId="5a049f7d8d3d5f42" providerId="LiveId" clId="{E9076649-9426-424D-94CA-BDC788F4E75F}" dt="2023-03-21T00:56:32.830" v="4" actId="1076"/>
          <ac:picMkLst>
            <pc:docMk/>
            <pc:sldMk cId="923810212" sldId="256"/>
            <ac:picMk id="5" creationId="{7552C37B-4DBF-4013-CF00-F38FB3E954C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2241623-A064-4BED-B073-BA4D61433402}" type="datetime1">
              <a:rPr lang="en-US" smtClean="0"/>
              <a:t>3/20/2023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507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494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ECF02AB-6034-4B88-BC5A-7C17CB0EF809}" type="datetime1">
              <a:rPr lang="en-US" smtClean="0"/>
              <a:t>3/20/2023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1940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9680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72EB70D-CD01-44DA-83B3-8FEB3383D307}" type="datetime1">
              <a:rPr lang="en-US" smtClean="0"/>
              <a:t>3/20/2023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8548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0960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3/20/2023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0339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021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3/20/2023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59982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D5DD0D6-7A82-473E-879B-C6ECD6CCCFEC}" type="datetime1">
              <a:rPr lang="en-US" smtClean="0"/>
              <a:t>3/20/2023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7110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8119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4408324-A84C-4A45-93B6-78D079CCE772}" type="datetime1">
              <a:rPr lang="en-US" smtClean="0"/>
              <a:t>3/20/2023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algn="l"/>
            <a:fld id="{FAEF9944-A4F6-4C59-AEBD-678D6480B8EA}" type="slidenum">
              <a:rPr lang="en-US" smtClean="0"/>
              <a:pPr algn="l"/>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148028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oswinrh/bib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Text&#10;&#10;Description automatically generated with medium confidence">
            <a:extLst>
              <a:ext uri="{FF2B5EF4-FFF2-40B4-BE49-F238E27FC236}">
                <a16:creationId xmlns:a16="http://schemas.microsoft.com/office/drawing/2014/main" id="{7552C37B-4DBF-4013-CF00-F38FB3E954C4}"/>
              </a:ext>
            </a:extLst>
          </p:cNvPr>
          <p:cNvPicPr>
            <a:picLocks noChangeAspect="1"/>
          </p:cNvPicPr>
          <p:nvPr/>
        </p:nvPicPr>
        <p:blipFill rotWithShape="1">
          <a:blip r:embed="rId2">
            <a:extLst>
              <a:ext uri="{28A0092B-C50C-407E-A947-70E740481C1C}">
                <a14:useLocalDpi xmlns:a14="http://schemas.microsoft.com/office/drawing/2010/main" val="0"/>
              </a:ext>
            </a:extLst>
          </a:blip>
          <a:srcRect t="12286" b="3128"/>
          <a:stretch/>
        </p:blipFill>
        <p:spPr>
          <a:xfrm>
            <a:off x="20" y="10"/>
            <a:ext cx="12191980" cy="6857990"/>
          </a:xfrm>
          <a:prstGeom prst="rect">
            <a:avLst/>
          </a:prstGeom>
        </p:spPr>
      </p:pic>
      <p:sp>
        <p:nvSpPr>
          <p:cNvPr id="2" name="Title 1">
            <a:extLst>
              <a:ext uri="{FF2B5EF4-FFF2-40B4-BE49-F238E27FC236}">
                <a16:creationId xmlns:a16="http://schemas.microsoft.com/office/drawing/2014/main" id="{EFF6D26C-2E84-A873-9AE5-1420B1325717}"/>
              </a:ext>
            </a:extLst>
          </p:cNvPr>
          <p:cNvSpPr>
            <a:spLocks noGrp="1"/>
          </p:cNvSpPr>
          <p:nvPr>
            <p:ph type="ctrTitle"/>
          </p:nvPr>
        </p:nvSpPr>
        <p:spPr>
          <a:xfrm>
            <a:off x="6126080" y="673139"/>
            <a:ext cx="5618431" cy="3285207"/>
          </a:xfrm>
        </p:spPr>
        <p:txBody>
          <a:bodyPr>
            <a:normAutofit/>
          </a:bodyPr>
          <a:lstStyle/>
          <a:p>
            <a:r>
              <a:rPr lang="en-US" dirty="0">
                <a:solidFill>
                  <a:schemeClr val="tx1"/>
                </a:solidFill>
              </a:rPr>
              <a:t>Bible NLP</a:t>
            </a:r>
          </a:p>
        </p:txBody>
      </p:sp>
      <p:sp>
        <p:nvSpPr>
          <p:cNvPr id="3" name="Subtitle 2">
            <a:extLst>
              <a:ext uri="{FF2B5EF4-FFF2-40B4-BE49-F238E27FC236}">
                <a16:creationId xmlns:a16="http://schemas.microsoft.com/office/drawing/2014/main" id="{A2454619-B222-23CA-2C05-3BEB9D4EB5F2}"/>
              </a:ext>
            </a:extLst>
          </p:cNvPr>
          <p:cNvSpPr>
            <a:spLocks noGrp="1"/>
          </p:cNvSpPr>
          <p:nvPr>
            <p:ph type="subTitle" idx="1"/>
          </p:nvPr>
        </p:nvSpPr>
        <p:spPr>
          <a:xfrm>
            <a:off x="6244267" y="3968058"/>
            <a:ext cx="5588349" cy="1150200"/>
          </a:xfrm>
        </p:spPr>
        <p:txBody>
          <a:bodyPr>
            <a:normAutofit/>
          </a:bodyPr>
          <a:lstStyle/>
          <a:p>
            <a:r>
              <a:rPr lang="en-US" dirty="0">
                <a:solidFill>
                  <a:schemeClr val="tx1"/>
                </a:solidFill>
              </a:rPr>
              <a:t>Santiago Lampon, Brandon </a:t>
            </a:r>
            <a:r>
              <a:rPr lang="en-US" dirty="0" err="1">
                <a:solidFill>
                  <a:schemeClr val="tx1"/>
                </a:solidFill>
              </a:rPr>
              <a:t>O’Linn</a:t>
            </a:r>
            <a:endParaRPr lang="en-US" dirty="0">
              <a:solidFill>
                <a:schemeClr val="tx1"/>
              </a:solidFill>
            </a:endParaRPr>
          </a:p>
        </p:txBody>
      </p:sp>
    </p:spTree>
    <p:extLst>
      <p:ext uri="{BB962C8B-B14F-4D97-AF65-F5344CB8AC3E}">
        <p14:creationId xmlns:p14="http://schemas.microsoft.com/office/powerpoint/2010/main" val="92381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286FAFB-F376-9FED-D580-3E1579248CC2}"/>
              </a:ext>
            </a:extLst>
          </p:cNvPr>
          <p:cNvPicPr>
            <a:picLocks noGrp="1" noChangeAspect="1"/>
          </p:cNvPicPr>
          <p:nvPr>
            <p:ph idx="1"/>
          </p:nvPr>
        </p:nvPicPr>
        <p:blipFill>
          <a:blip r:embed="rId2"/>
          <a:stretch>
            <a:fillRect/>
          </a:stretch>
        </p:blipFill>
        <p:spPr>
          <a:xfrm>
            <a:off x="603818" y="723899"/>
            <a:ext cx="6834511" cy="2443337"/>
          </a:xfrm>
          <a:prstGeom prst="rect">
            <a:avLst/>
          </a:prstGeom>
        </p:spPr>
      </p:pic>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4256D3-D145-D425-3289-CBEF088B6F41}"/>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a:solidFill>
                  <a:srgbClr val="FFFFFF"/>
                </a:solidFill>
              </a:rPr>
              <a:t>SVD (Singular Value Decomposition basics)</a:t>
            </a:r>
          </a:p>
        </p:txBody>
      </p:sp>
      <p:pic>
        <p:nvPicPr>
          <p:cNvPr id="7" name="Picture 6">
            <a:extLst>
              <a:ext uri="{FF2B5EF4-FFF2-40B4-BE49-F238E27FC236}">
                <a16:creationId xmlns:a16="http://schemas.microsoft.com/office/drawing/2014/main" id="{E22A8806-4117-1E82-A23D-FE48C4C931B1}"/>
              </a:ext>
            </a:extLst>
          </p:cNvPr>
          <p:cNvPicPr>
            <a:picLocks noChangeAspect="1"/>
          </p:cNvPicPr>
          <p:nvPr/>
        </p:nvPicPr>
        <p:blipFill>
          <a:blip r:embed="rId3"/>
          <a:stretch>
            <a:fillRect/>
          </a:stretch>
        </p:blipFill>
        <p:spPr>
          <a:xfrm>
            <a:off x="2501473" y="3429000"/>
            <a:ext cx="3480714" cy="3429000"/>
          </a:xfrm>
          <a:prstGeom prst="rect">
            <a:avLst/>
          </a:prstGeom>
        </p:spPr>
      </p:pic>
    </p:spTree>
    <p:extLst>
      <p:ext uri="{BB962C8B-B14F-4D97-AF65-F5344CB8AC3E}">
        <p14:creationId xmlns:p14="http://schemas.microsoft.com/office/powerpoint/2010/main" val="178576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C4FC4-B7AF-4723-4ADC-7A5512A4F15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6705F28-4987-0E3A-E7B2-FB6CAA2029AA}"/>
              </a:ext>
            </a:extLst>
          </p:cNvPr>
          <p:cNvSpPr>
            <a:spLocks noGrp="1"/>
          </p:cNvSpPr>
          <p:nvPr>
            <p:ph idx="1"/>
          </p:nvPr>
        </p:nvSpPr>
        <p:spPr/>
        <p:txBody>
          <a:bodyPr/>
          <a:lstStyle/>
          <a:p>
            <a:pPr marL="0" indent="0">
              <a:buNone/>
            </a:pPr>
            <a:r>
              <a:rPr lang="en-US" dirty="0"/>
              <a:t>The Bible and other religious texts are some of the oldest and most read pieces of literature in the world. In this analysis we will analyze both the Old and New Testaments of the Bible. Some of the analysis that will be done includes, each verse of the bible being analyzed for the most common unigrams, bigrams, and trigrams. Naïve Bayes will be used to classify each verse into genres. Sentiment analysis will also be done on each book to try and capture whether the mood or tone of each is positive negative or neutral. </a:t>
            </a:r>
          </a:p>
        </p:txBody>
      </p:sp>
    </p:spTree>
    <p:extLst>
      <p:ext uri="{BB962C8B-B14F-4D97-AF65-F5344CB8AC3E}">
        <p14:creationId xmlns:p14="http://schemas.microsoft.com/office/powerpoint/2010/main" val="373473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821D02-33E9-C927-F73B-00E8EB974C54}"/>
              </a:ext>
            </a:extLst>
          </p:cNvPr>
          <p:cNvSpPr>
            <a:spLocks noGrp="1"/>
          </p:cNvSpPr>
          <p:nvPr>
            <p:ph type="title"/>
          </p:nvPr>
        </p:nvSpPr>
        <p:spPr>
          <a:xfrm>
            <a:off x="609906" y="702155"/>
            <a:ext cx="3568661" cy="1269713"/>
          </a:xfrm>
        </p:spPr>
        <p:txBody>
          <a:bodyPr>
            <a:normAutofit/>
          </a:bodyPr>
          <a:lstStyle/>
          <a:p>
            <a:r>
              <a:rPr lang="en-US">
                <a:solidFill>
                  <a:schemeClr val="tx2"/>
                </a:solidFill>
              </a:rPr>
              <a:t>Data Cleaning</a:t>
            </a:r>
          </a:p>
        </p:txBody>
      </p:sp>
      <p:sp>
        <p:nvSpPr>
          <p:cNvPr id="25" name="Rectangle 24">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6D3DA38-E96B-A8FB-E476-99E874C39289}"/>
              </a:ext>
            </a:extLst>
          </p:cNvPr>
          <p:cNvSpPr>
            <a:spLocks noGrp="1"/>
          </p:cNvSpPr>
          <p:nvPr>
            <p:ph idx="1"/>
          </p:nvPr>
        </p:nvSpPr>
        <p:spPr>
          <a:xfrm>
            <a:off x="609906" y="2340864"/>
            <a:ext cx="3568661" cy="3634486"/>
          </a:xfrm>
        </p:spPr>
        <p:txBody>
          <a:bodyPr>
            <a:normAutofit lnSpcReduction="10000"/>
          </a:bodyPr>
          <a:lstStyle/>
          <a:p>
            <a:r>
              <a:rPr lang="en-US" dirty="0"/>
              <a:t>Data used came from Kaggle, </a:t>
            </a:r>
            <a:r>
              <a:rPr lang="en-US" dirty="0">
                <a:hlinkClick r:id="rId2"/>
              </a:rPr>
              <a:t>https://www.kaggle.com/datasets/oswinrh/bible</a:t>
            </a:r>
            <a:endParaRPr lang="en-US" dirty="0"/>
          </a:p>
          <a:p>
            <a:r>
              <a:rPr lang="en-US" dirty="0"/>
              <a:t>Loaded the American Standard Version from the Kaggle Bible Corpus, alongside the genre key table.</a:t>
            </a:r>
          </a:p>
          <a:p>
            <a:r>
              <a:rPr lang="en-US" dirty="0"/>
              <a:t>For this project, we brought the tables in Pandas Data Frame.</a:t>
            </a:r>
          </a:p>
          <a:p>
            <a:r>
              <a:rPr lang="en-US" dirty="0"/>
              <a:t>We used </a:t>
            </a:r>
            <a:r>
              <a:rPr lang="en-US" dirty="0" err="1"/>
              <a:t>TextBlob</a:t>
            </a:r>
            <a:r>
              <a:rPr lang="en-US" dirty="0"/>
              <a:t> to get the sentiment polarity for each book of the Bible.</a:t>
            </a:r>
          </a:p>
          <a:p>
            <a:endParaRPr lang="en-US" dirty="0"/>
          </a:p>
        </p:txBody>
      </p:sp>
      <p:pic>
        <p:nvPicPr>
          <p:cNvPr id="5" name="Picture 4" descr="Text&#10;&#10;Description automatically generated">
            <a:extLst>
              <a:ext uri="{FF2B5EF4-FFF2-40B4-BE49-F238E27FC236}">
                <a16:creationId xmlns:a16="http://schemas.microsoft.com/office/drawing/2014/main" id="{BC455C63-EB23-3877-20EE-05FA84241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296" y="1090857"/>
            <a:ext cx="6735272" cy="4495792"/>
          </a:xfrm>
          <a:prstGeom prst="rect">
            <a:avLst/>
          </a:prstGeom>
        </p:spPr>
      </p:pic>
    </p:spTree>
    <p:extLst>
      <p:ext uri="{BB962C8B-B14F-4D97-AF65-F5344CB8AC3E}">
        <p14:creationId xmlns:p14="http://schemas.microsoft.com/office/powerpoint/2010/main" val="276435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AA9FD28-F4CB-4CEA-AF10-ACE769CD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C078DCE-9DF4-4A5F-8FD2-75C4D7A5A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BB446CA6-F088-40E6-B34C-F1C2291D5A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42" name="Rectangle 41">
              <a:extLst>
                <a:ext uri="{FF2B5EF4-FFF2-40B4-BE49-F238E27FC236}">
                  <a16:creationId xmlns:a16="http://schemas.microsoft.com/office/drawing/2014/main" id="{B316B592-6A0F-49E4-836A-D6DB3CEC8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9E007620-930E-48FB-BE61-0BEE94358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5BCAF3C4-1A72-429C-8DFA-417423A6D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46" name="Rectangle 45">
            <a:extLst>
              <a:ext uri="{FF2B5EF4-FFF2-40B4-BE49-F238E27FC236}">
                <a16:creationId xmlns:a16="http://schemas.microsoft.com/office/drawing/2014/main" id="{585EC825-CF99-4B62-ADD8-3E5B47A82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5" y="619432"/>
            <a:ext cx="3697570" cy="5771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4F13E-8555-E87B-3274-2557494A10AB}"/>
              </a:ext>
            </a:extLst>
          </p:cNvPr>
          <p:cNvSpPr>
            <a:spLocks noGrp="1"/>
          </p:cNvSpPr>
          <p:nvPr>
            <p:ph type="title"/>
          </p:nvPr>
        </p:nvSpPr>
        <p:spPr>
          <a:xfrm>
            <a:off x="581192" y="702157"/>
            <a:ext cx="3433547" cy="873426"/>
          </a:xfrm>
        </p:spPr>
        <p:txBody>
          <a:bodyPr vert="horz" lIns="91440" tIns="45720" rIns="91440" bIns="45720" rtlCol="0">
            <a:normAutofit fontScale="90000"/>
          </a:bodyPr>
          <a:lstStyle/>
          <a:p>
            <a:r>
              <a:rPr lang="en-US" dirty="0">
                <a:solidFill>
                  <a:srgbClr val="FFFFFF"/>
                </a:solidFill>
              </a:rPr>
              <a:t>Unigrams, Bigrams and Trigrams</a:t>
            </a:r>
          </a:p>
        </p:txBody>
      </p:sp>
      <p:sp>
        <p:nvSpPr>
          <p:cNvPr id="34" name="Content Placeholder 33">
            <a:extLst>
              <a:ext uri="{FF2B5EF4-FFF2-40B4-BE49-F238E27FC236}">
                <a16:creationId xmlns:a16="http://schemas.microsoft.com/office/drawing/2014/main" id="{837BB388-89AD-EBDA-5311-E16187C8D167}"/>
              </a:ext>
            </a:extLst>
          </p:cNvPr>
          <p:cNvSpPr>
            <a:spLocks noGrp="1"/>
          </p:cNvSpPr>
          <p:nvPr>
            <p:ph idx="1"/>
          </p:nvPr>
        </p:nvSpPr>
        <p:spPr>
          <a:xfrm>
            <a:off x="661361" y="1658308"/>
            <a:ext cx="3353378" cy="4580260"/>
          </a:xfrm>
        </p:spPr>
        <p:txBody>
          <a:bodyPr>
            <a:normAutofit fontScale="92500" lnSpcReduction="10000"/>
          </a:bodyPr>
          <a:lstStyle/>
          <a:p>
            <a:r>
              <a:rPr lang="en-US" dirty="0">
                <a:solidFill>
                  <a:srgbClr val="FFFFFF"/>
                </a:solidFill>
              </a:rPr>
              <a:t>Top 25 unigrams, bigrams and trigrams between the Old and New Testaments</a:t>
            </a:r>
          </a:p>
          <a:p>
            <a:r>
              <a:rPr lang="en-US" dirty="0">
                <a:solidFill>
                  <a:srgbClr val="FFFFFF"/>
                </a:solidFill>
              </a:rPr>
              <a:t>The unigrams shows how prevalent words like King, Israel, and Moses are in the Old Testament versus the recurring words from the New Testament which you see Jesus, God, and Lord. </a:t>
            </a:r>
          </a:p>
          <a:p>
            <a:r>
              <a:rPr lang="en-US" b="0" i="0" u="none" strike="noStrike" dirty="0">
                <a:effectLst/>
                <a:latin typeface="Inter"/>
              </a:rPr>
              <a:t>'</a:t>
            </a:r>
            <a:r>
              <a:rPr lang="en-US" b="0" i="0" u="none" strike="noStrike" dirty="0" err="1">
                <a:effectLst/>
                <a:latin typeface="Inter"/>
              </a:rPr>
              <a:t>jesus</a:t>
            </a:r>
            <a:r>
              <a:rPr lang="en-US" b="0" i="0" u="none" strike="noStrike" dirty="0">
                <a:effectLst/>
                <a:latin typeface="Inter"/>
              </a:rPr>
              <a:t>' is big in New Testament, together with '</a:t>
            </a:r>
            <a:r>
              <a:rPr lang="en-US" b="0" i="0" u="none" strike="noStrike" dirty="0" err="1">
                <a:effectLst/>
                <a:latin typeface="Inter"/>
              </a:rPr>
              <a:t>Chirst</a:t>
            </a:r>
            <a:r>
              <a:rPr lang="en-US" b="0" i="0" u="none" strike="noStrike" dirty="0">
                <a:effectLst/>
                <a:latin typeface="Inter"/>
              </a:rPr>
              <a:t>'. First word is used mostly in Gospels, second one in 'Letters of </a:t>
            </a:r>
            <a:r>
              <a:rPr lang="en-US" b="0" i="0" u="none" strike="noStrike" dirty="0" err="1">
                <a:effectLst/>
                <a:latin typeface="Inter"/>
              </a:rPr>
              <a:t>Apostoles</a:t>
            </a:r>
            <a:r>
              <a:rPr lang="en-US" b="0" i="0" u="none" strike="noStrike" dirty="0">
                <a:effectLst/>
                <a:latin typeface="Inter"/>
              </a:rPr>
              <a:t>'</a:t>
            </a:r>
          </a:p>
          <a:p>
            <a:pPr marL="0" indent="0">
              <a:buNone/>
            </a:pPr>
            <a:r>
              <a:rPr lang="en-US" dirty="0">
                <a:solidFill>
                  <a:srgbClr val="FFFFFF"/>
                </a:solidFill>
              </a:rPr>
              <a:t> </a:t>
            </a:r>
          </a:p>
          <a:p>
            <a:endParaRPr lang="en-US" dirty="0">
              <a:solidFill>
                <a:srgbClr val="FFFFFF"/>
              </a:solidFill>
            </a:endParaRPr>
          </a:p>
        </p:txBody>
      </p:sp>
      <p:pic>
        <p:nvPicPr>
          <p:cNvPr id="5" name="Content Placeholder 4" descr="Chart, bar chart, funnel chart&#10;&#10;Description automatically generated">
            <a:extLst>
              <a:ext uri="{FF2B5EF4-FFF2-40B4-BE49-F238E27FC236}">
                <a16:creationId xmlns:a16="http://schemas.microsoft.com/office/drawing/2014/main" id="{F001CF8E-FA5A-10C8-F6D8-1F8CED4CD93B}"/>
              </a:ext>
            </a:extLst>
          </p:cNvPr>
          <p:cNvPicPr>
            <a:picLocks noChangeAspect="1"/>
          </p:cNvPicPr>
          <p:nvPr/>
        </p:nvPicPr>
        <p:blipFill rotWithShape="1">
          <a:blip r:embed="rId2">
            <a:extLst>
              <a:ext uri="{28A0092B-C50C-407E-A947-70E740481C1C}">
                <a14:useLocalDpi xmlns:a14="http://schemas.microsoft.com/office/drawing/2010/main" val="0"/>
              </a:ext>
            </a:extLst>
          </a:blip>
          <a:srcRect r="-3" b="8198"/>
          <a:stretch/>
        </p:blipFill>
        <p:spPr>
          <a:xfrm>
            <a:off x="4241829" y="619432"/>
            <a:ext cx="3703320" cy="2847165"/>
          </a:xfrm>
          <a:prstGeom prst="rect">
            <a:avLst/>
          </a:prstGeom>
        </p:spPr>
      </p:pic>
      <p:pic>
        <p:nvPicPr>
          <p:cNvPr id="7" name="Picture 6" descr="Chart, bar chart, funnel chart&#10;&#10;Description automatically generated">
            <a:extLst>
              <a:ext uri="{FF2B5EF4-FFF2-40B4-BE49-F238E27FC236}">
                <a16:creationId xmlns:a16="http://schemas.microsoft.com/office/drawing/2014/main" id="{513AC0FA-F920-DD8D-BF81-7927C2CFD255}"/>
              </a:ext>
            </a:extLst>
          </p:cNvPr>
          <p:cNvPicPr>
            <a:picLocks noChangeAspect="1"/>
          </p:cNvPicPr>
          <p:nvPr/>
        </p:nvPicPr>
        <p:blipFill rotWithShape="1">
          <a:blip r:embed="rId3">
            <a:extLst>
              <a:ext uri="{28A0092B-C50C-407E-A947-70E740481C1C}">
                <a14:useLocalDpi xmlns:a14="http://schemas.microsoft.com/office/drawing/2010/main" val="0"/>
              </a:ext>
            </a:extLst>
          </a:blip>
          <a:srcRect r="-3" b="4924"/>
          <a:stretch/>
        </p:blipFill>
        <p:spPr>
          <a:xfrm>
            <a:off x="4241819" y="3562350"/>
            <a:ext cx="3703320" cy="2825496"/>
          </a:xfrm>
          <a:prstGeom prst="rect">
            <a:avLst/>
          </a:prstGeom>
        </p:spPr>
      </p:pic>
      <p:pic>
        <p:nvPicPr>
          <p:cNvPr id="9" name="Picture 8" descr="Chart, bar chart, funnel chart&#10;&#10;Description automatically generated">
            <a:extLst>
              <a:ext uri="{FF2B5EF4-FFF2-40B4-BE49-F238E27FC236}">
                <a16:creationId xmlns:a16="http://schemas.microsoft.com/office/drawing/2014/main" id="{43B2A713-CE9D-540F-FF98-9AD9C312FCFD}"/>
              </a:ext>
            </a:extLst>
          </p:cNvPr>
          <p:cNvPicPr>
            <a:picLocks noChangeAspect="1"/>
          </p:cNvPicPr>
          <p:nvPr/>
        </p:nvPicPr>
        <p:blipFill rotWithShape="1">
          <a:blip r:embed="rId4">
            <a:extLst>
              <a:ext uri="{28A0092B-C50C-407E-A947-70E740481C1C}">
                <a14:useLocalDpi xmlns:a14="http://schemas.microsoft.com/office/drawing/2010/main" val="0"/>
              </a:ext>
            </a:extLst>
          </a:blip>
          <a:srcRect l="18173" r="31941" b="2"/>
          <a:stretch/>
        </p:blipFill>
        <p:spPr>
          <a:xfrm>
            <a:off x="8042506" y="619432"/>
            <a:ext cx="3702973" cy="5771133"/>
          </a:xfrm>
          <a:prstGeom prst="rect">
            <a:avLst/>
          </a:prstGeom>
        </p:spPr>
      </p:pic>
    </p:spTree>
    <p:extLst>
      <p:ext uri="{BB962C8B-B14F-4D97-AF65-F5344CB8AC3E}">
        <p14:creationId xmlns:p14="http://schemas.microsoft.com/office/powerpoint/2010/main" val="29519902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B384052-568C-2630-B643-8E844F2EC713}"/>
              </a:ext>
            </a:extLst>
          </p:cNvPr>
          <p:cNvSpPr>
            <a:spLocks noGrp="1"/>
          </p:cNvSpPr>
          <p:nvPr>
            <p:ph type="title"/>
          </p:nvPr>
        </p:nvSpPr>
        <p:spPr>
          <a:xfrm>
            <a:off x="764110" y="826346"/>
            <a:ext cx="3171905" cy="1013800"/>
          </a:xfrm>
        </p:spPr>
        <p:txBody>
          <a:bodyPr>
            <a:normAutofit/>
          </a:bodyPr>
          <a:lstStyle/>
          <a:p>
            <a:r>
              <a:rPr lang="en-US" sz="2400">
                <a:solidFill>
                  <a:srgbClr val="FFFFFF"/>
                </a:solidFill>
              </a:rPr>
              <a:t>Naïve bayes</a:t>
            </a:r>
          </a:p>
        </p:txBody>
      </p:sp>
      <p:grpSp>
        <p:nvGrpSpPr>
          <p:cNvPr id="15" name="Group 14">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6" name="Rectangle 15">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C7CE4877-D20B-7862-06A7-F59241894585}"/>
              </a:ext>
            </a:extLst>
          </p:cNvPr>
          <p:cNvSpPr>
            <a:spLocks noGrp="1"/>
          </p:cNvSpPr>
          <p:nvPr>
            <p:ph idx="1"/>
          </p:nvPr>
        </p:nvSpPr>
        <p:spPr>
          <a:xfrm>
            <a:off x="764110" y="2052084"/>
            <a:ext cx="3033249" cy="3856229"/>
          </a:xfrm>
        </p:spPr>
        <p:txBody>
          <a:bodyPr anchor="t">
            <a:normAutofit/>
          </a:bodyPr>
          <a:lstStyle/>
          <a:p>
            <a:r>
              <a:rPr lang="en-US" sz="1600" b="0" i="0" u="none" strike="noStrike" dirty="0">
                <a:solidFill>
                  <a:srgbClr val="FFFFFF"/>
                </a:solidFill>
                <a:effectLst/>
                <a:latin typeface="Google Sans"/>
              </a:rPr>
              <a:t>Naive Bayes classifier assumes that the presence of a particular feature in a class is unrelated to the presence of any other feature.</a:t>
            </a:r>
          </a:p>
          <a:p>
            <a:r>
              <a:rPr lang="en-US" sz="1600" dirty="0">
                <a:solidFill>
                  <a:srgbClr val="FFFFFF"/>
                </a:solidFill>
                <a:latin typeface="Google Sans"/>
              </a:rPr>
              <a:t>Genres for the books in the Bible are Apocalyptic, Acts, Epistles, Gospels, Wisdom, Prophets, Law, and History.</a:t>
            </a:r>
          </a:p>
          <a:p>
            <a:r>
              <a:rPr lang="en-US" sz="1600" b="0" i="0" u="none" strike="noStrike" dirty="0">
                <a:solidFill>
                  <a:srgbClr val="FFFFFF"/>
                </a:solidFill>
                <a:effectLst/>
                <a:latin typeface="Google Sans"/>
              </a:rPr>
              <a:t>The accuracy score for this </a:t>
            </a:r>
            <a:r>
              <a:rPr lang="en-US" sz="1600" dirty="0">
                <a:solidFill>
                  <a:srgbClr val="FFFFFF"/>
                </a:solidFill>
                <a:latin typeface="Google Sans"/>
              </a:rPr>
              <a:t>model is 72%.</a:t>
            </a:r>
            <a:endParaRPr lang="en-US" sz="1600" b="0" i="0" u="none" strike="noStrike" dirty="0">
              <a:solidFill>
                <a:srgbClr val="FFFFFF"/>
              </a:solidFill>
              <a:effectLst/>
              <a:latin typeface="Google Sans"/>
            </a:endParaRPr>
          </a:p>
          <a:p>
            <a:endParaRPr lang="en-US" sz="1600" dirty="0">
              <a:solidFill>
                <a:srgbClr val="FFFFFF"/>
              </a:solidFill>
            </a:endParaRPr>
          </a:p>
        </p:txBody>
      </p:sp>
      <p:pic>
        <p:nvPicPr>
          <p:cNvPr id="6" name="Picture 5" descr="Table&#10;&#10;Description automatically generated with medium confidence">
            <a:extLst>
              <a:ext uri="{FF2B5EF4-FFF2-40B4-BE49-F238E27FC236}">
                <a16:creationId xmlns:a16="http://schemas.microsoft.com/office/drawing/2014/main" id="{2D33161F-B8AC-FE6D-41A3-6A3A2273B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8800" y="1780401"/>
            <a:ext cx="6866506" cy="3295923"/>
          </a:xfrm>
          <a:prstGeom prst="rect">
            <a:avLst/>
          </a:prstGeom>
        </p:spPr>
      </p:pic>
    </p:spTree>
    <p:extLst>
      <p:ext uri="{BB962C8B-B14F-4D97-AF65-F5344CB8AC3E}">
        <p14:creationId xmlns:p14="http://schemas.microsoft.com/office/powerpoint/2010/main" val="252858433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4EFC-CED6-5FE5-0FF9-5BD0046A5CDB}"/>
              </a:ext>
            </a:extLst>
          </p:cNvPr>
          <p:cNvSpPr>
            <a:spLocks noGrp="1"/>
          </p:cNvSpPr>
          <p:nvPr>
            <p:ph type="title"/>
          </p:nvPr>
        </p:nvSpPr>
        <p:spPr/>
        <p:txBody>
          <a:bodyPr/>
          <a:lstStyle/>
          <a:p>
            <a:r>
              <a:rPr lang="en-US" dirty="0"/>
              <a:t>Naïve bayes </a:t>
            </a:r>
            <a:r>
              <a:rPr lang="en-US" sz="1800" dirty="0"/>
              <a:t>cont.</a:t>
            </a:r>
            <a:endParaRPr lang="en-US" dirty="0"/>
          </a:p>
        </p:txBody>
      </p:sp>
      <p:pic>
        <p:nvPicPr>
          <p:cNvPr id="5" name="Content Placeholder 4">
            <a:extLst>
              <a:ext uri="{FF2B5EF4-FFF2-40B4-BE49-F238E27FC236}">
                <a16:creationId xmlns:a16="http://schemas.microsoft.com/office/drawing/2014/main" id="{3F247466-E3D9-716B-F9E2-729CE67BDE2F}"/>
              </a:ext>
            </a:extLst>
          </p:cNvPr>
          <p:cNvPicPr>
            <a:picLocks noGrp="1" noChangeAspect="1"/>
          </p:cNvPicPr>
          <p:nvPr>
            <p:ph idx="1"/>
          </p:nvPr>
        </p:nvPicPr>
        <p:blipFill>
          <a:blip r:embed="rId2"/>
          <a:stretch>
            <a:fillRect/>
          </a:stretch>
        </p:blipFill>
        <p:spPr>
          <a:xfrm>
            <a:off x="152058" y="2536067"/>
            <a:ext cx="5943942" cy="3678238"/>
          </a:xfrm>
        </p:spPr>
      </p:pic>
      <p:pic>
        <p:nvPicPr>
          <p:cNvPr id="7" name="Picture 6">
            <a:extLst>
              <a:ext uri="{FF2B5EF4-FFF2-40B4-BE49-F238E27FC236}">
                <a16:creationId xmlns:a16="http://schemas.microsoft.com/office/drawing/2014/main" id="{370036FC-F5F6-3EED-B983-D09725DE192B}"/>
              </a:ext>
            </a:extLst>
          </p:cNvPr>
          <p:cNvPicPr>
            <a:picLocks noChangeAspect="1"/>
          </p:cNvPicPr>
          <p:nvPr/>
        </p:nvPicPr>
        <p:blipFill>
          <a:blip r:embed="rId3"/>
          <a:stretch>
            <a:fillRect/>
          </a:stretch>
        </p:blipFill>
        <p:spPr>
          <a:xfrm>
            <a:off x="6248057" y="2789703"/>
            <a:ext cx="5634251" cy="3424602"/>
          </a:xfrm>
          <a:prstGeom prst="rect">
            <a:avLst/>
          </a:prstGeom>
        </p:spPr>
      </p:pic>
    </p:spTree>
    <p:extLst>
      <p:ext uri="{BB962C8B-B14F-4D97-AF65-F5344CB8AC3E}">
        <p14:creationId xmlns:p14="http://schemas.microsoft.com/office/powerpoint/2010/main" val="177142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0529A-0FA3-9819-59E0-24F7546C9525}"/>
              </a:ext>
            </a:extLst>
          </p:cNvPr>
          <p:cNvSpPr>
            <a:spLocks noGrp="1"/>
          </p:cNvSpPr>
          <p:nvPr>
            <p:ph type="title"/>
          </p:nvPr>
        </p:nvSpPr>
        <p:spPr/>
        <p:txBody>
          <a:bodyPr/>
          <a:lstStyle/>
          <a:p>
            <a:r>
              <a:rPr lang="en-US" dirty="0"/>
              <a:t>Sentiment Analysis</a:t>
            </a:r>
          </a:p>
        </p:txBody>
      </p:sp>
      <p:pic>
        <p:nvPicPr>
          <p:cNvPr id="5" name="Content Placeholder 4">
            <a:extLst>
              <a:ext uri="{FF2B5EF4-FFF2-40B4-BE49-F238E27FC236}">
                <a16:creationId xmlns:a16="http://schemas.microsoft.com/office/drawing/2014/main" id="{3A1C7D94-AEBB-FD5E-D51D-783BFF129DE8}"/>
              </a:ext>
            </a:extLst>
          </p:cNvPr>
          <p:cNvPicPr>
            <a:picLocks noGrp="1" noChangeAspect="1"/>
          </p:cNvPicPr>
          <p:nvPr>
            <p:ph idx="1"/>
          </p:nvPr>
        </p:nvPicPr>
        <p:blipFill>
          <a:blip r:embed="rId2"/>
          <a:stretch>
            <a:fillRect/>
          </a:stretch>
        </p:blipFill>
        <p:spPr>
          <a:xfrm>
            <a:off x="328077" y="2262285"/>
            <a:ext cx="5767923" cy="4595715"/>
          </a:xfrm>
        </p:spPr>
      </p:pic>
      <p:pic>
        <p:nvPicPr>
          <p:cNvPr id="7" name="Picture 6">
            <a:extLst>
              <a:ext uri="{FF2B5EF4-FFF2-40B4-BE49-F238E27FC236}">
                <a16:creationId xmlns:a16="http://schemas.microsoft.com/office/drawing/2014/main" id="{03F0E154-267C-04F3-0EB0-26E469A11387}"/>
              </a:ext>
            </a:extLst>
          </p:cNvPr>
          <p:cNvPicPr>
            <a:picLocks noChangeAspect="1"/>
          </p:cNvPicPr>
          <p:nvPr/>
        </p:nvPicPr>
        <p:blipFill>
          <a:blip r:embed="rId3"/>
          <a:stretch>
            <a:fillRect/>
          </a:stretch>
        </p:blipFill>
        <p:spPr>
          <a:xfrm>
            <a:off x="6095999" y="2286647"/>
            <a:ext cx="5620603" cy="4571353"/>
          </a:xfrm>
          <a:prstGeom prst="rect">
            <a:avLst/>
          </a:prstGeom>
        </p:spPr>
      </p:pic>
    </p:spTree>
    <p:extLst>
      <p:ext uri="{BB962C8B-B14F-4D97-AF65-F5344CB8AC3E}">
        <p14:creationId xmlns:p14="http://schemas.microsoft.com/office/powerpoint/2010/main" val="222231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3D81-5F67-6D27-1F2E-F91D2BA854B2}"/>
              </a:ext>
            </a:extLst>
          </p:cNvPr>
          <p:cNvSpPr>
            <a:spLocks noGrp="1"/>
          </p:cNvSpPr>
          <p:nvPr>
            <p:ph type="title"/>
          </p:nvPr>
        </p:nvSpPr>
        <p:spPr/>
        <p:txBody>
          <a:bodyPr/>
          <a:lstStyle/>
          <a:p>
            <a:r>
              <a:rPr lang="en-US" dirty="0"/>
              <a:t>NMF (Non-Negative Matrix </a:t>
            </a:r>
            <a:r>
              <a:rPr lang="en-US" dirty="0" err="1"/>
              <a:t>FactoRization</a:t>
            </a:r>
            <a:r>
              <a:rPr lang="en-US" dirty="0"/>
              <a:t>)</a:t>
            </a:r>
          </a:p>
        </p:txBody>
      </p:sp>
      <p:pic>
        <p:nvPicPr>
          <p:cNvPr id="5" name="Content Placeholder 4">
            <a:extLst>
              <a:ext uri="{FF2B5EF4-FFF2-40B4-BE49-F238E27FC236}">
                <a16:creationId xmlns:a16="http://schemas.microsoft.com/office/drawing/2014/main" id="{177567C9-28BD-0F13-FED9-079EE91789F7}"/>
              </a:ext>
            </a:extLst>
          </p:cNvPr>
          <p:cNvPicPr>
            <a:picLocks noGrp="1" noChangeAspect="1"/>
          </p:cNvPicPr>
          <p:nvPr>
            <p:ph idx="1"/>
          </p:nvPr>
        </p:nvPicPr>
        <p:blipFill>
          <a:blip r:embed="rId2"/>
          <a:stretch>
            <a:fillRect/>
          </a:stretch>
        </p:blipFill>
        <p:spPr>
          <a:xfrm>
            <a:off x="1602293" y="2296302"/>
            <a:ext cx="8987414" cy="4191204"/>
          </a:xfrm>
        </p:spPr>
      </p:pic>
    </p:spTree>
    <p:extLst>
      <p:ext uri="{BB962C8B-B14F-4D97-AF65-F5344CB8AC3E}">
        <p14:creationId xmlns:p14="http://schemas.microsoft.com/office/powerpoint/2010/main" val="219301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CC907-072C-6539-27B9-06C8230458FE}"/>
              </a:ext>
            </a:extLst>
          </p:cNvPr>
          <p:cNvSpPr>
            <a:spLocks noGrp="1"/>
          </p:cNvSpPr>
          <p:nvPr>
            <p:ph type="title"/>
          </p:nvPr>
        </p:nvSpPr>
        <p:spPr/>
        <p:txBody>
          <a:bodyPr/>
          <a:lstStyle/>
          <a:p>
            <a:r>
              <a:rPr lang="en-US" dirty="0"/>
              <a:t>LDA (Latent Dirichlet Allocation)</a:t>
            </a:r>
          </a:p>
        </p:txBody>
      </p:sp>
      <p:pic>
        <p:nvPicPr>
          <p:cNvPr id="5" name="Content Placeholder 4">
            <a:extLst>
              <a:ext uri="{FF2B5EF4-FFF2-40B4-BE49-F238E27FC236}">
                <a16:creationId xmlns:a16="http://schemas.microsoft.com/office/drawing/2014/main" id="{06BF1B8B-3914-63E4-FE5E-F0D09D9BE04E}"/>
              </a:ext>
            </a:extLst>
          </p:cNvPr>
          <p:cNvPicPr>
            <a:picLocks noGrp="1" noChangeAspect="1"/>
          </p:cNvPicPr>
          <p:nvPr>
            <p:ph idx="1"/>
          </p:nvPr>
        </p:nvPicPr>
        <p:blipFill>
          <a:blip r:embed="rId2"/>
          <a:stretch>
            <a:fillRect/>
          </a:stretch>
        </p:blipFill>
        <p:spPr>
          <a:xfrm>
            <a:off x="2601674" y="2181225"/>
            <a:ext cx="6988652" cy="3678238"/>
          </a:xfrm>
        </p:spPr>
      </p:pic>
    </p:spTree>
    <p:extLst>
      <p:ext uri="{BB962C8B-B14F-4D97-AF65-F5344CB8AC3E}">
        <p14:creationId xmlns:p14="http://schemas.microsoft.com/office/powerpoint/2010/main" val="271517077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FD6234EFCFC0240A45D20441D0A6656" ma:contentTypeVersion="7" ma:contentTypeDescription="Create a new document." ma:contentTypeScope="" ma:versionID="5e6c895a9e383221b69f3a3279de030c">
  <xsd:schema xmlns:xsd="http://www.w3.org/2001/XMLSchema" xmlns:xs="http://www.w3.org/2001/XMLSchema" xmlns:p="http://schemas.microsoft.com/office/2006/metadata/properties" xmlns:ns3="34d67135-d4ab-4498-923c-2a02417ef96f" xmlns:ns4="52581e8b-a118-4fb0-88bd-19be6e436cfc" targetNamespace="http://schemas.microsoft.com/office/2006/metadata/properties" ma:root="true" ma:fieldsID="724b59d5d094f77565b3fe9ba3a6d16f" ns3:_="" ns4:_="">
    <xsd:import namespace="34d67135-d4ab-4498-923c-2a02417ef96f"/>
    <xsd:import namespace="52581e8b-a118-4fb0-88bd-19be6e436cf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d67135-d4ab-4498-923c-2a02417ef9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581e8b-a118-4fb0-88bd-19be6e436cf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5E106E-DCE2-4A5D-9471-E01F8D6E9F42}">
  <ds:schemaRefs>
    <ds:schemaRef ds:uri="http://schemas.openxmlformats.org/package/2006/metadata/core-properties"/>
    <ds:schemaRef ds:uri="http://purl.org/dc/dcmitype/"/>
    <ds:schemaRef ds:uri="http://schemas.microsoft.com/office/2006/documentManagement/types"/>
    <ds:schemaRef ds:uri="http://purl.org/dc/elements/1.1/"/>
    <ds:schemaRef ds:uri="http://www.w3.org/XML/1998/namespace"/>
    <ds:schemaRef ds:uri="http://schemas.microsoft.com/office/2006/metadata/properties"/>
    <ds:schemaRef ds:uri="http://schemas.microsoft.com/office/infopath/2007/PartnerControls"/>
    <ds:schemaRef ds:uri="52581e8b-a118-4fb0-88bd-19be6e436cfc"/>
    <ds:schemaRef ds:uri="34d67135-d4ab-4498-923c-2a02417ef96f"/>
    <ds:schemaRef ds:uri="http://purl.org/dc/terms/"/>
  </ds:schemaRefs>
</ds:datastoreItem>
</file>

<file path=customXml/itemProps2.xml><?xml version="1.0" encoding="utf-8"?>
<ds:datastoreItem xmlns:ds="http://schemas.openxmlformats.org/officeDocument/2006/customXml" ds:itemID="{8D905844-C287-46E4-8BA8-0BDF0AA1C8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d67135-d4ab-4498-923c-2a02417ef96f"/>
    <ds:schemaRef ds:uri="52581e8b-a118-4fb0-88bd-19be6e436c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562F5B-D4F9-4E0D-9999-4B70137836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706</TotalTime>
  <Words>344</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Gill Sans MT</vt:lpstr>
      <vt:lpstr>Google Sans</vt:lpstr>
      <vt:lpstr>Inter</vt:lpstr>
      <vt:lpstr>Wingdings 2</vt:lpstr>
      <vt:lpstr>Dividend</vt:lpstr>
      <vt:lpstr>Bible NLP</vt:lpstr>
      <vt:lpstr>Introduction</vt:lpstr>
      <vt:lpstr>Data Cleaning</vt:lpstr>
      <vt:lpstr>Unigrams, Bigrams and Trigrams</vt:lpstr>
      <vt:lpstr>Naïve bayes</vt:lpstr>
      <vt:lpstr>Naïve bayes cont.</vt:lpstr>
      <vt:lpstr>Sentiment Analysis</vt:lpstr>
      <vt:lpstr>NMF (Non-Negative Matrix FactoRization)</vt:lpstr>
      <vt:lpstr>LDA (Latent Dirichlet Allocation)</vt:lpstr>
      <vt:lpstr>SVD (Singular Value Decomposition basics)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Bible NLP</dc:title>
  <dc:creator>Brandon O'Linn</dc:creator>
  <cp:lastModifiedBy>Brandon O'linn</cp:lastModifiedBy>
  <cp:revision>4</cp:revision>
  <dcterms:created xsi:type="dcterms:W3CDTF">2023-03-19T22:44:03Z</dcterms:created>
  <dcterms:modified xsi:type="dcterms:W3CDTF">2023-03-21T00:56:41Z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0x0101006FD6234EFCFC0240A45D20441D0A6656</vt:lpwstr>
  </property>
</Properties>
</file>