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1" r:id="rId1"/>
  </p:sldMasterIdLst>
  <p:notesMasterIdLst>
    <p:notesMasterId r:id="rId52"/>
  </p:notesMasterIdLst>
  <p:sldIdLst>
    <p:sldId id="256" r:id="rId2"/>
    <p:sldId id="292" r:id="rId3"/>
    <p:sldId id="258" r:id="rId4"/>
    <p:sldId id="266" r:id="rId5"/>
    <p:sldId id="267" r:id="rId6"/>
    <p:sldId id="268" r:id="rId7"/>
    <p:sldId id="275" r:id="rId8"/>
    <p:sldId id="262" r:id="rId9"/>
    <p:sldId id="269" r:id="rId10"/>
    <p:sldId id="270" r:id="rId11"/>
    <p:sldId id="274" r:id="rId12"/>
    <p:sldId id="277" r:id="rId13"/>
    <p:sldId id="278" r:id="rId14"/>
    <p:sldId id="284" r:id="rId15"/>
    <p:sldId id="282" r:id="rId16"/>
    <p:sldId id="289" r:id="rId17"/>
    <p:sldId id="290" r:id="rId18"/>
    <p:sldId id="288" r:id="rId19"/>
    <p:sldId id="295" r:id="rId20"/>
    <p:sldId id="293" r:id="rId21"/>
    <p:sldId id="294" r:id="rId22"/>
    <p:sldId id="296" r:id="rId23"/>
    <p:sldId id="271" r:id="rId24"/>
    <p:sldId id="272" r:id="rId25"/>
    <p:sldId id="307" r:id="rId26"/>
    <p:sldId id="308" r:id="rId27"/>
    <p:sldId id="298" r:id="rId28"/>
    <p:sldId id="310" r:id="rId29"/>
    <p:sldId id="312" r:id="rId30"/>
    <p:sldId id="313" r:id="rId31"/>
    <p:sldId id="314" r:id="rId32"/>
    <p:sldId id="311" r:id="rId33"/>
    <p:sldId id="315" r:id="rId34"/>
    <p:sldId id="306" r:id="rId35"/>
    <p:sldId id="316" r:id="rId36"/>
    <p:sldId id="317" r:id="rId37"/>
    <p:sldId id="319" r:id="rId38"/>
    <p:sldId id="318" r:id="rId39"/>
    <p:sldId id="321" r:id="rId40"/>
    <p:sldId id="323" r:id="rId41"/>
    <p:sldId id="320" r:id="rId42"/>
    <p:sldId id="324" r:id="rId43"/>
    <p:sldId id="325" r:id="rId44"/>
    <p:sldId id="333" r:id="rId45"/>
    <p:sldId id="328" r:id="rId46"/>
    <p:sldId id="330" r:id="rId47"/>
    <p:sldId id="331" r:id="rId48"/>
    <p:sldId id="332" r:id="rId49"/>
    <p:sldId id="334" r:id="rId50"/>
    <p:sldId id="322"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694" autoAdjust="0"/>
  </p:normalViewPr>
  <p:slideViewPr>
    <p:cSldViewPr snapToGrid="0" snapToObjects="1">
      <p:cViewPr varScale="1">
        <p:scale>
          <a:sx n="156" d="100"/>
          <a:sy n="156" d="100"/>
        </p:scale>
        <p:origin x="816" y="10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O'linn" userId="5a049f7d8d3d5f42" providerId="LiveId" clId="{7536A2FB-D7B8-470D-A3C6-7F6B4EDCAA42}"/>
    <pc:docChg chg="modSld">
      <pc:chgData name="Brandon O'linn" userId="5a049f7d8d3d5f42" providerId="LiveId" clId="{7536A2FB-D7B8-470D-A3C6-7F6B4EDCAA42}" dt="2024-02-04T22:29:29.745" v="0" actId="1076"/>
      <pc:docMkLst>
        <pc:docMk/>
      </pc:docMkLst>
      <pc:sldChg chg="modSp mod">
        <pc:chgData name="Brandon O'linn" userId="5a049f7d8d3d5f42" providerId="LiveId" clId="{7536A2FB-D7B8-470D-A3C6-7F6B4EDCAA42}" dt="2024-02-04T22:29:29.745" v="0" actId="1076"/>
        <pc:sldMkLst>
          <pc:docMk/>
          <pc:sldMk cId="2884891011" sldId="315"/>
        </pc:sldMkLst>
        <pc:picChg chg="mod">
          <ac:chgData name="Brandon O'linn" userId="5a049f7d8d3d5f42" providerId="LiveId" clId="{7536A2FB-D7B8-470D-A3C6-7F6B4EDCAA42}" dt="2024-02-04T22:29:29.745" v="0" actId="1076"/>
          <ac:picMkLst>
            <pc:docMk/>
            <pc:sldMk cId="2884891011" sldId="315"/>
            <ac:picMk id="3" creationId="{0EFDE448-0534-5295-88AD-E2E5C2C6C70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AE902-D664-E34A-939C-1A9097B2B8E1}" type="datetimeFigureOut">
              <a:rPr lang="en-US" smtClean="0"/>
              <a:t>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52696-5CC5-8D42-A9A6-37852D134ACB}" type="slidenum">
              <a:rPr lang="en-US" smtClean="0"/>
              <a:t>‹#›</a:t>
            </a:fld>
            <a:endParaRPr lang="en-US"/>
          </a:p>
        </p:txBody>
      </p:sp>
    </p:spTree>
    <p:extLst>
      <p:ext uri="{BB962C8B-B14F-4D97-AF65-F5344CB8AC3E}">
        <p14:creationId xmlns:p14="http://schemas.microsoft.com/office/powerpoint/2010/main" val="169278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F52696-5CC5-8D42-A9A6-37852D134ACB}" type="slidenum">
              <a:rPr lang="en-US" smtClean="0"/>
              <a:t>19</a:t>
            </a:fld>
            <a:endParaRPr lang="en-US"/>
          </a:p>
        </p:txBody>
      </p:sp>
    </p:spTree>
    <p:extLst>
      <p:ext uri="{BB962C8B-B14F-4D97-AF65-F5344CB8AC3E}">
        <p14:creationId xmlns:p14="http://schemas.microsoft.com/office/powerpoint/2010/main" val="2619207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41510" y="2062753"/>
            <a:ext cx="878916" cy="1017332"/>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3161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3533482"/>
            <a:ext cx="865613" cy="818092"/>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99291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3533712"/>
            <a:ext cx="865613" cy="818092"/>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29333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3532444"/>
            <a:ext cx="865613" cy="818092"/>
          </a:xfrm>
        </p:spPr>
        <p:txBody>
          <a:bodyPr/>
          <a:lstStyle/>
          <a:p>
            <a:fld id="{C5EF2332-01BF-834F-8236-50238282D533}" type="slidenum">
              <a:rPr lang="en-US" smtClean="0"/>
              <a:t>‹#›</a:t>
            </a:fld>
            <a:endParaRPr lang="en-US"/>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1565651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3532444"/>
            <a:ext cx="865613" cy="818092"/>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4423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5402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41EB5C9-1307-BA42-ABA2-0BC069CD8E7F}" type="datetimeFigureOut">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83204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9368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241EB5C9-1307-BA42-ABA2-0BC069CD8E7F}" type="datetimeFigureOut">
              <a:rPr lang="en-US" smtClean="0"/>
              <a:t>2/4/2024</a:t>
            </a:fld>
            <a:endParaRPr lang="en-US"/>
          </a:p>
        </p:txBody>
      </p:sp>
      <p:sp>
        <p:nvSpPr>
          <p:cNvPr id="5" name="Footer Placeholder 4"/>
          <p:cNvSpPr>
            <a:spLocks noGrp="1"/>
          </p:cNvSpPr>
          <p:nvPr>
            <p:ph type="ftr" sz="quarter" idx="11"/>
          </p:nvPr>
        </p:nvSpPr>
        <p:spPr>
          <a:xfrm>
            <a:off x="510241" y="4452141"/>
            <a:ext cx="4595104" cy="273844"/>
          </a:xfrm>
        </p:spPr>
        <p:txBody>
          <a:bodyPr/>
          <a:lstStyle/>
          <a:p>
            <a:endParaRPr lang="en-US"/>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0554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57308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47092" y="2152422"/>
            <a:ext cx="865613" cy="818092"/>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00857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1338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885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3214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41EB5C9-1307-BA42-ABA2-0BC069CD8E7F}" type="datetimeFigureOut">
              <a:rPr lang="en-US" smtClean="0"/>
              <a:t>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1241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62432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3278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41EB5C9-1307-BA42-ABA2-0BC069CD8E7F}" type="datetimeFigureOut">
              <a:rPr lang="en-US" smtClean="0"/>
              <a:t>2/4/2024</a:t>
            </a:fld>
            <a:endParaRPr lang="en-US"/>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752207383"/>
      </p:ext>
    </p:extLst>
  </p:cSld>
  <p:clrMap bg1="dk1" tx1="lt1" bg2="dk2" tx2="lt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 id="2147484076" r:id="rId15"/>
    <p:sldLayoutId id="2147484077" r:id="rId16"/>
    <p:sldLayoutId id="2147484078" r:id="rId17"/>
  </p:sldLayoutIdLst>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tinyurl.com/4zjv4ec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hyperlink" Target="https://creativecommons.org/licenses/by/3.0/" TargetMode="External"/><Relationship Id="rId5" Type="http://schemas.openxmlformats.org/officeDocument/2006/relationships/hyperlink" Target="https://owl.excelsior.edu/educator-resources/owl-across-disciplines/owl-across-the-disciplines-grammar-and-usage/" TargetMode="External"/><Relationship Id="rId4" Type="http://schemas.openxmlformats.org/officeDocument/2006/relationships/image" Target="../media/image2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0" lvl="0" indent="0">
              <a:buNone/>
            </a:pPr>
            <a:r>
              <a:rPr sz="3200" dirty="0"/>
              <a:t>Flight Delay from </a:t>
            </a:r>
            <a:br>
              <a:rPr lang="en-US" sz="3200" dirty="0"/>
            </a:br>
            <a:r>
              <a:rPr sz="3200" dirty="0"/>
              <a:t>January 2017 - July 2022</a:t>
            </a:r>
          </a:p>
        </p:txBody>
      </p:sp>
      <p:sp>
        <p:nvSpPr>
          <p:cNvPr id="3" name="Subtitle 2"/>
          <p:cNvSpPr>
            <a:spLocks noGrp="1"/>
          </p:cNvSpPr>
          <p:nvPr>
            <p:ph type="subTitle" idx="1"/>
          </p:nvPr>
        </p:nvSpPr>
        <p:spPr>
          <a:xfrm>
            <a:off x="6124640" y="3422338"/>
            <a:ext cx="2239972" cy="928733"/>
          </a:xfrm>
        </p:spPr>
        <p:txBody>
          <a:bodyPr>
            <a:normAutofit fontScale="77500" lnSpcReduction="20000"/>
          </a:bodyPr>
          <a:lstStyle/>
          <a:p>
            <a:pPr marL="0" lvl="0" indent="0">
              <a:buNone/>
            </a:pPr>
            <a:r>
              <a:rPr dirty="0" err="1"/>
              <a:t>Neysha</a:t>
            </a:r>
            <a:r>
              <a:rPr dirty="0"/>
              <a:t> Pagan </a:t>
            </a:r>
            <a:endParaRPr lang="en-US" dirty="0"/>
          </a:p>
          <a:p>
            <a:pPr marL="0" lvl="0" indent="0">
              <a:buNone/>
            </a:pPr>
            <a:r>
              <a:rPr dirty="0"/>
              <a:t>Santiago </a:t>
            </a:r>
            <a:r>
              <a:rPr dirty="0" err="1"/>
              <a:t>Lampon</a:t>
            </a:r>
            <a:endParaRPr lang="en-US" dirty="0"/>
          </a:p>
          <a:p>
            <a:pPr marL="0" lvl="0" indent="0">
              <a:buNone/>
            </a:pPr>
            <a:r>
              <a:rPr dirty="0"/>
              <a:t>Brandon </a:t>
            </a:r>
            <a:r>
              <a:rPr dirty="0" err="1"/>
              <a:t>O’Linn</a:t>
            </a:r>
            <a:endParaRPr lang="en-US" dirty="0"/>
          </a:p>
          <a:p>
            <a:pPr marL="0" lvl="0" indent="0">
              <a:buNone/>
            </a:pPr>
            <a:r>
              <a:rPr dirty="0"/>
              <a:t>Justin Washington</a:t>
            </a:r>
          </a:p>
        </p:txBody>
      </p:sp>
      <p:sp>
        <p:nvSpPr>
          <p:cNvPr id="4" name="Date Placeholder 3"/>
          <p:cNvSpPr>
            <a:spLocks noGrp="1"/>
          </p:cNvSpPr>
          <p:nvPr>
            <p:ph type="dt" sz="half" idx="10"/>
          </p:nvPr>
        </p:nvSpPr>
        <p:spPr>
          <a:xfrm>
            <a:off x="6805835" y="4448883"/>
            <a:ext cx="1558777" cy="273844"/>
          </a:xfrm>
        </p:spPr>
        <p:txBody>
          <a:bodyPr/>
          <a:lstStyle/>
          <a:p>
            <a:pPr marL="0" lvl="0" indent="0">
              <a:buNone/>
            </a:pPr>
            <a:r>
              <a:rPr dirty="0"/>
              <a:t>2022-11-08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Exploring the dataset</a:t>
            </a:r>
            <a:r>
              <a:rPr lang="en-US" dirty="0"/>
              <a:t> (cont.)</a:t>
            </a:r>
            <a:endParaRPr dirty="0"/>
          </a:p>
        </p:txBody>
      </p:sp>
      <p:sp>
        <p:nvSpPr>
          <p:cNvPr id="3" name="Content Placeholder 2"/>
          <p:cNvSpPr>
            <a:spLocks noGrp="1"/>
          </p:cNvSpPr>
          <p:nvPr>
            <p:ph idx="1"/>
          </p:nvPr>
        </p:nvSpPr>
        <p:spPr>
          <a:xfrm>
            <a:off x="510241" y="1752655"/>
            <a:ext cx="4190634" cy="2991179"/>
          </a:xfrm>
        </p:spPr>
        <p:txBody>
          <a:bodyPr>
            <a:normAutofit/>
          </a:bodyPr>
          <a:lstStyle/>
          <a:p>
            <a:pPr marL="0" lvl="0" indent="0">
              <a:buNone/>
            </a:pPr>
            <a:r>
              <a:rPr lang="en-US" sz="800" dirty="0">
                <a:latin typeface="Courier"/>
              </a:rPr>
              <a:t>##  $ arr_del15          : num  2 25 19 10 30 16 470 3 4 13 ...
##  $ </a:t>
            </a:r>
            <a:r>
              <a:rPr lang="en-US" sz="800" dirty="0" err="1">
                <a:latin typeface="Courier"/>
              </a:rPr>
              <a:t>carrier_ct</a:t>
            </a:r>
            <a:r>
              <a:rPr lang="en-US" sz="800" dirty="0">
                <a:latin typeface="Courier"/>
              </a:rPr>
              <a:t>         : num  0.92 11.8 5.84 1.32 18.1 ...
##  $ </a:t>
            </a:r>
            <a:r>
              <a:rPr lang="en-US" sz="800" dirty="0" err="1">
                <a:latin typeface="Courier"/>
              </a:rPr>
              <a:t>weather_ct</a:t>
            </a:r>
            <a:r>
              <a:rPr lang="en-US" sz="800" dirty="0">
                <a:latin typeface="Courier"/>
              </a:rPr>
              <a:t>         : num  1 0.72 1 1 5.75 ...
##  $ </a:t>
            </a:r>
            <a:r>
              <a:rPr lang="en-US" sz="800" dirty="0" err="1">
                <a:latin typeface="Courier"/>
              </a:rPr>
              <a:t>nas_ct</a:t>
            </a:r>
            <a:r>
              <a:rPr lang="en-US" sz="800" dirty="0">
                <a:latin typeface="Courier"/>
              </a:rPr>
              <a:t>             : num  0.08 5.01 6.76 2.4 3.6 ...
##  $ </a:t>
            </a:r>
            <a:r>
              <a:rPr lang="en-US" sz="800" dirty="0" err="1">
                <a:latin typeface="Courier"/>
              </a:rPr>
              <a:t>security_ct</a:t>
            </a:r>
            <a:r>
              <a:rPr lang="en-US" sz="800" dirty="0">
                <a:latin typeface="Courier"/>
              </a:rPr>
              <a:t>        : num  0 0 0 1 0 0 0 0 0 0 ...</a:t>
            </a:r>
          </a:p>
          <a:p>
            <a:pPr marL="0" lvl="0" indent="0">
              <a:buNone/>
            </a:pPr>
            <a:r>
              <a:rPr sz="800" dirty="0">
                <a:latin typeface="Courier"/>
              </a:rPr>
              <a:t>##  $ </a:t>
            </a:r>
            <a:r>
              <a:rPr sz="800" dirty="0" err="1">
                <a:latin typeface="Courier"/>
              </a:rPr>
              <a:t>late_aircraft_ct</a:t>
            </a:r>
            <a:r>
              <a:rPr sz="800" dirty="0">
                <a:latin typeface="Courier"/>
              </a:rPr>
              <a:t>   : num  0 7.48 5.4 4.28 2.55 ...
##  $ </a:t>
            </a:r>
            <a:r>
              <a:rPr sz="800" dirty="0" err="1">
                <a:latin typeface="Courier"/>
              </a:rPr>
              <a:t>arr_cancelled</a:t>
            </a:r>
            <a:r>
              <a:rPr sz="800" dirty="0">
                <a:latin typeface="Courier"/>
              </a:rPr>
              <a:t>      : num  0 0 5 0 1 5 8 0 3 7 ...
##  $ </a:t>
            </a:r>
            <a:r>
              <a:rPr sz="800" dirty="0" err="1">
                <a:latin typeface="Courier"/>
              </a:rPr>
              <a:t>arr_diverted</a:t>
            </a:r>
            <a:r>
              <a:rPr sz="800" dirty="0">
                <a:latin typeface="Courier"/>
              </a:rPr>
              <a:t>       : num  0 0 4 1 0 0 10 0 0 0 ...
##  $ </a:t>
            </a:r>
            <a:r>
              <a:rPr sz="800" dirty="0" err="1">
                <a:latin typeface="Courier"/>
              </a:rPr>
              <a:t>arr_delay</a:t>
            </a:r>
            <a:r>
              <a:rPr sz="800" dirty="0">
                <a:latin typeface="Courier"/>
              </a:rPr>
              <a:t>          : num  129 1664 1523 657 2462 ...
##  $ </a:t>
            </a:r>
            <a:r>
              <a:rPr sz="800" dirty="0" err="1">
                <a:latin typeface="Courier"/>
              </a:rPr>
              <a:t>carrier_delay</a:t>
            </a:r>
            <a:r>
              <a:rPr sz="800" dirty="0">
                <a:latin typeface="Courier"/>
              </a:rPr>
              <a:t>      : num  98 887 388 103 1686 ...
##  $ </a:t>
            </a:r>
            <a:r>
              <a:rPr sz="800" dirty="0" err="1">
                <a:latin typeface="Courier"/>
              </a:rPr>
              <a:t>weather_delay</a:t>
            </a:r>
            <a:r>
              <a:rPr sz="800" dirty="0">
                <a:latin typeface="Courier"/>
              </a:rPr>
              <a:t>      : num  23 52 35 82 310 ...
##  $ </a:t>
            </a:r>
            <a:r>
              <a:rPr sz="800" dirty="0" err="1">
                <a:latin typeface="Courier"/>
              </a:rPr>
              <a:t>nas_delay</a:t>
            </a:r>
            <a:r>
              <a:rPr sz="800" dirty="0">
                <a:latin typeface="Courier"/>
              </a:rPr>
              <a:t>          : num  8 224 511 93 139 ...
##  $ </a:t>
            </a:r>
            <a:r>
              <a:rPr sz="800" dirty="0" err="1">
                <a:latin typeface="Courier"/>
              </a:rPr>
              <a:t>security_delay</a:t>
            </a:r>
            <a:r>
              <a:rPr sz="800" dirty="0">
                <a:latin typeface="Courier"/>
              </a:rPr>
              <a:t>     : num  0 0 0 25 0 0 0 0 0 0 ...
##  $ </a:t>
            </a:r>
            <a:r>
              <a:rPr sz="800" dirty="0" err="1">
                <a:latin typeface="Courier"/>
              </a:rPr>
              <a:t>late_aircraft_delay</a:t>
            </a:r>
            <a:r>
              <a:rPr sz="800" dirty="0">
                <a:latin typeface="Courier"/>
              </a:rPr>
              <a:t>: num  0 501 589 354 327 ...</a:t>
            </a:r>
            <a:endParaRPr sz="800" dirty="0"/>
          </a:p>
        </p:txBody>
      </p:sp>
      <p:sp>
        <p:nvSpPr>
          <p:cNvPr id="4" name="Content Placeholder 2">
            <a:extLst>
              <a:ext uri="{FF2B5EF4-FFF2-40B4-BE49-F238E27FC236}">
                <a16:creationId xmlns:a16="http://schemas.microsoft.com/office/drawing/2014/main" id="{07F089BB-E8D3-04DD-DBC9-A60BE77BF2C2}"/>
              </a:ext>
            </a:extLst>
          </p:cNvPr>
          <p:cNvSpPr txBox="1">
            <a:spLocks/>
          </p:cNvSpPr>
          <p:nvPr/>
        </p:nvSpPr>
        <p:spPr>
          <a:xfrm>
            <a:off x="4983173" y="2571750"/>
            <a:ext cx="2737464" cy="88666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r>
              <a:rPr lang="en-US" sz="1200" dirty="0"/>
              <a:t>Four columns are char datatype</a:t>
            </a:r>
          </a:p>
          <a:p>
            <a:r>
              <a:rPr lang="en-US" sz="1200" dirty="0"/>
              <a:t>Two columns are integer datatype</a:t>
            </a:r>
          </a:p>
          <a:p>
            <a:r>
              <a:rPr lang="en-US" sz="1200" dirty="0"/>
              <a:t>15 columns are numeric datatype </a:t>
            </a:r>
          </a:p>
        </p:txBody>
      </p:sp>
      <p:sp>
        <p:nvSpPr>
          <p:cNvPr id="5" name="Title 1">
            <a:extLst>
              <a:ext uri="{FF2B5EF4-FFF2-40B4-BE49-F238E27FC236}">
                <a16:creationId xmlns:a16="http://schemas.microsoft.com/office/drawing/2014/main" id="{5F6253DE-E947-EE98-E9D5-551EBA59C61D}"/>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The </a:t>
            </a:r>
            <a:r>
              <a:rPr lang="en-US" sz="1600" i="1" dirty="0">
                <a:solidFill>
                  <a:schemeClr val="accent4">
                    <a:lumMod val="40000"/>
                    <a:lumOff val="60000"/>
                  </a:schemeClr>
                </a:solidFill>
                <a:latin typeface="Courier" pitchFamily="2" charset="0"/>
              </a:rPr>
              <a:t>str() </a:t>
            </a:r>
            <a:r>
              <a:rPr lang="en-US" sz="1600" dirty="0">
                <a:solidFill>
                  <a:schemeClr val="accent4">
                    <a:lumMod val="40000"/>
                    <a:lumOff val="60000"/>
                  </a:schemeClr>
                </a:solidFill>
                <a:latin typeface="Courier" pitchFamily="2" charset="0"/>
              </a:rPr>
              <a:t>function</a:t>
            </a:r>
            <a:endParaRPr lang="en-US" sz="1600" i="1" dirty="0">
              <a:solidFill>
                <a:schemeClr val="accent4">
                  <a:lumMod val="40000"/>
                  <a:lumOff val="60000"/>
                </a:schemeClr>
              </a:solidFill>
              <a:latin typeface="Courier" pitchFamily="2" charset="0"/>
            </a:endParaRPr>
          </a:p>
        </p:txBody>
      </p:sp>
    </p:spTree>
    <p:extLst>
      <p:ext uri="{BB962C8B-B14F-4D97-AF65-F5344CB8AC3E}">
        <p14:creationId xmlns:p14="http://schemas.microsoft.com/office/powerpoint/2010/main" val="280535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AD6A-F08A-89FF-52B7-2C9698CB1850}"/>
              </a:ext>
            </a:extLst>
          </p:cNvPr>
          <p:cNvSpPr>
            <a:spLocks noGrp="1"/>
          </p:cNvSpPr>
          <p:nvPr>
            <p:ph type="title"/>
          </p:nvPr>
        </p:nvSpPr>
        <p:spPr/>
        <p:txBody>
          <a:bodyPr/>
          <a:lstStyle/>
          <a:p>
            <a:r>
              <a:rPr lang="en-US" dirty="0"/>
              <a:t>Exploring the dataset (cont.)</a:t>
            </a:r>
          </a:p>
        </p:txBody>
      </p:sp>
      <p:graphicFrame>
        <p:nvGraphicFramePr>
          <p:cNvPr id="4" name="Table 4">
            <a:extLst>
              <a:ext uri="{FF2B5EF4-FFF2-40B4-BE49-F238E27FC236}">
                <a16:creationId xmlns:a16="http://schemas.microsoft.com/office/drawing/2014/main" id="{11DF2A24-7A44-D3C9-EA0B-24DC4A93B65F}"/>
              </a:ext>
            </a:extLst>
          </p:cNvPr>
          <p:cNvGraphicFramePr>
            <a:graphicFrameLocks noGrp="1"/>
          </p:cNvGraphicFramePr>
          <p:nvPr>
            <p:ph idx="1"/>
            <p:extLst>
              <p:ext uri="{D42A27DB-BD31-4B8C-83A1-F6EECF244321}">
                <p14:modId xmlns:p14="http://schemas.microsoft.com/office/powerpoint/2010/main" val="2458959409"/>
              </p:ext>
            </p:extLst>
          </p:nvPr>
        </p:nvGraphicFramePr>
        <p:xfrm>
          <a:off x="177971" y="2607953"/>
          <a:ext cx="8788073" cy="1678305"/>
        </p:xfrm>
        <a:graphic>
          <a:graphicData uri="http://schemas.openxmlformats.org/drawingml/2006/table">
            <a:tbl>
              <a:tblPr firstRow="1" bandRow="1">
                <a:tableStyleId>{5C22544A-7EE6-4342-B048-85BDC9FD1C3A}</a:tableStyleId>
              </a:tblPr>
              <a:tblGrid>
                <a:gridCol w="303037">
                  <a:extLst>
                    <a:ext uri="{9D8B030D-6E8A-4147-A177-3AD203B41FA5}">
                      <a16:colId xmlns:a16="http://schemas.microsoft.com/office/drawing/2014/main" val="4142285242"/>
                    </a:ext>
                  </a:extLst>
                </a:gridCol>
                <a:gridCol w="303037">
                  <a:extLst>
                    <a:ext uri="{9D8B030D-6E8A-4147-A177-3AD203B41FA5}">
                      <a16:colId xmlns:a16="http://schemas.microsoft.com/office/drawing/2014/main" val="2146401993"/>
                    </a:ext>
                  </a:extLst>
                </a:gridCol>
                <a:gridCol w="303037">
                  <a:extLst>
                    <a:ext uri="{9D8B030D-6E8A-4147-A177-3AD203B41FA5}">
                      <a16:colId xmlns:a16="http://schemas.microsoft.com/office/drawing/2014/main" val="3252438883"/>
                    </a:ext>
                  </a:extLst>
                </a:gridCol>
                <a:gridCol w="303037">
                  <a:extLst>
                    <a:ext uri="{9D8B030D-6E8A-4147-A177-3AD203B41FA5}">
                      <a16:colId xmlns:a16="http://schemas.microsoft.com/office/drawing/2014/main" val="3404206535"/>
                    </a:ext>
                  </a:extLst>
                </a:gridCol>
                <a:gridCol w="303037">
                  <a:extLst>
                    <a:ext uri="{9D8B030D-6E8A-4147-A177-3AD203B41FA5}">
                      <a16:colId xmlns:a16="http://schemas.microsoft.com/office/drawing/2014/main" val="534144748"/>
                    </a:ext>
                  </a:extLst>
                </a:gridCol>
                <a:gridCol w="303037">
                  <a:extLst>
                    <a:ext uri="{9D8B030D-6E8A-4147-A177-3AD203B41FA5}">
                      <a16:colId xmlns:a16="http://schemas.microsoft.com/office/drawing/2014/main" val="439843520"/>
                    </a:ext>
                  </a:extLst>
                </a:gridCol>
                <a:gridCol w="303037">
                  <a:extLst>
                    <a:ext uri="{9D8B030D-6E8A-4147-A177-3AD203B41FA5}">
                      <a16:colId xmlns:a16="http://schemas.microsoft.com/office/drawing/2014/main" val="1871112601"/>
                    </a:ext>
                  </a:extLst>
                </a:gridCol>
                <a:gridCol w="303037">
                  <a:extLst>
                    <a:ext uri="{9D8B030D-6E8A-4147-A177-3AD203B41FA5}">
                      <a16:colId xmlns:a16="http://schemas.microsoft.com/office/drawing/2014/main" val="2068298601"/>
                    </a:ext>
                  </a:extLst>
                </a:gridCol>
                <a:gridCol w="303037">
                  <a:extLst>
                    <a:ext uri="{9D8B030D-6E8A-4147-A177-3AD203B41FA5}">
                      <a16:colId xmlns:a16="http://schemas.microsoft.com/office/drawing/2014/main" val="1265425100"/>
                    </a:ext>
                  </a:extLst>
                </a:gridCol>
                <a:gridCol w="303037">
                  <a:extLst>
                    <a:ext uri="{9D8B030D-6E8A-4147-A177-3AD203B41FA5}">
                      <a16:colId xmlns:a16="http://schemas.microsoft.com/office/drawing/2014/main" val="2453145994"/>
                    </a:ext>
                  </a:extLst>
                </a:gridCol>
                <a:gridCol w="303037">
                  <a:extLst>
                    <a:ext uri="{9D8B030D-6E8A-4147-A177-3AD203B41FA5}">
                      <a16:colId xmlns:a16="http://schemas.microsoft.com/office/drawing/2014/main" val="4058064693"/>
                    </a:ext>
                  </a:extLst>
                </a:gridCol>
                <a:gridCol w="303037">
                  <a:extLst>
                    <a:ext uri="{9D8B030D-6E8A-4147-A177-3AD203B41FA5}">
                      <a16:colId xmlns:a16="http://schemas.microsoft.com/office/drawing/2014/main" val="3356268856"/>
                    </a:ext>
                  </a:extLst>
                </a:gridCol>
                <a:gridCol w="303037">
                  <a:extLst>
                    <a:ext uri="{9D8B030D-6E8A-4147-A177-3AD203B41FA5}">
                      <a16:colId xmlns:a16="http://schemas.microsoft.com/office/drawing/2014/main" val="1488116689"/>
                    </a:ext>
                  </a:extLst>
                </a:gridCol>
                <a:gridCol w="303037">
                  <a:extLst>
                    <a:ext uri="{9D8B030D-6E8A-4147-A177-3AD203B41FA5}">
                      <a16:colId xmlns:a16="http://schemas.microsoft.com/office/drawing/2014/main" val="478590351"/>
                    </a:ext>
                  </a:extLst>
                </a:gridCol>
                <a:gridCol w="303037">
                  <a:extLst>
                    <a:ext uri="{9D8B030D-6E8A-4147-A177-3AD203B41FA5}">
                      <a16:colId xmlns:a16="http://schemas.microsoft.com/office/drawing/2014/main" val="1876886716"/>
                    </a:ext>
                  </a:extLst>
                </a:gridCol>
                <a:gridCol w="303037">
                  <a:extLst>
                    <a:ext uri="{9D8B030D-6E8A-4147-A177-3AD203B41FA5}">
                      <a16:colId xmlns:a16="http://schemas.microsoft.com/office/drawing/2014/main" val="3155445817"/>
                    </a:ext>
                  </a:extLst>
                </a:gridCol>
                <a:gridCol w="303037">
                  <a:extLst>
                    <a:ext uri="{9D8B030D-6E8A-4147-A177-3AD203B41FA5}">
                      <a16:colId xmlns:a16="http://schemas.microsoft.com/office/drawing/2014/main" val="1506831106"/>
                    </a:ext>
                  </a:extLst>
                </a:gridCol>
                <a:gridCol w="303037">
                  <a:extLst>
                    <a:ext uri="{9D8B030D-6E8A-4147-A177-3AD203B41FA5}">
                      <a16:colId xmlns:a16="http://schemas.microsoft.com/office/drawing/2014/main" val="3989431835"/>
                    </a:ext>
                  </a:extLst>
                </a:gridCol>
                <a:gridCol w="303037">
                  <a:extLst>
                    <a:ext uri="{9D8B030D-6E8A-4147-A177-3AD203B41FA5}">
                      <a16:colId xmlns:a16="http://schemas.microsoft.com/office/drawing/2014/main" val="3052465725"/>
                    </a:ext>
                  </a:extLst>
                </a:gridCol>
                <a:gridCol w="303037">
                  <a:extLst>
                    <a:ext uri="{9D8B030D-6E8A-4147-A177-3AD203B41FA5}">
                      <a16:colId xmlns:a16="http://schemas.microsoft.com/office/drawing/2014/main" val="785643946"/>
                    </a:ext>
                  </a:extLst>
                </a:gridCol>
                <a:gridCol w="303037">
                  <a:extLst>
                    <a:ext uri="{9D8B030D-6E8A-4147-A177-3AD203B41FA5}">
                      <a16:colId xmlns:a16="http://schemas.microsoft.com/office/drawing/2014/main" val="1339908169"/>
                    </a:ext>
                  </a:extLst>
                </a:gridCol>
                <a:gridCol w="303037">
                  <a:extLst>
                    <a:ext uri="{9D8B030D-6E8A-4147-A177-3AD203B41FA5}">
                      <a16:colId xmlns:a16="http://schemas.microsoft.com/office/drawing/2014/main" val="304872787"/>
                    </a:ext>
                  </a:extLst>
                </a:gridCol>
                <a:gridCol w="303037">
                  <a:extLst>
                    <a:ext uri="{9D8B030D-6E8A-4147-A177-3AD203B41FA5}">
                      <a16:colId xmlns:a16="http://schemas.microsoft.com/office/drawing/2014/main" val="4210112114"/>
                    </a:ext>
                  </a:extLst>
                </a:gridCol>
                <a:gridCol w="303037">
                  <a:extLst>
                    <a:ext uri="{9D8B030D-6E8A-4147-A177-3AD203B41FA5}">
                      <a16:colId xmlns:a16="http://schemas.microsoft.com/office/drawing/2014/main" val="1198516543"/>
                    </a:ext>
                  </a:extLst>
                </a:gridCol>
                <a:gridCol w="303037">
                  <a:extLst>
                    <a:ext uri="{9D8B030D-6E8A-4147-A177-3AD203B41FA5}">
                      <a16:colId xmlns:a16="http://schemas.microsoft.com/office/drawing/2014/main" val="3363186837"/>
                    </a:ext>
                  </a:extLst>
                </a:gridCol>
                <a:gridCol w="303037">
                  <a:extLst>
                    <a:ext uri="{9D8B030D-6E8A-4147-A177-3AD203B41FA5}">
                      <a16:colId xmlns:a16="http://schemas.microsoft.com/office/drawing/2014/main" val="2569156857"/>
                    </a:ext>
                  </a:extLst>
                </a:gridCol>
                <a:gridCol w="303037">
                  <a:extLst>
                    <a:ext uri="{9D8B030D-6E8A-4147-A177-3AD203B41FA5}">
                      <a16:colId xmlns:a16="http://schemas.microsoft.com/office/drawing/2014/main" val="1821045996"/>
                    </a:ext>
                  </a:extLst>
                </a:gridCol>
                <a:gridCol w="303037">
                  <a:extLst>
                    <a:ext uri="{9D8B030D-6E8A-4147-A177-3AD203B41FA5}">
                      <a16:colId xmlns:a16="http://schemas.microsoft.com/office/drawing/2014/main" val="2998711714"/>
                    </a:ext>
                  </a:extLst>
                </a:gridCol>
                <a:gridCol w="303037">
                  <a:extLst>
                    <a:ext uri="{9D8B030D-6E8A-4147-A177-3AD203B41FA5}">
                      <a16:colId xmlns:a16="http://schemas.microsoft.com/office/drawing/2014/main" val="3365514101"/>
                    </a:ext>
                  </a:extLst>
                </a:gridCol>
              </a:tblGrid>
              <a:tr h="154252">
                <a:tc>
                  <a:txBody>
                    <a:bodyPr/>
                    <a:lstStyle/>
                    <a:p>
                      <a:pPr algn="ctr" fontAlgn="b"/>
                      <a:r>
                        <a:rPr lang="en-US" sz="500" b="1" i="0" u="none" strike="noStrike" dirty="0">
                          <a:solidFill>
                            <a:srgbClr val="000000"/>
                          </a:solidFill>
                          <a:effectLst/>
                          <a:latin typeface="Courier" pitchFamily="2" charset="0"/>
                        </a:rPr>
                        <a:t>year</a:t>
                      </a:r>
                    </a:p>
                  </a:txBody>
                  <a:tcPr marL="9525" marR="9525" marT="9525" marB="0"/>
                </a:tc>
                <a:tc>
                  <a:txBody>
                    <a:bodyPr/>
                    <a:lstStyle/>
                    <a:p>
                      <a:pPr algn="ctr" fontAlgn="b"/>
                      <a:r>
                        <a:rPr lang="en-US" sz="500" b="1" i="0" u="none" strike="noStrike" dirty="0">
                          <a:solidFill>
                            <a:srgbClr val="000000"/>
                          </a:solidFill>
                          <a:effectLst/>
                          <a:latin typeface="Courier" pitchFamily="2" charset="0"/>
                        </a:rPr>
                        <a:t>month</a:t>
                      </a:r>
                    </a:p>
                  </a:txBody>
                  <a:tcPr marL="9525" marR="9525" marT="9525" marB="0"/>
                </a:tc>
                <a:tc>
                  <a:txBody>
                    <a:bodyPr/>
                    <a:lstStyle/>
                    <a:p>
                      <a:pPr algn="ctr" fontAlgn="b"/>
                      <a:r>
                        <a:rPr lang="en-US" sz="500" b="1" i="0" u="none" strike="noStrike" dirty="0">
                          <a:solidFill>
                            <a:srgbClr val="000000"/>
                          </a:solidFill>
                          <a:effectLst/>
                          <a:latin typeface="Courier" pitchFamily="2" charset="0"/>
                        </a:rPr>
                        <a:t>carrier</a:t>
                      </a:r>
                    </a:p>
                  </a:txBody>
                  <a:tcPr marL="9525" marR="9525" marT="9525" marB="0"/>
                </a:tc>
                <a:tc>
                  <a:txBody>
                    <a:bodyPr/>
                    <a:lstStyle/>
                    <a:p>
                      <a:pPr algn="ctr" fontAlgn="b"/>
                      <a:r>
                        <a:rPr lang="en-US" sz="500" b="1" i="0" u="none" strike="noStrike" dirty="0" err="1">
                          <a:solidFill>
                            <a:srgbClr val="000000"/>
                          </a:solidFill>
                          <a:effectLst/>
                          <a:latin typeface="Courier" pitchFamily="2" charset="0"/>
                        </a:rPr>
                        <a:t>carrier_name</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a:solidFill>
                            <a:srgbClr val="000000"/>
                          </a:solidFill>
                          <a:effectLst/>
                          <a:latin typeface="Courier" pitchFamily="2" charset="0"/>
                        </a:rPr>
                        <a:t>airport</a:t>
                      </a:r>
                    </a:p>
                  </a:txBody>
                  <a:tcPr marL="9525" marR="9525" marT="9525" marB="0"/>
                </a:tc>
                <a:tc>
                  <a:txBody>
                    <a:bodyPr/>
                    <a:lstStyle/>
                    <a:p>
                      <a:pPr algn="ctr" fontAlgn="b"/>
                      <a:r>
                        <a:rPr lang="en-US" sz="500" b="1" i="0" u="none" strike="noStrike" dirty="0" err="1">
                          <a:solidFill>
                            <a:srgbClr val="000000"/>
                          </a:solidFill>
                          <a:effectLst/>
                          <a:latin typeface="Courier" pitchFamily="2" charset="0"/>
                        </a:rPr>
                        <a:t>airport_name</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arr_flights</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a:solidFill>
                            <a:srgbClr val="000000"/>
                          </a:solidFill>
                          <a:effectLst/>
                          <a:latin typeface="Courier" pitchFamily="2" charset="0"/>
                        </a:rPr>
                        <a:t>arr_del15</a:t>
                      </a:r>
                    </a:p>
                  </a:txBody>
                  <a:tcPr marL="9525" marR="9525" marT="9525" marB="0"/>
                </a:tc>
                <a:tc>
                  <a:txBody>
                    <a:bodyPr/>
                    <a:lstStyle/>
                    <a:p>
                      <a:pPr algn="ctr" fontAlgn="b"/>
                      <a:r>
                        <a:rPr lang="en-US" sz="500" b="1" i="0" u="none" strike="noStrike" dirty="0" err="1">
                          <a:solidFill>
                            <a:srgbClr val="000000"/>
                          </a:solidFill>
                          <a:effectLst/>
                          <a:latin typeface="Courier" pitchFamily="2" charset="0"/>
                        </a:rPr>
                        <a:t>carrier_ct</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weather_ct</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nas_ct</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security_ct</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late_aircraft_ct</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arr_cancelled</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arr_diverted</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arr_delay</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a:solidFill>
                            <a:srgbClr val="000000"/>
                          </a:solidFill>
                          <a:effectLst/>
                          <a:latin typeface="Courier" pitchFamily="2" charset="0"/>
                        </a:rPr>
                        <a:t>carrier_delay</a:t>
                      </a:r>
                    </a:p>
                  </a:txBody>
                  <a:tcPr marL="9525" marR="9525" marT="9525" marB="0"/>
                </a:tc>
                <a:tc>
                  <a:txBody>
                    <a:bodyPr/>
                    <a:lstStyle/>
                    <a:p>
                      <a:pPr algn="ctr" fontAlgn="b"/>
                      <a:r>
                        <a:rPr lang="en-US" sz="500" b="1" i="0" u="none" strike="noStrike" dirty="0" err="1">
                          <a:solidFill>
                            <a:srgbClr val="000000"/>
                          </a:solidFill>
                          <a:effectLst/>
                          <a:latin typeface="Courier" pitchFamily="2" charset="0"/>
                        </a:rPr>
                        <a:t>weather_delay</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nas_delay</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security_ct</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a:solidFill>
                            <a:srgbClr val="000000"/>
                          </a:solidFill>
                          <a:effectLst/>
                          <a:latin typeface="Courier" pitchFamily="2" charset="0"/>
                        </a:rPr>
                        <a:t>late_aircraft_ct</a:t>
                      </a:r>
                    </a:p>
                  </a:txBody>
                  <a:tcPr marL="9525" marR="9525" marT="9525" marB="0"/>
                </a:tc>
                <a:tc>
                  <a:txBody>
                    <a:bodyPr/>
                    <a:lstStyle/>
                    <a:p>
                      <a:pPr algn="ctr" fontAlgn="b"/>
                      <a:r>
                        <a:rPr lang="en-US" sz="500" b="1" i="0" u="none" strike="noStrike" dirty="0" err="1">
                          <a:solidFill>
                            <a:srgbClr val="000000"/>
                          </a:solidFill>
                          <a:effectLst/>
                          <a:latin typeface="Courier" pitchFamily="2" charset="0"/>
                        </a:rPr>
                        <a:t>arr_cancelled</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arr_diverted</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arr_delay</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carrier_delay</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weather_delay</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nas_delay</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security_delay</a:t>
                      </a:r>
                      <a:endParaRPr lang="en-US" sz="500" b="1" i="0" u="none" strike="noStrike" dirty="0">
                        <a:solidFill>
                          <a:srgbClr val="000000"/>
                        </a:solidFill>
                        <a:effectLst/>
                        <a:latin typeface="Courier" pitchFamily="2" charset="0"/>
                      </a:endParaRPr>
                    </a:p>
                  </a:txBody>
                  <a:tcPr marL="9525" marR="9525" marT="9525" marB="0"/>
                </a:tc>
                <a:tc>
                  <a:txBody>
                    <a:bodyPr/>
                    <a:lstStyle/>
                    <a:p>
                      <a:pPr algn="ctr" fontAlgn="b"/>
                      <a:r>
                        <a:rPr lang="en-US" sz="500" b="1" i="0" u="none" strike="noStrike" dirty="0" err="1">
                          <a:solidFill>
                            <a:srgbClr val="000000"/>
                          </a:solidFill>
                          <a:effectLst/>
                          <a:latin typeface="Courier" pitchFamily="2" charset="0"/>
                        </a:rPr>
                        <a:t>late_aircraft_delay</a:t>
                      </a:r>
                      <a:endParaRPr lang="en-US" sz="500" b="1" i="0" u="none" strike="noStrike" dirty="0">
                        <a:solidFill>
                          <a:srgbClr val="000000"/>
                        </a:solidFill>
                        <a:effectLst/>
                        <a:latin typeface="Courier" pitchFamily="2" charset="0"/>
                      </a:endParaRPr>
                    </a:p>
                  </a:txBody>
                  <a:tcPr marL="9525" marR="9525" marT="9525" marB="0"/>
                </a:tc>
                <a:extLst>
                  <a:ext uri="{0D108BD9-81ED-4DB2-BD59-A6C34878D82A}">
                    <a16:rowId xmlns:a16="http://schemas.microsoft.com/office/drawing/2014/main" val="4128487288"/>
                  </a:ext>
                </a:extLst>
              </a:tr>
              <a:tr h="385030">
                <a:tc>
                  <a:txBody>
                    <a:bodyPr/>
                    <a:lstStyle/>
                    <a:p>
                      <a:pPr algn="ctr" fontAlgn="b"/>
                      <a:r>
                        <a:rPr lang="en-US" sz="500" b="0" i="0" u="none" strike="noStrike" dirty="0">
                          <a:solidFill>
                            <a:srgbClr val="000000"/>
                          </a:solidFill>
                          <a:effectLst/>
                          <a:latin typeface="Courier" pitchFamily="2" charset="0"/>
                        </a:rPr>
                        <a:t>2022</a:t>
                      </a:r>
                    </a:p>
                  </a:txBody>
                  <a:tcPr marL="9525" marR="9525" marT="9525" marB="0"/>
                </a:tc>
                <a:tc>
                  <a:txBody>
                    <a:bodyPr/>
                    <a:lstStyle/>
                    <a:p>
                      <a:pPr algn="ctr" fontAlgn="b"/>
                      <a:r>
                        <a:rPr lang="en-US" sz="500" b="0" i="0" u="none" strike="noStrike" dirty="0">
                          <a:solidFill>
                            <a:srgbClr val="000000"/>
                          </a:solidFill>
                          <a:effectLst/>
                          <a:latin typeface="Courier" pitchFamily="2" charset="0"/>
                        </a:rPr>
                        <a:t>7</a:t>
                      </a:r>
                    </a:p>
                  </a:txBody>
                  <a:tcPr marL="9525" marR="9525" marT="9525" marB="0"/>
                </a:tc>
                <a:tc>
                  <a:txBody>
                    <a:bodyPr/>
                    <a:lstStyle/>
                    <a:p>
                      <a:pPr algn="ctr" fontAlgn="b"/>
                      <a:r>
                        <a:rPr lang="en-US" sz="500" b="0" i="0" u="none" strike="noStrike" dirty="0">
                          <a:solidFill>
                            <a:srgbClr val="000000"/>
                          </a:solidFill>
                          <a:effectLst/>
                          <a:latin typeface="Courier" pitchFamily="2" charset="0"/>
                        </a:rPr>
                        <a:t>9E</a:t>
                      </a:r>
                    </a:p>
                  </a:txBody>
                  <a:tcPr marL="9525" marR="9525" marT="9525" marB="0"/>
                </a:tc>
                <a:tc>
                  <a:txBody>
                    <a:bodyPr/>
                    <a:lstStyle/>
                    <a:p>
                      <a:pPr algn="ctr" fontAlgn="b"/>
                      <a:r>
                        <a:rPr lang="en-US" sz="500" b="0" i="0" u="none" strike="noStrike" dirty="0">
                          <a:solidFill>
                            <a:srgbClr val="000000"/>
                          </a:solidFill>
                          <a:effectLst/>
                          <a:latin typeface="Courier" pitchFamily="2" charset="0"/>
                        </a:rPr>
                        <a:t>Endeavor Air Inc.</a:t>
                      </a:r>
                    </a:p>
                  </a:txBody>
                  <a:tcPr marL="9525" marR="9525" marT="9525" marB="0"/>
                </a:tc>
                <a:tc>
                  <a:txBody>
                    <a:bodyPr/>
                    <a:lstStyle/>
                    <a:p>
                      <a:pPr algn="ctr" fontAlgn="b"/>
                      <a:r>
                        <a:rPr lang="en-US" sz="500" b="0" i="0" u="none" strike="noStrike" dirty="0">
                          <a:solidFill>
                            <a:srgbClr val="000000"/>
                          </a:solidFill>
                          <a:effectLst/>
                          <a:latin typeface="Courier" pitchFamily="2" charset="0"/>
                        </a:rPr>
                        <a:t>ABE</a:t>
                      </a:r>
                    </a:p>
                  </a:txBody>
                  <a:tcPr marL="9525" marR="9525" marT="9525" marB="0"/>
                </a:tc>
                <a:tc>
                  <a:txBody>
                    <a:bodyPr/>
                    <a:lstStyle/>
                    <a:p>
                      <a:pPr algn="ctr" fontAlgn="b"/>
                      <a:r>
                        <a:rPr lang="en-US" sz="400" b="0" i="0" u="none" strike="noStrike" dirty="0">
                          <a:solidFill>
                            <a:srgbClr val="000000"/>
                          </a:solidFill>
                          <a:effectLst/>
                          <a:latin typeface="Courier" pitchFamily="2" charset="0"/>
                        </a:rPr>
                        <a:t>Allentown/Bethlehem/Easton, PA: Lehigh Valley International</a:t>
                      </a:r>
                    </a:p>
                  </a:txBody>
                  <a:tcPr marL="9525" marR="9525" marT="9525" marB="0"/>
                </a:tc>
                <a:tc>
                  <a:txBody>
                    <a:bodyPr/>
                    <a:lstStyle/>
                    <a:p>
                      <a:pPr algn="ctr" fontAlgn="b"/>
                      <a:r>
                        <a:rPr lang="en-US" sz="500" b="0" i="0" u="none" strike="noStrike" dirty="0">
                          <a:solidFill>
                            <a:srgbClr val="000000"/>
                          </a:solidFill>
                          <a:effectLst/>
                          <a:latin typeface="Courier" pitchFamily="2" charset="0"/>
                        </a:rPr>
                        <a:t>33</a:t>
                      </a:r>
                    </a:p>
                  </a:txBody>
                  <a:tcPr marL="9525" marR="9525" marT="9525" marB="0"/>
                </a:tc>
                <a:tc>
                  <a:txBody>
                    <a:bodyPr/>
                    <a:lstStyle/>
                    <a:p>
                      <a:pPr algn="ctr" fontAlgn="b"/>
                      <a:r>
                        <a:rPr lang="en-US" sz="500" b="0" i="0" u="none" strike="noStrike" dirty="0">
                          <a:solidFill>
                            <a:srgbClr val="000000"/>
                          </a:solidFill>
                          <a:effectLst/>
                          <a:latin typeface="Courier" pitchFamily="2" charset="0"/>
                        </a:rPr>
                        <a:t>2</a:t>
                      </a:r>
                    </a:p>
                  </a:txBody>
                  <a:tcPr marL="9525" marR="9525" marT="9525" marB="0"/>
                </a:tc>
                <a:tc>
                  <a:txBody>
                    <a:bodyPr/>
                    <a:lstStyle/>
                    <a:p>
                      <a:pPr algn="ctr" fontAlgn="b"/>
                      <a:r>
                        <a:rPr lang="en-US" sz="500" b="0" i="0" u="none" strike="noStrike" dirty="0">
                          <a:solidFill>
                            <a:srgbClr val="000000"/>
                          </a:solidFill>
                          <a:effectLst/>
                          <a:latin typeface="Courier" pitchFamily="2" charset="0"/>
                        </a:rPr>
                        <a:t>0.92</a:t>
                      </a:r>
                    </a:p>
                  </a:txBody>
                  <a:tcPr marL="9525" marR="9525" marT="9525" marB="0"/>
                </a:tc>
                <a:tc>
                  <a:txBody>
                    <a:bodyPr/>
                    <a:lstStyle/>
                    <a:p>
                      <a:pPr algn="ctr" fontAlgn="b"/>
                      <a:r>
                        <a:rPr lang="en-US" sz="500" b="0" i="0" u="none" strike="noStrike" dirty="0">
                          <a:solidFill>
                            <a:srgbClr val="000000"/>
                          </a:solidFill>
                          <a:effectLst/>
                          <a:latin typeface="Courier" pitchFamily="2" charset="0"/>
                        </a:rPr>
                        <a:t>1</a:t>
                      </a:r>
                    </a:p>
                  </a:txBody>
                  <a:tcPr marL="9525" marR="9525" marT="9525" marB="0"/>
                </a:tc>
                <a:tc>
                  <a:txBody>
                    <a:bodyPr/>
                    <a:lstStyle/>
                    <a:p>
                      <a:pPr algn="ctr" fontAlgn="b"/>
                      <a:r>
                        <a:rPr lang="en-US" sz="500" b="0" i="0" u="none" strike="noStrike" dirty="0">
                          <a:solidFill>
                            <a:srgbClr val="000000"/>
                          </a:solidFill>
                          <a:effectLst/>
                          <a:latin typeface="Courier" pitchFamily="2" charset="0"/>
                        </a:rPr>
                        <a:t>0.08</a:t>
                      </a:r>
                    </a:p>
                  </a:txBody>
                  <a:tcPr marL="9525" marR="9525" marT="9525" marB="0"/>
                </a:tc>
                <a:tc>
                  <a:txBody>
                    <a:bodyPr/>
                    <a:lstStyle/>
                    <a:p>
                      <a:pPr algn="ctr" fontAlgn="b"/>
                      <a:r>
                        <a:rPr lang="en-US" sz="500" b="0" i="0" u="none" strike="noStrike" dirty="0">
                          <a:solidFill>
                            <a:srgbClr val="000000"/>
                          </a:solidFill>
                          <a:effectLst/>
                          <a:latin typeface="Courier" pitchFamily="2" charset="0"/>
                        </a:rPr>
                        <a:t>0</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tc>
                  <a:txBody>
                    <a:bodyPr/>
                    <a:lstStyle/>
                    <a:p>
                      <a:pPr algn="ctr" fontAlgn="b"/>
                      <a:r>
                        <a:rPr lang="en-US" sz="500" b="0" i="0" u="none" strike="noStrike" dirty="0">
                          <a:solidFill>
                            <a:srgbClr val="000000"/>
                          </a:solidFill>
                          <a:effectLst/>
                          <a:latin typeface="Courier" pitchFamily="2" charset="0"/>
                        </a:rPr>
                        <a:t>0</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tc>
                  <a:txBody>
                    <a:bodyPr/>
                    <a:lstStyle/>
                    <a:p>
                      <a:pPr algn="ctr" fontAlgn="b"/>
                      <a:r>
                        <a:rPr lang="en-US" sz="500" b="0" i="0" u="none" strike="noStrike">
                          <a:solidFill>
                            <a:srgbClr val="000000"/>
                          </a:solidFill>
                          <a:effectLst/>
                          <a:latin typeface="Courier" pitchFamily="2" charset="0"/>
                        </a:rPr>
                        <a:t>129</a:t>
                      </a:r>
                    </a:p>
                  </a:txBody>
                  <a:tcPr marL="9525" marR="9525" marT="9525" marB="0"/>
                </a:tc>
                <a:tc>
                  <a:txBody>
                    <a:bodyPr/>
                    <a:lstStyle/>
                    <a:p>
                      <a:pPr algn="ctr" fontAlgn="b"/>
                      <a:r>
                        <a:rPr lang="en-US" sz="500" b="0" i="0" u="none" strike="noStrike">
                          <a:solidFill>
                            <a:srgbClr val="000000"/>
                          </a:solidFill>
                          <a:effectLst/>
                          <a:latin typeface="Courier" pitchFamily="2" charset="0"/>
                        </a:rPr>
                        <a:t>98</a:t>
                      </a:r>
                    </a:p>
                  </a:txBody>
                  <a:tcPr marL="9525" marR="9525" marT="9525" marB="0"/>
                </a:tc>
                <a:tc>
                  <a:txBody>
                    <a:bodyPr/>
                    <a:lstStyle/>
                    <a:p>
                      <a:pPr algn="ctr" fontAlgn="b"/>
                      <a:r>
                        <a:rPr lang="en-US" sz="500" b="0" i="0" u="none" strike="noStrike">
                          <a:solidFill>
                            <a:srgbClr val="000000"/>
                          </a:solidFill>
                          <a:effectLst/>
                          <a:latin typeface="Courier" pitchFamily="2" charset="0"/>
                        </a:rPr>
                        <a:t>23</a:t>
                      </a:r>
                    </a:p>
                  </a:txBody>
                  <a:tcPr marL="9525" marR="9525" marT="9525" marB="0"/>
                </a:tc>
                <a:tc>
                  <a:txBody>
                    <a:bodyPr/>
                    <a:lstStyle/>
                    <a:p>
                      <a:pPr algn="ctr" fontAlgn="b"/>
                      <a:r>
                        <a:rPr lang="en-US" sz="500" b="0" i="0" u="none" strike="noStrike">
                          <a:solidFill>
                            <a:srgbClr val="000000"/>
                          </a:solidFill>
                          <a:effectLst/>
                          <a:latin typeface="Courier" pitchFamily="2" charset="0"/>
                        </a:rPr>
                        <a:t>8</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tc>
                  <a:txBody>
                    <a:bodyPr/>
                    <a:lstStyle/>
                    <a:p>
                      <a:pPr algn="ctr" fontAlgn="b"/>
                      <a:r>
                        <a:rPr lang="en-US" sz="500" b="0" i="0" u="none" strike="noStrike" dirty="0">
                          <a:solidFill>
                            <a:srgbClr val="000000"/>
                          </a:solidFill>
                          <a:effectLst/>
                          <a:latin typeface="Courier" pitchFamily="2" charset="0"/>
                        </a:rPr>
                        <a:t>0</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tc>
                  <a:txBody>
                    <a:bodyPr/>
                    <a:lstStyle/>
                    <a:p>
                      <a:pPr algn="ctr" fontAlgn="b"/>
                      <a:r>
                        <a:rPr lang="en-US" sz="500" b="0" i="0" u="none" strike="noStrike" dirty="0">
                          <a:solidFill>
                            <a:srgbClr val="000000"/>
                          </a:solidFill>
                          <a:effectLst/>
                          <a:latin typeface="Courier" pitchFamily="2" charset="0"/>
                        </a:rPr>
                        <a:t>0</a:t>
                      </a:r>
                    </a:p>
                  </a:txBody>
                  <a:tcPr marL="9525" marR="9525" marT="9525" marB="0"/>
                </a:tc>
                <a:tc>
                  <a:txBody>
                    <a:bodyPr/>
                    <a:lstStyle/>
                    <a:p>
                      <a:pPr algn="ctr" fontAlgn="b"/>
                      <a:r>
                        <a:rPr lang="en-US" sz="500" b="0" i="0" u="none" strike="noStrike" dirty="0">
                          <a:solidFill>
                            <a:srgbClr val="000000"/>
                          </a:solidFill>
                          <a:effectLst/>
                          <a:latin typeface="Courier" pitchFamily="2" charset="0"/>
                        </a:rPr>
                        <a:t>129</a:t>
                      </a:r>
                    </a:p>
                  </a:txBody>
                  <a:tcPr marL="9525" marR="9525" marT="9525" marB="0"/>
                </a:tc>
                <a:tc>
                  <a:txBody>
                    <a:bodyPr/>
                    <a:lstStyle/>
                    <a:p>
                      <a:pPr algn="ctr" fontAlgn="b"/>
                      <a:r>
                        <a:rPr lang="en-US" sz="500" b="0" i="0" u="none" strike="noStrike" dirty="0">
                          <a:solidFill>
                            <a:srgbClr val="000000"/>
                          </a:solidFill>
                          <a:effectLst/>
                          <a:latin typeface="Courier" pitchFamily="2" charset="0"/>
                        </a:rPr>
                        <a:t>98</a:t>
                      </a:r>
                    </a:p>
                  </a:txBody>
                  <a:tcPr marL="9525" marR="9525" marT="9525" marB="0"/>
                </a:tc>
                <a:tc>
                  <a:txBody>
                    <a:bodyPr/>
                    <a:lstStyle/>
                    <a:p>
                      <a:pPr algn="ctr" fontAlgn="b"/>
                      <a:r>
                        <a:rPr lang="en-US" sz="500" b="0" i="0" u="none" strike="noStrike" dirty="0">
                          <a:solidFill>
                            <a:srgbClr val="000000"/>
                          </a:solidFill>
                          <a:effectLst/>
                          <a:latin typeface="Courier" pitchFamily="2" charset="0"/>
                        </a:rPr>
                        <a:t>23</a:t>
                      </a:r>
                    </a:p>
                  </a:txBody>
                  <a:tcPr marL="9525" marR="9525" marT="9525" marB="0"/>
                </a:tc>
                <a:tc>
                  <a:txBody>
                    <a:bodyPr/>
                    <a:lstStyle/>
                    <a:p>
                      <a:pPr algn="ctr" fontAlgn="b"/>
                      <a:r>
                        <a:rPr lang="en-US" sz="500" b="0" i="0" u="none" strike="noStrike" dirty="0">
                          <a:solidFill>
                            <a:srgbClr val="000000"/>
                          </a:solidFill>
                          <a:effectLst/>
                          <a:latin typeface="Courier" pitchFamily="2" charset="0"/>
                        </a:rPr>
                        <a:t>8</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extLst>
                  <a:ext uri="{0D108BD9-81ED-4DB2-BD59-A6C34878D82A}">
                    <a16:rowId xmlns:a16="http://schemas.microsoft.com/office/drawing/2014/main" val="2326686570"/>
                  </a:ext>
                </a:extLst>
              </a:tr>
              <a:tr h="292211">
                <a:tc>
                  <a:txBody>
                    <a:bodyPr/>
                    <a:lstStyle/>
                    <a:p>
                      <a:pPr algn="ctr" fontAlgn="b"/>
                      <a:r>
                        <a:rPr lang="en-US" sz="500" b="0" i="0" u="none" strike="noStrike">
                          <a:solidFill>
                            <a:srgbClr val="000000"/>
                          </a:solidFill>
                          <a:effectLst/>
                          <a:latin typeface="Courier" pitchFamily="2" charset="0"/>
                        </a:rPr>
                        <a:t>2022</a:t>
                      </a:r>
                    </a:p>
                  </a:txBody>
                  <a:tcPr marL="9525" marR="9525" marT="9525" marB="0"/>
                </a:tc>
                <a:tc>
                  <a:txBody>
                    <a:bodyPr/>
                    <a:lstStyle/>
                    <a:p>
                      <a:pPr algn="ctr" fontAlgn="b"/>
                      <a:r>
                        <a:rPr lang="en-US" sz="500" b="0" i="0" u="none" strike="noStrike">
                          <a:solidFill>
                            <a:srgbClr val="000000"/>
                          </a:solidFill>
                          <a:effectLst/>
                          <a:latin typeface="Courier" pitchFamily="2" charset="0"/>
                        </a:rPr>
                        <a:t>7</a:t>
                      </a:r>
                    </a:p>
                  </a:txBody>
                  <a:tcPr marL="9525" marR="9525" marT="9525" marB="0"/>
                </a:tc>
                <a:tc>
                  <a:txBody>
                    <a:bodyPr/>
                    <a:lstStyle/>
                    <a:p>
                      <a:pPr algn="ctr" fontAlgn="b"/>
                      <a:r>
                        <a:rPr lang="en-US" sz="500" b="0" i="0" u="none" strike="noStrike">
                          <a:solidFill>
                            <a:srgbClr val="000000"/>
                          </a:solidFill>
                          <a:effectLst/>
                          <a:latin typeface="Courier" pitchFamily="2" charset="0"/>
                        </a:rPr>
                        <a:t>9E</a:t>
                      </a:r>
                    </a:p>
                  </a:txBody>
                  <a:tcPr marL="9525" marR="9525" marT="9525" marB="0"/>
                </a:tc>
                <a:tc>
                  <a:txBody>
                    <a:bodyPr/>
                    <a:lstStyle/>
                    <a:p>
                      <a:pPr algn="ctr" fontAlgn="b"/>
                      <a:r>
                        <a:rPr lang="en-US" sz="500" b="0" i="0" u="none" strike="noStrike">
                          <a:solidFill>
                            <a:srgbClr val="000000"/>
                          </a:solidFill>
                          <a:effectLst/>
                          <a:latin typeface="Courier" pitchFamily="2" charset="0"/>
                        </a:rPr>
                        <a:t>Endeavor Air Inc.</a:t>
                      </a:r>
                    </a:p>
                  </a:txBody>
                  <a:tcPr marL="9525" marR="9525" marT="9525" marB="0"/>
                </a:tc>
                <a:tc>
                  <a:txBody>
                    <a:bodyPr/>
                    <a:lstStyle/>
                    <a:p>
                      <a:pPr algn="ctr" fontAlgn="b"/>
                      <a:r>
                        <a:rPr lang="en-US" sz="500" b="0" i="0" u="none" strike="noStrike">
                          <a:solidFill>
                            <a:srgbClr val="000000"/>
                          </a:solidFill>
                          <a:effectLst/>
                          <a:latin typeface="Courier" pitchFamily="2" charset="0"/>
                        </a:rPr>
                        <a:t>ABY</a:t>
                      </a:r>
                    </a:p>
                  </a:txBody>
                  <a:tcPr marL="9525" marR="9525" marT="9525" marB="0"/>
                </a:tc>
                <a:tc>
                  <a:txBody>
                    <a:bodyPr/>
                    <a:lstStyle/>
                    <a:p>
                      <a:pPr algn="ctr" fontAlgn="b"/>
                      <a:r>
                        <a:rPr lang="en-US" sz="400" b="0" i="0" u="none" strike="noStrike" dirty="0">
                          <a:solidFill>
                            <a:srgbClr val="000000"/>
                          </a:solidFill>
                          <a:effectLst/>
                          <a:latin typeface="Courier" pitchFamily="2" charset="0"/>
                        </a:rPr>
                        <a:t>Albany, GA: Southwest Georgia Regional</a:t>
                      </a:r>
                    </a:p>
                  </a:txBody>
                  <a:tcPr marL="9525" marR="9525" marT="9525" marB="0"/>
                </a:tc>
                <a:tc>
                  <a:txBody>
                    <a:bodyPr/>
                    <a:lstStyle/>
                    <a:p>
                      <a:pPr algn="ctr" fontAlgn="b"/>
                      <a:r>
                        <a:rPr lang="en-US" sz="500" b="0" i="0" u="none" strike="noStrike" dirty="0">
                          <a:solidFill>
                            <a:srgbClr val="000000"/>
                          </a:solidFill>
                          <a:effectLst/>
                          <a:latin typeface="Courier" pitchFamily="2" charset="0"/>
                        </a:rPr>
                        <a:t>78</a:t>
                      </a:r>
                    </a:p>
                  </a:txBody>
                  <a:tcPr marL="9525" marR="9525" marT="9525" marB="0"/>
                </a:tc>
                <a:tc>
                  <a:txBody>
                    <a:bodyPr/>
                    <a:lstStyle/>
                    <a:p>
                      <a:pPr algn="ctr" fontAlgn="b"/>
                      <a:r>
                        <a:rPr lang="en-US" sz="500" b="0" i="0" u="none" strike="noStrike">
                          <a:solidFill>
                            <a:srgbClr val="000000"/>
                          </a:solidFill>
                          <a:effectLst/>
                          <a:latin typeface="Courier" pitchFamily="2" charset="0"/>
                        </a:rPr>
                        <a:t>25</a:t>
                      </a:r>
                    </a:p>
                  </a:txBody>
                  <a:tcPr marL="9525" marR="9525" marT="9525" marB="0"/>
                </a:tc>
                <a:tc>
                  <a:txBody>
                    <a:bodyPr/>
                    <a:lstStyle/>
                    <a:p>
                      <a:pPr algn="ctr" fontAlgn="b"/>
                      <a:r>
                        <a:rPr lang="en-US" sz="500" b="0" i="0" u="none" strike="noStrike" dirty="0">
                          <a:solidFill>
                            <a:srgbClr val="000000"/>
                          </a:solidFill>
                          <a:effectLst/>
                          <a:latin typeface="Courier" pitchFamily="2" charset="0"/>
                        </a:rPr>
                        <a:t>11.8</a:t>
                      </a:r>
                    </a:p>
                  </a:txBody>
                  <a:tcPr marL="9525" marR="9525" marT="9525" marB="0"/>
                </a:tc>
                <a:tc>
                  <a:txBody>
                    <a:bodyPr/>
                    <a:lstStyle/>
                    <a:p>
                      <a:pPr algn="ctr" fontAlgn="b"/>
                      <a:r>
                        <a:rPr lang="en-US" sz="500" b="0" i="0" u="none" strike="noStrike">
                          <a:solidFill>
                            <a:srgbClr val="000000"/>
                          </a:solidFill>
                          <a:effectLst/>
                          <a:latin typeface="Courier" pitchFamily="2" charset="0"/>
                        </a:rPr>
                        <a:t>0.72</a:t>
                      </a:r>
                    </a:p>
                  </a:txBody>
                  <a:tcPr marL="9525" marR="9525" marT="9525" marB="0"/>
                </a:tc>
                <a:tc>
                  <a:txBody>
                    <a:bodyPr/>
                    <a:lstStyle/>
                    <a:p>
                      <a:pPr algn="ctr" fontAlgn="b"/>
                      <a:r>
                        <a:rPr lang="en-US" sz="500" b="0" i="0" u="none" strike="noStrike">
                          <a:solidFill>
                            <a:srgbClr val="000000"/>
                          </a:solidFill>
                          <a:effectLst/>
                          <a:latin typeface="Courier" pitchFamily="2" charset="0"/>
                        </a:rPr>
                        <a:t>5.01</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tc>
                  <a:txBody>
                    <a:bodyPr/>
                    <a:lstStyle/>
                    <a:p>
                      <a:pPr algn="ctr" fontAlgn="b"/>
                      <a:r>
                        <a:rPr lang="en-US" sz="500" b="0" i="0" u="none" strike="noStrike" dirty="0">
                          <a:solidFill>
                            <a:srgbClr val="000000"/>
                          </a:solidFill>
                          <a:effectLst/>
                          <a:latin typeface="Courier" pitchFamily="2" charset="0"/>
                        </a:rPr>
                        <a:t>7.5</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tc>
                  <a:txBody>
                    <a:bodyPr/>
                    <a:lstStyle/>
                    <a:p>
                      <a:pPr algn="ctr" fontAlgn="b"/>
                      <a:r>
                        <a:rPr lang="en-US" sz="500" b="0" i="0" u="none" strike="noStrike" dirty="0">
                          <a:solidFill>
                            <a:srgbClr val="000000"/>
                          </a:solidFill>
                          <a:effectLst/>
                          <a:latin typeface="Courier" pitchFamily="2" charset="0"/>
                        </a:rPr>
                        <a:t>0</a:t>
                      </a:r>
                    </a:p>
                  </a:txBody>
                  <a:tcPr marL="9525" marR="9525" marT="9525" marB="0"/>
                </a:tc>
                <a:tc>
                  <a:txBody>
                    <a:bodyPr/>
                    <a:lstStyle/>
                    <a:p>
                      <a:pPr algn="ctr" fontAlgn="b"/>
                      <a:r>
                        <a:rPr lang="en-US" sz="500" b="0" i="0" u="none" strike="noStrike" dirty="0">
                          <a:solidFill>
                            <a:srgbClr val="000000"/>
                          </a:solidFill>
                          <a:effectLst/>
                          <a:latin typeface="Courier" pitchFamily="2" charset="0"/>
                        </a:rPr>
                        <a:t>1664</a:t>
                      </a:r>
                    </a:p>
                  </a:txBody>
                  <a:tcPr marL="9525" marR="9525" marT="9525" marB="0"/>
                </a:tc>
                <a:tc>
                  <a:txBody>
                    <a:bodyPr/>
                    <a:lstStyle/>
                    <a:p>
                      <a:pPr algn="ctr" fontAlgn="b"/>
                      <a:r>
                        <a:rPr lang="en-US" sz="500" b="0" i="0" u="none" strike="noStrike" dirty="0">
                          <a:solidFill>
                            <a:srgbClr val="000000"/>
                          </a:solidFill>
                          <a:effectLst/>
                          <a:latin typeface="Courier" pitchFamily="2" charset="0"/>
                        </a:rPr>
                        <a:t>887</a:t>
                      </a:r>
                    </a:p>
                  </a:txBody>
                  <a:tcPr marL="9525" marR="9525" marT="9525" marB="0"/>
                </a:tc>
                <a:tc>
                  <a:txBody>
                    <a:bodyPr/>
                    <a:lstStyle/>
                    <a:p>
                      <a:pPr algn="ctr" fontAlgn="b"/>
                      <a:r>
                        <a:rPr lang="en-US" sz="500" b="0" i="0" u="none" strike="noStrike" dirty="0">
                          <a:solidFill>
                            <a:srgbClr val="000000"/>
                          </a:solidFill>
                          <a:effectLst/>
                          <a:latin typeface="Courier" pitchFamily="2" charset="0"/>
                        </a:rPr>
                        <a:t>52</a:t>
                      </a:r>
                    </a:p>
                  </a:txBody>
                  <a:tcPr marL="9525" marR="9525" marT="9525" marB="0"/>
                </a:tc>
                <a:tc>
                  <a:txBody>
                    <a:bodyPr/>
                    <a:lstStyle/>
                    <a:p>
                      <a:pPr algn="ctr" fontAlgn="b"/>
                      <a:r>
                        <a:rPr lang="en-US" sz="500" b="0" i="0" u="none" strike="noStrike" dirty="0">
                          <a:solidFill>
                            <a:srgbClr val="000000"/>
                          </a:solidFill>
                          <a:effectLst/>
                          <a:latin typeface="Courier" pitchFamily="2" charset="0"/>
                        </a:rPr>
                        <a:t>224</a:t>
                      </a:r>
                    </a:p>
                  </a:txBody>
                  <a:tcPr marL="9525" marR="9525" marT="9525" marB="0"/>
                </a:tc>
                <a:tc>
                  <a:txBody>
                    <a:bodyPr/>
                    <a:lstStyle/>
                    <a:p>
                      <a:pPr algn="ctr" fontAlgn="b"/>
                      <a:r>
                        <a:rPr lang="en-US" sz="500" b="0" i="0" u="none" strike="noStrike" dirty="0">
                          <a:solidFill>
                            <a:srgbClr val="000000"/>
                          </a:solidFill>
                          <a:effectLst/>
                          <a:latin typeface="Courier" pitchFamily="2" charset="0"/>
                        </a:rPr>
                        <a:t>0</a:t>
                      </a:r>
                    </a:p>
                  </a:txBody>
                  <a:tcPr marL="9525" marR="9525" marT="9525" marB="0"/>
                </a:tc>
                <a:tc>
                  <a:txBody>
                    <a:bodyPr/>
                    <a:lstStyle/>
                    <a:p>
                      <a:pPr algn="ctr" fontAlgn="b"/>
                      <a:r>
                        <a:rPr lang="en-US" sz="500" b="0" i="0" u="none" strike="noStrike">
                          <a:solidFill>
                            <a:srgbClr val="000000"/>
                          </a:solidFill>
                          <a:effectLst/>
                          <a:latin typeface="Courier" pitchFamily="2" charset="0"/>
                        </a:rPr>
                        <a:t>7.5</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tc>
                  <a:txBody>
                    <a:bodyPr/>
                    <a:lstStyle/>
                    <a:p>
                      <a:pPr algn="ctr" fontAlgn="b"/>
                      <a:r>
                        <a:rPr lang="en-US" sz="500" b="0" i="0" u="none" strike="noStrike">
                          <a:solidFill>
                            <a:srgbClr val="000000"/>
                          </a:solidFill>
                          <a:effectLst/>
                          <a:latin typeface="Courier" pitchFamily="2" charset="0"/>
                        </a:rPr>
                        <a:t>1664</a:t>
                      </a:r>
                    </a:p>
                  </a:txBody>
                  <a:tcPr marL="9525" marR="9525" marT="9525" marB="0"/>
                </a:tc>
                <a:tc>
                  <a:txBody>
                    <a:bodyPr/>
                    <a:lstStyle/>
                    <a:p>
                      <a:pPr algn="ctr" fontAlgn="b"/>
                      <a:r>
                        <a:rPr lang="en-US" sz="500" b="0" i="0" u="none" strike="noStrike">
                          <a:solidFill>
                            <a:srgbClr val="000000"/>
                          </a:solidFill>
                          <a:effectLst/>
                          <a:latin typeface="Courier" pitchFamily="2" charset="0"/>
                        </a:rPr>
                        <a:t>887</a:t>
                      </a:r>
                    </a:p>
                  </a:txBody>
                  <a:tcPr marL="9525" marR="9525" marT="9525" marB="0"/>
                </a:tc>
                <a:tc>
                  <a:txBody>
                    <a:bodyPr/>
                    <a:lstStyle/>
                    <a:p>
                      <a:pPr algn="ctr" fontAlgn="b"/>
                      <a:r>
                        <a:rPr lang="en-US" sz="500" b="0" i="0" u="none" strike="noStrike">
                          <a:solidFill>
                            <a:srgbClr val="000000"/>
                          </a:solidFill>
                          <a:effectLst/>
                          <a:latin typeface="Courier" pitchFamily="2" charset="0"/>
                        </a:rPr>
                        <a:t>52</a:t>
                      </a:r>
                    </a:p>
                  </a:txBody>
                  <a:tcPr marL="9525" marR="9525" marT="9525" marB="0"/>
                </a:tc>
                <a:tc>
                  <a:txBody>
                    <a:bodyPr/>
                    <a:lstStyle/>
                    <a:p>
                      <a:pPr algn="ctr" fontAlgn="b"/>
                      <a:r>
                        <a:rPr lang="en-US" sz="500" b="0" i="0" u="none" strike="noStrike" dirty="0">
                          <a:solidFill>
                            <a:srgbClr val="000000"/>
                          </a:solidFill>
                          <a:effectLst/>
                          <a:latin typeface="Courier" pitchFamily="2" charset="0"/>
                        </a:rPr>
                        <a:t>224</a:t>
                      </a:r>
                    </a:p>
                  </a:txBody>
                  <a:tcPr marL="9525" marR="9525" marT="9525" marB="0"/>
                </a:tc>
                <a:tc>
                  <a:txBody>
                    <a:bodyPr/>
                    <a:lstStyle/>
                    <a:p>
                      <a:pPr algn="ctr" fontAlgn="b"/>
                      <a:r>
                        <a:rPr lang="en-US" sz="500" b="0" i="0" u="none" strike="noStrike" dirty="0">
                          <a:solidFill>
                            <a:srgbClr val="000000"/>
                          </a:solidFill>
                          <a:effectLst/>
                          <a:latin typeface="Courier" pitchFamily="2" charset="0"/>
                        </a:rPr>
                        <a:t>0</a:t>
                      </a:r>
                    </a:p>
                  </a:txBody>
                  <a:tcPr marL="9525" marR="9525" marT="9525" marB="0"/>
                </a:tc>
                <a:tc>
                  <a:txBody>
                    <a:bodyPr/>
                    <a:lstStyle/>
                    <a:p>
                      <a:pPr algn="ctr" fontAlgn="b"/>
                      <a:r>
                        <a:rPr lang="en-US" sz="500" b="0" i="0" u="none" strike="noStrike" dirty="0">
                          <a:solidFill>
                            <a:srgbClr val="000000"/>
                          </a:solidFill>
                          <a:effectLst/>
                          <a:latin typeface="Courier" pitchFamily="2" charset="0"/>
                        </a:rPr>
                        <a:t>501</a:t>
                      </a:r>
                    </a:p>
                  </a:txBody>
                  <a:tcPr marL="9525" marR="9525" marT="9525" marB="0"/>
                </a:tc>
                <a:extLst>
                  <a:ext uri="{0D108BD9-81ED-4DB2-BD59-A6C34878D82A}">
                    <a16:rowId xmlns:a16="http://schemas.microsoft.com/office/drawing/2014/main" val="1040280478"/>
                  </a:ext>
                </a:extLst>
              </a:tr>
              <a:tr h="251199">
                <a:tc>
                  <a:txBody>
                    <a:bodyPr/>
                    <a:lstStyle/>
                    <a:p>
                      <a:pPr algn="ctr" fontAlgn="b"/>
                      <a:r>
                        <a:rPr lang="en-US" sz="500" b="0" i="0" u="none" strike="noStrike">
                          <a:solidFill>
                            <a:srgbClr val="000000"/>
                          </a:solidFill>
                          <a:effectLst/>
                          <a:latin typeface="Courier" pitchFamily="2" charset="0"/>
                        </a:rPr>
                        <a:t>2022</a:t>
                      </a:r>
                    </a:p>
                  </a:txBody>
                  <a:tcPr marL="9525" marR="9525" marT="9525" marB="0"/>
                </a:tc>
                <a:tc>
                  <a:txBody>
                    <a:bodyPr/>
                    <a:lstStyle/>
                    <a:p>
                      <a:pPr algn="ctr" fontAlgn="b"/>
                      <a:r>
                        <a:rPr lang="en-US" sz="500" b="0" i="0" u="none" strike="noStrike">
                          <a:solidFill>
                            <a:srgbClr val="000000"/>
                          </a:solidFill>
                          <a:effectLst/>
                          <a:latin typeface="Courier" pitchFamily="2" charset="0"/>
                        </a:rPr>
                        <a:t>7</a:t>
                      </a:r>
                    </a:p>
                  </a:txBody>
                  <a:tcPr marL="9525" marR="9525" marT="9525" marB="0"/>
                </a:tc>
                <a:tc>
                  <a:txBody>
                    <a:bodyPr/>
                    <a:lstStyle/>
                    <a:p>
                      <a:pPr algn="ctr" fontAlgn="b"/>
                      <a:r>
                        <a:rPr lang="en-US" sz="500" b="0" i="0" u="none" strike="noStrike" dirty="0">
                          <a:solidFill>
                            <a:srgbClr val="000000"/>
                          </a:solidFill>
                          <a:effectLst/>
                          <a:latin typeface="Courier" pitchFamily="2" charset="0"/>
                        </a:rPr>
                        <a:t>9E</a:t>
                      </a:r>
                    </a:p>
                  </a:txBody>
                  <a:tcPr marL="9525" marR="9525" marT="9525" marB="0"/>
                </a:tc>
                <a:tc>
                  <a:txBody>
                    <a:bodyPr/>
                    <a:lstStyle/>
                    <a:p>
                      <a:pPr algn="ctr" fontAlgn="b"/>
                      <a:r>
                        <a:rPr lang="en-US" sz="500" b="0" i="0" u="none" strike="noStrike" dirty="0">
                          <a:solidFill>
                            <a:srgbClr val="000000"/>
                          </a:solidFill>
                          <a:effectLst/>
                          <a:latin typeface="Courier" pitchFamily="2" charset="0"/>
                        </a:rPr>
                        <a:t>Endeavor Air Inc.</a:t>
                      </a:r>
                    </a:p>
                  </a:txBody>
                  <a:tcPr marL="9525" marR="9525" marT="9525" marB="0"/>
                </a:tc>
                <a:tc>
                  <a:txBody>
                    <a:bodyPr/>
                    <a:lstStyle/>
                    <a:p>
                      <a:pPr algn="ctr" fontAlgn="b"/>
                      <a:r>
                        <a:rPr lang="en-US" sz="500" b="0" i="0" u="none" strike="noStrike" dirty="0">
                          <a:solidFill>
                            <a:srgbClr val="000000"/>
                          </a:solidFill>
                          <a:effectLst/>
                          <a:latin typeface="Courier" pitchFamily="2" charset="0"/>
                        </a:rPr>
                        <a:t>ACK</a:t>
                      </a:r>
                    </a:p>
                  </a:txBody>
                  <a:tcPr marL="9525" marR="9525" marT="9525" marB="0"/>
                </a:tc>
                <a:tc>
                  <a:txBody>
                    <a:bodyPr/>
                    <a:lstStyle/>
                    <a:p>
                      <a:pPr algn="ctr" fontAlgn="b"/>
                      <a:r>
                        <a:rPr lang="en-US" sz="400" b="0" i="0" u="none" strike="noStrike" dirty="0">
                          <a:solidFill>
                            <a:srgbClr val="000000"/>
                          </a:solidFill>
                          <a:effectLst/>
                          <a:latin typeface="Courier" pitchFamily="2" charset="0"/>
                        </a:rPr>
                        <a:t>Nantucket, MA: Nantucket Memorial</a:t>
                      </a:r>
                    </a:p>
                  </a:txBody>
                  <a:tcPr marL="9525" marR="9525" marT="9525" marB="0"/>
                </a:tc>
                <a:tc>
                  <a:txBody>
                    <a:bodyPr/>
                    <a:lstStyle/>
                    <a:p>
                      <a:pPr algn="ctr" fontAlgn="b"/>
                      <a:r>
                        <a:rPr lang="en-US" sz="500" b="0" i="0" u="none" strike="noStrike">
                          <a:solidFill>
                            <a:srgbClr val="000000"/>
                          </a:solidFill>
                          <a:effectLst/>
                          <a:latin typeface="Courier" pitchFamily="2" charset="0"/>
                        </a:rPr>
                        <a:t>124</a:t>
                      </a:r>
                    </a:p>
                  </a:txBody>
                  <a:tcPr marL="9525" marR="9525" marT="9525" marB="0"/>
                </a:tc>
                <a:tc>
                  <a:txBody>
                    <a:bodyPr/>
                    <a:lstStyle/>
                    <a:p>
                      <a:pPr algn="ctr" fontAlgn="b"/>
                      <a:r>
                        <a:rPr lang="en-US" sz="500" b="0" i="0" u="none" strike="noStrike">
                          <a:solidFill>
                            <a:srgbClr val="000000"/>
                          </a:solidFill>
                          <a:effectLst/>
                          <a:latin typeface="Courier" pitchFamily="2" charset="0"/>
                        </a:rPr>
                        <a:t>19</a:t>
                      </a:r>
                    </a:p>
                  </a:txBody>
                  <a:tcPr marL="9525" marR="9525" marT="9525" marB="0"/>
                </a:tc>
                <a:tc>
                  <a:txBody>
                    <a:bodyPr/>
                    <a:lstStyle/>
                    <a:p>
                      <a:pPr algn="ctr" fontAlgn="b"/>
                      <a:r>
                        <a:rPr lang="en-US" sz="500" b="0" i="0" u="none" strike="noStrike">
                          <a:solidFill>
                            <a:srgbClr val="000000"/>
                          </a:solidFill>
                          <a:effectLst/>
                          <a:latin typeface="Courier" pitchFamily="2" charset="0"/>
                        </a:rPr>
                        <a:t>5.84</a:t>
                      </a:r>
                    </a:p>
                  </a:txBody>
                  <a:tcPr marL="9525" marR="9525" marT="9525" marB="0"/>
                </a:tc>
                <a:tc>
                  <a:txBody>
                    <a:bodyPr/>
                    <a:lstStyle/>
                    <a:p>
                      <a:pPr algn="ctr" fontAlgn="b"/>
                      <a:r>
                        <a:rPr lang="en-US" sz="500" b="0" i="0" u="none" strike="noStrike">
                          <a:solidFill>
                            <a:srgbClr val="000000"/>
                          </a:solidFill>
                          <a:effectLst/>
                          <a:latin typeface="Courier" pitchFamily="2" charset="0"/>
                        </a:rPr>
                        <a:t>1</a:t>
                      </a:r>
                    </a:p>
                  </a:txBody>
                  <a:tcPr marL="9525" marR="9525" marT="9525" marB="0"/>
                </a:tc>
                <a:tc>
                  <a:txBody>
                    <a:bodyPr/>
                    <a:lstStyle/>
                    <a:p>
                      <a:pPr algn="ctr" fontAlgn="b"/>
                      <a:r>
                        <a:rPr lang="en-US" sz="500" b="0" i="0" u="none" strike="noStrike">
                          <a:solidFill>
                            <a:srgbClr val="000000"/>
                          </a:solidFill>
                          <a:effectLst/>
                          <a:latin typeface="Courier" pitchFamily="2" charset="0"/>
                        </a:rPr>
                        <a:t>6.76</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tc>
                  <a:txBody>
                    <a:bodyPr/>
                    <a:lstStyle/>
                    <a:p>
                      <a:pPr algn="ctr" fontAlgn="b"/>
                      <a:r>
                        <a:rPr lang="en-US" sz="500" b="0" i="0" u="none" strike="noStrike">
                          <a:solidFill>
                            <a:srgbClr val="000000"/>
                          </a:solidFill>
                          <a:effectLst/>
                          <a:latin typeface="Courier" pitchFamily="2" charset="0"/>
                        </a:rPr>
                        <a:t>5.4</a:t>
                      </a:r>
                    </a:p>
                  </a:txBody>
                  <a:tcPr marL="9525" marR="9525" marT="9525" marB="0"/>
                </a:tc>
                <a:tc>
                  <a:txBody>
                    <a:bodyPr/>
                    <a:lstStyle/>
                    <a:p>
                      <a:pPr algn="ctr" fontAlgn="b"/>
                      <a:r>
                        <a:rPr lang="en-US" sz="500" b="0" i="0" u="none" strike="noStrike" dirty="0">
                          <a:solidFill>
                            <a:srgbClr val="000000"/>
                          </a:solidFill>
                          <a:effectLst/>
                          <a:latin typeface="Courier" pitchFamily="2" charset="0"/>
                        </a:rPr>
                        <a:t>5</a:t>
                      </a:r>
                    </a:p>
                  </a:txBody>
                  <a:tcPr marL="9525" marR="9525" marT="9525" marB="0"/>
                </a:tc>
                <a:tc>
                  <a:txBody>
                    <a:bodyPr/>
                    <a:lstStyle/>
                    <a:p>
                      <a:pPr algn="ctr" fontAlgn="b"/>
                      <a:r>
                        <a:rPr lang="en-US" sz="500" b="0" i="0" u="none" strike="noStrike">
                          <a:solidFill>
                            <a:srgbClr val="000000"/>
                          </a:solidFill>
                          <a:effectLst/>
                          <a:latin typeface="Courier" pitchFamily="2" charset="0"/>
                        </a:rPr>
                        <a:t>4</a:t>
                      </a:r>
                    </a:p>
                  </a:txBody>
                  <a:tcPr marL="9525" marR="9525" marT="9525" marB="0"/>
                </a:tc>
                <a:tc>
                  <a:txBody>
                    <a:bodyPr/>
                    <a:lstStyle/>
                    <a:p>
                      <a:pPr algn="ctr" fontAlgn="b"/>
                      <a:r>
                        <a:rPr lang="en-US" sz="500" b="0" i="0" u="none" strike="noStrike">
                          <a:solidFill>
                            <a:srgbClr val="000000"/>
                          </a:solidFill>
                          <a:effectLst/>
                          <a:latin typeface="Courier" pitchFamily="2" charset="0"/>
                        </a:rPr>
                        <a:t>1523</a:t>
                      </a:r>
                    </a:p>
                  </a:txBody>
                  <a:tcPr marL="9525" marR="9525" marT="9525" marB="0"/>
                </a:tc>
                <a:tc>
                  <a:txBody>
                    <a:bodyPr/>
                    <a:lstStyle/>
                    <a:p>
                      <a:pPr algn="ctr" fontAlgn="b"/>
                      <a:r>
                        <a:rPr lang="en-US" sz="500" b="0" i="0" u="none" strike="noStrike">
                          <a:solidFill>
                            <a:srgbClr val="000000"/>
                          </a:solidFill>
                          <a:effectLst/>
                          <a:latin typeface="Courier" pitchFamily="2" charset="0"/>
                        </a:rPr>
                        <a:t>388</a:t>
                      </a:r>
                    </a:p>
                  </a:txBody>
                  <a:tcPr marL="9525" marR="9525" marT="9525" marB="0"/>
                </a:tc>
                <a:tc>
                  <a:txBody>
                    <a:bodyPr/>
                    <a:lstStyle/>
                    <a:p>
                      <a:pPr algn="ctr" fontAlgn="b"/>
                      <a:r>
                        <a:rPr lang="en-US" sz="500" b="0" i="0" u="none" strike="noStrike">
                          <a:solidFill>
                            <a:srgbClr val="000000"/>
                          </a:solidFill>
                          <a:effectLst/>
                          <a:latin typeface="Courier" pitchFamily="2" charset="0"/>
                        </a:rPr>
                        <a:t>35</a:t>
                      </a:r>
                    </a:p>
                  </a:txBody>
                  <a:tcPr marL="9525" marR="9525" marT="9525" marB="0"/>
                </a:tc>
                <a:tc>
                  <a:txBody>
                    <a:bodyPr/>
                    <a:lstStyle/>
                    <a:p>
                      <a:pPr algn="ctr" fontAlgn="b"/>
                      <a:r>
                        <a:rPr lang="en-US" sz="500" b="0" i="0" u="none" strike="noStrike">
                          <a:solidFill>
                            <a:srgbClr val="000000"/>
                          </a:solidFill>
                          <a:effectLst/>
                          <a:latin typeface="Courier" pitchFamily="2" charset="0"/>
                        </a:rPr>
                        <a:t>511</a:t>
                      </a:r>
                    </a:p>
                  </a:txBody>
                  <a:tcPr marL="9525" marR="9525" marT="9525" marB="0"/>
                </a:tc>
                <a:tc>
                  <a:txBody>
                    <a:bodyPr/>
                    <a:lstStyle/>
                    <a:p>
                      <a:pPr algn="ctr" fontAlgn="b"/>
                      <a:r>
                        <a:rPr lang="en-US" sz="500" b="0" i="0" u="none" strike="noStrike" dirty="0">
                          <a:solidFill>
                            <a:srgbClr val="000000"/>
                          </a:solidFill>
                          <a:effectLst/>
                          <a:latin typeface="Courier" pitchFamily="2" charset="0"/>
                        </a:rPr>
                        <a:t>0</a:t>
                      </a:r>
                    </a:p>
                  </a:txBody>
                  <a:tcPr marL="9525" marR="9525" marT="9525" marB="0"/>
                </a:tc>
                <a:tc>
                  <a:txBody>
                    <a:bodyPr/>
                    <a:lstStyle/>
                    <a:p>
                      <a:pPr algn="ctr" fontAlgn="b"/>
                      <a:r>
                        <a:rPr lang="en-US" sz="500" b="0" i="0" u="none" strike="noStrike" dirty="0">
                          <a:solidFill>
                            <a:srgbClr val="000000"/>
                          </a:solidFill>
                          <a:effectLst/>
                          <a:latin typeface="Courier" pitchFamily="2" charset="0"/>
                        </a:rPr>
                        <a:t>5.4</a:t>
                      </a:r>
                    </a:p>
                  </a:txBody>
                  <a:tcPr marL="9525" marR="9525" marT="9525" marB="0"/>
                </a:tc>
                <a:tc>
                  <a:txBody>
                    <a:bodyPr/>
                    <a:lstStyle/>
                    <a:p>
                      <a:pPr algn="ctr" fontAlgn="b"/>
                      <a:r>
                        <a:rPr lang="en-US" sz="500" b="0" i="0" u="none" strike="noStrike" dirty="0">
                          <a:solidFill>
                            <a:srgbClr val="000000"/>
                          </a:solidFill>
                          <a:effectLst/>
                          <a:latin typeface="Courier" pitchFamily="2" charset="0"/>
                        </a:rPr>
                        <a:t>5</a:t>
                      </a:r>
                    </a:p>
                  </a:txBody>
                  <a:tcPr marL="9525" marR="9525" marT="9525" marB="0"/>
                </a:tc>
                <a:tc>
                  <a:txBody>
                    <a:bodyPr/>
                    <a:lstStyle/>
                    <a:p>
                      <a:pPr algn="ctr" fontAlgn="b"/>
                      <a:r>
                        <a:rPr lang="en-US" sz="500" b="0" i="0" u="none" strike="noStrike" dirty="0">
                          <a:solidFill>
                            <a:srgbClr val="000000"/>
                          </a:solidFill>
                          <a:effectLst/>
                          <a:latin typeface="Courier" pitchFamily="2" charset="0"/>
                        </a:rPr>
                        <a:t>4</a:t>
                      </a:r>
                    </a:p>
                  </a:txBody>
                  <a:tcPr marL="9525" marR="9525" marT="9525" marB="0"/>
                </a:tc>
                <a:tc>
                  <a:txBody>
                    <a:bodyPr/>
                    <a:lstStyle/>
                    <a:p>
                      <a:pPr algn="ctr" fontAlgn="b"/>
                      <a:r>
                        <a:rPr lang="en-US" sz="500" b="0" i="0" u="none" strike="noStrike">
                          <a:solidFill>
                            <a:srgbClr val="000000"/>
                          </a:solidFill>
                          <a:effectLst/>
                          <a:latin typeface="Courier" pitchFamily="2" charset="0"/>
                        </a:rPr>
                        <a:t>1523</a:t>
                      </a:r>
                    </a:p>
                  </a:txBody>
                  <a:tcPr marL="9525" marR="9525" marT="9525" marB="0"/>
                </a:tc>
                <a:tc>
                  <a:txBody>
                    <a:bodyPr/>
                    <a:lstStyle/>
                    <a:p>
                      <a:pPr algn="ctr" fontAlgn="b"/>
                      <a:r>
                        <a:rPr lang="en-US" sz="500" b="0" i="0" u="none" strike="noStrike">
                          <a:solidFill>
                            <a:srgbClr val="000000"/>
                          </a:solidFill>
                          <a:effectLst/>
                          <a:latin typeface="Courier" pitchFamily="2" charset="0"/>
                        </a:rPr>
                        <a:t>388</a:t>
                      </a:r>
                    </a:p>
                  </a:txBody>
                  <a:tcPr marL="9525" marR="9525" marT="9525" marB="0"/>
                </a:tc>
                <a:tc>
                  <a:txBody>
                    <a:bodyPr/>
                    <a:lstStyle/>
                    <a:p>
                      <a:pPr algn="ctr" fontAlgn="b"/>
                      <a:r>
                        <a:rPr lang="en-US" sz="500" b="0" i="0" u="none" strike="noStrike">
                          <a:solidFill>
                            <a:srgbClr val="000000"/>
                          </a:solidFill>
                          <a:effectLst/>
                          <a:latin typeface="Courier" pitchFamily="2" charset="0"/>
                        </a:rPr>
                        <a:t>35</a:t>
                      </a:r>
                    </a:p>
                  </a:txBody>
                  <a:tcPr marL="9525" marR="9525" marT="9525" marB="0"/>
                </a:tc>
                <a:tc>
                  <a:txBody>
                    <a:bodyPr/>
                    <a:lstStyle/>
                    <a:p>
                      <a:pPr algn="ctr" fontAlgn="b"/>
                      <a:r>
                        <a:rPr lang="en-US" sz="500" b="0" i="0" u="none" strike="noStrike">
                          <a:solidFill>
                            <a:srgbClr val="000000"/>
                          </a:solidFill>
                          <a:effectLst/>
                          <a:latin typeface="Courier" pitchFamily="2" charset="0"/>
                        </a:rPr>
                        <a:t>511</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tc>
                  <a:txBody>
                    <a:bodyPr/>
                    <a:lstStyle/>
                    <a:p>
                      <a:pPr algn="ctr" fontAlgn="b"/>
                      <a:r>
                        <a:rPr lang="en-US" sz="500" b="0" i="0" u="none" strike="noStrike">
                          <a:solidFill>
                            <a:srgbClr val="000000"/>
                          </a:solidFill>
                          <a:effectLst/>
                          <a:latin typeface="Courier" pitchFamily="2" charset="0"/>
                        </a:rPr>
                        <a:t>589</a:t>
                      </a:r>
                    </a:p>
                  </a:txBody>
                  <a:tcPr marL="9525" marR="9525" marT="9525" marB="0"/>
                </a:tc>
                <a:extLst>
                  <a:ext uri="{0D108BD9-81ED-4DB2-BD59-A6C34878D82A}">
                    <a16:rowId xmlns:a16="http://schemas.microsoft.com/office/drawing/2014/main" val="4195715669"/>
                  </a:ext>
                </a:extLst>
              </a:tr>
              <a:tr h="292211">
                <a:tc>
                  <a:txBody>
                    <a:bodyPr/>
                    <a:lstStyle/>
                    <a:p>
                      <a:pPr algn="ctr" fontAlgn="b"/>
                      <a:r>
                        <a:rPr lang="en-US" sz="500" b="0" i="0" u="none" strike="noStrike" dirty="0">
                          <a:solidFill>
                            <a:srgbClr val="000000"/>
                          </a:solidFill>
                          <a:effectLst/>
                          <a:latin typeface="Courier" pitchFamily="2" charset="0"/>
                        </a:rPr>
                        <a:t>2022</a:t>
                      </a:r>
                    </a:p>
                  </a:txBody>
                  <a:tcPr marL="9525" marR="9525" marT="9525" marB="0"/>
                </a:tc>
                <a:tc>
                  <a:txBody>
                    <a:bodyPr/>
                    <a:lstStyle/>
                    <a:p>
                      <a:pPr algn="ctr" fontAlgn="b"/>
                      <a:r>
                        <a:rPr lang="en-US" sz="500" b="0" i="0" u="none" strike="noStrike">
                          <a:solidFill>
                            <a:srgbClr val="000000"/>
                          </a:solidFill>
                          <a:effectLst/>
                          <a:latin typeface="Courier" pitchFamily="2" charset="0"/>
                        </a:rPr>
                        <a:t>7</a:t>
                      </a:r>
                    </a:p>
                  </a:txBody>
                  <a:tcPr marL="9525" marR="9525" marT="9525" marB="0"/>
                </a:tc>
                <a:tc>
                  <a:txBody>
                    <a:bodyPr/>
                    <a:lstStyle/>
                    <a:p>
                      <a:pPr algn="ctr" fontAlgn="b"/>
                      <a:r>
                        <a:rPr lang="en-US" sz="500" b="0" i="0" u="none" strike="noStrike" dirty="0">
                          <a:solidFill>
                            <a:srgbClr val="000000"/>
                          </a:solidFill>
                          <a:effectLst/>
                          <a:latin typeface="Courier" pitchFamily="2" charset="0"/>
                        </a:rPr>
                        <a:t>9E</a:t>
                      </a:r>
                    </a:p>
                  </a:txBody>
                  <a:tcPr marL="9525" marR="9525" marT="9525" marB="0"/>
                </a:tc>
                <a:tc>
                  <a:txBody>
                    <a:bodyPr/>
                    <a:lstStyle/>
                    <a:p>
                      <a:pPr algn="ctr" fontAlgn="b"/>
                      <a:r>
                        <a:rPr lang="en-US" sz="500" b="0" i="0" u="none" strike="noStrike" dirty="0">
                          <a:solidFill>
                            <a:srgbClr val="000000"/>
                          </a:solidFill>
                          <a:effectLst/>
                          <a:latin typeface="Courier" pitchFamily="2" charset="0"/>
                        </a:rPr>
                        <a:t>Endeavor Air Inc.</a:t>
                      </a:r>
                    </a:p>
                  </a:txBody>
                  <a:tcPr marL="9525" marR="9525" marT="9525" marB="0"/>
                </a:tc>
                <a:tc>
                  <a:txBody>
                    <a:bodyPr/>
                    <a:lstStyle/>
                    <a:p>
                      <a:pPr algn="ctr" fontAlgn="b"/>
                      <a:r>
                        <a:rPr lang="en-US" sz="500" b="0" i="0" u="none" strike="noStrike" dirty="0">
                          <a:solidFill>
                            <a:srgbClr val="000000"/>
                          </a:solidFill>
                          <a:effectLst/>
                          <a:latin typeface="Courier" pitchFamily="2" charset="0"/>
                        </a:rPr>
                        <a:t>AEX</a:t>
                      </a:r>
                    </a:p>
                  </a:txBody>
                  <a:tcPr marL="9525" marR="9525" marT="9525" marB="0"/>
                </a:tc>
                <a:tc>
                  <a:txBody>
                    <a:bodyPr/>
                    <a:lstStyle/>
                    <a:p>
                      <a:pPr algn="ctr" fontAlgn="b"/>
                      <a:r>
                        <a:rPr lang="en-US" sz="400" b="0" i="0" u="none" strike="noStrike" dirty="0">
                          <a:solidFill>
                            <a:srgbClr val="000000"/>
                          </a:solidFill>
                          <a:effectLst/>
                          <a:latin typeface="Courier" pitchFamily="2" charset="0"/>
                        </a:rPr>
                        <a:t>Alexandria, LA: Alexandria International</a:t>
                      </a:r>
                    </a:p>
                  </a:txBody>
                  <a:tcPr marL="9525" marR="9525" marT="9525" marB="0"/>
                </a:tc>
                <a:tc>
                  <a:txBody>
                    <a:bodyPr/>
                    <a:lstStyle/>
                    <a:p>
                      <a:pPr algn="ctr" fontAlgn="b"/>
                      <a:r>
                        <a:rPr lang="en-US" sz="500" b="0" i="0" u="none" strike="noStrike">
                          <a:solidFill>
                            <a:srgbClr val="000000"/>
                          </a:solidFill>
                          <a:effectLst/>
                          <a:latin typeface="Courier" pitchFamily="2" charset="0"/>
                        </a:rPr>
                        <a:t>67</a:t>
                      </a:r>
                    </a:p>
                  </a:txBody>
                  <a:tcPr marL="9525" marR="9525" marT="9525" marB="0"/>
                </a:tc>
                <a:tc>
                  <a:txBody>
                    <a:bodyPr/>
                    <a:lstStyle/>
                    <a:p>
                      <a:pPr algn="ctr" fontAlgn="b"/>
                      <a:r>
                        <a:rPr lang="en-US" sz="500" b="0" i="0" u="none" strike="noStrike">
                          <a:solidFill>
                            <a:srgbClr val="000000"/>
                          </a:solidFill>
                          <a:effectLst/>
                          <a:latin typeface="Courier" pitchFamily="2" charset="0"/>
                        </a:rPr>
                        <a:t>10</a:t>
                      </a:r>
                    </a:p>
                  </a:txBody>
                  <a:tcPr marL="9525" marR="9525" marT="9525" marB="0"/>
                </a:tc>
                <a:tc>
                  <a:txBody>
                    <a:bodyPr/>
                    <a:lstStyle/>
                    <a:p>
                      <a:pPr algn="ctr" fontAlgn="b"/>
                      <a:r>
                        <a:rPr lang="en-US" sz="500" b="0" i="0" u="none" strike="noStrike">
                          <a:solidFill>
                            <a:srgbClr val="000000"/>
                          </a:solidFill>
                          <a:effectLst/>
                          <a:latin typeface="Courier" pitchFamily="2" charset="0"/>
                        </a:rPr>
                        <a:t>1.32</a:t>
                      </a:r>
                    </a:p>
                  </a:txBody>
                  <a:tcPr marL="9525" marR="9525" marT="9525" marB="0"/>
                </a:tc>
                <a:tc>
                  <a:txBody>
                    <a:bodyPr/>
                    <a:lstStyle/>
                    <a:p>
                      <a:pPr algn="ctr" fontAlgn="b"/>
                      <a:r>
                        <a:rPr lang="en-US" sz="500" b="0" i="0" u="none" strike="noStrike">
                          <a:solidFill>
                            <a:srgbClr val="000000"/>
                          </a:solidFill>
                          <a:effectLst/>
                          <a:latin typeface="Courier" pitchFamily="2" charset="0"/>
                        </a:rPr>
                        <a:t>1</a:t>
                      </a:r>
                    </a:p>
                  </a:txBody>
                  <a:tcPr marL="9525" marR="9525" marT="9525" marB="0"/>
                </a:tc>
                <a:tc>
                  <a:txBody>
                    <a:bodyPr/>
                    <a:lstStyle/>
                    <a:p>
                      <a:pPr algn="ctr" fontAlgn="b"/>
                      <a:r>
                        <a:rPr lang="en-US" sz="500" b="0" i="0" u="none" strike="noStrike">
                          <a:solidFill>
                            <a:srgbClr val="000000"/>
                          </a:solidFill>
                          <a:effectLst/>
                          <a:latin typeface="Courier" pitchFamily="2" charset="0"/>
                        </a:rPr>
                        <a:t>2.4</a:t>
                      </a:r>
                    </a:p>
                  </a:txBody>
                  <a:tcPr marL="9525" marR="9525" marT="9525" marB="0"/>
                </a:tc>
                <a:tc>
                  <a:txBody>
                    <a:bodyPr/>
                    <a:lstStyle/>
                    <a:p>
                      <a:pPr algn="ctr" fontAlgn="b"/>
                      <a:r>
                        <a:rPr lang="en-US" sz="500" b="0" i="0" u="none" strike="noStrike">
                          <a:solidFill>
                            <a:srgbClr val="000000"/>
                          </a:solidFill>
                          <a:effectLst/>
                          <a:latin typeface="Courier" pitchFamily="2" charset="0"/>
                        </a:rPr>
                        <a:t>1</a:t>
                      </a:r>
                    </a:p>
                  </a:txBody>
                  <a:tcPr marL="9525" marR="9525" marT="9525" marB="0"/>
                </a:tc>
                <a:tc>
                  <a:txBody>
                    <a:bodyPr/>
                    <a:lstStyle/>
                    <a:p>
                      <a:pPr algn="ctr" fontAlgn="b"/>
                      <a:r>
                        <a:rPr lang="en-US" sz="500" b="0" i="0" u="none" strike="noStrike">
                          <a:solidFill>
                            <a:srgbClr val="000000"/>
                          </a:solidFill>
                          <a:effectLst/>
                          <a:latin typeface="Courier" pitchFamily="2" charset="0"/>
                        </a:rPr>
                        <a:t>4.3</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tc>
                  <a:txBody>
                    <a:bodyPr/>
                    <a:lstStyle/>
                    <a:p>
                      <a:pPr algn="ctr" fontAlgn="b"/>
                      <a:r>
                        <a:rPr lang="en-US" sz="500" b="0" i="0" u="none" strike="noStrike" dirty="0">
                          <a:solidFill>
                            <a:srgbClr val="000000"/>
                          </a:solidFill>
                          <a:effectLst/>
                          <a:latin typeface="Courier" pitchFamily="2" charset="0"/>
                        </a:rPr>
                        <a:t>1</a:t>
                      </a:r>
                    </a:p>
                  </a:txBody>
                  <a:tcPr marL="9525" marR="9525" marT="9525" marB="0"/>
                </a:tc>
                <a:tc>
                  <a:txBody>
                    <a:bodyPr/>
                    <a:lstStyle/>
                    <a:p>
                      <a:pPr algn="ctr" fontAlgn="b"/>
                      <a:r>
                        <a:rPr lang="en-US" sz="500" b="0" i="0" u="none" strike="noStrike">
                          <a:solidFill>
                            <a:srgbClr val="000000"/>
                          </a:solidFill>
                          <a:effectLst/>
                          <a:latin typeface="Courier" pitchFamily="2" charset="0"/>
                        </a:rPr>
                        <a:t>657</a:t>
                      </a:r>
                    </a:p>
                  </a:txBody>
                  <a:tcPr marL="9525" marR="9525" marT="9525" marB="0"/>
                </a:tc>
                <a:tc>
                  <a:txBody>
                    <a:bodyPr/>
                    <a:lstStyle/>
                    <a:p>
                      <a:pPr algn="ctr" fontAlgn="b"/>
                      <a:r>
                        <a:rPr lang="en-US" sz="500" b="0" i="0" u="none" strike="noStrike">
                          <a:solidFill>
                            <a:srgbClr val="000000"/>
                          </a:solidFill>
                          <a:effectLst/>
                          <a:latin typeface="Courier" pitchFamily="2" charset="0"/>
                        </a:rPr>
                        <a:t>103</a:t>
                      </a:r>
                    </a:p>
                  </a:txBody>
                  <a:tcPr marL="9525" marR="9525" marT="9525" marB="0"/>
                </a:tc>
                <a:tc>
                  <a:txBody>
                    <a:bodyPr/>
                    <a:lstStyle/>
                    <a:p>
                      <a:pPr algn="ctr" fontAlgn="b"/>
                      <a:r>
                        <a:rPr lang="en-US" sz="500" b="0" i="0" u="none" strike="noStrike">
                          <a:solidFill>
                            <a:srgbClr val="000000"/>
                          </a:solidFill>
                          <a:effectLst/>
                          <a:latin typeface="Courier" pitchFamily="2" charset="0"/>
                        </a:rPr>
                        <a:t>82</a:t>
                      </a:r>
                    </a:p>
                  </a:txBody>
                  <a:tcPr marL="9525" marR="9525" marT="9525" marB="0"/>
                </a:tc>
                <a:tc>
                  <a:txBody>
                    <a:bodyPr/>
                    <a:lstStyle/>
                    <a:p>
                      <a:pPr algn="ctr" fontAlgn="b"/>
                      <a:r>
                        <a:rPr lang="en-US" sz="500" b="0" i="0" u="none" strike="noStrike">
                          <a:solidFill>
                            <a:srgbClr val="000000"/>
                          </a:solidFill>
                          <a:effectLst/>
                          <a:latin typeface="Courier" pitchFamily="2" charset="0"/>
                        </a:rPr>
                        <a:t>93</a:t>
                      </a:r>
                    </a:p>
                  </a:txBody>
                  <a:tcPr marL="9525" marR="9525" marT="9525" marB="0"/>
                </a:tc>
                <a:tc>
                  <a:txBody>
                    <a:bodyPr/>
                    <a:lstStyle/>
                    <a:p>
                      <a:pPr algn="ctr" fontAlgn="b"/>
                      <a:r>
                        <a:rPr lang="en-US" sz="500" b="0" i="0" u="none" strike="noStrike">
                          <a:solidFill>
                            <a:srgbClr val="000000"/>
                          </a:solidFill>
                          <a:effectLst/>
                          <a:latin typeface="Courier" pitchFamily="2" charset="0"/>
                        </a:rPr>
                        <a:t>1</a:t>
                      </a:r>
                    </a:p>
                  </a:txBody>
                  <a:tcPr marL="9525" marR="9525" marT="9525" marB="0"/>
                </a:tc>
                <a:tc>
                  <a:txBody>
                    <a:bodyPr/>
                    <a:lstStyle/>
                    <a:p>
                      <a:pPr algn="ctr" fontAlgn="b"/>
                      <a:r>
                        <a:rPr lang="en-US" sz="500" b="0" i="0" u="none" strike="noStrike">
                          <a:solidFill>
                            <a:srgbClr val="000000"/>
                          </a:solidFill>
                          <a:effectLst/>
                          <a:latin typeface="Courier" pitchFamily="2" charset="0"/>
                        </a:rPr>
                        <a:t>4.3</a:t>
                      </a:r>
                    </a:p>
                  </a:txBody>
                  <a:tcPr marL="9525" marR="9525" marT="9525" marB="0"/>
                </a:tc>
                <a:tc>
                  <a:txBody>
                    <a:bodyPr/>
                    <a:lstStyle/>
                    <a:p>
                      <a:pPr algn="ctr" fontAlgn="b"/>
                      <a:r>
                        <a:rPr lang="en-US" sz="500" b="0" i="0" u="none" strike="noStrike">
                          <a:solidFill>
                            <a:srgbClr val="000000"/>
                          </a:solidFill>
                          <a:effectLst/>
                          <a:latin typeface="Courier" pitchFamily="2" charset="0"/>
                        </a:rPr>
                        <a:t>0</a:t>
                      </a:r>
                    </a:p>
                  </a:txBody>
                  <a:tcPr marL="9525" marR="9525" marT="9525" marB="0"/>
                </a:tc>
                <a:tc>
                  <a:txBody>
                    <a:bodyPr/>
                    <a:lstStyle/>
                    <a:p>
                      <a:pPr algn="ctr" fontAlgn="b"/>
                      <a:r>
                        <a:rPr lang="en-US" sz="500" b="0" i="0" u="none" strike="noStrike">
                          <a:solidFill>
                            <a:srgbClr val="000000"/>
                          </a:solidFill>
                          <a:effectLst/>
                          <a:latin typeface="Courier" pitchFamily="2" charset="0"/>
                        </a:rPr>
                        <a:t>1</a:t>
                      </a:r>
                    </a:p>
                  </a:txBody>
                  <a:tcPr marL="9525" marR="9525" marT="9525" marB="0"/>
                </a:tc>
                <a:tc>
                  <a:txBody>
                    <a:bodyPr/>
                    <a:lstStyle/>
                    <a:p>
                      <a:pPr algn="ctr" fontAlgn="b"/>
                      <a:r>
                        <a:rPr lang="en-US" sz="500" b="0" i="0" u="none" strike="noStrike">
                          <a:solidFill>
                            <a:srgbClr val="000000"/>
                          </a:solidFill>
                          <a:effectLst/>
                          <a:latin typeface="Courier" pitchFamily="2" charset="0"/>
                        </a:rPr>
                        <a:t>657</a:t>
                      </a:r>
                    </a:p>
                  </a:txBody>
                  <a:tcPr marL="9525" marR="9525" marT="9525" marB="0"/>
                </a:tc>
                <a:tc>
                  <a:txBody>
                    <a:bodyPr/>
                    <a:lstStyle/>
                    <a:p>
                      <a:pPr algn="ctr" fontAlgn="b"/>
                      <a:r>
                        <a:rPr lang="en-US" sz="500" b="0" i="0" u="none" strike="noStrike">
                          <a:solidFill>
                            <a:srgbClr val="000000"/>
                          </a:solidFill>
                          <a:effectLst/>
                          <a:latin typeface="Courier" pitchFamily="2" charset="0"/>
                        </a:rPr>
                        <a:t>103</a:t>
                      </a:r>
                    </a:p>
                  </a:txBody>
                  <a:tcPr marL="9525" marR="9525" marT="9525" marB="0"/>
                </a:tc>
                <a:tc>
                  <a:txBody>
                    <a:bodyPr/>
                    <a:lstStyle/>
                    <a:p>
                      <a:pPr algn="ctr" fontAlgn="b"/>
                      <a:r>
                        <a:rPr lang="en-US" sz="500" b="0" i="0" u="none" strike="noStrike">
                          <a:solidFill>
                            <a:srgbClr val="000000"/>
                          </a:solidFill>
                          <a:effectLst/>
                          <a:latin typeface="Courier" pitchFamily="2" charset="0"/>
                        </a:rPr>
                        <a:t>82</a:t>
                      </a:r>
                    </a:p>
                  </a:txBody>
                  <a:tcPr marL="9525" marR="9525" marT="9525" marB="0"/>
                </a:tc>
                <a:tc>
                  <a:txBody>
                    <a:bodyPr/>
                    <a:lstStyle/>
                    <a:p>
                      <a:pPr algn="ctr" fontAlgn="b"/>
                      <a:r>
                        <a:rPr lang="en-US" sz="500" b="0" i="0" u="none" strike="noStrike">
                          <a:solidFill>
                            <a:srgbClr val="000000"/>
                          </a:solidFill>
                          <a:effectLst/>
                          <a:latin typeface="Courier" pitchFamily="2" charset="0"/>
                        </a:rPr>
                        <a:t>93</a:t>
                      </a:r>
                    </a:p>
                  </a:txBody>
                  <a:tcPr marL="9525" marR="9525" marT="9525" marB="0"/>
                </a:tc>
                <a:tc>
                  <a:txBody>
                    <a:bodyPr/>
                    <a:lstStyle/>
                    <a:p>
                      <a:pPr algn="ctr" fontAlgn="b"/>
                      <a:r>
                        <a:rPr lang="en-US" sz="500" b="0" i="0" u="none" strike="noStrike">
                          <a:solidFill>
                            <a:srgbClr val="000000"/>
                          </a:solidFill>
                          <a:effectLst/>
                          <a:latin typeface="Courier" pitchFamily="2" charset="0"/>
                        </a:rPr>
                        <a:t>25</a:t>
                      </a:r>
                    </a:p>
                  </a:txBody>
                  <a:tcPr marL="9525" marR="9525" marT="9525" marB="0"/>
                </a:tc>
                <a:tc>
                  <a:txBody>
                    <a:bodyPr/>
                    <a:lstStyle/>
                    <a:p>
                      <a:pPr algn="ctr" fontAlgn="b"/>
                      <a:r>
                        <a:rPr lang="en-US" sz="500" b="0" i="0" u="none" strike="noStrike" dirty="0">
                          <a:solidFill>
                            <a:srgbClr val="000000"/>
                          </a:solidFill>
                          <a:effectLst/>
                          <a:latin typeface="Courier" pitchFamily="2" charset="0"/>
                        </a:rPr>
                        <a:t>354</a:t>
                      </a:r>
                    </a:p>
                  </a:txBody>
                  <a:tcPr marL="9525" marR="9525" marT="9525" marB="0"/>
                </a:tc>
                <a:extLst>
                  <a:ext uri="{0D108BD9-81ED-4DB2-BD59-A6C34878D82A}">
                    <a16:rowId xmlns:a16="http://schemas.microsoft.com/office/drawing/2014/main" val="3486782846"/>
                  </a:ext>
                </a:extLst>
              </a:tr>
            </a:tbl>
          </a:graphicData>
        </a:graphic>
      </p:graphicFrame>
      <p:sp>
        <p:nvSpPr>
          <p:cNvPr id="5" name="Content Placeholder 2">
            <a:extLst>
              <a:ext uri="{FF2B5EF4-FFF2-40B4-BE49-F238E27FC236}">
                <a16:creationId xmlns:a16="http://schemas.microsoft.com/office/drawing/2014/main" id="{B1B2E1EF-1ED2-2985-BA09-A551DEBD7B39}"/>
              </a:ext>
            </a:extLst>
          </p:cNvPr>
          <p:cNvSpPr txBox="1">
            <a:spLocks/>
          </p:cNvSpPr>
          <p:nvPr/>
        </p:nvSpPr>
        <p:spPr>
          <a:xfrm>
            <a:off x="510241" y="1752656"/>
            <a:ext cx="7210396" cy="2970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marL="0" lvl="0" indent="0">
              <a:buNone/>
            </a:pPr>
            <a:r>
              <a:rPr lang="en-US" sz="1200" dirty="0"/>
              <a:t>The </a:t>
            </a:r>
            <a:r>
              <a:rPr lang="en-US" sz="1200" b="1" i="1" dirty="0">
                <a:solidFill>
                  <a:srgbClr val="0070C0"/>
                </a:solidFill>
              </a:rPr>
              <a:t>head()</a:t>
            </a:r>
            <a:r>
              <a:rPr lang="en-US" sz="1200" i="1" dirty="0">
                <a:solidFill>
                  <a:srgbClr val="0070C0"/>
                </a:solidFill>
              </a:rPr>
              <a:t> </a:t>
            </a:r>
            <a:r>
              <a:rPr lang="en-US" sz="1200" dirty="0">
                <a:solidFill>
                  <a:srgbClr val="0070C0"/>
                </a:solidFill>
              </a:rPr>
              <a:t>function </a:t>
            </a:r>
            <a:r>
              <a:rPr lang="en-US" sz="1200" dirty="0"/>
              <a:t>is used to display the first four rows of the data frame. </a:t>
            </a:r>
          </a:p>
        </p:txBody>
      </p:sp>
      <p:sp>
        <p:nvSpPr>
          <p:cNvPr id="6" name="TextBox 5">
            <a:extLst>
              <a:ext uri="{FF2B5EF4-FFF2-40B4-BE49-F238E27FC236}">
                <a16:creationId xmlns:a16="http://schemas.microsoft.com/office/drawing/2014/main" id="{74069956-D067-5F62-63F4-16F782CC0CA6}"/>
              </a:ext>
            </a:extLst>
          </p:cNvPr>
          <p:cNvSpPr txBox="1"/>
          <p:nvPr/>
        </p:nvSpPr>
        <p:spPr>
          <a:xfrm>
            <a:off x="613691" y="2049729"/>
            <a:ext cx="7106946" cy="461665"/>
          </a:xfrm>
          <a:prstGeom prst="rect">
            <a:avLst/>
          </a:prstGeom>
          <a:solidFill>
            <a:schemeClr val="accent6">
              <a:lumMod val="40000"/>
              <a:lumOff val="60000"/>
            </a:schemeClr>
          </a:solidFill>
        </p:spPr>
        <p:txBody>
          <a:bodyPr wrap="square" rtlCol="0">
            <a:spAutoFit/>
          </a:bodyPr>
          <a:lstStyle/>
          <a:p>
            <a:pPr lvl="0" indent="0">
              <a:buNone/>
            </a:pPr>
            <a:r>
              <a:rPr lang="en-US" sz="1200" i="1" dirty="0">
                <a:solidFill>
                  <a:srgbClr val="60A0B0"/>
                </a:solidFill>
                <a:latin typeface="Courier"/>
              </a:rPr>
              <a:t># Displays the first four rows</a:t>
            </a:r>
            <a:br>
              <a:rPr lang="en-US" sz="1200" dirty="0"/>
            </a:br>
            <a:r>
              <a:rPr lang="en-US" sz="1200" dirty="0">
                <a:solidFill>
                  <a:srgbClr val="06287E"/>
                </a:solidFill>
                <a:latin typeface="Courier"/>
              </a:rPr>
              <a:t>head</a:t>
            </a:r>
            <a:r>
              <a:rPr lang="en-US" sz="1200" dirty="0">
                <a:latin typeface="Courier"/>
              </a:rPr>
              <a:t>(data,</a:t>
            </a:r>
            <a:r>
              <a:rPr lang="en-US" sz="1200" dirty="0">
                <a:solidFill>
                  <a:srgbClr val="40A070"/>
                </a:solidFill>
                <a:latin typeface="Courier"/>
              </a:rPr>
              <a:t>4</a:t>
            </a:r>
            <a:r>
              <a:rPr lang="en-US" sz="1200" dirty="0">
                <a:latin typeface="Courier"/>
              </a:rPr>
              <a:t>)</a:t>
            </a:r>
          </a:p>
        </p:txBody>
      </p:sp>
      <p:sp>
        <p:nvSpPr>
          <p:cNvPr id="7" name="Title 1">
            <a:extLst>
              <a:ext uri="{FF2B5EF4-FFF2-40B4-BE49-F238E27FC236}">
                <a16:creationId xmlns:a16="http://schemas.microsoft.com/office/drawing/2014/main" id="{CC4F1086-EF57-6C6D-F488-D25D1F63A0E1}"/>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The </a:t>
            </a:r>
            <a:r>
              <a:rPr lang="en-US" sz="1600" i="1" dirty="0">
                <a:solidFill>
                  <a:schemeClr val="accent4">
                    <a:lumMod val="40000"/>
                    <a:lumOff val="60000"/>
                  </a:schemeClr>
                </a:solidFill>
                <a:latin typeface="Courier" pitchFamily="2" charset="0"/>
              </a:rPr>
              <a:t>head() </a:t>
            </a:r>
            <a:r>
              <a:rPr lang="en-US" sz="1600" dirty="0">
                <a:solidFill>
                  <a:schemeClr val="accent4">
                    <a:lumMod val="40000"/>
                    <a:lumOff val="60000"/>
                  </a:schemeClr>
                </a:solidFill>
                <a:latin typeface="Courier" pitchFamily="2" charset="0"/>
              </a:rPr>
              <a:t>function</a:t>
            </a:r>
            <a:endParaRPr lang="en-US" sz="1600" i="1" dirty="0">
              <a:solidFill>
                <a:schemeClr val="accent4">
                  <a:lumMod val="40000"/>
                  <a:lumOff val="60000"/>
                </a:schemeClr>
              </a:solidFill>
              <a:latin typeface="Courier" pitchFamily="2" charset="0"/>
            </a:endParaRPr>
          </a:p>
        </p:txBody>
      </p:sp>
    </p:spTree>
    <p:extLst>
      <p:ext uri="{BB962C8B-B14F-4D97-AF65-F5344CB8AC3E}">
        <p14:creationId xmlns:p14="http://schemas.microsoft.com/office/powerpoint/2010/main" val="1790188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AD6A-F08A-89FF-52B7-2C9698CB1850}"/>
              </a:ext>
            </a:extLst>
          </p:cNvPr>
          <p:cNvSpPr>
            <a:spLocks noGrp="1"/>
          </p:cNvSpPr>
          <p:nvPr>
            <p:ph type="title"/>
          </p:nvPr>
        </p:nvSpPr>
        <p:spPr/>
        <p:txBody>
          <a:bodyPr/>
          <a:lstStyle/>
          <a:p>
            <a:r>
              <a:rPr lang="en-US" dirty="0"/>
              <a:t>Exploring the dataset (cont.)</a:t>
            </a:r>
          </a:p>
        </p:txBody>
      </p:sp>
      <p:graphicFrame>
        <p:nvGraphicFramePr>
          <p:cNvPr id="4" name="Table 4">
            <a:extLst>
              <a:ext uri="{FF2B5EF4-FFF2-40B4-BE49-F238E27FC236}">
                <a16:creationId xmlns:a16="http://schemas.microsoft.com/office/drawing/2014/main" id="{11DF2A24-7A44-D3C9-EA0B-24DC4A93B65F}"/>
              </a:ext>
            </a:extLst>
          </p:cNvPr>
          <p:cNvGraphicFramePr>
            <a:graphicFrameLocks noGrp="1"/>
          </p:cNvGraphicFramePr>
          <p:nvPr>
            <p:ph idx="1"/>
            <p:extLst>
              <p:ext uri="{D42A27DB-BD31-4B8C-83A1-F6EECF244321}">
                <p14:modId xmlns:p14="http://schemas.microsoft.com/office/powerpoint/2010/main" val="103392141"/>
              </p:ext>
            </p:extLst>
          </p:nvPr>
        </p:nvGraphicFramePr>
        <p:xfrm>
          <a:off x="177970" y="2607953"/>
          <a:ext cx="8788050" cy="1566130"/>
        </p:xfrm>
        <a:graphic>
          <a:graphicData uri="http://schemas.openxmlformats.org/drawingml/2006/table">
            <a:tbl>
              <a:tblPr firstRow="1" bandRow="1">
                <a:tableStyleId>{5C22544A-7EE6-4342-B048-85BDC9FD1C3A}</a:tableStyleId>
              </a:tblPr>
              <a:tblGrid>
                <a:gridCol w="292935">
                  <a:extLst>
                    <a:ext uri="{9D8B030D-6E8A-4147-A177-3AD203B41FA5}">
                      <a16:colId xmlns:a16="http://schemas.microsoft.com/office/drawing/2014/main" val="4142285242"/>
                    </a:ext>
                  </a:extLst>
                </a:gridCol>
                <a:gridCol w="292935">
                  <a:extLst>
                    <a:ext uri="{9D8B030D-6E8A-4147-A177-3AD203B41FA5}">
                      <a16:colId xmlns:a16="http://schemas.microsoft.com/office/drawing/2014/main" val="3304482826"/>
                    </a:ext>
                  </a:extLst>
                </a:gridCol>
                <a:gridCol w="292935">
                  <a:extLst>
                    <a:ext uri="{9D8B030D-6E8A-4147-A177-3AD203B41FA5}">
                      <a16:colId xmlns:a16="http://schemas.microsoft.com/office/drawing/2014/main" val="2146401993"/>
                    </a:ext>
                  </a:extLst>
                </a:gridCol>
                <a:gridCol w="292935">
                  <a:extLst>
                    <a:ext uri="{9D8B030D-6E8A-4147-A177-3AD203B41FA5}">
                      <a16:colId xmlns:a16="http://schemas.microsoft.com/office/drawing/2014/main" val="3252438883"/>
                    </a:ext>
                  </a:extLst>
                </a:gridCol>
                <a:gridCol w="292935">
                  <a:extLst>
                    <a:ext uri="{9D8B030D-6E8A-4147-A177-3AD203B41FA5}">
                      <a16:colId xmlns:a16="http://schemas.microsoft.com/office/drawing/2014/main" val="3404206535"/>
                    </a:ext>
                  </a:extLst>
                </a:gridCol>
                <a:gridCol w="292935">
                  <a:extLst>
                    <a:ext uri="{9D8B030D-6E8A-4147-A177-3AD203B41FA5}">
                      <a16:colId xmlns:a16="http://schemas.microsoft.com/office/drawing/2014/main" val="534144748"/>
                    </a:ext>
                  </a:extLst>
                </a:gridCol>
                <a:gridCol w="292935">
                  <a:extLst>
                    <a:ext uri="{9D8B030D-6E8A-4147-A177-3AD203B41FA5}">
                      <a16:colId xmlns:a16="http://schemas.microsoft.com/office/drawing/2014/main" val="439843520"/>
                    </a:ext>
                  </a:extLst>
                </a:gridCol>
                <a:gridCol w="292935">
                  <a:extLst>
                    <a:ext uri="{9D8B030D-6E8A-4147-A177-3AD203B41FA5}">
                      <a16:colId xmlns:a16="http://schemas.microsoft.com/office/drawing/2014/main" val="1871112601"/>
                    </a:ext>
                  </a:extLst>
                </a:gridCol>
                <a:gridCol w="292935">
                  <a:extLst>
                    <a:ext uri="{9D8B030D-6E8A-4147-A177-3AD203B41FA5}">
                      <a16:colId xmlns:a16="http://schemas.microsoft.com/office/drawing/2014/main" val="2068298601"/>
                    </a:ext>
                  </a:extLst>
                </a:gridCol>
                <a:gridCol w="292935">
                  <a:extLst>
                    <a:ext uri="{9D8B030D-6E8A-4147-A177-3AD203B41FA5}">
                      <a16:colId xmlns:a16="http://schemas.microsoft.com/office/drawing/2014/main" val="1265425100"/>
                    </a:ext>
                  </a:extLst>
                </a:gridCol>
                <a:gridCol w="292935">
                  <a:extLst>
                    <a:ext uri="{9D8B030D-6E8A-4147-A177-3AD203B41FA5}">
                      <a16:colId xmlns:a16="http://schemas.microsoft.com/office/drawing/2014/main" val="2453145994"/>
                    </a:ext>
                  </a:extLst>
                </a:gridCol>
                <a:gridCol w="292935">
                  <a:extLst>
                    <a:ext uri="{9D8B030D-6E8A-4147-A177-3AD203B41FA5}">
                      <a16:colId xmlns:a16="http://schemas.microsoft.com/office/drawing/2014/main" val="4058064693"/>
                    </a:ext>
                  </a:extLst>
                </a:gridCol>
                <a:gridCol w="292935">
                  <a:extLst>
                    <a:ext uri="{9D8B030D-6E8A-4147-A177-3AD203B41FA5}">
                      <a16:colId xmlns:a16="http://schemas.microsoft.com/office/drawing/2014/main" val="3356268856"/>
                    </a:ext>
                  </a:extLst>
                </a:gridCol>
                <a:gridCol w="292935">
                  <a:extLst>
                    <a:ext uri="{9D8B030D-6E8A-4147-A177-3AD203B41FA5}">
                      <a16:colId xmlns:a16="http://schemas.microsoft.com/office/drawing/2014/main" val="1488116689"/>
                    </a:ext>
                  </a:extLst>
                </a:gridCol>
                <a:gridCol w="292935">
                  <a:extLst>
                    <a:ext uri="{9D8B030D-6E8A-4147-A177-3AD203B41FA5}">
                      <a16:colId xmlns:a16="http://schemas.microsoft.com/office/drawing/2014/main" val="478590351"/>
                    </a:ext>
                  </a:extLst>
                </a:gridCol>
                <a:gridCol w="292935">
                  <a:extLst>
                    <a:ext uri="{9D8B030D-6E8A-4147-A177-3AD203B41FA5}">
                      <a16:colId xmlns:a16="http://schemas.microsoft.com/office/drawing/2014/main" val="1876886716"/>
                    </a:ext>
                  </a:extLst>
                </a:gridCol>
                <a:gridCol w="292935">
                  <a:extLst>
                    <a:ext uri="{9D8B030D-6E8A-4147-A177-3AD203B41FA5}">
                      <a16:colId xmlns:a16="http://schemas.microsoft.com/office/drawing/2014/main" val="3155445817"/>
                    </a:ext>
                  </a:extLst>
                </a:gridCol>
                <a:gridCol w="292935">
                  <a:extLst>
                    <a:ext uri="{9D8B030D-6E8A-4147-A177-3AD203B41FA5}">
                      <a16:colId xmlns:a16="http://schemas.microsoft.com/office/drawing/2014/main" val="1506831106"/>
                    </a:ext>
                  </a:extLst>
                </a:gridCol>
                <a:gridCol w="292935">
                  <a:extLst>
                    <a:ext uri="{9D8B030D-6E8A-4147-A177-3AD203B41FA5}">
                      <a16:colId xmlns:a16="http://schemas.microsoft.com/office/drawing/2014/main" val="3989431835"/>
                    </a:ext>
                  </a:extLst>
                </a:gridCol>
                <a:gridCol w="292935">
                  <a:extLst>
                    <a:ext uri="{9D8B030D-6E8A-4147-A177-3AD203B41FA5}">
                      <a16:colId xmlns:a16="http://schemas.microsoft.com/office/drawing/2014/main" val="3052465725"/>
                    </a:ext>
                  </a:extLst>
                </a:gridCol>
                <a:gridCol w="292935">
                  <a:extLst>
                    <a:ext uri="{9D8B030D-6E8A-4147-A177-3AD203B41FA5}">
                      <a16:colId xmlns:a16="http://schemas.microsoft.com/office/drawing/2014/main" val="785643946"/>
                    </a:ext>
                  </a:extLst>
                </a:gridCol>
                <a:gridCol w="292935">
                  <a:extLst>
                    <a:ext uri="{9D8B030D-6E8A-4147-A177-3AD203B41FA5}">
                      <a16:colId xmlns:a16="http://schemas.microsoft.com/office/drawing/2014/main" val="1339908169"/>
                    </a:ext>
                  </a:extLst>
                </a:gridCol>
                <a:gridCol w="292935">
                  <a:extLst>
                    <a:ext uri="{9D8B030D-6E8A-4147-A177-3AD203B41FA5}">
                      <a16:colId xmlns:a16="http://schemas.microsoft.com/office/drawing/2014/main" val="304872787"/>
                    </a:ext>
                  </a:extLst>
                </a:gridCol>
                <a:gridCol w="292935">
                  <a:extLst>
                    <a:ext uri="{9D8B030D-6E8A-4147-A177-3AD203B41FA5}">
                      <a16:colId xmlns:a16="http://schemas.microsoft.com/office/drawing/2014/main" val="4210112114"/>
                    </a:ext>
                  </a:extLst>
                </a:gridCol>
                <a:gridCol w="292935">
                  <a:extLst>
                    <a:ext uri="{9D8B030D-6E8A-4147-A177-3AD203B41FA5}">
                      <a16:colId xmlns:a16="http://schemas.microsoft.com/office/drawing/2014/main" val="1198516543"/>
                    </a:ext>
                  </a:extLst>
                </a:gridCol>
                <a:gridCol w="292935">
                  <a:extLst>
                    <a:ext uri="{9D8B030D-6E8A-4147-A177-3AD203B41FA5}">
                      <a16:colId xmlns:a16="http://schemas.microsoft.com/office/drawing/2014/main" val="3363186837"/>
                    </a:ext>
                  </a:extLst>
                </a:gridCol>
                <a:gridCol w="292935">
                  <a:extLst>
                    <a:ext uri="{9D8B030D-6E8A-4147-A177-3AD203B41FA5}">
                      <a16:colId xmlns:a16="http://schemas.microsoft.com/office/drawing/2014/main" val="2569156857"/>
                    </a:ext>
                  </a:extLst>
                </a:gridCol>
                <a:gridCol w="292935">
                  <a:extLst>
                    <a:ext uri="{9D8B030D-6E8A-4147-A177-3AD203B41FA5}">
                      <a16:colId xmlns:a16="http://schemas.microsoft.com/office/drawing/2014/main" val="1821045996"/>
                    </a:ext>
                  </a:extLst>
                </a:gridCol>
                <a:gridCol w="292935">
                  <a:extLst>
                    <a:ext uri="{9D8B030D-6E8A-4147-A177-3AD203B41FA5}">
                      <a16:colId xmlns:a16="http://schemas.microsoft.com/office/drawing/2014/main" val="2998711714"/>
                    </a:ext>
                  </a:extLst>
                </a:gridCol>
                <a:gridCol w="292935">
                  <a:extLst>
                    <a:ext uri="{9D8B030D-6E8A-4147-A177-3AD203B41FA5}">
                      <a16:colId xmlns:a16="http://schemas.microsoft.com/office/drawing/2014/main" val="3365514101"/>
                    </a:ext>
                  </a:extLst>
                </a:gridCol>
              </a:tblGrid>
              <a:tr h="154252">
                <a:tc>
                  <a:txBody>
                    <a:bodyPr/>
                    <a:lstStyle/>
                    <a:p>
                      <a:pPr algn="ctr" fontAlgn="b"/>
                      <a:endParaRPr lang="en-US" sz="500" b="0" i="0" u="none" strike="noStrike" dirty="0">
                        <a:solidFill>
                          <a:srgbClr val="000000"/>
                        </a:solidFill>
                        <a:effectLst/>
                        <a:latin typeface="Calibri" panose="020F0502020204030204" pitchFamily="34" charset="0"/>
                      </a:endParaRPr>
                    </a:p>
                  </a:txBody>
                  <a:tcPr marL="9525" marR="9525" marT="9525" marB="0"/>
                </a:tc>
                <a:tc>
                  <a:txBody>
                    <a:bodyPr/>
                    <a:lstStyle/>
                    <a:p>
                      <a:pPr algn="ctr" fontAlgn="b"/>
                      <a:r>
                        <a:rPr lang="en-US" sz="500" b="1" i="0" u="none" strike="noStrike" dirty="0">
                          <a:solidFill>
                            <a:srgbClr val="000000"/>
                          </a:solidFill>
                          <a:effectLst/>
                          <a:latin typeface="Lucida Sans" panose="020B0602030504020204" pitchFamily="34" charset="77"/>
                        </a:rPr>
                        <a:t>year</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month</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carrier</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carrier_name</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airport</a:t>
                      </a:r>
                    </a:p>
                  </a:txBody>
                  <a:tcPr marL="9525" marR="9525" marT="9525" marB="0"/>
                </a:tc>
                <a:tc>
                  <a:txBody>
                    <a:bodyPr/>
                    <a:lstStyle/>
                    <a:p>
                      <a:pPr algn="ctr" fontAlgn="b"/>
                      <a:r>
                        <a:rPr lang="en-US" sz="500" b="1" i="0" u="none" strike="noStrike" dirty="0" err="1">
                          <a:solidFill>
                            <a:srgbClr val="000000"/>
                          </a:solidFill>
                          <a:effectLst/>
                          <a:latin typeface="Lucida Sans" panose="020B0602030504020204" pitchFamily="34" charset="77"/>
                        </a:rPr>
                        <a:t>airport_name</a:t>
                      </a:r>
                      <a:endParaRPr lang="en-US" sz="500" b="1" i="0" u="none" strike="noStrike" dirty="0">
                        <a:solidFill>
                          <a:srgbClr val="000000"/>
                        </a:solidFill>
                        <a:effectLst/>
                        <a:latin typeface="Lucida Sans" panose="020B0602030504020204" pitchFamily="34" charset="77"/>
                      </a:endParaRP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arr_flights</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arr_del15</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carrier_ct</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weather_ct</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nas_ct</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security_ct</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late_aircraft_ct</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arr_cancelled</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arr_diverted</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arr_delay</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carrier_delay</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weather_delay</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nas_delay</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security_ct</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late_aircraft_ct</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arr_cancelled</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arr_diverted</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arr_delay</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carrier_delay</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weather_delay</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nas_delay</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security_delay</a:t>
                      </a:r>
                    </a:p>
                  </a:txBody>
                  <a:tcPr marL="9525" marR="9525" marT="9525" marB="0"/>
                </a:tc>
                <a:tc>
                  <a:txBody>
                    <a:bodyPr/>
                    <a:lstStyle/>
                    <a:p>
                      <a:pPr algn="ctr" fontAlgn="b"/>
                      <a:r>
                        <a:rPr lang="en-US" sz="500" b="1" i="0" u="none" strike="noStrike">
                          <a:solidFill>
                            <a:srgbClr val="000000"/>
                          </a:solidFill>
                          <a:effectLst/>
                          <a:latin typeface="Lucida Sans" panose="020B0602030504020204" pitchFamily="34" charset="77"/>
                        </a:rPr>
                        <a:t>late_aircraft_delay</a:t>
                      </a:r>
                    </a:p>
                  </a:txBody>
                  <a:tcPr marL="9525" marR="9525" marT="9525" marB="0"/>
                </a:tc>
                <a:extLst>
                  <a:ext uri="{0D108BD9-81ED-4DB2-BD59-A6C34878D82A}">
                    <a16:rowId xmlns:a16="http://schemas.microsoft.com/office/drawing/2014/main" val="4128487288"/>
                  </a:ext>
                </a:extLst>
              </a:tr>
              <a:tr h="385030">
                <a:tc>
                  <a:txBody>
                    <a:bodyPr/>
                    <a:lstStyle/>
                    <a:p>
                      <a:pPr algn="ctr" fontAlgn="b"/>
                      <a:r>
                        <a:rPr lang="en-US" sz="500" b="0" i="0" u="none" strike="noStrike" dirty="0">
                          <a:solidFill>
                            <a:srgbClr val="000000"/>
                          </a:solidFill>
                          <a:effectLst/>
                          <a:latin typeface="Lucida Sans" panose="020B0602030504020204" pitchFamily="34" charset="77"/>
                        </a:rPr>
                        <a:t>101312</a:t>
                      </a:r>
                    </a:p>
                  </a:txBody>
                  <a:tcPr marL="9525" marR="9525" marT="9525" marB="0"/>
                </a:tc>
                <a:tc>
                  <a:txBody>
                    <a:bodyPr/>
                    <a:lstStyle/>
                    <a:p>
                      <a:pPr algn="ctr" fontAlgn="b"/>
                      <a:r>
                        <a:rPr lang="en-US" sz="500" b="0" i="0" u="none" strike="noStrike" dirty="0">
                          <a:solidFill>
                            <a:srgbClr val="000000"/>
                          </a:solidFill>
                          <a:effectLst/>
                          <a:latin typeface="Lucida Sans" panose="020B0602030504020204" pitchFamily="34" charset="77"/>
                        </a:rPr>
                        <a:t>2017</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WN</a:t>
                      </a:r>
                    </a:p>
                  </a:txBody>
                  <a:tcPr marL="9525" marR="9525" marT="9525" marB="0"/>
                </a:tc>
                <a:tc>
                  <a:txBody>
                    <a:bodyPr/>
                    <a:lstStyle/>
                    <a:p>
                      <a:pPr algn="ctr" fontAlgn="b"/>
                      <a:r>
                        <a:rPr lang="en-US" sz="500" b="0" i="0" u="none" strike="noStrike" dirty="0">
                          <a:solidFill>
                            <a:srgbClr val="000000"/>
                          </a:solidFill>
                          <a:effectLst/>
                          <a:latin typeface="Lucida Sans" panose="020B0602030504020204" pitchFamily="34" charset="77"/>
                        </a:rPr>
                        <a:t>Southwest Airlines Co.</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STL</a:t>
                      </a:r>
                    </a:p>
                  </a:txBody>
                  <a:tcPr marL="9525" marR="9525" marT="9525" marB="0"/>
                </a:tc>
                <a:tc>
                  <a:txBody>
                    <a:bodyPr/>
                    <a:lstStyle/>
                    <a:p>
                      <a:pPr algn="ctr" fontAlgn="b"/>
                      <a:r>
                        <a:rPr lang="en-US" sz="400" b="0" i="0" u="none" strike="noStrike" dirty="0">
                          <a:solidFill>
                            <a:srgbClr val="000000"/>
                          </a:solidFill>
                          <a:effectLst/>
                          <a:latin typeface="Lucida Sans" panose="020B0602030504020204" pitchFamily="34" charset="77"/>
                        </a:rPr>
                        <a:t>St. Louis, MO: St Louis Lambert International</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2914</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522</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147</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12.26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110.9</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2.35</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249</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75</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25536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7203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707</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3860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2.35</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249</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75</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25536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7203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707</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3860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65</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13701</a:t>
                      </a:r>
                    </a:p>
                  </a:txBody>
                  <a:tcPr marL="9525" marR="9525" marT="9525" marB="0"/>
                </a:tc>
                <a:extLst>
                  <a:ext uri="{0D108BD9-81ED-4DB2-BD59-A6C34878D82A}">
                    <a16:rowId xmlns:a16="http://schemas.microsoft.com/office/drawing/2014/main" val="2326686570"/>
                  </a:ext>
                </a:extLst>
              </a:tr>
              <a:tr h="292211">
                <a:tc>
                  <a:txBody>
                    <a:bodyPr/>
                    <a:lstStyle/>
                    <a:p>
                      <a:pPr algn="ctr" fontAlgn="b"/>
                      <a:r>
                        <a:rPr lang="en-US" sz="500" b="0" i="0" u="none" strike="noStrike">
                          <a:solidFill>
                            <a:srgbClr val="000000"/>
                          </a:solidFill>
                          <a:effectLst/>
                          <a:latin typeface="Lucida Sans" panose="020B0602030504020204" pitchFamily="34" charset="77"/>
                        </a:rPr>
                        <a:t>101313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2017</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WN</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Southwest Airlines Co.</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TPA</a:t>
                      </a:r>
                    </a:p>
                  </a:txBody>
                  <a:tcPr marL="9525" marR="9525" marT="9525" marB="0"/>
                </a:tc>
                <a:tc>
                  <a:txBody>
                    <a:bodyPr/>
                    <a:lstStyle/>
                    <a:p>
                      <a:pPr algn="ctr" fontAlgn="b"/>
                      <a:r>
                        <a:rPr lang="en-US" sz="400" b="0" i="0" u="none" strike="noStrike" dirty="0">
                          <a:solidFill>
                            <a:srgbClr val="000000"/>
                          </a:solidFill>
                          <a:effectLst/>
                          <a:latin typeface="Lucida Sans" panose="020B0602030504020204" pitchFamily="34" charset="77"/>
                        </a:rPr>
                        <a:t>Tampa, FL: Tampa International</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2390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447</a:t>
                      </a:r>
                    </a:p>
                  </a:txBody>
                  <a:tcPr marL="9525" marR="9525" marT="9525" marB="0"/>
                </a:tc>
                <a:tc>
                  <a:txBody>
                    <a:bodyPr/>
                    <a:lstStyle/>
                    <a:p>
                      <a:pPr algn="ctr" fontAlgn="b"/>
                      <a:r>
                        <a:rPr lang="en-US" sz="500" b="0" i="0" u="none" strike="noStrike" dirty="0">
                          <a:solidFill>
                            <a:srgbClr val="000000"/>
                          </a:solidFill>
                          <a:effectLst/>
                          <a:latin typeface="Lucida Sans" panose="020B0602030504020204" pitchFamily="34" charset="77"/>
                        </a:rPr>
                        <a:t>140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17.54</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80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0.46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209</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29</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24203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6666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1817</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3389</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0.46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209</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29</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24203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6666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1817</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3389</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12318</a:t>
                      </a:r>
                    </a:p>
                  </a:txBody>
                  <a:tcPr marL="9525" marR="9525" marT="9525" marB="0"/>
                </a:tc>
                <a:extLst>
                  <a:ext uri="{0D108BD9-81ED-4DB2-BD59-A6C34878D82A}">
                    <a16:rowId xmlns:a16="http://schemas.microsoft.com/office/drawing/2014/main" val="1040280478"/>
                  </a:ext>
                </a:extLst>
              </a:tr>
              <a:tr h="251199">
                <a:tc>
                  <a:txBody>
                    <a:bodyPr/>
                    <a:lstStyle/>
                    <a:p>
                      <a:pPr algn="ctr" fontAlgn="b"/>
                      <a:r>
                        <a:rPr lang="en-US" sz="500" b="0" i="0" u="none" strike="noStrike">
                          <a:solidFill>
                            <a:srgbClr val="000000"/>
                          </a:solidFill>
                          <a:effectLst/>
                          <a:latin typeface="Lucida Sans" panose="020B0602030504020204" pitchFamily="34" charset="77"/>
                        </a:rPr>
                        <a:t>101314</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2017</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WN</a:t>
                      </a:r>
                    </a:p>
                  </a:txBody>
                  <a:tcPr marL="9525" marR="9525" marT="9525" marB="0"/>
                </a:tc>
                <a:tc>
                  <a:txBody>
                    <a:bodyPr/>
                    <a:lstStyle/>
                    <a:p>
                      <a:pPr algn="ctr" fontAlgn="b"/>
                      <a:r>
                        <a:rPr lang="en-US" sz="500" b="0" i="0" u="none" strike="noStrike" dirty="0">
                          <a:solidFill>
                            <a:srgbClr val="000000"/>
                          </a:solidFill>
                          <a:effectLst/>
                          <a:latin typeface="Lucida Sans" panose="020B0602030504020204" pitchFamily="34" charset="77"/>
                        </a:rPr>
                        <a:t>Southwest Airlines Co.</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TUL</a:t>
                      </a:r>
                    </a:p>
                  </a:txBody>
                  <a:tcPr marL="9525" marR="9525" marT="9525" marB="0"/>
                </a:tc>
                <a:tc>
                  <a:txBody>
                    <a:bodyPr/>
                    <a:lstStyle/>
                    <a:p>
                      <a:pPr algn="ctr" fontAlgn="b"/>
                      <a:r>
                        <a:rPr lang="en-US" sz="400" b="0" i="0" u="none" strike="noStrike" dirty="0">
                          <a:solidFill>
                            <a:srgbClr val="000000"/>
                          </a:solidFill>
                          <a:effectLst/>
                          <a:latin typeface="Lucida Sans" panose="020B0602030504020204" pitchFamily="34" charset="77"/>
                        </a:rPr>
                        <a:t>Tulsa, OK: Tulsa International</a:t>
                      </a:r>
                    </a:p>
                  </a:txBody>
                  <a:tcPr marL="9525" marR="9525" marT="9525" marB="0"/>
                </a:tc>
                <a:tc>
                  <a:txBody>
                    <a:bodyPr/>
                    <a:lstStyle/>
                    <a:p>
                      <a:pPr algn="ctr" fontAlgn="b"/>
                      <a:r>
                        <a:rPr lang="en-US" sz="500" b="0" i="0" u="none" strike="noStrike" dirty="0">
                          <a:solidFill>
                            <a:srgbClr val="000000"/>
                          </a:solidFill>
                          <a:effectLst/>
                          <a:latin typeface="Lucida Sans" panose="020B0602030504020204" pitchFamily="34" charset="77"/>
                        </a:rPr>
                        <a:t>404</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74</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0.28</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5.2</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42</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2905</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993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17</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170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42</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2905</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993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17</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170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1725</a:t>
                      </a:r>
                    </a:p>
                  </a:txBody>
                  <a:tcPr marL="9525" marR="9525" marT="9525" marB="0"/>
                </a:tc>
                <a:extLst>
                  <a:ext uri="{0D108BD9-81ED-4DB2-BD59-A6C34878D82A}">
                    <a16:rowId xmlns:a16="http://schemas.microsoft.com/office/drawing/2014/main" val="4195715669"/>
                  </a:ext>
                </a:extLst>
              </a:tr>
              <a:tr h="292211">
                <a:tc>
                  <a:txBody>
                    <a:bodyPr/>
                    <a:lstStyle/>
                    <a:p>
                      <a:pPr algn="ctr" fontAlgn="b"/>
                      <a:r>
                        <a:rPr lang="en-US" sz="500" b="0" i="0" u="none" strike="noStrike">
                          <a:solidFill>
                            <a:srgbClr val="000000"/>
                          </a:solidFill>
                          <a:effectLst/>
                          <a:latin typeface="Lucida Sans" panose="020B0602030504020204" pitchFamily="34" charset="77"/>
                        </a:rPr>
                        <a:t>101315</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2017</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WN</a:t>
                      </a:r>
                    </a:p>
                  </a:txBody>
                  <a:tcPr marL="9525" marR="9525" marT="9525" marB="0"/>
                </a:tc>
                <a:tc>
                  <a:txBody>
                    <a:bodyPr/>
                    <a:lstStyle/>
                    <a:p>
                      <a:pPr algn="ctr" fontAlgn="b"/>
                      <a:r>
                        <a:rPr lang="en-US" sz="500" b="0" i="0" u="none" strike="noStrike" dirty="0">
                          <a:solidFill>
                            <a:srgbClr val="000000"/>
                          </a:solidFill>
                          <a:effectLst/>
                          <a:latin typeface="Lucida Sans" panose="020B0602030504020204" pitchFamily="34" charset="77"/>
                        </a:rPr>
                        <a:t>Southwest Airlines Co.</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TUS</a:t>
                      </a:r>
                    </a:p>
                  </a:txBody>
                  <a:tcPr marL="9525" marR="9525" marT="9525" marB="0"/>
                </a:tc>
                <a:tc>
                  <a:txBody>
                    <a:bodyPr/>
                    <a:lstStyle/>
                    <a:p>
                      <a:pPr algn="ctr" fontAlgn="b"/>
                      <a:r>
                        <a:rPr lang="en-US" sz="400" b="0" i="0" u="none" strike="noStrike" dirty="0">
                          <a:solidFill>
                            <a:srgbClr val="000000"/>
                          </a:solidFill>
                          <a:effectLst/>
                          <a:latin typeface="Lucida Sans" panose="020B0602030504020204" pitchFamily="34" charset="77"/>
                        </a:rPr>
                        <a:t>Tucson, AZ: Tucson International</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372</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139</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26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0.78</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13.6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98</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7033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1163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47</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516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0</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98</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7033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1163</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47</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516</a:t>
                      </a:r>
                    </a:p>
                  </a:txBody>
                  <a:tcPr marL="9525" marR="9525" marT="9525" marB="0"/>
                </a:tc>
                <a:tc>
                  <a:txBody>
                    <a:bodyPr/>
                    <a:lstStyle/>
                    <a:p>
                      <a:pPr algn="ctr" fontAlgn="b"/>
                      <a:r>
                        <a:rPr lang="en-US" sz="500" b="0" i="0" u="none" strike="noStrike">
                          <a:solidFill>
                            <a:srgbClr val="000000"/>
                          </a:solidFill>
                          <a:effectLst/>
                          <a:latin typeface="Lucida Sans" panose="020B0602030504020204" pitchFamily="34" charset="77"/>
                        </a:rPr>
                        <a:t>0</a:t>
                      </a:r>
                    </a:p>
                  </a:txBody>
                  <a:tcPr marL="9525" marR="9525" marT="9525" marB="0"/>
                </a:tc>
                <a:tc>
                  <a:txBody>
                    <a:bodyPr/>
                    <a:lstStyle/>
                    <a:p>
                      <a:pPr algn="ctr" fontAlgn="b"/>
                      <a:r>
                        <a:rPr lang="en-US" sz="500" b="0" i="0" u="none" strike="noStrike" dirty="0">
                          <a:solidFill>
                            <a:srgbClr val="000000"/>
                          </a:solidFill>
                          <a:effectLst/>
                          <a:latin typeface="Lucida Sans" panose="020B0602030504020204" pitchFamily="34" charset="77"/>
                        </a:rPr>
                        <a:t>5307</a:t>
                      </a:r>
                    </a:p>
                  </a:txBody>
                  <a:tcPr marL="9525" marR="9525" marT="9525" marB="0"/>
                </a:tc>
                <a:extLst>
                  <a:ext uri="{0D108BD9-81ED-4DB2-BD59-A6C34878D82A}">
                    <a16:rowId xmlns:a16="http://schemas.microsoft.com/office/drawing/2014/main" val="3486782846"/>
                  </a:ext>
                </a:extLst>
              </a:tr>
            </a:tbl>
          </a:graphicData>
        </a:graphic>
      </p:graphicFrame>
      <p:sp>
        <p:nvSpPr>
          <p:cNvPr id="5" name="Content Placeholder 2">
            <a:extLst>
              <a:ext uri="{FF2B5EF4-FFF2-40B4-BE49-F238E27FC236}">
                <a16:creationId xmlns:a16="http://schemas.microsoft.com/office/drawing/2014/main" id="{B1B2E1EF-1ED2-2985-BA09-A551DEBD7B39}"/>
              </a:ext>
            </a:extLst>
          </p:cNvPr>
          <p:cNvSpPr txBox="1">
            <a:spLocks/>
          </p:cNvSpPr>
          <p:nvPr/>
        </p:nvSpPr>
        <p:spPr>
          <a:xfrm>
            <a:off x="510241" y="1752656"/>
            <a:ext cx="7210396" cy="2970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marL="0" lvl="0" indent="0">
              <a:buNone/>
            </a:pPr>
            <a:r>
              <a:rPr lang="en-US" sz="1200" dirty="0"/>
              <a:t>The </a:t>
            </a:r>
            <a:r>
              <a:rPr lang="en-US" sz="1200" b="1" i="1" dirty="0">
                <a:solidFill>
                  <a:srgbClr val="0070C0"/>
                </a:solidFill>
              </a:rPr>
              <a:t>tail()</a:t>
            </a:r>
            <a:r>
              <a:rPr lang="en-US" sz="1200" i="1" dirty="0">
                <a:solidFill>
                  <a:srgbClr val="0070C0"/>
                </a:solidFill>
              </a:rPr>
              <a:t> </a:t>
            </a:r>
            <a:r>
              <a:rPr lang="en-US" sz="1200" dirty="0">
                <a:solidFill>
                  <a:srgbClr val="0070C0"/>
                </a:solidFill>
              </a:rPr>
              <a:t>function </a:t>
            </a:r>
            <a:r>
              <a:rPr lang="en-US" sz="1200" dirty="0"/>
              <a:t>is used to display the last five rows of the data frame.</a:t>
            </a:r>
          </a:p>
        </p:txBody>
      </p:sp>
      <p:sp>
        <p:nvSpPr>
          <p:cNvPr id="6" name="TextBox 5">
            <a:extLst>
              <a:ext uri="{FF2B5EF4-FFF2-40B4-BE49-F238E27FC236}">
                <a16:creationId xmlns:a16="http://schemas.microsoft.com/office/drawing/2014/main" id="{74069956-D067-5F62-63F4-16F782CC0CA6}"/>
              </a:ext>
            </a:extLst>
          </p:cNvPr>
          <p:cNvSpPr txBox="1"/>
          <p:nvPr/>
        </p:nvSpPr>
        <p:spPr>
          <a:xfrm>
            <a:off x="619827" y="2049729"/>
            <a:ext cx="7100810" cy="461665"/>
          </a:xfrm>
          <a:prstGeom prst="rect">
            <a:avLst/>
          </a:prstGeom>
          <a:solidFill>
            <a:schemeClr val="accent6">
              <a:lumMod val="40000"/>
              <a:lumOff val="60000"/>
            </a:schemeClr>
          </a:solidFill>
        </p:spPr>
        <p:txBody>
          <a:bodyPr wrap="square" rtlCol="0">
            <a:spAutoFit/>
          </a:bodyPr>
          <a:lstStyle/>
          <a:p>
            <a:pPr lvl="0" indent="0">
              <a:buNone/>
            </a:pPr>
            <a:r>
              <a:rPr lang="en-US" sz="1200" i="1" dirty="0">
                <a:solidFill>
                  <a:srgbClr val="60A0B0"/>
                </a:solidFill>
                <a:latin typeface="Courier"/>
              </a:rPr>
              <a:t># Displays the last four rows</a:t>
            </a:r>
            <a:br>
              <a:rPr lang="en-US" sz="1200" dirty="0"/>
            </a:br>
            <a:r>
              <a:rPr lang="en-US" sz="1200" dirty="0">
                <a:solidFill>
                  <a:srgbClr val="06287E"/>
                </a:solidFill>
                <a:latin typeface="Courier"/>
              </a:rPr>
              <a:t>tail</a:t>
            </a:r>
            <a:r>
              <a:rPr lang="en-US" sz="1200" dirty="0">
                <a:latin typeface="Courier"/>
              </a:rPr>
              <a:t>(data,</a:t>
            </a:r>
            <a:r>
              <a:rPr lang="en-US" sz="1200" dirty="0">
                <a:solidFill>
                  <a:srgbClr val="40A070"/>
                </a:solidFill>
                <a:latin typeface="Courier"/>
              </a:rPr>
              <a:t>4</a:t>
            </a:r>
            <a:r>
              <a:rPr lang="en-US" sz="1200" dirty="0">
                <a:latin typeface="Courier"/>
              </a:rPr>
              <a:t>)</a:t>
            </a:r>
          </a:p>
        </p:txBody>
      </p:sp>
      <p:sp>
        <p:nvSpPr>
          <p:cNvPr id="3" name="Title 1">
            <a:extLst>
              <a:ext uri="{FF2B5EF4-FFF2-40B4-BE49-F238E27FC236}">
                <a16:creationId xmlns:a16="http://schemas.microsoft.com/office/drawing/2014/main" id="{28A75310-18AA-09C2-A1BC-912EF97B20A3}"/>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The </a:t>
            </a:r>
            <a:r>
              <a:rPr lang="en-US" sz="1600" i="1" dirty="0">
                <a:solidFill>
                  <a:schemeClr val="accent4">
                    <a:lumMod val="40000"/>
                    <a:lumOff val="60000"/>
                  </a:schemeClr>
                </a:solidFill>
                <a:latin typeface="Courier" pitchFamily="2" charset="0"/>
              </a:rPr>
              <a:t>tail() </a:t>
            </a:r>
            <a:r>
              <a:rPr lang="en-US" sz="1600" dirty="0">
                <a:solidFill>
                  <a:schemeClr val="accent4">
                    <a:lumMod val="40000"/>
                    <a:lumOff val="60000"/>
                  </a:schemeClr>
                </a:solidFill>
                <a:latin typeface="Courier" pitchFamily="2" charset="0"/>
              </a:rPr>
              <a:t>function</a:t>
            </a:r>
            <a:endParaRPr lang="en-US" sz="1600" i="1" dirty="0">
              <a:solidFill>
                <a:schemeClr val="accent4">
                  <a:lumMod val="40000"/>
                  <a:lumOff val="60000"/>
                </a:schemeClr>
              </a:solidFill>
              <a:latin typeface="Courier" pitchFamily="2" charset="0"/>
            </a:endParaRPr>
          </a:p>
        </p:txBody>
      </p:sp>
    </p:spTree>
    <p:extLst>
      <p:ext uri="{BB962C8B-B14F-4D97-AF65-F5344CB8AC3E}">
        <p14:creationId xmlns:p14="http://schemas.microsoft.com/office/powerpoint/2010/main" val="1525789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EA0CF3-08F9-CABB-129A-37780E6F9E1B}"/>
              </a:ext>
            </a:extLst>
          </p:cNvPr>
          <p:cNvSpPr>
            <a:spLocks noGrp="1"/>
          </p:cNvSpPr>
          <p:nvPr>
            <p:ph type="title"/>
          </p:nvPr>
        </p:nvSpPr>
        <p:spPr/>
        <p:txBody>
          <a:bodyPr/>
          <a:lstStyle/>
          <a:p>
            <a:r>
              <a:rPr lang="en-US" dirty="0"/>
              <a:t>Exploring the dataset (cont.)</a:t>
            </a:r>
          </a:p>
        </p:txBody>
      </p:sp>
      <p:sp>
        <p:nvSpPr>
          <p:cNvPr id="5" name="Title 1">
            <a:extLst>
              <a:ext uri="{FF2B5EF4-FFF2-40B4-BE49-F238E27FC236}">
                <a16:creationId xmlns:a16="http://schemas.microsoft.com/office/drawing/2014/main" id="{3A9A5D8C-CD0C-1F77-67F9-44AC225A84CB}"/>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Identify missing values</a:t>
            </a:r>
            <a:endParaRPr lang="en-US" sz="1600" i="1" dirty="0">
              <a:solidFill>
                <a:schemeClr val="accent4">
                  <a:lumMod val="40000"/>
                  <a:lumOff val="60000"/>
                </a:schemeClr>
              </a:solidFill>
              <a:latin typeface="Courier" pitchFamily="2" charset="0"/>
            </a:endParaRPr>
          </a:p>
        </p:txBody>
      </p:sp>
      <p:sp>
        <p:nvSpPr>
          <p:cNvPr id="6" name="Content Placeholder 2">
            <a:extLst>
              <a:ext uri="{FF2B5EF4-FFF2-40B4-BE49-F238E27FC236}">
                <a16:creationId xmlns:a16="http://schemas.microsoft.com/office/drawing/2014/main" id="{DBC80AB6-D241-069F-800F-44740BA2D732}"/>
              </a:ext>
            </a:extLst>
          </p:cNvPr>
          <p:cNvSpPr txBox="1">
            <a:spLocks/>
          </p:cNvSpPr>
          <p:nvPr/>
        </p:nvSpPr>
        <p:spPr>
          <a:xfrm>
            <a:off x="510241" y="1752655"/>
            <a:ext cx="7210396" cy="17650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marL="0" lvl="0" indent="0">
              <a:buNone/>
            </a:pPr>
            <a:r>
              <a:rPr lang="en-US" sz="1200" dirty="0"/>
              <a:t>In order to identify missing data, functions like </a:t>
            </a:r>
            <a:r>
              <a:rPr lang="en-US" sz="1200" b="1" i="1" dirty="0" err="1">
                <a:solidFill>
                  <a:srgbClr val="0070C0"/>
                </a:solidFill>
              </a:rPr>
              <a:t>is.na</a:t>
            </a:r>
            <a:r>
              <a:rPr lang="en-US" sz="1200" b="1" i="1" dirty="0">
                <a:solidFill>
                  <a:srgbClr val="0070C0"/>
                </a:solidFill>
              </a:rPr>
              <a:t>()</a:t>
            </a:r>
            <a:r>
              <a:rPr lang="en-US" sz="1200" i="1" dirty="0"/>
              <a:t>, </a:t>
            </a:r>
            <a:r>
              <a:rPr lang="en-US" sz="1200" b="1" i="1" dirty="0" err="1">
                <a:solidFill>
                  <a:srgbClr val="0070C0"/>
                </a:solidFill>
              </a:rPr>
              <a:t>complete.case</a:t>
            </a:r>
            <a:r>
              <a:rPr lang="en-US" sz="1200" b="1" i="1" dirty="0">
                <a:solidFill>
                  <a:srgbClr val="0070C0"/>
                </a:solidFill>
              </a:rPr>
              <a:t>()</a:t>
            </a:r>
            <a:r>
              <a:rPr lang="en-US" sz="1200" i="1" dirty="0">
                <a:solidFill>
                  <a:srgbClr val="0070C0"/>
                </a:solidFill>
              </a:rPr>
              <a:t> </a:t>
            </a:r>
            <a:r>
              <a:rPr lang="en-US" sz="1200" i="1" dirty="0"/>
              <a:t>or </a:t>
            </a:r>
            <a:r>
              <a:rPr lang="en-US" sz="1200" b="1" i="1" dirty="0">
                <a:solidFill>
                  <a:srgbClr val="0070C0"/>
                </a:solidFill>
              </a:rPr>
              <a:t>!</a:t>
            </a:r>
            <a:r>
              <a:rPr lang="en-US" sz="1200" b="1" i="1" dirty="0" err="1">
                <a:solidFill>
                  <a:srgbClr val="0070C0"/>
                </a:solidFill>
              </a:rPr>
              <a:t>complete.case</a:t>
            </a:r>
            <a:r>
              <a:rPr lang="en-US" sz="1200" b="1" i="1" dirty="0">
                <a:solidFill>
                  <a:srgbClr val="0070C0"/>
                </a:solidFill>
              </a:rPr>
              <a:t>()</a:t>
            </a:r>
            <a:r>
              <a:rPr lang="en-US" sz="1200" i="1" dirty="0">
                <a:solidFill>
                  <a:srgbClr val="0070C0"/>
                </a:solidFill>
              </a:rPr>
              <a:t> </a:t>
            </a:r>
            <a:r>
              <a:rPr lang="en-US" sz="1200" dirty="0"/>
              <a:t>can be executed. </a:t>
            </a:r>
          </a:p>
          <a:p>
            <a:r>
              <a:rPr lang="en-US" sz="1200" dirty="0"/>
              <a:t>The </a:t>
            </a:r>
            <a:r>
              <a:rPr lang="en-US" sz="1200" i="1" dirty="0" err="1">
                <a:solidFill>
                  <a:srgbClr val="0070C0"/>
                </a:solidFill>
              </a:rPr>
              <a:t>is.na</a:t>
            </a:r>
            <a:r>
              <a:rPr lang="en-US" sz="1200" i="1" dirty="0">
                <a:solidFill>
                  <a:srgbClr val="0070C0"/>
                </a:solidFill>
              </a:rPr>
              <a:t>() </a:t>
            </a:r>
            <a:r>
              <a:rPr lang="en-US" sz="1200" dirty="0"/>
              <a:t>function combined with the </a:t>
            </a:r>
            <a:r>
              <a:rPr lang="en-US" sz="1200" b="1" i="1" dirty="0">
                <a:solidFill>
                  <a:srgbClr val="0070C0"/>
                </a:solidFill>
              </a:rPr>
              <a:t>which()</a:t>
            </a:r>
            <a:r>
              <a:rPr lang="en-US" sz="1200" i="1" dirty="0"/>
              <a:t> </a:t>
            </a:r>
            <a:r>
              <a:rPr lang="en-US" sz="1200" dirty="0"/>
              <a:t>function returns the positions with the missing values in your data set. </a:t>
            </a:r>
          </a:p>
          <a:p>
            <a:pPr marL="0" indent="0">
              <a:buNone/>
            </a:pPr>
            <a:endParaRPr lang="en-US" sz="800" dirty="0"/>
          </a:p>
          <a:p>
            <a:r>
              <a:rPr lang="en-US" sz="1200" dirty="0"/>
              <a:t>Functions like </a:t>
            </a:r>
            <a:r>
              <a:rPr lang="en-US" sz="1200" b="1" i="1" dirty="0" err="1">
                <a:solidFill>
                  <a:srgbClr val="0070C0"/>
                </a:solidFill>
              </a:rPr>
              <a:t>complete.case</a:t>
            </a:r>
            <a:r>
              <a:rPr lang="en-US" sz="1200" b="1" i="1" dirty="0">
                <a:solidFill>
                  <a:srgbClr val="0070C0"/>
                </a:solidFill>
              </a:rPr>
              <a:t>()</a:t>
            </a:r>
            <a:r>
              <a:rPr lang="en-US" sz="1200" dirty="0">
                <a:solidFill>
                  <a:srgbClr val="0070C0"/>
                </a:solidFill>
              </a:rPr>
              <a:t> </a:t>
            </a:r>
            <a:r>
              <a:rPr lang="en-US" sz="1200" dirty="0"/>
              <a:t>or </a:t>
            </a:r>
            <a:r>
              <a:rPr lang="en-US" sz="1200" b="1" i="1" dirty="0">
                <a:solidFill>
                  <a:srgbClr val="0070C0"/>
                </a:solidFill>
              </a:rPr>
              <a:t>!</a:t>
            </a:r>
            <a:r>
              <a:rPr lang="en-US" sz="1200" b="1" i="1" dirty="0" err="1">
                <a:solidFill>
                  <a:srgbClr val="0070C0"/>
                </a:solidFill>
              </a:rPr>
              <a:t>complete.case</a:t>
            </a:r>
            <a:r>
              <a:rPr lang="en-US" sz="1200" b="1" i="1" dirty="0">
                <a:solidFill>
                  <a:srgbClr val="0070C0"/>
                </a:solidFill>
              </a:rPr>
              <a:t>()</a:t>
            </a:r>
            <a:r>
              <a:rPr lang="en-US" sz="1200" dirty="0"/>
              <a:t>, combined with the </a:t>
            </a:r>
            <a:r>
              <a:rPr lang="en-US" sz="1200" b="1" i="1" dirty="0" err="1">
                <a:solidFill>
                  <a:srgbClr val="0070C0"/>
                </a:solidFill>
              </a:rPr>
              <a:t>nrow</a:t>
            </a:r>
            <a:r>
              <a:rPr lang="en-US" sz="1200" b="1" i="1" dirty="0">
                <a:solidFill>
                  <a:srgbClr val="0070C0"/>
                </a:solidFill>
              </a:rPr>
              <a:t>()</a:t>
            </a:r>
            <a:r>
              <a:rPr lang="en-US" sz="1200" dirty="0">
                <a:solidFill>
                  <a:srgbClr val="0070C0"/>
                </a:solidFill>
              </a:rPr>
              <a:t> </a:t>
            </a:r>
            <a:r>
              <a:rPr lang="en-US" sz="1200" dirty="0"/>
              <a:t>function will return the number of observed values instead of missing values, and the number of records that have a missing value respectively.</a:t>
            </a:r>
          </a:p>
          <a:p>
            <a:pPr marL="0" indent="0">
              <a:buNone/>
            </a:pPr>
            <a:endParaRPr lang="en-US" sz="1200" dirty="0"/>
          </a:p>
          <a:p>
            <a:pPr marL="0" indent="0">
              <a:buNone/>
            </a:pPr>
            <a:endParaRPr lang="en-US" sz="1200" dirty="0">
              <a:solidFill>
                <a:schemeClr val="accent6">
                  <a:lumMod val="40000"/>
                  <a:lumOff val="60000"/>
                </a:schemeClr>
              </a:solidFill>
            </a:endParaRPr>
          </a:p>
        </p:txBody>
      </p:sp>
      <p:sp>
        <p:nvSpPr>
          <p:cNvPr id="7" name="TextBox 6">
            <a:extLst>
              <a:ext uri="{FF2B5EF4-FFF2-40B4-BE49-F238E27FC236}">
                <a16:creationId xmlns:a16="http://schemas.microsoft.com/office/drawing/2014/main" id="{AD637DEC-2E86-CACD-0A8D-EC471CBA4FC1}"/>
              </a:ext>
            </a:extLst>
          </p:cNvPr>
          <p:cNvSpPr txBox="1"/>
          <p:nvPr/>
        </p:nvSpPr>
        <p:spPr>
          <a:xfrm>
            <a:off x="607553" y="3517702"/>
            <a:ext cx="7113083" cy="1384995"/>
          </a:xfrm>
          <a:prstGeom prst="rect">
            <a:avLst/>
          </a:prstGeom>
          <a:solidFill>
            <a:schemeClr val="accent6">
              <a:lumMod val="40000"/>
              <a:lumOff val="60000"/>
            </a:schemeClr>
          </a:solidFill>
        </p:spPr>
        <p:txBody>
          <a:bodyPr wrap="square" rtlCol="0">
            <a:spAutoFit/>
          </a:bodyPr>
          <a:lstStyle/>
          <a:p>
            <a:pPr lvl="0" indent="0">
              <a:buNone/>
            </a:pPr>
            <a:r>
              <a:rPr lang="en-US" sz="1200" i="1" dirty="0">
                <a:solidFill>
                  <a:srgbClr val="60A0B0"/>
                </a:solidFill>
                <a:latin typeface="Courier"/>
              </a:rPr>
              <a:t># Returns the complete number of observed values</a:t>
            </a:r>
            <a:br>
              <a:rPr lang="en-US" sz="1200" dirty="0"/>
            </a:br>
            <a:r>
              <a:rPr lang="en-US" sz="1200" dirty="0" err="1">
                <a:solidFill>
                  <a:srgbClr val="06287E"/>
                </a:solidFill>
                <a:latin typeface="Courier"/>
              </a:rPr>
              <a:t>nrow</a:t>
            </a:r>
            <a:r>
              <a:rPr lang="en-US" sz="1200" dirty="0">
                <a:latin typeface="Courier"/>
              </a:rPr>
              <a:t>(data[</a:t>
            </a:r>
            <a:r>
              <a:rPr lang="en-US" sz="1200" dirty="0" err="1">
                <a:solidFill>
                  <a:srgbClr val="06287E"/>
                </a:solidFill>
                <a:latin typeface="Courier"/>
              </a:rPr>
              <a:t>complete.cases</a:t>
            </a:r>
            <a:r>
              <a:rPr lang="en-US" sz="1200" dirty="0">
                <a:latin typeface="Courier"/>
              </a:rPr>
              <a:t>(data),])</a:t>
            </a:r>
          </a:p>
          <a:p>
            <a:pPr lvl="0" indent="0">
              <a:buNone/>
            </a:pPr>
            <a:r>
              <a:rPr lang="en-US" sz="1200" dirty="0">
                <a:latin typeface="Courier"/>
              </a:rPr>
              <a:t>## [1] 100960</a:t>
            </a:r>
          </a:p>
          <a:p>
            <a:pPr lvl="0" indent="0">
              <a:buNone/>
            </a:pPr>
            <a:endParaRPr lang="en-US" sz="1200" dirty="0">
              <a:latin typeface="Courier"/>
            </a:endParaRPr>
          </a:p>
          <a:p>
            <a:pPr lvl="0" indent="0">
              <a:buNone/>
            </a:pPr>
            <a:r>
              <a:rPr lang="en-US" sz="1200" i="1" dirty="0">
                <a:solidFill>
                  <a:srgbClr val="60A0B0"/>
                </a:solidFill>
                <a:latin typeface="Courier"/>
              </a:rPr>
              <a:t># Returns the number of records that have missing values</a:t>
            </a:r>
            <a:br>
              <a:rPr lang="en-US" sz="1200" dirty="0"/>
            </a:br>
            <a:r>
              <a:rPr lang="en-US" sz="1200" dirty="0" err="1">
                <a:solidFill>
                  <a:srgbClr val="06287E"/>
                </a:solidFill>
                <a:latin typeface="Courier"/>
              </a:rPr>
              <a:t>nrow</a:t>
            </a:r>
            <a:r>
              <a:rPr lang="en-US" sz="1200" dirty="0">
                <a:latin typeface="Courier"/>
              </a:rPr>
              <a:t>(data[</a:t>
            </a:r>
            <a:r>
              <a:rPr lang="en-US" sz="1200" dirty="0">
                <a:solidFill>
                  <a:srgbClr val="4070A0"/>
                </a:solidFill>
                <a:latin typeface="Courier"/>
              </a:rPr>
              <a:t>!</a:t>
            </a:r>
            <a:r>
              <a:rPr lang="en-US" sz="1200" dirty="0" err="1">
                <a:solidFill>
                  <a:srgbClr val="06287E"/>
                </a:solidFill>
                <a:latin typeface="Courier"/>
              </a:rPr>
              <a:t>complete.cases</a:t>
            </a:r>
            <a:r>
              <a:rPr lang="en-US" sz="1200" dirty="0">
                <a:latin typeface="Courier"/>
              </a:rPr>
              <a:t>(data),])</a:t>
            </a:r>
          </a:p>
          <a:p>
            <a:pPr lvl="0" indent="0">
              <a:buNone/>
            </a:pPr>
            <a:r>
              <a:rPr lang="en-US" sz="1200" dirty="0">
                <a:latin typeface="Courier"/>
              </a:rPr>
              <a:t>## [1] 355</a:t>
            </a:r>
          </a:p>
        </p:txBody>
      </p:sp>
    </p:spTree>
    <p:extLst>
      <p:ext uri="{BB962C8B-B14F-4D97-AF65-F5344CB8AC3E}">
        <p14:creationId xmlns:p14="http://schemas.microsoft.com/office/powerpoint/2010/main" val="326291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Identify duplicate values</a:t>
            </a:r>
          </a:p>
        </p:txBody>
      </p:sp>
      <p:sp>
        <p:nvSpPr>
          <p:cNvPr id="5" name="TextBox 4">
            <a:extLst>
              <a:ext uri="{FF2B5EF4-FFF2-40B4-BE49-F238E27FC236}">
                <a16:creationId xmlns:a16="http://schemas.microsoft.com/office/drawing/2014/main" id="{064A9576-F736-4223-E18B-689FC0B70AED}"/>
              </a:ext>
            </a:extLst>
          </p:cNvPr>
          <p:cNvSpPr txBox="1"/>
          <p:nvPr/>
        </p:nvSpPr>
        <p:spPr>
          <a:xfrm>
            <a:off x="595281" y="1752655"/>
            <a:ext cx="7125356" cy="646331"/>
          </a:xfrm>
          <a:prstGeom prst="rect">
            <a:avLst/>
          </a:prstGeom>
          <a:solidFill>
            <a:schemeClr val="accent6">
              <a:lumMod val="40000"/>
              <a:lumOff val="60000"/>
            </a:schemeClr>
          </a:solidFill>
        </p:spPr>
        <p:txBody>
          <a:bodyPr wrap="square" rtlCol="0">
            <a:spAutoFit/>
          </a:bodyPr>
          <a:lstStyle/>
          <a:p>
            <a:pPr lvl="0" indent="0">
              <a:buNone/>
            </a:pPr>
            <a:r>
              <a:rPr lang="en-US" sz="1200" i="1" dirty="0">
                <a:solidFill>
                  <a:srgbClr val="60A0B0"/>
                </a:solidFill>
                <a:latin typeface="Courier"/>
              </a:rPr>
              <a:t># Check duplicate values</a:t>
            </a:r>
            <a:br>
              <a:rPr lang="en-US" sz="1200" dirty="0"/>
            </a:br>
            <a:r>
              <a:rPr lang="en-US" sz="1200" dirty="0" err="1">
                <a:solidFill>
                  <a:srgbClr val="06287E"/>
                </a:solidFill>
                <a:latin typeface="Courier"/>
              </a:rPr>
              <a:t>nrow</a:t>
            </a:r>
            <a:r>
              <a:rPr lang="en-US" sz="1200" dirty="0">
                <a:latin typeface="Courier"/>
              </a:rPr>
              <a:t>(data[</a:t>
            </a:r>
            <a:r>
              <a:rPr lang="en-US" sz="1200" dirty="0">
                <a:solidFill>
                  <a:srgbClr val="06287E"/>
                </a:solidFill>
                <a:latin typeface="Courier"/>
              </a:rPr>
              <a:t>duplicated</a:t>
            </a:r>
            <a:r>
              <a:rPr lang="en-US" sz="1200" dirty="0">
                <a:latin typeface="Courier"/>
              </a:rPr>
              <a:t>(data),])</a:t>
            </a:r>
          </a:p>
          <a:p>
            <a:pPr lvl="0" indent="0">
              <a:buNone/>
            </a:pPr>
            <a:r>
              <a:rPr lang="en-US" sz="1200" dirty="0">
                <a:latin typeface="Courier"/>
              </a:rPr>
              <a:t>## [1] 0</a:t>
            </a:r>
          </a:p>
        </p:txBody>
      </p:sp>
      <p:sp>
        <p:nvSpPr>
          <p:cNvPr id="8" name="Content Placeholder 2">
            <a:extLst>
              <a:ext uri="{FF2B5EF4-FFF2-40B4-BE49-F238E27FC236}">
                <a16:creationId xmlns:a16="http://schemas.microsoft.com/office/drawing/2014/main" id="{7F459C56-F0B0-6067-E8E0-7774DA33F1DC}"/>
              </a:ext>
            </a:extLst>
          </p:cNvPr>
          <p:cNvSpPr txBox="1">
            <a:spLocks/>
          </p:cNvSpPr>
          <p:nvPr/>
        </p:nvSpPr>
        <p:spPr>
          <a:xfrm>
            <a:off x="510241" y="2571750"/>
            <a:ext cx="7210396" cy="17650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marL="0" lvl="0" indent="0">
              <a:buNone/>
            </a:pPr>
            <a:r>
              <a:rPr lang="en-US" sz="1200" dirty="0"/>
              <a:t>This dataset does not have any duplicate values.</a:t>
            </a:r>
          </a:p>
          <a:p>
            <a:pPr marL="0" indent="0">
              <a:buNone/>
            </a:pPr>
            <a:endParaRPr lang="en-US" sz="1200" dirty="0"/>
          </a:p>
          <a:p>
            <a:pPr marL="0" indent="0">
              <a:buNone/>
            </a:pPr>
            <a:endParaRPr lang="en-US" sz="1200" dirty="0">
              <a:solidFill>
                <a:schemeClr val="accent6">
                  <a:lumMod val="40000"/>
                  <a:lumOff val="6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3E06E-78EA-E938-4E78-0E1364C1C16A}"/>
              </a:ext>
            </a:extLst>
          </p:cNvPr>
          <p:cNvSpPr>
            <a:spLocks noGrp="1"/>
          </p:cNvSpPr>
          <p:nvPr>
            <p:ph idx="1"/>
          </p:nvPr>
        </p:nvSpPr>
        <p:spPr>
          <a:xfrm>
            <a:off x="510241" y="1752655"/>
            <a:ext cx="7210396" cy="369946"/>
          </a:xfrm>
        </p:spPr>
        <p:txBody>
          <a:bodyPr>
            <a:normAutofit/>
          </a:bodyPr>
          <a:lstStyle/>
          <a:p>
            <a:pPr marL="0" indent="0">
              <a:buNone/>
            </a:pPr>
            <a:r>
              <a:rPr lang="en-US" sz="1200" dirty="0"/>
              <a:t>The summary function returns general information for each of the columns.</a:t>
            </a:r>
          </a:p>
        </p:txBody>
      </p:sp>
      <p:sp>
        <p:nvSpPr>
          <p:cNvPr id="4" name="Title 1">
            <a:extLst>
              <a:ext uri="{FF2B5EF4-FFF2-40B4-BE49-F238E27FC236}">
                <a16:creationId xmlns:a16="http://schemas.microsoft.com/office/drawing/2014/main" id="{46EA0CF3-08F9-CABB-129A-37780E6F9E1B}"/>
              </a:ext>
            </a:extLst>
          </p:cNvPr>
          <p:cNvSpPr>
            <a:spLocks noGrp="1"/>
          </p:cNvSpPr>
          <p:nvPr>
            <p:ph type="title"/>
          </p:nvPr>
        </p:nvSpPr>
        <p:spPr/>
        <p:txBody>
          <a:bodyPr/>
          <a:lstStyle/>
          <a:p>
            <a:r>
              <a:rPr lang="en-US" dirty="0"/>
              <a:t>Understanding the data</a:t>
            </a:r>
          </a:p>
        </p:txBody>
      </p:sp>
      <p:sp>
        <p:nvSpPr>
          <p:cNvPr id="5" name="Title 1">
            <a:extLst>
              <a:ext uri="{FF2B5EF4-FFF2-40B4-BE49-F238E27FC236}">
                <a16:creationId xmlns:a16="http://schemas.microsoft.com/office/drawing/2014/main" id="{3A9A5D8C-CD0C-1F77-67F9-44AC225A84CB}"/>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The </a:t>
            </a:r>
            <a:r>
              <a:rPr lang="en-US" sz="1600" i="1" dirty="0">
                <a:solidFill>
                  <a:schemeClr val="accent4">
                    <a:lumMod val="40000"/>
                    <a:lumOff val="60000"/>
                  </a:schemeClr>
                </a:solidFill>
                <a:latin typeface="Courier" pitchFamily="2" charset="0"/>
              </a:rPr>
              <a:t>summary() </a:t>
            </a:r>
            <a:r>
              <a:rPr lang="en-US" sz="1600" dirty="0">
                <a:solidFill>
                  <a:schemeClr val="accent4">
                    <a:lumMod val="40000"/>
                    <a:lumOff val="60000"/>
                  </a:schemeClr>
                </a:solidFill>
                <a:latin typeface="Courier" pitchFamily="2" charset="0"/>
              </a:rPr>
              <a:t>function</a:t>
            </a:r>
            <a:endParaRPr lang="en-US" sz="1600" i="1" dirty="0">
              <a:solidFill>
                <a:schemeClr val="accent4">
                  <a:lumMod val="40000"/>
                  <a:lumOff val="60000"/>
                </a:schemeClr>
              </a:solidFill>
              <a:latin typeface="Courier" pitchFamily="2" charset="0"/>
            </a:endParaRPr>
          </a:p>
        </p:txBody>
      </p:sp>
      <p:sp>
        <p:nvSpPr>
          <p:cNvPr id="2" name="TextBox 1">
            <a:extLst>
              <a:ext uri="{FF2B5EF4-FFF2-40B4-BE49-F238E27FC236}">
                <a16:creationId xmlns:a16="http://schemas.microsoft.com/office/drawing/2014/main" id="{AE2AEAD4-7F90-0C35-DD08-BB398361E740}"/>
              </a:ext>
            </a:extLst>
          </p:cNvPr>
          <p:cNvSpPr txBox="1"/>
          <p:nvPr/>
        </p:nvSpPr>
        <p:spPr>
          <a:xfrm>
            <a:off x="626842" y="2122601"/>
            <a:ext cx="7093795" cy="461665"/>
          </a:xfrm>
          <a:prstGeom prst="rect">
            <a:avLst/>
          </a:prstGeom>
          <a:solidFill>
            <a:schemeClr val="accent6">
              <a:lumMod val="40000"/>
              <a:lumOff val="60000"/>
            </a:schemeClr>
          </a:solidFill>
        </p:spPr>
        <p:txBody>
          <a:bodyPr wrap="square" rtlCol="0">
            <a:spAutoFit/>
          </a:bodyPr>
          <a:lstStyle/>
          <a:p>
            <a:pPr lvl="0" indent="0">
              <a:buNone/>
            </a:pPr>
            <a:r>
              <a:rPr lang="en-US" sz="1200" i="1" dirty="0">
                <a:solidFill>
                  <a:srgbClr val="60A0B0"/>
                </a:solidFill>
                <a:latin typeface="Courier"/>
              </a:rPr>
              <a:t># Data summary</a:t>
            </a:r>
            <a:br>
              <a:rPr lang="en-US" sz="1200" dirty="0"/>
            </a:br>
            <a:r>
              <a:rPr lang="en-US" sz="1200" dirty="0">
                <a:solidFill>
                  <a:srgbClr val="06287E"/>
                </a:solidFill>
                <a:latin typeface="Courier"/>
              </a:rPr>
              <a:t>summary</a:t>
            </a:r>
            <a:r>
              <a:rPr lang="en-US" sz="1200" dirty="0">
                <a:latin typeface="Courier"/>
              </a:rPr>
              <a:t>(data)</a:t>
            </a:r>
          </a:p>
        </p:txBody>
      </p:sp>
      <p:sp>
        <p:nvSpPr>
          <p:cNvPr id="6" name="Content Placeholder 2">
            <a:extLst>
              <a:ext uri="{FF2B5EF4-FFF2-40B4-BE49-F238E27FC236}">
                <a16:creationId xmlns:a16="http://schemas.microsoft.com/office/drawing/2014/main" id="{C325E38F-8D78-BA37-EE57-6DE2A78C5BFC}"/>
              </a:ext>
            </a:extLst>
          </p:cNvPr>
          <p:cNvSpPr txBox="1">
            <a:spLocks/>
          </p:cNvSpPr>
          <p:nvPr/>
        </p:nvSpPr>
        <p:spPr>
          <a:xfrm>
            <a:off x="416804" y="2714513"/>
            <a:ext cx="4244639" cy="148528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indent="0">
              <a:buFont typeface="Arial" panose="020B0604020202020204" pitchFamily="34" charset="0"/>
              <a:buNone/>
            </a:pPr>
            <a:r>
              <a:rPr lang="en-US" sz="600" dirty="0">
                <a:latin typeface="Courier"/>
              </a:rPr>
              <a:t>##       year          month        carrier          </a:t>
            </a:r>
            <a:r>
              <a:rPr lang="en-US" sz="600" dirty="0" err="1">
                <a:latin typeface="Courier"/>
              </a:rPr>
              <a:t>carrier_name</a:t>
            </a:r>
            <a:r>
              <a:rPr lang="en-US" sz="600" dirty="0">
                <a:latin typeface="Courier"/>
              </a:rPr>
              <a:t>      
##  Min.   :2017   Min.   : 1.0   Length:101315      Length:101315     
##  1st Qu.:2018   1st Qu.: 3.0   Class :character   Class :character  
##  Median :2020   Median : 6.0   Mode  :character   Mode  :character  
##  Mean   :2020   Mean   : 6.3                                        
##  3rd Qu.:2021   3rd Qu.: 9.0                                        
##  Max.   :2022   Max.   :12.0                                        </a:t>
            </a:r>
          </a:p>
        </p:txBody>
      </p:sp>
      <p:sp>
        <p:nvSpPr>
          <p:cNvPr id="7" name="Content Placeholder 2">
            <a:extLst>
              <a:ext uri="{FF2B5EF4-FFF2-40B4-BE49-F238E27FC236}">
                <a16:creationId xmlns:a16="http://schemas.microsoft.com/office/drawing/2014/main" id="{0A7E92DC-5F43-4F64-ABB6-5FC6DFAC697E}"/>
              </a:ext>
            </a:extLst>
          </p:cNvPr>
          <p:cNvSpPr txBox="1">
            <a:spLocks/>
          </p:cNvSpPr>
          <p:nvPr/>
        </p:nvSpPr>
        <p:spPr>
          <a:xfrm>
            <a:off x="4212800" y="2713913"/>
            <a:ext cx="3624438" cy="173822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indent="0">
              <a:buFont typeface="Arial" panose="020B0604020202020204" pitchFamily="34" charset="0"/>
              <a:buNone/>
            </a:pPr>
            <a:r>
              <a:rPr lang="en-US" sz="600" dirty="0">
                <a:latin typeface="Courier"/>
              </a:rPr>
              <a:t>##    airport          </a:t>
            </a:r>
            <a:r>
              <a:rPr lang="en-US" sz="600" dirty="0" err="1">
                <a:latin typeface="Courier"/>
              </a:rPr>
              <a:t>airport_name</a:t>
            </a:r>
            <a:r>
              <a:rPr lang="en-US" sz="600" dirty="0">
                <a:latin typeface="Courier"/>
              </a:rPr>
              <a:t>        </a:t>
            </a:r>
            <a:r>
              <a:rPr lang="en-US" sz="600" dirty="0" err="1">
                <a:latin typeface="Courier"/>
              </a:rPr>
              <a:t>arr_flights</a:t>
            </a:r>
            <a:r>
              <a:rPr lang="en-US" sz="600" dirty="0">
                <a:latin typeface="Courier"/>
              </a:rPr>
              <a:t>      arr_del15   
##  Length:101315      Length:101315      Min.   :    1   Min.   :   0  
##  Class :character   Class :character   1st Qu.:   42   1st Qu.:   5  
##  Mode  :character   Mode  :character   Median :   90   Median :  14  
##                                        Mean   :  336   Mean   :  58  
##                                        3rd Qu.:  227   3rd Qu.:  40  
##                                        Max.   :21931   Max.   :4176  
##                                        NA's   :158     NA's   :355   </a:t>
            </a:r>
          </a:p>
        </p:txBody>
      </p:sp>
      <p:sp>
        <p:nvSpPr>
          <p:cNvPr id="9" name="Oval 8">
            <a:extLst>
              <a:ext uri="{FF2B5EF4-FFF2-40B4-BE49-F238E27FC236}">
                <a16:creationId xmlns:a16="http://schemas.microsoft.com/office/drawing/2014/main" id="{2517A6D9-3C3F-0CAB-B0DD-D794756C80F3}"/>
              </a:ext>
            </a:extLst>
          </p:cNvPr>
          <p:cNvSpPr/>
          <p:nvPr/>
        </p:nvSpPr>
        <p:spPr>
          <a:xfrm>
            <a:off x="6113615" y="3996725"/>
            <a:ext cx="1723623" cy="219621"/>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31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3E06E-78EA-E938-4E78-0E1364C1C16A}"/>
              </a:ext>
            </a:extLst>
          </p:cNvPr>
          <p:cNvSpPr>
            <a:spLocks noGrp="1"/>
          </p:cNvSpPr>
          <p:nvPr>
            <p:ph idx="1"/>
          </p:nvPr>
        </p:nvSpPr>
        <p:spPr>
          <a:xfrm>
            <a:off x="510241" y="1752655"/>
            <a:ext cx="7210396" cy="369946"/>
          </a:xfrm>
        </p:spPr>
        <p:txBody>
          <a:bodyPr>
            <a:normAutofit/>
          </a:bodyPr>
          <a:lstStyle/>
          <a:p>
            <a:pPr marL="0" indent="0">
              <a:buNone/>
            </a:pPr>
            <a:r>
              <a:rPr lang="en-US" sz="1200" dirty="0"/>
              <a:t>The summary function returns general information for each of the columns.</a:t>
            </a:r>
          </a:p>
        </p:txBody>
      </p:sp>
      <p:sp>
        <p:nvSpPr>
          <p:cNvPr id="4" name="Title 1">
            <a:extLst>
              <a:ext uri="{FF2B5EF4-FFF2-40B4-BE49-F238E27FC236}">
                <a16:creationId xmlns:a16="http://schemas.microsoft.com/office/drawing/2014/main" id="{46EA0CF3-08F9-CABB-129A-37780E6F9E1B}"/>
              </a:ext>
            </a:extLst>
          </p:cNvPr>
          <p:cNvSpPr>
            <a:spLocks noGrp="1"/>
          </p:cNvSpPr>
          <p:nvPr>
            <p:ph type="title"/>
          </p:nvPr>
        </p:nvSpPr>
        <p:spPr/>
        <p:txBody>
          <a:bodyPr/>
          <a:lstStyle/>
          <a:p>
            <a:r>
              <a:rPr lang="en-US" dirty="0"/>
              <a:t>Understanding the data (cont.)</a:t>
            </a:r>
          </a:p>
        </p:txBody>
      </p:sp>
      <p:sp>
        <p:nvSpPr>
          <p:cNvPr id="5" name="Title 1">
            <a:extLst>
              <a:ext uri="{FF2B5EF4-FFF2-40B4-BE49-F238E27FC236}">
                <a16:creationId xmlns:a16="http://schemas.microsoft.com/office/drawing/2014/main" id="{3A9A5D8C-CD0C-1F77-67F9-44AC225A84CB}"/>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The </a:t>
            </a:r>
            <a:r>
              <a:rPr lang="en-US" sz="1600" i="1" dirty="0">
                <a:solidFill>
                  <a:schemeClr val="accent4">
                    <a:lumMod val="40000"/>
                    <a:lumOff val="60000"/>
                  </a:schemeClr>
                </a:solidFill>
                <a:latin typeface="Courier" pitchFamily="2" charset="0"/>
              </a:rPr>
              <a:t>summary() </a:t>
            </a:r>
            <a:r>
              <a:rPr lang="en-US" sz="1600" dirty="0">
                <a:solidFill>
                  <a:schemeClr val="accent4">
                    <a:lumMod val="40000"/>
                    <a:lumOff val="60000"/>
                  </a:schemeClr>
                </a:solidFill>
                <a:latin typeface="Courier" pitchFamily="2" charset="0"/>
              </a:rPr>
              <a:t>function</a:t>
            </a:r>
            <a:endParaRPr lang="en-US" sz="1600" i="1" dirty="0">
              <a:solidFill>
                <a:schemeClr val="accent4">
                  <a:lumMod val="40000"/>
                  <a:lumOff val="60000"/>
                </a:schemeClr>
              </a:solidFill>
              <a:latin typeface="Courier" pitchFamily="2" charset="0"/>
            </a:endParaRPr>
          </a:p>
        </p:txBody>
      </p:sp>
      <p:sp>
        <p:nvSpPr>
          <p:cNvPr id="2" name="TextBox 1">
            <a:extLst>
              <a:ext uri="{FF2B5EF4-FFF2-40B4-BE49-F238E27FC236}">
                <a16:creationId xmlns:a16="http://schemas.microsoft.com/office/drawing/2014/main" id="{AE2AEAD4-7F90-0C35-DD08-BB398361E740}"/>
              </a:ext>
            </a:extLst>
          </p:cNvPr>
          <p:cNvSpPr txBox="1"/>
          <p:nvPr/>
        </p:nvSpPr>
        <p:spPr>
          <a:xfrm>
            <a:off x="626842" y="2122601"/>
            <a:ext cx="7093795" cy="461665"/>
          </a:xfrm>
          <a:prstGeom prst="rect">
            <a:avLst/>
          </a:prstGeom>
          <a:solidFill>
            <a:schemeClr val="accent6">
              <a:lumMod val="40000"/>
              <a:lumOff val="60000"/>
            </a:schemeClr>
          </a:solidFill>
        </p:spPr>
        <p:txBody>
          <a:bodyPr wrap="square" rtlCol="0">
            <a:spAutoFit/>
          </a:bodyPr>
          <a:lstStyle/>
          <a:p>
            <a:pPr lvl="0" indent="0">
              <a:buNone/>
            </a:pPr>
            <a:r>
              <a:rPr lang="en-US" sz="1200" i="1" dirty="0">
                <a:solidFill>
                  <a:srgbClr val="60A0B0"/>
                </a:solidFill>
                <a:latin typeface="Courier"/>
              </a:rPr>
              <a:t># Data summary</a:t>
            </a:r>
            <a:br>
              <a:rPr lang="en-US" sz="1200" dirty="0"/>
            </a:br>
            <a:r>
              <a:rPr lang="en-US" sz="1200" dirty="0">
                <a:solidFill>
                  <a:srgbClr val="06287E"/>
                </a:solidFill>
                <a:latin typeface="Courier"/>
              </a:rPr>
              <a:t>summary</a:t>
            </a:r>
            <a:r>
              <a:rPr lang="en-US" sz="1200" dirty="0">
                <a:latin typeface="Courier"/>
              </a:rPr>
              <a:t>(data)</a:t>
            </a:r>
          </a:p>
        </p:txBody>
      </p:sp>
      <p:sp>
        <p:nvSpPr>
          <p:cNvPr id="8" name="Content Placeholder 2">
            <a:extLst>
              <a:ext uri="{FF2B5EF4-FFF2-40B4-BE49-F238E27FC236}">
                <a16:creationId xmlns:a16="http://schemas.microsoft.com/office/drawing/2014/main" id="{F8B06836-06E0-C164-DA8F-69B1B44580BD}"/>
              </a:ext>
            </a:extLst>
          </p:cNvPr>
          <p:cNvSpPr txBox="1">
            <a:spLocks/>
          </p:cNvSpPr>
          <p:nvPr/>
        </p:nvSpPr>
        <p:spPr>
          <a:xfrm>
            <a:off x="454582" y="2753666"/>
            <a:ext cx="3996355" cy="161716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indent="0">
              <a:buFont typeface="Arial" panose="020B0604020202020204" pitchFamily="34" charset="0"/>
              <a:buNone/>
            </a:pPr>
            <a:r>
              <a:rPr lang="en-US" sz="600" dirty="0">
                <a:latin typeface="Courier"/>
              </a:rPr>
              <a:t>##    </a:t>
            </a:r>
            <a:r>
              <a:rPr lang="en-US" sz="600" dirty="0" err="1">
                <a:latin typeface="Courier"/>
              </a:rPr>
              <a:t>carrier_ct</a:t>
            </a:r>
            <a:r>
              <a:rPr lang="en-US" sz="600" dirty="0">
                <a:latin typeface="Courier"/>
              </a:rPr>
              <a:t>     </a:t>
            </a:r>
            <a:r>
              <a:rPr lang="en-US" sz="600" dirty="0" err="1">
                <a:latin typeface="Courier"/>
              </a:rPr>
              <a:t>weather_ct</a:t>
            </a:r>
            <a:r>
              <a:rPr lang="en-US" sz="600" dirty="0">
                <a:latin typeface="Courier"/>
              </a:rPr>
              <a:t>      </a:t>
            </a:r>
            <a:r>
              <a:rPr lang="en-US" sz="600" dirty="0" err="1">
                <a:latin typeface="Courier"/>
              </a:rPr>
              <a:t>nas_ct</a:t>
            </a:r>
            <a:r>
              <a:rPr lang="en-US" sz="600" dirty="0">
                <a:latin typeface="Courier"/>
              </a:rPr>
              <a:t>      </a:t>
            </a:r>
            <a:r>
              <a:rPr lang="en-US" sz="600" dirty="0" err="1">
                <a:latin typeface="Courier"/>
              </a:rPr>
              <a:t>security_ct</a:t>
            </a:r>
            <a:r>
              <a:rPr lang="en-US" sz="600" dirty="0">
                <a:latin typeface="Courier"/>
              </a:rPr>
              <a:t>  </a:t>
            </a:r>
            <a:r>
              <a:rPr lang="en-US" sz="600" dirty="0" err="1">
                <a:latin typeface="Courier"/>
              </a:rPr>
              <a:t>late_aircraft_ct</a:t>
            </a:r>
            <a:r>
              <a:rPr lang="en-US" sz="600" dirty="0">
                <a:latin typeface="Courier"/>
              </a:rPr>
              <a:t>
##  Min.   :   0   Min.   :  0   Min.   :   0   Min.   : 0    Min.   :   0    
##  1st Qu.:   2   1st Qu.:  0   1st Qu.:   1   1st Qu.: 0    1st Qu.:   1    
##  Median :   5   Median :  0   Median :   3   Median : 0    Median :   4    
##  Mean   :  18   Mean   :  2   Mean   :  17   Mean   : 0    Mean   :  20    
##  3rd Qu.:  15   3rd Qu.:  2   3rd Qu.:  10   3rd Qu.: 0    3rd Qu.:  13    
##  Max.   :1147   Max.   :226   Max.   :1884   Max.   :59    Max.   :1532    
##  NA's   :158    NA's   :158   NA's   :158    NA's   :158   NA's   :158     </a:t>
            </a:r>
          </a:p>
        </p:txBody>
      </p:sp>
      <p:sp>
        <p:nvSpPr>
          <p:cNvPr id="9" name="Oval 8">
            <a:extLst>
              <a:ext uri="{FF2B5EF4-FFF2-40B4-BE49-F238E27FC236}">
                <a16:creationId xmlns:a16="http://schemas.microsoft.com/office/drawing/2014/main" id="{2517A6D9-3C3F-0CAB-B0DD-D794756C80F3}"/>
              </a:ext>
            </a:extLst>
          </p:cNvPr>
          <p:cNvSpPr/>
          <p:nvPr/>
        </p:nvSpPr>
        <p:spPr>
          <a:xfrm>
            <a:off x="626842" y="3987267"/>
            <a:ext cx="3613019" cy="28868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9EFB5AB-21F4-2461-7870-32802F94DA25}"/>
              </a:ext>
            </a:extLst>
          </p:cNvPr>
          <p:cNvSpPr txBox="1">
            <a:spLocks/>
          </p:cNvSpPr>
          <p:nvPr/>
        </p:nvSpPr>
        <p:spPr>
          <a:xfrm>
            <a:off x="4239861" y="2751147"/>
            <a:ext cx="4061301" cy="165744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indent="0">
              <a:buFont typeface="Arial" panose="020B0604020202020204" pitchFamily="34" charset="0"/>
              <a:buNone/>
            </a:pPr>
            <a:r>
              <a:rPr lang="en-US" sz="600" dirty="0">
                <a:latin typeface="Courier"/>
              </a:rPr>
              <a:t>##  </a:t>
            </a:r>
            <a:r>
              <a:rPr lang="en-US" sz="600" dirty="0" err="1">
                <a:latin typeface="Courier"/>
              </a:rPr>
              <a:t>arr_cancelled</a:t>
            </a:r>
            <a:r>
              <a:rPr lang="en-US" sz="600" dirty="0">
                <a:latin typeface="Courier"/>
              </a:rPr>
              <a:t>   </a:t>
            </a:r>
            <a:r>
              <a:rPr lang="en-US" sz="600" dirty="0" err="1">
                <a:latin typeface="Courier"/>
              </a:rPr>
              <a:t>arr_diverted</a:t>
            </a:r>
            <a:r>
              <a:rPr lang="en-US" sz="600" dirty="0">
                <a:latin typeface="Courier"/>
              </a:rPr>
              <a:t>   </a:t>
            </a:r>
            <a:r>
              <a:rPr lang="en-US" sz="600" dirty="0" err="1">
                <a:latin typeface="Courier"/>
              </a:rPr>
              <a:t>arr_delay</a:t>
            </a:r>
            <a:r>
              <a:rPr lang="en-US" sz="600" dirty="0">
                <a:latin typeface="Courier"/>
              </a:rPr>
              <a:t>      </a:t>
            </a:r>
            <a:r>
              <a:rPr lang="en-US" sz="600" dirty="0" err="1">
                <a:latin typeface="Courier"/>
              </a:rPr>
              <a:t>carrier_delay</a:t>
            </a:r>
            <a:r>
              <a:rPr lang="en-US" sz="600" dirty="0">
                <a:latin typeface="Courier"/>
              </a:rPr>
              <a:t>    </a:t>
            </a:r>
            <a:r>
              <a:rPr lang="en-US" sz="600" dirty="0" err="1">
                <a:latin typeface="Courier"/>
              </a:rPr>
              <a:t>weather_delay</a:t>
            </a:r>
            <a:r>
              <a:rPr lang="en-US" sz="600" dirty="0">
                <a:latin typeface="Courier"/>
              </a:rPr>
              <a:t>  
##  Min.   :   0   Min.   :  0   Min.   :     0   Min.   :     0   Min.   :    0  
##  1st Qu.:   0   1st Qu.:  0   1st Qu.:   265   1st Qu.:    86   1st Qu.:    0  
##  Median :   1   Median :  0   Median :   865   Median :   316   Median :   12  
##  Mean   :   8   Mean   :  1   Mean   :  3817   Mean   :  1319   Mean   :  213  
##  3rd Qu.:   4   3rd Qu.:  1   3rd Qu.:  2520   3rd Qu.:   990   3rd Qu.:  132  
##  Max.   :4951   Max.   :154   Max.   :429194   Max.   :151581   Max.   :28294  
##  NA's   :158    NA's   :158   NA's   :158      NA's   :158      NA's   :158  </a:t>
            </a:r>
          </a:p>
        </p:txBody>
      </p:sp>
      <p:sp>
        <p:nvSpPr>
          <p:cNvPr id="11" name="Oval 10">
            <a:extLst>
              <a:ext uri="{FF2B5EF4-FFF2-40B4-BE49-F238E27FC236}">
                <a16:creationId xmlns:a16="http://schemas.microsoft.com/office/drawing/2014/main" id="{C8160883-D722-52E9-E467-0F99AC75B0E8}"/>
              </a:ext>
            </a:extLst>
          </p:cNvPr>
          <p:cNvSpPr/>
          <p:nvPr/>
        </p:nvSpPr>
        <p:spPr>
          <a:xfrm>
            <a:off x="4412121" y="4002062"/>
            <a:ext cx="3824095" cy="273891"/>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931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3E06E-78EA-E938-4E78-0E1364C1C16A}"/>
              </a:ext>
            </a:extLst>
          </p:cNvPr>
          <p:cNvSpPr>
            <a:spLocks noGrp="1"/>
          </p:cNvSpPr>
          <p:nvPr>
            <p:ph idx="1"/>
          </p:nvPr>
        </p:nvSpPr>
        <p:spPr>
          <a:xfrm>
            <a:off x="510241" y="1752655"/>
            <a:ext cx="7210396" cy="369946"/>
          </a:xfrm>
        </p:spPr>
        <p:txBody>
          <a:bodyPr>
            <a:normAutofit/>
          </a:bodyPr>
          <a:lstStyle/>
          <a:p>
            <a:pPr marL="0" indent="0">
              <a:buNone/>
            </a:pPr>
            <a:r>
              <a:rPr lang="en-US" sz="1200" dirty="0"/>
              <a:t>The summary function returns general information for each of the columns.</a:t>
            </a:r>
          </a:p>
        </p:txBody>
      </p:sp>
      <p:sp>
        <p:nvSpPr>
          <p:cNvPr id="4" name="Title 1">
            <a:extLst>
              <a:ext uri="{FF2B5EF4-FFF2-40B4-BE49-F238E27FC236}">
                <a16:creationId xmlns:a16="http://schemas.microsoft.com/office/drawing/2014/main" id="{46EA0CF3-08F9-CABB-129A-37780E6F9E1B}"/>
              </a:ext>
            </a:extLst>
          </p:cNvPr>
          <p:cNvSpPr>
            <a:spLocks noGrp="1"/>
          </p:cNvSpPr>
          <p:nvPr>
            <p:ph type="title"/>
          </p:nvPr>
        </p:nvSpPr>
        <p:spPr/>
        <p:txBody>
          <a:bodyPr/>
          <a:lstStyle/>
          <a:p>
            <a:r>
              <a:rPr lang="en-US" dirty="0"/>
              <a:t>Understanding the data (cont.)</a:t>
            </a:r>
          </a:p>
        </p:txBody>
      </p:sp>
      <p:sp>
        <p:nvSpPr>
          <p:cNvPr id="5" name="Title 1">
            <a:extLst>
              <a:ext uri="{FF2B5EF4-FFF2-40B4-BE49-F238E27FC236}">
                <a16:creationId xmlns:a16="http://schemas.microsoft.com/office/drawing/2014/main" id="{3A9A5D8C-CD0C-1F77-67F9-44AC225A84CB}"/>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The </a:t>
            </a:r>
            <a:r>
              <a:rPr lang="en-US" sz="1600" i="1" dirty="0">
                <a:solidFill>
                  <a:schemeClr val="accent4">
                    <a:lumMod val="40000"/>
                    <a:lumOff val="60000"/>
                  </a:schemeClr>
                </a:solidFill>
                <a:latin typeface="Courier" pitchFamily="2" charset="0"/>
              </a:rPr>
              <a:t>summary() </a:t>
            </a:r>
            <a:r>
              <a:rPr lang="en-US" sz="1600" dirty="0">
                <a:solidFill>
                  <a:schemeClr val="accent4">
                    <a:lumMod val="40000"/>
                    <a:lumOff val="60000"/>
                  </a:schemeClr>
                </a:solidFill>
                <a:latin typeface="Courier" pitchFamily="2" charset="0"/>
              </a:rPr>
              <a:t>function</a:t>
            </a:r>
            <a:endParaRPr lang="en-US" sz="1600" i="1" dirty="0">
              <a:solidFill>
                <a:schemeClr val="accent4">
                  <a:lumMod val="40000"/>
                  <a:lumOff val="60000"/>
                </a:schemeClr>
              </a:solidFill>
              <a:latin typeface="Courier" pitchFamily="2" charset="0"/>
            </a:endParaRPr>
          </a:p>
        </p:txBody>
      </p:sp>
      <p:sp>
        <p:nvSpPr>
          <p:cNvPr id="2" name="TextBox 1">
            <a:extLst>
              <a:ext uri="{FF2B5EF4-FFF2-40B4-BE49-F238E27FC236}">
                <a16:creationId xmlns:a16="http://schemas.microsoft.com/office/drawing/2014/main" id="{AE2AEAD4-7F90-0C35-DD08-BB398361E740}"/>
              </a:ext>
            </a:extLst>
          </p:cNvPr>
          <p:cNvSpPr txBox="1"/>
          <p:nvPr/>
        </p:nvSpPr>
        <p:spPr>
          <a:xfrm>
            <a:off x="626842" y="2122601"/>
            <a:ext cx="7093795" cy="461665"/>
          </a:xfrm>
          <a:prstGeom prst="rect">
            <a:avLst/>
          </a:prstGeom>
          <a:solidFill>
            <a:schemeClr val="accent6">
              <a:lumMod val="40000"/>
              <a:lumOff val="60000"/>
            </a:schemeClr>
          </a:solidFill>
        </p:spPr>
        <p:txBody>
          <a:bodyPr wrap="square" rtlCol="0">
            <a:spAutoFit/>
          </a:bodyPr>
          <a:lstStyle/>
          <a:p>
            <a:pPr lvl="0" indent="0">
              <a:buNone/>
            </a:pPr>
            <a:r>
              <a:rPr lang="en-US" sz="1200" i="1" dirty="0">
                <a:solidFill>
                  <a:srgbClr val="60A0B0"/>
                </a:solidFill>
                <a:latin typeface="Courier"/>
              </a:rPr>
              <a:t># Data summary</a:t>
            </a:r>
            <a:br>
              <a:rPr lang="en-US" sz="1200" dirty="0"/>
            </a:br>
            <a:r>
              <a:rPr lang="en-US" sz="1200" dirty="0">
                <a:solidFill>
                  <a:srgbClr val="06287E"/>
                </a:solidFill>
                <a:latin typeface="Courier"/>
              </a:rPr>
              <a:t>summary</a:t>
            </a:r>
            <a:r>
              <a:rPr lang="en-US" sz="1200" dirty="0">
                <a:latin typeface="Courier"/>
              </a:rPr>
              <a:t>(data)</a:t>
            </a:r>
          </a:p>
        </p:txBody>
      </p:sp>
      <p:sp>
        <p:nvSpPr>
          <p:cNvPr id="9" name="Oval 8">
            <a:extLst>
              <a:ext uri="{FF2B5EF4-FFF2-40B4-BE49-F238E27FC236}">
                <a16:creationId xmlns:a16="http://schemas.microsoft.com/office/drawing/2014/main" id="{2517A6D9-3C3F-0CAB-B0DD-D794756C80F3}"/>
              </a:ext>
            </a:extLst>
          </p:cNvPr>
          <p:cNvSpPr/>
          <p:nvPr/>
        </p:nvSpPr>
        <p:spPr>
          <a:xfrm>
            <a:off x="510241" y="3987267"/>
            <a:ext cx="2988493" cy="20251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9EFB5AB-21F4-2461-7870-32802F94DA25}"/>
              </a:ext>
            </a:extLst>
          </p:cNvPr>
          <p:cNvSpPr txBox="1">
            <a:spLocks/>
          </p:cNvSpPr>
          <p:nvPr/>
        </p:nvSpPr>
        <p:spPr>
          <a:xfrm>
            <a:off x="510241" y="2713913"/>
            <a:ext cx="3553273" cy="160067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indent="0">
              <a:buFont typeface="Arial" panose="020B0604020202020204" pitchFamily="34" charset="0"/>
              <a:buNone/>
            </a:pPr>
            <a:r>
              <a:rPr lang="en-US" sz="600" dirty="0">
                <a:latin typeface="Courier"/>
              </a:rPr>
              <a:t>##    </a:t>
            </a:r>
            <a:r>
              <a:rPr lang="en-US" sz="600" dirty="0" err="1">
                <a:latin typeface="Courier"/>
              </a:rPr>
              <a:t>nas_delay</a:t>
            </a:r>
            <a:r>
              <a:rPr lang="en-US" sz="600" dirty="0">
                <a:latin typeface="Courier"/>
              </a:rPr>
              <a:t>      </a:t>
            </a:r>
            <a:r>
              <a:rPr lang="en-US" sz="600" dirty="0" err="1">
                <a:latin typeface="Courier"/>
              </a:rPr>
              <a:t>security_delay</a:t>
            </a:r>
            <a:r>
              <a:rPr lang="en-US" sz="600" dirty="0">
                <a:latin typeface="Courier"/>
              </a:rPr>
              <a:t> </a:t>
            </a:r>
            <a:r>
              <a:rPr lang="en-US" sz="600" dirty="0" err="1">
                <a:latin typeface="Courier"/>
              </a:rPr>
              <a:t>late_aircraft_delay</a:t>
            </a:r>
            <a:r>
              <a:rPr lang="en-US" sz="600" dirty="0">
                <a:latin typeface="Courier"/>
              </a:rPr>
              <a:t>
##  Min.   :     0   Min.   :   0   Min.   :     0     
##  1st Qu.:    24   1st Qu.:   0   1st Qu.:    42     
##  Median :   120   Median :   0   Median :   253     
##  Mean   :   838   Mean   :   7   Mean   :  1440     
##  3rd Qu.:   401   3rd Qu.:   0   3rd Qu.:   916     
##  Max.   :112018   Max.   :3760   Max.   :147167     
##  NA's   :158      NA's   :158    NA's   :158</a:t>
            </a:r>
          </a:p>
        </p:txBody>
      </p:sp>
    </p:spTree>
    <p:extLst>
      <p:ext uri="{BB962C8B-B14F-4D97-AF65-F5344CB8AC3E}">
        <p14:creationId xmlns:p14="http://schemas.microsoft.com/office/powerpoint/2010/main" val="141927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EA0CF3-08F9-CABB-129A-37780E6F9E1B}"/>
              </a:ext>
            </a:extLst>
          </p:cNvPr>
          <p:cNvSpPr>
            <a:spLocks noGrp="1"/>
          </p:cNvSpPr>
          <p:nvPr>
            <p:ph type="title"/>
          </p:nvPr>
        </p:nvSpPr>
        <p:spPr/>
        <p:txBody>
          <a:bodyPr/>
          <a:lstStyle/>
          <a:p>
            <a:r>
              <a:rPr lang="en-US" dirty="0"/>
              <a:t>Data cleansing</a:t>
            </a:r>
          </a:p>
        </p:txBody>
      </p:sp>
      <p:sp>
        <p:nvSpPr>
          <p:cNvPr id="5" name="Title 1">
            <a:extLst>
              <a:ext uri="{FF2B5EF4-FFF2-40B4-BE49-F238E27FC236}">
                <a16:creationId xmlns:a16="http://schemas.microsoft.com/office/drawing/2014/main" id="{3A9A5D8C-CD0C-1F77-67F9-44AC225A84CB}"/>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Dealing with missing values</a:t>
            </a:r>
            <a:endParaRPr lang="en-US" sz="1600" i="1" dirty="0">
              <a:solidFill>
                <a:schemeClr val="accent4">
                  <a:lumMod val="40000"/>
                  <a:lumOff val="60000"/>
                </a:schemeClr>
              </a:solidFill>
              <a:latin typeface="Courier" pitchFamily="2" charset="0"/>
            </a:endParaRPr>
          </a:p>
        </p:txBody>
      </p:sp>
      <p:sp>
        <p:nvSpPr>
          <p:cNvPr id="2" name="Content Placeholder 2">
            <a:extLst>
              <a:ext uri="{FF2B5EF4-FFF2-40B4-BE49-F238E27FC236}">
                <a16:creationId xmlns:a16="http://schemas.microsoft.com/office/drawing/2014/main" id="{74D2C270-1B22-ED82-9F18-040A5C80A12C}"/>
              </a:ext>
            </a:extLst>
          </p:cNvPr>
          <p:cNvSpPr>
            <a:spLocks noGrp="1"/>
          </p:cNvSpPr>
          <p:nvPr>
            <p:ph idx="1"/>
          </p:nvPr>
        </p:nvSpPr>
        <p:spPr>
          <a:xfrm>
            <a:off x="510241" y="1752655"/>
            <a:ext cx="7210396" cy="369946"/>
          </a:xfrm>
        </p:spPr>
        <p:txBody>
          <a:bodyPr>
            <a:normAutofit/>
          </a:bodyPr>
          <a:lstStyle/>
          <a:p>
            <a:pPr marL="0" indent="0">
              <a:buNone/>
            </a:pPr>
            <a:r>
              <a:rPr lang="en-US" sz="1200" dirty="0"/>
              <a:t>To handle missing values, we decided to replace all null values with 0.</a:t>
            </a:r>
          </a:p>
        </p:txBody>
      </p:sp>
      <p:sp>
        <p:nvSpPr>
          <p:cNvPr id="3" name="TextBox 2">
            <a:extLst>
              <a:ext uri="{FF2B5EF4-FFF2-40B4-BE49-F238E27FC236}">
                <a16:creationId xmlns:a16="http://schemas.microsoft.com/office/drawing/2014/main" id="{12DA4EC4-F68F-A560-0836-DFB239381DB1}"/>
              </a:ext>
            </a:extLst>
          </p:cNvPr>
          <p:cNvSpPr txBox="1"/>
          <p:nvPr/>
        </p:nvSpPr>
        <p:spPr>
          <a:xfrm>
            <a:off x="626842" y="2066756"/>
            <a:ext cx="7093795" cy="1384995"/>
          </a:xfrm>
          <a:prstGeom prst="rect">
            <a:avLst/>
          </a:prstGeom>
          <a:solidFill>
            <a:schemeClr val="accent6">
              <a:lumMod val="40000"/>
              <a:lumOff val="60000"/>
            </a:schemeClr>
          </a:solidFill>
        </p:spPr>
        <p:txBody>
          <a:bodyPr wrap="square" rtlCol="0">
            <a:spAutoFit/>
          </a:bodyPr>
          <a:lstStyle/>
          <a:p>
            <a:pPr lvl="0" indent="0">
              <a:buNone/>
            </a:pPr>
            <a:r>
              <a:rPr lang="en-US" sz="1050" i="1" dirty="0">
                <a:solidFill>
                  <a:srgbClr val="60A0B0"/>
                </a:solidFill>
                <a:latin typeface="Courier"/>
              </a:rPr>
              <a:t># Replacing all NA's with 0, didn't want to cut any particular rows that would cut any particular carrier or airport from the data</a:t>
            </a:r>
            <a:br>
              <a:rPr lang="en-US" sz="1050" dirty="0"/>
            </a:br>
            <a:r>
              <a:rPr lang="en-US" sz="1050" dirty="0">
                <a:latin typeface="Courier"/>
              </a:rPr>
              <a:t>data[</a:t>
            </a:r>
            <a:r>
              <a:rPr lang="en-US" sz="1050" dirty="0" err="1">
                <a:solidFill>
                  <a:srgbClr val="06287E"/>
                </a:solidFill>
                <a:latin typeface="Courier"/>
              </a:rPr>
              <a:t>is.na</a:t>
            </a:r>
            <a:r>
              <a:rPr lang="en-US" sz="1050" dirty="0">
                <a:latin typeface="Courier"/>
              </a:rPr>
              <a:t>(data)] </a:t>
            </a:r>
            <a:r>
              <a:rPr lang="en-US" sz="1050" dirty="0">
                <a:solidFill>
                  <a:srgbClr val="007020"/>
                </a:solidFill>
                <a:latin typeface="Courier"/>
              </a:rPr>
              <a:t>=</a:t>
            </a:r>
            <a:r>
              <a:rPr lang="en-US" sz="1050" dirty="0">
                <a:latin typeface="Courier"/>
              </a:rPr>
              <a:t> </a:t>
            </a:r>
            <a:r>
              <a:rPr lang="en-US" sz="1050" dirty="0">
                <a:solidFill>
                  <a:srgbClr val="40A070"/>
                </a:solidFill>
                <a:latin typeface="Courier"/>
              </a:rPr>
              <a:t>0</a:t>
            </a:r>
            <a:br>
              <a:rPr lang="en-US" sz="1050" dirty="0"/>
            </a:br>
            <a:br>
              <a:rPr lang="en-US" sz="1050" dirty="0"/>
            </a:br>
            <a:r>
              <a:rPr lang="en-US" sz="1050" i="1" dirty="0">
                <a:solidFill>
                  <a:srgbClr val="60A0B0"/>
                </a:solidFill>
                <a:latin typeface="Courier"/>
              </a:rPr>
              <a:t># Next function, displays all the columns and made sure that they are no NA's left</a:t>
            </a:r>
            <a:br>
              <a:rPr lang="en-US" sz="1050" dirty="0"/>
            </a:br>
            <a:r>
              <a:rPr lang="en-US" sz="1050" dirty="0" err="1">
                <a:solidFill>
                  <a:srgbClr val="06287E"/>
                </a:solidFill>
                <a:latin typeface="Courier"/>
              </a:rPr>
              <a:t>sapply</a:t>
            </a:r>
            <a:r>
              <a:rPr lang="en-US" sz="1050" dirty="0">
                <a:latin typeface="Courier"/>
              </a:rPr>
              <a:t>(data, </a:t>
            </a:r>
            <a:r>
              <a:rPr lang="en-US" sz="1050" b="1" dirty="0">
                <a:solidFill>
                  <a:srgbClr val="007020"/>
                </a:solidFill>
                <a:latin typeface="Courier"/>
              </a:rPr>
              <a:t>function</a:t>
            </a:r>
            <a:r>
              <a:rPr lang="en-US" sz="1050" dirty="0">
                <a:latin typeface="Courier"/>
              </a:rPr>
              <a:t>(x) </a:t>
            </a:r>
            <a:r>
              <a:rPr lang="en-US" sz="1050" dirty="0">
                <a:solidFill>
                  <a:srgbClr val="06287E"/>
                </a:solidFill>
                <a:latin typeface="Courier"/>
              </a:rPr>
              <a:t>sum</a:t>
            </a:r>
            <a:r>
              <a:rPr lang="en-US" sz="1050" dirty="0">
                <a:latin typeface="Courier"/>
              </a:rPr>
              <a:t>(</a:t>
            </a:r>
            <a:r>
              <a:rPr lang="en-US" sz="1050" dirty="0" err="1">
                <a:solidFill>
                  <a:srgbClr val="06287E"/>
                </a:solidFill>
                <a:latin typeface="Courier"/>
              </a:rPr>
              <a:t>is.na</a:t>
            </a:r>
            <a:r>
              <a:rPr lang="en-US" sz="1050" dirty="0">
                <a:latin typeface="Courier"/>
              </a:rPr>
              <a:t>(x)))</a:t>
            </a:r>
          </a:p>
          <a:p>
            <a:pPr lvl="0" indent="0">
              <a:buNone/>
            </a:pPr>
            <a:endParaRPr lang="en-US" sz="1050" dirty="0">
              <a:latin typeface="Courier"/>
            </a:endParaRPr>
          </a:p>
          <a:p>
            <a:r>
              <a:rPr lang="en-US" sz="1050" i="1" dirty="0">
                <a:solidFill>
                  <a:srgbClr val="60A0B0"/>
                </a:solidFill>
                <a:latin typeface="Courier"/>
              </a:rPr>
              <a:t># </a:t>
            </a:r>
            <a:r>
              <a:rPr lang="en-US" sz="1050" i="1" dirty="0" err="1">
                <a:solidFill>
                  <a:srgbClr val="60A0B0"/>
                </a:solidFill>
                <a:latin typeface="Courier"/>
              </a:rPr>
              <a:t>is.na</a:t>
            </a:r>
            <a:r>
              <a:rPr lang="en-US" sz="1050" i="1" dirty="0">
                <a:solidFill>
                  <a:srgbClr val="60A0B0"/>
                </a:solidFill>
                <a:latin typeface="Courier"/>
              </a:rPr>
              <a:t>(data)</a:t>
            </a:r>
          </a:p>
        </p:txBody>
      </p:sp>
      <p:sp>
        <p:nvSpPr>
          <p:cNvPr id="6" name="Content Placeholder 2">
            <a:extLst>
              <a:ext uri="{FF2B5EF4-FFF2-40B4-BE49-F238E27FC236}">
                <a16:creationId xmlns:a16="http://schemas.microsoft.com/office/drawing/2014/main" id="{FC2D41B9-450C-09CD-0DC9-332C9073AE7C}"/>
              </a:ext>
            </a:extLst>
          </p:cNvPr>
          <p:cNvSpPr txBox="1">
            <a:spLocks/>
          </p:cNvSpPr>
          <p:nvPr/>
        </p:nvSpPr>
        <p:spPr>
          <a:xfrm>
            <a:off x="390971" y="3556749"/>
            <a:ext cx="4181029" cy="40299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lvl="0" indent="0">
              <a:buNone/>
            </a:pPr>
            <a:r>
              <a:rPr lang="en-US" sz="600" dirty="0">
                <a:latin typeface="Courier"/>
              </a:rPr>
              <a:t>##                year               month             carrier        </a:t>
            </a:r>
            <a:r>
              <a:rPr lang="en-US" sz="600" dirty="0" err="1">
                <a:latin typeface="Courier"/>
              </a:rPr>
              <a:t>carrier_name</a:t>
            </a:r>
            <a:r>
              <a:rPr lang="en-US" sz="600" dirty="0">
                <a:latin typeface="Courier"/>
              </a:rPr>
              <a:t> 
##                   0                   0                   0                   0 </a:t>
            </a:r>
            <a:endParaRPr lang="en-US" sz="100" dirty="0">
              <a:latin typeface="Courier"/>
            </a:endParaRPr>
          </a:p>
        </p:txBody>
      </p:sp>
      <p:sp>
        <p:nvSpPr>
          <p:cNvPr id="7" name="Content Placeholder 2">
            <a:extLst>
              <a:ext uri="{FF2B5EF4-FFF2-40B4-BE49-F238E27FC236}">
                <a16:creationId xmlns:a16="http://schemas.microsoft.com/office/drawing/2014/main" id="{9437D74E-28F2-0886-6DC6-BFC410E2C989}"/>
              </a:ext>
            </a:extLst>
          </p:cNvPr>
          <p:cNvSpPr txBox="1">
            <a:spLocks/>
          </p:cNvSpPr>
          <p:nvPr/>
        </p:nvSpPr>
        <p:spPr>
          <a:xfrm>
            <a:off x="4516305" y="3560686"/>
            <a:ext cx="4087005" cy="39253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lvl="0" indent="0">
              <a:buNone/>
            </a:pPr>
            <a:r>
              <a:rPr lang="en-US" sz="600" dirty="0">
                <a:latin typeface="Courier"/>
              </a:rPr>
              <a:t>             airport        </a:t>
            </a:r>
            <a:r>
              <a:rPr lang="en-US" sz="600" dirty="0" err="1">
                <a:latin typeface="Courier"/>
              </a:rPr>
              <a:t>airport_name</a:t>
            </a:r>
            <a:r>
              <a:rPr lang="en-US" sz="600" dirty="0">
                <a:latin typeface="Courier"/>
              </a:rPr>
              <a:t>         </a:t>
            </a:r>
            <a:r>
              <a:rPr lang="en-US" sz="600" dirty="0" err="1">
                <a:latin typeface="Courier"/>
              </a:rPr>
              <a:t>arr_flights</a:t>
            </a:r>
            <a:r>
              <a:rPr lang="en-US" sz="600" dirty="0">
                <a:latin typeface="Courier"/>
              </a:rPr>
              <a:t>           arr_del15 
                   0                   0                   0                   0 </a:t>
            </a:r>
            <a:endParaRPr lang="en-US" sz="100" dirty="0">
              <a:latin typeface="Courier"/>
            </a:endParaRPr>
          </a:p>
        </p:txBody>
      </p:sp>
      <p:sp>
        <p:nvSpPr>
          <p:cNvPr id="8" name="Content Placeholder 2">
            <a:extLst>
              <a:ext uri="{FF2B5EF4-FFF2-40B4-BE49-F238E27FC236}">
                <a16:creationId xmlns:a16="http://schemas.microsoft.com/office/drawing/2014/main" id="{13E0D888-17C6-3E65-ACCA-6648DF96DA9E}"/>
              </a:ext>
            </a:extLst>
          </p:cNvPr>
          <p:cNvSpPr txBox="1">
            <a:spLocks/>
          </p:cNvSpPr>
          <p:nvPr/>
        </p:nvSpPr>
        <p:spPr>
          <a:xfrm>
            <a:off x="390968" y="3959749"/>
            <a:ext cx="4181029" cy="39253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lvl="0" indent="0">
              <a:buNone/>
            </a:pPr>
            <a:r>
              <a:rPr lang="en-US" sz="600" dirty="0">
                <a:latin typeface="Courier"/>
              </a:rPr>
              <a:t>##          </a:t>
            </a:r>
            <a:r>
              <a:rPr lang="en-US" sz="600" dirty="0" err="1">
                <a:latin typeface="Courier"/>
              </a:rPr>
              <a:t>carrier_ct</a:t>
            </a:r>
            <a:r>
              <a:rPr lang="en-US" sz="600" dirty="0">
                <a:latin typeface="Courier"/>
              </a:rPr>
              <a:t>          </a:t>
            </a:r>
            <a:r>
              <a:rPr lang="en-US" sz="600" dirty="0" err="1">
                <a:latin typeface="Courier"/>
              </a:rPr>
              <a:t>weather_ct</a:t>
            </a:r>
            <a:r>
              <a:rPr lang="en-US" sz="600" dirty="0">
                <a:latin typeface="Courier"/>
              </a:rPr>
              <a:t>              </a:t>
            </a:r>
            <a:r>
              <a:rPr lang="en-US" sz="600" dirty="0" err="1">
                <a:latin typeface="Courier"/>
              </a:rPr>
              <a:t>nas_ct</a:t>
            </a:r>
            <a:r>
              <a:rPr lang="en-US" sz="600" dirty="0">
                <a:latin typeface="Courier"/>
              </a:rPr>
              <a:t>         </a:t>
            </a:r>
            <a:r>
              <a:rPr lang="en-US" sz="600" dirty="0" err="1">
                <a:latin typeface="Courier"/>
              </a:rPr>
              <a:t>security_ct</a:t>
            </a:r>
            <a:r>
              <a:rPr lang="en-US" sz="600" dirty="0">
                <a:latin typeface="Courier"/>
              </a:rPr>
              <a:t> 
##                   0                   0                   0                   0 </a:t>
            </a:r>
            <a:endParaRPr lang="en-US" sz="100" dirty="0">
              <a:latin typeface="Courier"/>
            </a:endParaRPr>
          </a:p>
        </p:txBody>
      </p:sp>
      <p:sp>
        <p:nvSpPr>
          <p:cNvPr id="9" name="Content Placeholder 2">
            <a:extLst>
              <a:ext uri="{FF2B5EF4-FFF2-40B4-BE49-F238E27FC236}">
                <a16:creationId xmlns:a16="http://schemas.microsoft.com/office/drawing/2014/main" id="{0DD00522-F7BD-7113-8718-AA6838C4D92C}"/>
              </a:ext>
            </a:extLst>
          </p:cNvPr>
          <p:cNvSpPr txBox="1">
            <a:spLocks/>
          </p:cNvSpPr>
          <p:nvPr/>
        </p:nvSpPr>
        <p:spPr>
          <a:xfrm>
            <a:off x="4571993" y="3970217"/>
            <a:ext cx="4031318" cy="351994"/>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lvl="0" indent="0">
              <a:buNone/>
            </a:pPr>
            <a:r>
              <a:rPr lang="en-US" sz="600" dirty="0">
                <a:latin typeface="Courier"/>
              </a:rPr>
              <a:t>         </a:t>
            </a:r>
            <a:r>
              <a:rPr lang="en-US" sz="700" dirty="0" err="1">
                <a:latin typeface="Courier"/>
              </a:rPr>
              <a:t>carrier_ct</a:t>
            </a:r>
            <a:r>
              <a:rPr lang="en-US" sz="700" dirty="0">
                <a:latin typeface="Courier"/>
              </a:rPr>
              <a:t>          </a:t>
            </a:r>
            <a:r>
              <a:rPr lang="en-US" sz="700" dirty="0" err="1">
                <a:latin typeface="Courier"/>
              </a:rPr>
              <a:t>weather_ct</a:t>
            </a:r>
            <a:r>
              <a:rPr lang="en-US" sz="700" dirty="0">
                <a:latin typeface="Courier"/>
              </a:rPr>
              <a:t>              </a:t>
            </a:r>
            <a:r>
              <a:rPr lang="en-US" sz="700" dirty="0" err="1">
                <a:latin typeface="Courier"/>
              </a:rPr>
              <a:t>nas_ct</a:t>
            </a:r>
            <a:r>
              <a:rPr lang="en-US" sz="700" dirty="0">
                <a:latin typeface="Courier"/>
              </a:rPr>
              <a:t>         </a:t>
            </a:r>
            <a:r>
              <a:rPr lang="en-US" sz="700" dirty="0" err="1">
                <a:latin typeface="Courier"/>
              </a:rPr>
              <a:t>security_ct</a:t>
            </a:r>
            <a:r>
              <a:rPr lang="en-US" sz="700" dirty="0">
                <a:latin typeface="Courier"/>
              </a:rPr>
              <a:t> 
                  0                   0                   0                   0 </a:t>
            </a:r>
            <a:endParaRPr lang="en-US" sz="100" dirty="0">
              <a:latin typeface="Courier"/>
            </a:endParaRPr>
          </a:p>
        </p:txBody>
      </p:sp>
      <p:sp>
        <p:nvSpPr>
          <p:cNvPr id="10" name="Content Placeholder 2">
            <a:extLst>
              <a:ext uri="{FF2B5EF4-FFF2-40B4-BE49-F238E27FC236}">
                <a16:creationId xmlns:a16="http://schemas.microsoft.com/office/drawing/2014/main" id="{B5460835-BB2D-9213-6157-C50944018662}"/>
              </a:ext>
            </a:extLst>
          </p:cNvPr>
          <p:cNvSpPr txBox="1">
            <a:spLocks/>
          </p:cNvSpPr>
          <p:nvPr/>
        </p:nvSpPr>
        <p:spPr>
          <a:xfrm>
            <a:off x="390964" y="4352280"/>
            <a:ext cx="4181029" cy="36899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lvl="0" indent="0">
              <a:buNone/>
            </a:pPr>
            <a:r>
              <a:rPr lang="en-US" sz="600" dirty="0">
                <a:latin typeface="Courier"/>
              </a:rPr>
              <a:t>##    </a:t>
            </a:r>
            <a:r>
              <a:rPr lang="en-US" sz="600" dirty="0" err="1">
                <a:latin typeface="Courier"/>
              </a:rPr>
              <a:t>late_aircraft_ct</a:t>
            </a:r>
            <a:r>
              <a:rPr lang="en-US" sz="600" dirty="0">
                <a:latin typeface="Courier"/>
              </a:rPr>
              <a:t>       </a:t>
            </a:r>
            <a:r>
              <a:rPr lang="en-US" sz="600" dirty="0" err="1">
                <a:latin typeface="Courier"/>
              </a:rPr>
              <a:t>arr_cancelled</a:t>
            </a:r>
            <a:r>
              <a:rPr lang="en-US" sz="600" dirty="0">
                <a:latin typeface="Courier"/>
              </a:rPr>
              <a:t>        </a:t>
            </a:r>
            <a:r>
              <a:rPr lang="en-US" sz="600" dirty="0" err="1">
                <a:latin typeface="Courier"/>
              </a:rPr>
              <a:t>arr_diverted</a:t>
            </a:r>
            <a:r>
              <a:rPr lang="en-US" sz="600" dirty="0">
                <a:latin typeface="Courier"/>
              </a:rPr>
              <a:t>           </a:t>
            </a:r>
            <a:r>
              <a:rPr lang="en-US" sz="600" dirty="0" err="1">
                <a:latin typeface="Courier"/>
              </a:rPr>
              <a:t>arr_delay</a:t>
            </a:r>
            <a:r>
              <a:rPr lang="en-US" sz="600" dirty="0">
                <a:latin typeface="Courier"/>
              </a:rPr>
              <a:t> 
##                   0                   0                   0                   0 </a:t>
            </a:r>
            <a:endParaRPr lang="en-US" sz="100" dirty="0">
              <a:latin typeface="Courier"/>
            </a:endParaRPr>
          </a:p>
        </p:txBody>
      </p:sp>
      <p:sp>
        <p:nvSpPr>
          <p:cNvPr id="11" name="Content Placeholder 2">
            <a:extLst>
              <a:ext uri="{FF2B5EF4-FFF2-40B4-BE49-F238E27FC236}">
                <a16:creationId xmlns:a16="http://schemas.microsoft.com/office/drawing/2014/main" id="{B54C2C48-EBF6-204B-D72F-0EE3C390E2CE}"/>
              </a:ext>
            </a:extLst>
          </p:cNvPr>
          <p:cNvSpPr txBox="1">
            <a:spLocks/>
          </p:cNvSpPr>
          <p:nvPr/>
        </p:nvSpPr>
        <p:spPr>
          <a:xfrm>
            <a:off x="4516307" y="4369279"/>
            <a:ext cx="4087004" cy="351995"/>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lvl="0" indent="0">
              <a:buNone/>
            </a:pPr>
            <a:r>
              <a:rPr lang="en-US" sz="600" dirty="0">
                <a:latin typeface="Courier"/>
              </a:rPr>
              <a:t>    </a:t>
            </a:r>
            <a:r>
              <a:rPr lang="en-US" sz="600" dirty="0" err="1">
                <a:latin typeface="Courier"/>
              </a:rPr>
              <a:t>late_aircraft_ct</a:t>
            </a:r>
            <a:r>
              <a:rPr lang="en-US" sz="600" dirty="0">
                <a:latin typeface="Courier"/>
              </a:rPr>
              <a:t>       </a:t>
            </a:r>
            <a:r>
              <a:rPr lang="en-US" sz="600" dirty="0" err="1">
                <a:latin typeface="Courier"/>
              </a:rPr>
              <a:t>arr_cancelled</a:t>
            </a:r>
            <a:r>
              <a:rPr lang="en-US" sz="600" dirty="0">
                <a:latin typeface="Courier"/>
              </a:rPr>
              <a:t>        </a:t>
            </a:r>
            <a:r>
              <a:rPr lang="en-US" sz="600" dirty="0" err="1">
                <a:latin typeface="Courier"/>
              </a:rPr>
              <a:t>arr_diverted</a:t>
            </a:r>
            <a:r>
              <a:rPr lang="en-US" sz="600" dirty="0">
                <a:latin typeface="Courier"/>
              </a:rPr>
              <a:t>           </a:t>
            </a:r>
            <a:r>
              <a:rPr lang="en-US" sz="600" dirty="0" err="1">
                <a:latin typeface="Courier"/>
              </a:rPr>
              <a:t>arr_delay</a:t>
            </a:r>
            <a:r>
              <a:rPr lang="en-US" sz="600" dirty="0">
                <a:latin typeface="Courier"/>
              </a:rPr>
              <a:t> 
                   0                   0                   0                   0 </a:t>
            </a:r>
            <a:endParaRPr lang="en-US" sz="300" dirty="0">
              <a:latin typeface="Courier"/>
            </a:endParaRPr>
          </a:p>
        </p:txBody>
      </p:sp>
      <p:sp>
        <p:nvSpPr>
          <p:cNvPr id="12" name="Content Placeholder 2">
            <a:extLst>
              <a:ext uri="{FF2B5EF4-FFF2-40B4-BE49-F238E27FC236}">
                <a16:creationId xmlns:a16="http://schemas.microsoft.com/office/drawing/2014/main" id="{BF6A25B3-9674-5913-955B-280244756329}"/>
              </a:ext>
            </a:extLst>
          </p:cNvPr>
          <p:cNvSpPr txBox="1">
            <a:spLocks/>
          </p:cNvSpPr>
          <p:nvPr/>
        </p:nvSpPr>
        <p:spPr>
          <a:xfrm>
            <a:off x="390964" y="4721274"/>
            <a:ext cx="4181029" cy="41606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lvl="0" indent="0">
              <a:buNone/>
            </a:pPr>
            <a:r>
              <a:rPr lang="en-US" sz="600" dirty="0">
                <a:latin typeface="Courier"/>
              </a:rPr>
              <a:t>##       </a:t>
            </a:r>
            <a:r>
              <a:rPr lang="en-US" sz="600" dirty="0" err="1">
                <a:latin typeface="Courier"/>
              </a:rPr>
              <a:t>carrier_delay</a:t>
            </a:r>
            <a:r>
              <a:rPr lang="en-US" sz="600" dirty="0">
                <a:latin typeface="Courier"/>
              </a:rPr>
              <a:t>       </a:t>
            </a:r>
            <a:r>
              <a:rPr lang="en-US" sz="600" dirty="0" err="1">
                <a:latin typeface="Courier"/>
              </a:rPr>
              <a:t>weather_delay</a:t>
            </a:r>
            <a:r>
              <a:rPr lang="en-US" sz="600" dirty="0">
                <a:latin typeface="Courier"/>
              </a:rPr>
              <a:t>           </a:t>
            </a:r>
            <a:r>
              <a:rPr lang="en-US" sz="600" dirty="0" err="1">
                <a:latin typeface="Courier"/>
              </a:rPr>
              <a:t>nas_delay</a:t>
            </a:r>
            <a:r>
              <a:rPr lang="en-US" sz="600" dirty="0">
                <a:latin typeface="Courier"/>
              </a:rPr>
              <a:t>      </a:t>
            </a:r>
            <a:r>
              <a:rPr lang="en-US" sz="600" dirty="0" err="1">
                <a:latin typeface="Courier"/>
              </a:rPr>
              <a:t>security_delay</a:t>
            </a:r>
            <a:r>
              <a:rPr lang="en-US" sz="600" dirty="0">
                <a:latin typeface="Courier"/>
              </a:rPr>
              <a:t> 
##                   0                   0                   0                   0 </a:t>
            </a:r>
          </a:p>
        </p:txBody>
      </p:sp>
      <p:sp>
        <p:nvSpPr>
          <p:cNvPr id="13" name="Content Placeholder 2">
            <a:extLst>
              <a:ext uri="{FF2B5EF4-FFF2-40B4-BE49-F238E27FC236}">
                <a16:creationId xmlns:a16="http://schemas.microsoft.com/office/drawing/2014/main" id="{EC7B38AF-6637-58C8-B61F-DEABDD168E9F}"/>
              </a:ext>
            </a:extLst>
          </p:cNvPr>
          <p:cNvSpPr txBox="1">
            <a:spLocks/>
          </p:cNvSpPr>
          <p:nvPr/>
        </p:nvSpPr>
        <p:spPr>
          <a:xfrm>
            <a:off x="4571993" y="4750610"/>
            <a:ext cx="4031318" cy="38672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lvl="0" indent="0">
              <a:buNone/>
            </a:pPr>
            <a:r>
              <a:rPr lang="en-US" sz="600" dirty="0" err="1">
                <a:latin typeface="Courier"/>
              </a:rPr>
              <a:t>late_aircraft_delay</a:t>
            </a:r>
            <a:r>
              <a:rPr lang="en-US" sz="600" dirty="0">
                <a:latin typeface="Courier"/>
              </a:rPr>
              <a:t> 
                  0</a:t>
            </a:r>
          </a:p>
        </p:txBody>
      </p:sp>
    </p:spTree>
    <p:extLst>
      <p:ext uri="{BB962C8B-B14F-4D97-AF65-F5344CB8AC3E}">
        <p14:creationId xmlns:p14="http://schemas.microsoft.com/office/powerpoint/2010/main" val="2337556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10242" y="1752653"/>
            <a:ext cx="7210476" cy="1396063"/>
          </a:xfrm>
          <a:solidFill>
            <a:schemeClr val="accent6">
              <a:lumMod val="40000"/>
              <a:lumOff val="60000"/>
            </a:schemeClr>
          </a:solidFill>
        </p:spPr>
        <p:txBody>
          <a:bodyPr>
            <a:normAutofit lnSpcReduction="10000"/>
          </a:bodyPr>
          <a:lstStyle/>
          <a:p>
            <a:pPr lvl="0" indent="0">
              <a:buNone/>
            </a:pPr>
            <a:r>
              <a:rPr i="1" dirty="0">
                <a:solidFill>
                  <a:srgbClr val="60A0B0"/>
                </a:solidFill>
                <a:latin typeface="Courier"/>
              </a:rPr>
              <a:t>#</a:t>
            </a:r>
            <a:r>
              <a:rPr lang="en-US" i="1" dirty="0">
                <a:solidFill>
                  <a:srgbClr val="60A0B0"/>
                </a:solidFill>
                <a:latin typeface="Courier"/>
              </a:rPr>
              <a:t> </a:t>
            </a:r>
            <a:r>
              <a:rPr i="1" dirty="0">
                <a:solidFill>
                  <a:srgbClr val="60A0B0"/>
                </a:solidFill>
                <a:latin typeface="Courier"/>
              </a:rPr>
              <a:t>Aggregated the delay and cancel</a:t>
            </a:r>
            <a:r>
              <a:rPr lang="en-US" i="1" dirty="0">
                <a:solidFill>
                  <a:srgbClr val="60A0B0"/>
                </a:solidFill>
                <a:latin typeface="Courier"/>
              </a:rPr>
              <a:t>l</a:t>
            </a:r>
            <a:r>
              <a:rPr i="1" dirty="0">
                <a:solidFill>
                  <a:srgbClr val="60A0B0"/>
                </a:solidFill>
                <a:latin typeface="Courier"/>
              </a:rPr>
              <a:t>ation reasons per airline</a:t>
            </a:r>
            <a:endParaRPr lang="en-US" i="1" dirty="0">
              <a:solidFill>
                <a:srgbClr val="60A0B0"/>
              </a:solidFill>
              <a:latin typeface="Courier"/>
            </a:endParaRPr>
          </a:p>
          <a:p>
            <a:pPr lvl="0" indent="0">
              <a:buNone/>
            </a:pPr>
            <a:br>
              <a:rPr dirty="0"/>
            </a:br>
            <a:r>
              <a:rPr dirty="0">
                <a:latin typeface="Courier"/>
              </a:rPr>
              <a:t>delays </a:t>
            </a:r>
            <a:r>
              <a:rPr dirty="0">
                <a:solidFill>
                  <a:srgbClr val="007020"/>
                </a:solidFill>
                <a:latin typeface="Courier"/>
              </a:rPr>
              <a:t>&lt;-</a:t>
            </a:r>
            <a:r>
              <a:rPr dirty="0">
                <a:solidFill>
                  <a:srgbClr val="06287E"/>
                </a:solidFill>
                <a:latin typeface="Courier"/>
              </a:rPr>
              <a:t>aggregate</a:t>
            </a:r>
            <a:r>
              <a:rPr dirty="0">
                <a:latin typeface="Courier"/>
              </a:rPr>
              <a:t>(</a:t>
            </a:r>
            <a:r>
              <a:rPr dirty="0" err="1">
                <a:solidFill>
                  <a:srgbClr val="06287E"/>
                </a:solidFill>
                <a:latin typeface="Courier"/>
              </a:rPr>
              <a:t>cbind</a:t>
            </a:r>
            <a:r>
              <a:rPr dirty="0">
                <a:latin typeface="Courier"/>
              </a:rPr>
              <a:t>(</a:t>
            </a:r>
            <a:r>
              <a:rPr dirty="0" err="1">
                <a:latin typeface="Courier"/>
              </a:rPr>
              <a:t>data</a:t>
            </a:r>
            <a:r>
              <a:rPr dirty="0" err="1">
                <a:solidFill>
                  <a:srgbClr val="4070A0"/>
                </a:solidFill>
                <a:latin typeface="Courier"/>
              </a:rPr>
              <a:t>$</a:t>
            </a:r>
            <a:r>
              <a:rPr dirty="0" err="1">
                <a:latin typeface="Courier"/>
              </a:rPr>
              <a:t>carrier_ct</a:t>
            </a:r>
            <a:r>
              <a:rPr dirty="0">
                <a:latin typeface="Courier"/>
              </a:rPr>
              <a:t>, </a:t>
            </a:r>
            <a:r>
              <a:rPr dirty="0" err="1">
                <a:latin typeface="Courier"/>
              </a:rPr>
              <a:t>data</a:t>
            </a:r>
            <a:r>
              <a:rPr dirty="0" err="1">
                <a:solidFill>
                  <a:srgbClr val="4070A0"/>
                </a:solidFill>
                <a:latin typeface="Courier"/>
              </a:rPr>
              <a:t>$</a:t>
            </a:r>
            <a:r>
              <a:rPr dirty="0" err="1">
                <a:latin typeface="Courier"/>
              </a:rPr>
              <a:t>weather_ct</a:t>
            </a:r>
            <a:r>
              <a:rPr dirty="0">
                <a:latin typeface="Courier"/>
              </a:rPr>
              <a:t>, </a:t>
            </a:r>
            <a:r>
              <a:rPr dirty="0" err="1">
                <a:latin typeface="Courier"/>
              </a:rPr>
              <a:t>data</a:t>
            </a:r>
            <a:r>
              <a:rPr dirty="0" err="1">
                <a:solidFill>
                  <a:srgbClr val="4070A0"/>
                </a:solidFill>
                <a:latin typeface="Courier"/>
              </a:rPr>
              <a:t>$</a:t>
            </a:r>
            <a:r>
              <a:rPr dirty="0" err="1">
                <a:latin typeface="Courier"/>
              </a:rPr>
              <a:t>nas_ct</a:t>
            </a:r>
            <a:r>
              <a:rPr dirty="0">
                <a:latin typeface="Courier"/>
              </a:rPr>
              <a:t>, </a:t>
            </a:r>
            <a:r>
              <a:rPr dirty="0" err="1">
                <a:latin typeface="Courier"/>
              </a:rPr>
              <a:t>data</a:t>
            </a:r>
            <a:r>
              <a:rPr dirty="0" err="1">
                <a:solidFill>
                  <a:srgbClr val="4070A0"/>
                </a:solidFill>
                <a:latin typeface="Courier"/>
              </a:rPr>
              <a:t>$</a:t>
            </a:r>
            <a:r>
              <a:rPr dirty="0" err="1">
                <a:latin typeface="Courier"/>
              </a:rPr>
              <a:t>security_ct</a:t>
            </a:r>
            <a:r>
              <a:rPr dirty="0">
                <a:latin typeface="Courier"/>
              </a:rPr>
              <a:t>, </a:t>
            </a:r>
            <a:r>
              <a:rPr dirty="0" err="1">
                <a:latin typeface="Courier"/>
              </a:rPr>
              <a:t>data</a:t>
            </a:r>
            <a:r>
              <a:rPr dirty="0" err="1">
                <a:solidFill>
                  <a:srgbClr val="4070A0"/>
                </a:solidFill>
                <a:latin typeface="Courier"/>
              </a:rPr>
              <a:t>$</a:t>
            </a:r>
            <a:r>
              <a:rPr dirty="0" err="1">
                <a:latin typeface="Courier"/>
              </a:rPr>
              <a:t>late_aircraft_ct</a:t>
            </a:r>
            <a:r>
              <a:rPr dirty="0">
                <a:latin typeface="Courier"/>
              </a:rPr>
              <a:t>), </a:t>
            </a:r>
            <a:r>
              <a:rPr dirty="0">
                <a:solidFill>
                  <a:srgbClr val="06287E"/>
                </a:solidFill>
                <a:latin typeface="Courier"/>
              </a:rPr>
              <a:t>list</a:t>
            </a:r>
            <a:r>
              <a:rPr dirty="0">
                <a:latin typeface="Courier"/>
              </a:rPr>
              <a:t>(</a:t>
            </a:r>
            <a:r>
              <a:rPr dirty="0" err="1">
                <a:latin typeface="Courier"/>
              </a:rPr>
              <a:t>data</a:t>
            </a:r>
            <a:r>
              <a:rPr dirty="0" err="1">
                <a:solidFill>
                  <a:srgbClr val="4070A0"/>
                </a:solidFill>
                <a:latin typeface="Courier"/>
              </a:rPr>
              <a:t>$</a:t>
            </a:r>
            <a:r>
              <a:rPr dirty="0" err="1">
                <a:latin typeface="Courier"/>
              </a:rPr>
              <a:t>carrier_name</a:t>
            </a:r>
            <a:r>
              <a:rPr dirty="0">
                <a:latin typeface="Courier"/>
              </a:rPr>
              <a:t>), sum)</a:t>
            </a:r>
            <a:br>
              <a:rPr dirty="0"/>
            </a:br>
            <a:endParaRPr lang="en-US" dirty="0"/>
          </a:p>
          <a:p>
            <a:pPr lvl="0" indent="0">
              <a:buNone/>
            </a:pPr>
            <a:r>
              <a:rPr lang="en-US" i="1" dirty="0">
                <a:solidFill>
                  <a:srgbClr val="60A0B0"/>
                </a:solidFill>
                <a:latin typeface="Courier"/>
              </a:rPr>
              <a:t># Print the list</a:t>
            </a:r>
            <a:br>
              <a:rPr dirty="0"/>
            </a:br>
            <a:r>
              <a:rPr dirty="0">
                <a:latin typeface="Courier"/>
              </a:rPr>
              <a:t>delays</a:t>
            </a:r>
          </a:p>
        </p:txBody>
      </p:sp>
      <p:sp>
        <p:nvSpPr>
          <p:cNvPr id="6" name="Text Placeholder 3">
            <a:extLst>
              <a:ext uri="{FF2B5EF4-FFF2-40B4-BE49-F238E27FC236}">
                <a16:creationId xmlns:a16="http://schemas.microsoft.com/office/drawing/2014/main" id="{CB93862D-5BAB-91D9-0958-AFE8C631659D}"/>
              </a:ext>
            </a:extLst>
          </p:cNvPr>
          <p:cNvSpPr txBox="1">
            <a:spLocks/>
          </p:cNvSpPr>
          <p:nvPr/>
        </p:nvSpPr>
        <p:spPr>
          <a:xfrm>
            <a:off x="510242" y="3165100"/>
            <a:ext cx="3079805" cy="1970238"/>
          </a:xfrm>
          <a:prstGeom prst="rect">
            <a:avLst/>
          </a:prstGeom>
        </p:spPr>
        <p:txBody>
          <a:bodyPr vert="horz" lIns="91440" tIns="45720" rIns="91440" bIns="45720" rtlCol="0" anchor="ctr">
            <a:normAutofit fontScale="47500" lnSpcReduction="200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US" dirty="0">
                <a:latin typeface="Courier"/>
              </a:rPr>
              <a:t>##                     Group.1     V1    V2     V3   V4     V5
## 1      Alaska Airlines Inc.  48080  3724  85230 1404  52029
## 2             Allegiant Air  30534  6163  28880  618  47960
## 3    American Airlines Inc. 270503 29933 259797 2622 267291
## 4      Delta Air Lines Inc. 217902 26297 211317  955 163589
## 5         Endeavor Air Inc.  35660  5163  41942  100  43536
## 6                 Envoy Air  40005 11564  65653  348  62107
## 7  ExpressJet Airlines Inc.  29424  1842  39536    0  38467
## 8   ExpressJet Airlines LLC   6918   716  13130    0   8908
## 9    Frontier Airlines Inc.  46222  2324  51993    0  55715
## 10   Hawaiian Airlines Inc.  27018  1283    839  280  13512</a:t>
            </a:r>
          </a:p>
        </p:txBody>
      </p:sp>
      <p:sp>
        <p:nvSpPr>
          <p:cNvPr id="7" name="Text Placeholder 3">
            <a:extLst>
              <a:ext uri="{FF2B5EF4-FFF2-40B4-BE49-F238E27FC236}">
                <a16:creationId xmlns:a16="http://schemas.microsoft.com/office/drawing/2014/main" id="{C47CBF5C-706F-21F0-EE9E-F016F4B44B2C}"/>
              </a:ext>
            </a:extLst>
          </p:cNvPr>
          <p:cNvSpPr txBox="1">
            <a:spLocks/>
          </p:cNvSpPr>
          <p:nvPr/>
        </p:nvSpPr>
        <p:spPr>
          <a:xfrm>
            <a:off x="4572000" y="3165100"/>
            <a:ext cx="3079804" cy="1992181"/>
          </a:xfrm>
          <a:prstGeom prst="rect">
            <a:avLst/>
          </a:prstGeom>
        </p:spPr>
        <p:txBody>
          <a:bodyPr vert="horz" lIns="91440" tIns="45720" rIns="91440" bIns="45720" rtlCol="0" anchor="ctr">
            <a:normAutofit fontScale="47500" lnSpcReduction="200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US" dirty="0">
                <a:latin typeface="Courier"/>
              </a:rPr>
              <a:t>##                     Group.1     V1    V2     V3   V4     V5</a:t>
            </a:r>
          </a:p>
          <a:p>
            <a:r>
              <a:rPr lang="en-US" dirty="0">
                <a:latin typeface="Courier"/>
              </a:rPr>
              <a:t>## 11              Horizon Air   7975   686   6275   90   8326
## 12          JetBlue Airways 126858  6335  99685 1251 117293
## 13       Mesa Airlines Inc.  45995  9225  34631  310  48126
## 14        PSA Airlines Inc.  43436  7610  43621  471  66943
## 15         Republic Airline  48510  6404  85562  329  62561
## 16    SkyWest Airlines Inc. 242878 41374 133994 1084 210424
## 17   Southwest Airlines Co. 413603 20939 236741 3759 546739
## 18         Spirit Air Lines  43886  5794  92206 1721  42948
## 19    United Air Lines Inc. 137347 18859 202029   93 165686
## 20           Virgin America   4351   857  10330   91   7801</a:t>
            </a:r>
          </a:p>
        </p:txBody>
      </p:sp>
      <p:sp>
        <p:nvSpPr>
          <p:cNvPr id="9" name="Title 1">
            <a:extLst>
              <a:ext uri="{FF2B5EF4-FFF2-40B4-BE49-F238E27FC236}">
                <a16:creationId xmlns:a16="http://schemas.microsoft.com/office/drawing/2014/main" id="{725689BE-A874-FE8F-0150-BCEB497DF6EE}"/>
              </a:ext>
            </a:extLst>
          </p:cNvPr>
          <p:cNvSpPr>
            <a:spLocks noGrp="1"/>
          </p:cNvSpPr>
          <p:nvPr>
            <p:ph type="title"/>
          </p:nvPr>
        </p:nvSpPr>
        <p:spPr>
          <a:xfrm>
            <a:off x="510241" y="564921"/>
            <a:ext cx="7210396" cy="810704"/>
          </a:xfrm>
        </p:spPr>
        <p:txBody>
          <a:bodyPr>
            <a:normAutofit/>
          </a:bodyPr>
          <a:lstStyle/>
          <a:p>
            <a:r>
              <a:rPr lang="en-US" dirty="0"/>
              <a:t>Results</a:t>
            </a:r>
          </a:p>
        </p:txBody>
      </p:sp>
      <p:sp>
        <p:nvSpPr>
          <p:cNvPr id="10" name="Title 1">
            <a:extLst>
              <a:ext uri="{FF2B5EF4-FFF2-40B4-BE49-F238E27FC236}">
                <a16:creationId xmlns:a16="http://schemas.microsoft.com/office/drawing/2014/main" id="{325C9F91-3F98-A749-46F5-01BAB16E19B7}"/>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Flight delay aggregations</a:t>
            </a:r>
            <a:endParaRPr lang="en-US" sz="1600" i="1" dirty="0">
              <a:solidFill>
                <a:schemeClr val="accent4">
                  <a:lumMod val="40000"/>
                  <a:lumOff val="60000"/>
                </a:schemeClr>
              </a:solidFill>
              <a:latin typeface="Courier"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p:cNvSpPr>
            <a:spLocks noGrp="1"/>
          </p:cNvSpPr>
          <p:nvPr>
            <p:ph idx="1"/>
          </p:nvPr>
        </p:nvSpPr>
        <p:spPr/>
        <p:txBody>
          <a:bodyPr>
            <a:normAutofit/>
          </a:bodyPr>
          <a:lstStyle/>
          <a:p>
            <a:pPr marL="0" indent="0">
              <a:buNone/>
            </a:pPr>
            <a:r>
              <a:rPr lang="en-US" sz="1400" dirty="0"/>
              <a:t>      </a:t>
            </a:r>
            <a:r>
              <a:rPr lang="en-US" sz="1600" dirty="0"/>
              <a:t>Traveling by plane is one of the fastest and most convenient modes of transportation. Traveling by air can turn a 15 hour drive from Columbus, Ohio to Tampa Bay, Florida into a brief two and a half hour flight. What customer don’t like about traveling by air is getting to and sitting in the airport for an hour or two just to have their flight delayed over and over. The Bureau of statistics reports that 20% of all flights are delayed by at least 15 minutes. The goal of this project is to help determine the best airlines and times to schedule a flight and minimize time spent in the airport.</a:t>
            </a:r>
            <a:endParaRPr sz="1400" dirty="0"/>
          </a:p>
        </p:txBody>
      </p:sp>
    </p:spTree>
    <p:extLst>
      <p:ext uri="{BB962C8B-B14F-4D97-AF65-F5344CB8AC3E}">
        <p14:creationId xmlns:p14="http://schemas.microsoft.com/office/powerpoint/2010/main" val="3083957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Test_files/figure-pptx/unnamed-chunk-9-1.png"/>
          <p:cNvPicPr>
            <a:picLocks noGrp="1" noChangeAspect="1"/>
          </p:cNvPicPr>
          <p:nvPr/>
        </p:nvPicPr>
        <p:blipFill>
          <a:blip r:embed="rId2"/>
          <a:stretch>
            <a:fillRect/>
          </a:stretch>
        </p:blipFill>
        <p:spPr bwMode="auto">
          <a:xfrm>
            <a:off x="1994539" y="1606164"/>
            <a:ext cx="4241800" cy="3304540"/>
          </a:xfrm>
          <a:prstGeom prst="rect">
            <a:avLst/>
          </a:prstGeom>
          <a:noFill/>
          <a:ln w="9525">
            <a:noFill/>
            <a:headEnd/>
            <a:tailEnd/>
          </a:ln>
        </p:spPr>
      </p:pic>
      <p:sp>
        <p:nvSpPr>
          <p:cNvPr id="4" name="Title 1">
            <a:extLst>
              <a:ext uri="{FF2B5EF4-FFF2-40B4-BE49-F238E27FC236}">
                <a16:creationId xmlns:a16="http://schemas.microsoft.com/office/drawing/2014/main" id="{D8002BE5-9BFB-9CC5-37B3-433720E39AA0}"/>
              </a:ext>
            </a:extLst>
          </p:cNvPr>
          <p:cNvSpPr txBox="1">
            <a:spLocks/>
          </p:cNvSpPr>
          <p:nvPr/>
        </p:nvSpPr>
        <p:spPr>
          <a:xfrm>
            <a:off x="510241" y="564921"/>
            <a:ext cx="7210396" cy="81070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dirty="0"/>
              <a:t>Results (cont.)</a:t>
            </a:r>
          </a:p>
        </p:txBody>
      </p:sp>
      <p:sp>
        <p:nvSpPr>
          <p:cNvPr id="5" name="Title 1">
            <a:extLst>
              <a:ext uri="{FF2B5EF4-FFF2-40B4-BE49-F238E27FC236}">
                <a16:creationId xmlns:a16="http://schemas.microsoft.com/office/drawing/2014/main" id="{D6C22C4F-FB8A-B572-4E39-BD8C648A8A44}"/>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Scatter plot graph #1</a:t>
            </a:r>
            <a:endParaRPr lang="en-US" sz="1600" i="1" dirty="0">
              <a:solidFill>
                <a:schemeClr val="accent4">
                  <a:lumMod val="40000"/>
                  <a:lumOff val="60000"/>
                </a:schemeClr>
              </a:solidFill>
              <a:latin typeface="Courier"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A27105-CFFF-A445-5980-49B02405AB31}"/>
              </a:ext>
            </a:extLst>
          </p:cNvPr>
          <p:cNvPicPr>
            <a:picLocks noChangeAspect="1"/>
          </p:cNvPicPr>
          <p:nvPr/>
        </p:nvPicPr>
        <p:blipFill>
          <a:blip r:embed="rId2"/>
          <a:stretch>
            <a:fillRect/>
          </a:stretch>
        </p:blipFill>
        <p:spPr>
          <a:xfrm>
            <a:off x="4309607" y="2288693"/>
            <a:ext cx="4118776" cy="2652873"/>
          </a:xfrm>
          <a:prstGeom prst="rect">
            <a:avLst/>
          </a:prstGeom>
        </p:spPr>
      </p:pic>
      <p:sp>
        <p:nvSpPr>
          <p:cNvPr id="7" name="Content Placeholder 2">
            <a:extLst>
              <a:ext uri="{FF2B5EF4-FFF2-40B4-BE49-F238E27FC236}">
                <a16:creationId xmlns:a16="http://schemas.microsoft.com/office/drawing/2014/main" id="{A2B6458C-42B8-77CD-225B-035C54FC1ABD}"/>
              </a:ext>
            </a:extLst>
          </p:cNvPr>
          <p:cNvSpPr>
            <a:spLocks noGrp="1"/>
          </p:cNvSpPr>
          <p:nvPr>
            <p:ph idx="1"/>
          </p:nvPr>
        </p:nvSpPr>
        <p:spPr>
          <a:xfrm>
            <a:off x="510241" y="1752654"/>
            <a:ext cx="7210396" cy="537321"/>
          </a:xfrm>
        </p:spPr>
        <p:txBody>
          <a:bodyPr>
            <a:normAutofit/>
          </a:bodyPr>
          <a:lstStyle/>
          <a:p>
            <a:pPr marL="0" indent="0">
              <a:buNone/>
            </a:pPr>
            <a:r>
              <a:rPr lang="en-US" sz="1200" dirty="0"/>
              <a:t>A </a:t>
            </a:r>
            <a:r>
              <a:rPr lang="en-US" sz="1200" dirty="0" err="1"/>
              <a:t>ggplot</a:t>
            </a:r>
            <a:r>
              <a:rPr lang="en-US" sz="1200" dirty="0"/>
              <a:t> graph that describes the number of flights arriving at airport by the number of flights with more than 15 minutes late</a:t>
            </a:r>
          </a:p>
        </p:txBody>
      </p:sp>
      <p:sp>
        <p:nvSpPr>
          <p:cNvPr id="8" name="TextBox 7">
            <a:extLst>
              <a:ext uri="{FF2B5EF4-FFF2-40B4-BE49-F238E27FC236}">
                <a16:creationId xmlns:a16="http://schemas.microsoft.com/office/drawing/2014/main" id="{42890732-1DC4-A6E6-A2E7-1E6A1E53913A}"/>
              </a:ext>
            </a:extLst>
          </p:cNvPr>
          <p:cNvSpPr txBox="1"/>
          <p:nvPr/>
        </p:nvSpPr>
        <p:spPr>
          <a:xfrm>
            <a:off x="613607" y="2288692"/>
            <a:ext cx="3521072" cy="1015663"/>
          </a:xfrm>
          <a:prstGeom prst="rect">
            <a:avLst/>
          </a:prstGeom>
          <a:solidFill>
            <a:schemeClr val="accent6">
              <a:lumMod val="40000"/>
              <a:lumOff val="60000"/>
            </a:schemeClr>
          </a:solidFill>
        </p:spPr>
        <p:txBody>
          <a:bodyPr wrap="square" rtlCol="0">
            <a:spAutoFit/>
          </a:bodyPr>
          <a:lstStyle/>
          <a:p>
            <a:r>
              <a:rPr lang="en-US" sz="1200" i="1" dirty="0">
                <a:solidFill>
                  <a:srgbClr val="60A0B0"/>
                </a:solidFill>
                <a:latin typeface="Courier"/>
              </a:rPr>
              <a:t># Generating </a:t>
            </a:r>
            <a:r>
              <a:rPr lang="en-US" sz="1200" i="1" dirty="0" err="1">
                <a:solidFill>
                  <a:srgbClr val="60A0B0"/>
                </a:solidFill>
                <a:latin typeface="Courier"/>
              </a:rPr>
              <a:t>ggplot</a:t>
            </a:r>
            <a:r>
              <a:rPr lang="en-US" sz="1200" i="1" dirty="0">
                <a:solidFill>
                  <a:srgbClr val="60A0B0"/>
                </a:solidFill>
                <a:latin typeface="Courier"/>
              </a:rPr>
              <a:t> graph</a:t>
            </a:r>
          </a:p>
          <a:p>
            <a:br>
              <a:rPr lang="en-US" sz="1200" dirty="0"/>
            </a:br>
            <a:r>
              <a:rPr lang="en-US" sz="1200" dirty="0" err="1">
                <a:solidFill>
                  <a:srgbClr val="06287E"/>
                </a:solidFill>
                <a:latin typeface="Courier"/>
              </a:rPr>
              <a:t>ggplot</a:t>
            </a:r>
            <a:r>
              <a:rPr lang="en-US" sz="1200" dirty="0">
                <a:latin typeface="Courier"/>
              </a:rPr>
              <a:t>(data, </a:t>
            </a:r>
            <a:r>
              <a:rPr lang="en-US" sz="1200" dirty="0" err="1">
                <a:solidFill>
                  <a:srgbClr val="06287E"/>
                </a:solidFill>
                <a:latin typeface="Courier"/>
              </a:rPr>
              <a:t>aes</a:t>
            </a:r>
            <a:r>
              <a:rPr lang="en-US" sz="1200" dirty="0">
                <a:latin typeface="Courier"/>
              </a:rPr>
              <a:t>(</a:t>
            </a:r>
            <a:r>
              <a:rPr lang="en-US" sz="1200" dirty="0" err="1">
                <a:latin typeface="Courier"/>
              </a:rPr>
              <a:t>arr_flights</a:t>
            </a:r>
            <a:r>
              <a:rPr lang="en-US" sz="1200" dirty="0">
                <a:latin typeface="Courier"/>
              </a:rPr>
              <a:t>, arr_del15, </a:t>
            </a:r>
            <a:r>
              <a:rPr lang="en-US" sz="1200" dirty="0" err="1">
                <a:solidFill>
                  <a:srgbClr val="7D9029"/>
                </a:solidFill>
                <a:latin typeface="Courier"/>
              </a:rPr>
              <a:t>colour</a:t>
            </a:r>
            <a:r>
              <a:rPr lang="en-US" sz="1200" dirty="0">
                <a:solidFill>
                  <a:srgbClr val="7D9029"/>
                </a:solidFill>
                <a:latin typeface="Courier"/>
              </a:rPr>
              <a:t> =</a:t>
            </a:r>
            <a:r>
              <a:rPr lang="en-US" sz="1200" dirty="0">
                <a:latin typeface="Courier"/>
              </a:rPr>
              <a:t> </a:t>
            </a:r>
            <a:r>
              <a:rPr lang="en-US" sz="1200" dirty="0" err="1">
                <a:latin typeface="Courier"/>
              </a:rPr>
              <a:t>carrier_name</a:t>
            </a:r>
            <a:r>
              <a:rPr lang="en-US" sz="1200" dirty="0">
                <a:latin typeface="Courier"/>
              </a:rPr>
              <a:t>)) </a:t>
            </a:r>
            <a:r>
              <a:rPr lang="en-US" sz="1200" dirty="0">
                <a:solidFill>
                  <a:srgbClr val="4070A0"/>
                </a:solidFill>
                <a:latin typeface="Courier"/>
              </a:rPr>
              <a:t>+</a:t>
            </a:r>
            <a:r>
              <a:rPr lang="en-US" sz="1200" dirty="0">
                <a:latin typeface="Courier"/>
              </a:rPr>
              <a:t> </a:t>
            </a:r>
            <a:br>
              <a:rPr lang="en-US" sz="1200" dirty="0"/>
            </a:br>
            <a:r>
              <a:rPr lang="en-US" sz="1200" dirty="0">
                <a:latin typeface="Courier"/>
              </a:rPr>
              <a:t>  </a:t>
            </a:r>
            <a:r>
              <a:rPr lang="en-US" sz="1200" dirty="0" err="1">
                <a:solidFill>
                  <a:srgbClr val="06287E"/>
                </a:solidFill>
                <a:latin typeface="Courier"/>
              </a:rPr>
              <a:t>geom_point</a:t>
            </a:r>
            <a:r>
              <a:rPr lang="en-US" sz="1200" dirty="0">
                <a:latin typeface="Courier"/>
              </a:rPr>
              <a:t>()</a:t>
            </a:r>
          </a:p>
        </p:txBody>
      </p:sp>
      <p:sp>
        <p:nvSpPr>
          <p:cNvPr id="10" name="Title 1">
            <a:extLst>
              <a:ext uri="{FF2B5EF4-FFF2-40B4-BE49-F238E27FC236}">
                <a16:creationId xmlns:a16="http://schemas.microsoft.com/office/drawing/2014/main" id="{9A34D0EB-F4AD-208F-B328-139366E7BAE8}"/>
              </a:ext>
            </a:extLst>
          </p:cNvPr>
          <p:cNvSpPr txBox="1">
            <a:spLocks/>
          </p:cNvSpPr>
          <p:nvPr/>
        </p:nvSpPr>
        <p:spPr>
          <a:xfrm>
            <a:off x="510241" y="564921"/>
            <a:ext cx="7210396" cy="81070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dirty="0"/>
              <a:t>Results (cont.)</a:t>
            </a:r>
          </a:p>
        </p:txBody>
      </p:sp>
      <p:sp>
        <p:nvSpPr>
          <p:cNvPr id="11" name="Title 1">
            <a:extLst>
              <a:ext uri="{FF2B5EF4-FFF2-40B4-BE49-F238E27FC236}">
                <a16:creationId xmlns:a16="http://schemas.microsoft.com/office/drawing/2014/main" id="{7206C3FF-6571-B5E9-9570-C7479BB4B713}"/>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Scatter plot graph #2</a:t>
            </a:r>
            <a:endParaRPr lang="en-US" sz="1600" i="1" dirty="0">
              <a:solidFill>
                <a:schemeClr val="accent4">
                  <a:lumMod val="40000"/>
                  <a:lumOff val="60000"/>
                </a:schemeClr>
              </a:solidFill>
              <a:latin typeface="Courier"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10241" y="1752655"/>
            <a:ext cx="3163262" cy="728152"/>
          </a:xfrm>
          <a:solidFill>
            <a:schemeClr val="accent6">
              <a:lumMod val="40000"/>
              <a:lumOff val="60000"/>
            </a:schemeClr>
          </a:solidFill>
        </p:spPr>
        <p:txBody>
          <a:bodyPr>
            <a:normAutofit fontScale="92500" lnSpcReduction="20000"/>
          </a:bodyPr>
          <a:lstStyle/>
          <a:p>
            <a:r>
              <a:rPr lang="en-US" i="1" dirty="0">
                <a:solidFill>
                  <a:srgbClr val="60A0B0"/>
                </a:solidFill>
                <a:latin typeface="Courier"/>
              </a:rPr>
              <a:t># Check relations between the delay reasons</a:t>
            </a:r>
          </a:p>
          <a:p>
            <a:br>
              <a:rPr lang="en-US" dirty="0"/>
            </a:br>
            <a:r>
              <a:rPr lang="en-US" dirty="0">
                <a:solidFill>
                  <a:srgbClr val="06287E"/>
                </a:solidFill>
                <a:latin typeface="Courier"/>
              </a:rPr>
              <a:t>plot</a:t>
            </a:r>
            <a:r>
              <a:rPr lang="en-US" dirty="0">
                <a:latin typeface="Courier"/>
              </a:rPr>
              <a:t>(delays)</a:t>
            </a:r>
          </a:p>
        </p:txBody>
      </p:sp>
      <p:pic>
        <p:nvPicPr>
          <p:cNvPr id="2" name="Picture 1" descr="Test_files/figure-pptx/unnamed-chunk-11-1.png"/>
          <p:cNvPicPr>
            <a:picLocks noGrp="1" noChangeAspect="1"/>
          </p:cNvPicPr>
          <p:nvPr/>
        </p:nvPicPr>
        <p:blipFill>
          <a:blip r:embed="rId2"/>
          <a:stretch>
            <a:fillRect/>
          </a:stretch>
        </p:blipFill>
        <p:spPr bwMode="auto">
          <a:xfrm>
            <a:off x="3815745" y="1752655"/>
            <a:ext cx="3904892" cy="3127800"/>
          </a:xfrm>
          <a:prstGeom prst="rect">
            <a:avLst/>
          </a:prstGeom>
          <a:noFill/>
          <a:ln w="9525">
            <a:noFill/>
            <a:headEnd/>
            <a:tailEnd/>
          </a:ln>
        </p:spPr>
      </p:pic>
      <p:sp>
        <p:nvSpPr>
          <p:cNvPr id="8" name="Text Placeholder 3">
            <a:extLst>
              <a:ext uri="{FF2B5EF4-FFF2-40B4-BE49-F238E27FC236}">
                <a16:creationId xmlns:a16="http://schemas.microsoft.com/office/drawing/2014/main" id="{F793CFA5-4E02-4864-6AE1-25C91C6BAEFB}"/>
              </a:ext>
            </a:extLst>
          </p:cNvPr>
          <p:cNvSpPr txBox="1">
            <a:spLocks/>
          </p:cNvSpPr>
          <p:nvPr/>
        </p:nvSpPr>
        <p:spPr>
          <a:xfrm>
            <a:off x="5444654" y="647065"/>
            <a:ext cx="2800185" cy="943196"/>
          </a:xfrm>
          <a:prstGeom prst="rect">
            <a:avLst/>
          </a:prstGeom>
        </p:spPr>
        <p:txBody>
          <a:bodyPr vert="horz" lIns="91440" tIns="45720" rIns="9144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endParaRPr lang="en-US" dirty="0">
              <a:latin typeface="Courier"/>
            </a:endParaRPr>
          </a:p>
        </p:txBody>
      </p:sp>
      <p:sp>
        <p:nvSpPr>
          <p:cNvPr id="3" name="Title 1">
            <a:extLst>
              <a:ext uri="{FF2B5EF4-FFF2-40B4-BE49-F238E27FC236}">
                <a16:creationId xmlns:a16="http://schemas.microsoft.com/office/drawing/2014/main" id="{EE20D33E-F2EB-708A-320B-9B4B06812DE7}"/>
              </a:ext>
            </a:extLst>
          </p:cNvPr>
          <p:cNvSpPr>
            <a:spLocks noGrp="1"/>
          </p:cNvSpPr>
          <p:nvPr>
            <p:ph type="title"/>
          </p:nvPr>
        </p:nvSpPr>
        <p:spPr>
          <a:xfrm>
            <a:off x="510241" y="564921"/>
            <a:ext cx="7210396" cy="810704"/>
          </a:xfrm>
        </p:spPr>
        <p:txBody>
          <a:bodyPr>
            <a:normAutofit/>
          </a:bodyPr>
          <a:lstStyle/>
          <a:p>
            <a:r>
              <a:rPr lang="en-US" dirty="0"/>
              <a:t>Results (cont.)</a:t>
            </a:r>
          </a:p>
        </p:txBody>
      </p:sp>
      <p:sp>
        <p:nvSpPr>
          <p:cNvPr id="9" name="Title 1">
            <a:extLst>
              <a:ext uri="{FF2B5EF4-FFF2-40B4-BE49-F238E27FC236}">
                <a16:creationId xmlns:a16="http://schemas.microsoft.com/office/drawing/2014/main" id="{7E6503D2-6719-2C54-151D-F9FBC682275A}"/>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Plot graph #3</a:t>
            </a:r>
            <a:endParaRPr lang="en-US" sz="1600" i="1" dirty="0">
              <a:solidFill>
                <a:schemeClr val="accent4">
                  <a:lumMod val="40000"/>
                  <a:lumOff val="60000"/>
                </a:schemeClr>
              </a:solidFill>
              <a:latin typeface="Courier" pitchFamily="2" charset="0"/>
            </a:endParaRPr>
          </a:p>
        </p:txBody>
      </p:sp>
    </p:spTree>
    <p:extLst>
      <p:ext uri="{BB962C8B-B14F-4D97-AF65-F5344CB8AC3E}">
        <p14:creationId xmlns:p14="http://schemas.microsoft.com/office/powerpoint/2010/main" val="447536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7FBA49-D2E8-4F41-8909-FF9044FB1827}"/>
              </a:ext>
            </a:extLst>
          </p:cNvPr>
          <p:cNvSpPr txBox="1"/>
          <p:nvPr/>
        </p:nvSpPr>
        <p:spPr>
          <a:xfrm>
            <a:off x="510161" y="2123268"/>
            <a:ext cx="3902813" cy="1384995"/>
          </a:xfrm>
          <a:prstGeom prst="rect">
            <a:avLst/>
          </a:prstGeom>
          <a:solidFill>
            <a:schemeClr val="accent6">
              <a:lumMod val="40000"/>
              <a:lumOff val="60000"/>
            </a:schemeClr>
          </a:solidFill>
        </p:spPr>
        <p:txBody>
          <a:bodyPr wrap="square">
            <a:spAutoFit/>
          </a:bodyPr>
          <a:lstStyle/>
          <a:p>
            <a:pPr lvl="0" indent="0">
              <a:buNone/>
            </a:pPr>
            <a:r>
              <a:rPr lang="en-US" sz="1200" i="1" dirty="0">
                <a:solidFill>
                  <a:srgbClr val="60A0B0"/>
                </a:solidFill>
                <a:latin typeface="Courier"/>
              </a:rPr>
              <a:t># </a:t>
            </a:r>
            <a:r>
              <a:rPr lang="en-US" sz="1200" i="1" dirty="0" err="1">
                <a:solidFill>
                  <a:srgbClr val="60A0B0"/>
                </a:solidFill>
                <a:latin typeface="Courier"/>
              </a:rPr>
              <a:t>Skywest</a:t>
            </a:r>
            <a:r>
              <a:rPr lang="en-US" sz="1200" i="1" dirty="0">
                <a:solidFill>
                  <a:srgbClr val="60A0B0"/>
                </a:solidFill>
                <a:latin typeface="Courier"/>
              </a:rPr>
              <a:t> and American airlines got affected the most</a:t>
            </a:r>
          </a:p>
          <a:p>
            <a:pPr lvl="0" indent="0">
              <a:buNone/>
            </a:pPr>
            <a:br>
              <a:rPr lang="en-US" sz="1200" dirty="0"/>
            </a:br>
            <a:r>
              <a:rPr lang="en-US" sz="1200" dirty="0" err="1">
                <a:solidFill>
                  <a:srgbClr val="06287E"/>
                </a:solidFill>
                <a:latin typeface="Courier"/>
              </a:rPr>
              <a:t>ggplot</a:t>
            </a:r>
            <a:r>
              <a:rPr lang="en-US" sz="1200" dirty="0">
                <a:latin typeface="Courier"/>
              </a:rPr>
              <a:t>(</a:t>
            </a:r>
            <a:r>
              <a:rPr lang="en-US" sz="1200" dirty="0">
                <a:solidFill>
                  <a:srgbClr val="7D9029"/>
                </a:solidFill>
                <a:latin typeface="Courier"/>
              </a:rPr>
              <a:t>data=</a:t>
            </a:r>
            <a:r>
              <a:rPr lang="en-US" sz="1200" dirty="0">
                <a:latin typeface="Courier"/>
              </a:rPr>
              <a:t>delays, </a:t>
            </a:r>
            <a:r>
              <a:rPr lang="en-US" sz="1200" dirty="0" err="1">
                <a:solidFill>
                  <a:srgbClr val="06287E"/>
                </a:solidFill>
                <a:latin typeface="Courier"/>
              </a:rPr>
              <a:t>aes</a:t>
            </a:r>
            <a:r>
              <a:rPr lang="en-US" sz="1200" dirty="0">
                <a:latin typeface="Courier"/>
              </a:rPr>
              <a:t>(</a:t>
            </a:r>
            <a:r>
              <a:rPr lang="en-US" sz="1200" dirty="0">
                <a:solidFill>
                  <a:srgbClr val="7D9029"/>
                </a:solidFill>
                <a:latin typeface="Courier"/>
              </a:rPr>
              <a:t>x=</a:t>
            </a:r>
            <a:r>
              <a:rPr lang="en-US" sz="1200" dirty="0">
                <a:latin typeface="Courier"/>
              </a:rPr>
              <a:t>V2, </a:t>
            </a:r>
            <a:r>
              <a:rPr lang="en-US" sz="1200" dirty="0">
                <a:solidFill>
                  <a:srgbClr val="7D9029"/>
                </a:solidFill>
                <a:latin typeface="Courier"/>
              </a:rPr>
              <a:t>y=</a:t>
            </a:r>
            <a:r>
              <a:rPr lang="en-US" sz="1200" dirty="0">
                <a:latin typeface="Courier"/>
              </a:rPr>
              <a:t>Group</a:t>
            </a:r>
            <a:r>
              <a:rPr lang="en-US" sz="1200" dirty="0">
                <a:solidFill>
                  <a:srgbClr val="40A070"/>
                </a:solidFill>
                <a:latin typeface="Courier"/>
              </a:rPr>
              <a:t>.1</a:t>
            </a:r>
            <a:r>
              <a:rPr lang="en-US" sz="1200" dirty="0">
                <a:latin typeface="Courier"/>
              </a:rPr>
              <a:t>, </a:t>
            </a:r>
            <a:r>
              <a:rPr lang="en-US" sz="1200" dirty="0">
                <a:solidFill>
                  <a:srgbClr val="7D9029"/>
                </a:solidFill>
                <a:latin typeface="Courier"/>
              </a:rPr>
              <a:t>group=</a:t>
            </a:r>
            <a:r>
              <a:rPr lang="en-US" sz="1200" dirty="0">
                <a:latin typeface="Courier"/>
              </a:rPr>
              <a:t>Group</a:t>
            </a:r>
            <a:r>
              <a:rPr lang="en-US" sz="1200" dirty="0">
                <a:solidFill>
                  <a:srgbClr val="40A070"/>
                </a:solidFill>
                <a:latin typeface="Courier"/>
              </a:rPr>
              <a:t>.1</a:t>
            </a:r>
            <a:r>
              <a:rPr lang="en-US" sz="1200" dirty="0">
                <a:latin typeface="Courier"/>
              </a:rPr>
              <a:t>, </a:t>
            </a:r>
            <a:r>
              <a:rPr lang="en-US" sz="1200" dirty="0" err="1">
                <a:solidFill>
                  <a:srgbClr val="7D9029"/>
                </a:solidFill>
                <a:latin typeface="Courier"/>
              </a:rPr>
              <a:t>colour</a:t>
            </a:r>
            <a:r>
              <a:rPr lang="en-US" sz="1200" dirty="0">
                <a:solidFill>
                  <a:srgbClr val="7D9029"/>
                </a:solidFill>
                <a:latin typeface="Courier"/>
              </a:rPr>
              <a:t>=</a:t>
            </a:r>
            <a:r>
              <a:rPr lang="en-US" sz="1200" dirty="0">
                <a:latin typeface="Courier"/>
              </a:rPr>
              <a:t>Group</a:t>
            </a:r>
            <a:r>
              <a:rPr lang="en-US" sz="1200" dirty="0">
                <a:solidFill>
                  <a:srgbClr val="40A070"/>
                </a:solidFill>
                <a:latin typeface="Courier"/>
              </a:rPr>
              <a:t>.1</a:t>
            </a:r>
            <a:r>
              <a:rPr lang="en-US" sz="1200" dirty="0">
                <a:latin typeface="Courier"/>
              </a:rPr>
              <a:t>)) </a:t>
            </a:r>
            <a:r>
              <a:rPr lang="en-US" sz="1200" dirty="0">
                <a:solidFill>
                  <a:srgbClr val="4070A0"/>
                </a:solidFill>
                <a:latin typeface="Courier"/>
              </a:rPr>
              <a:t>+</a:t>
            </a:r>
            <a:br>
              <a:rPr lang="en-US" sz="1200" dirty="0"/>
            </a:br>
            <a:r>
              <a:rPr lang="en-US" sz="1200" dirty="0">
                <a:latin typeface="Courier"/>
              </a:rPr>
              <a:t>       </a:t>
            </a:r>
            <a:r>
              <a:rPr lang="en-US" sz="1200" dirty="0" err="1">
                <a:solidFill>
                  <a:srgbClr val="06287E"/>
                </a:solidFill>
                <a:latin typeface="Courier"/>
              </a:rPr>
              <a:t>geom_line</a:t>
            </a:r>
            <a:r>
              <a:rPr lang="en-US" sz="1200" dirty="0">
                <a:latin typeface="Courier"/>
              </a:rPr>
              <a:t>() </a:t>
            </a:r>
            <a:r>
              <a:rPr lang="en-US" sz="1200" dirty="0">
                <a:solidFill>
                  <a:srgbClr val="4070A0"/>
                </a:solidFill>
                <a:latin typeface="Courier"/>
              </a:rPr>
              <a:t>+</a:t>
            </a:r>
            <a:br>
              <a:rPr lang="en-US" sz="1200" dirty="0"/>
            </a:br>
            <a:r>
              <a:rPr lang="en-US" sz="1200" dirty="0">
                <a:latin typeface="Courier"/>
              </a:rPr>
              <a:t>       </a:t>
            </a:r>
            <a:r>
              <a:rPr lang="en-US" sz="1200" dirty="0" err="1">
                <a:solidFill>
                  <a:srgbClr val="06287E"/>
                </a:solidFill>
                <a:latin typeface="Courier"/>
              </a:rPr>
              <a:t>geom_point</a:t>
            </a:r>
            <a:r>
              <a:rPr lang="en-US" sz="1200" dirty="0">
                <a:latin typeface="Courier"/>
              </a:rPr>
              <a:t>()</a:t>
            </a:r>
          </a:p>
        </p:txBody>
      </p:sp>
      <p:sp>
        <p:nvSpPr>
          <p:cNvPr id="6" name="Content Placeholder 2">
            <a:extLst>
              <a:ext uri="{FF2B5EF4-FFF2-40B4-BE49-F238E27FC236}">
                <a16:creationId xmlns:a16="http://schemas.microsoft.com/office/drawing/2014/main" id="{906AB58C-2004-5A99-287F-8AAFC7159BC1}"/>
              </a:ext>
            </a:extLst>
          </p:cNvPr>
          <p:cNvSpPr>
            <a:spLocks noGrp="1"/>
          </p:cNvSpPr>
          <p:nvPr>
            <p:ph idx="1"/>
          </p:nvPr>
        </p:nvSpPr>
        <p:spPr>
          <a:xfrm>
            <a:off x="510241" y="1752654"/>
            <a:ext cx="7210396" cy="362393"/>
          </a:xfrm>
        </p:spPr>
        <p:txBody>
          <a:bodyPr>
            <a:normAutofit/>
          </a:bodyPr>
          <a:lstStyle/>
          <a:p>
            <a:pPr marL="0" indent="0">
              <a:buNone/>
            </a:pPr>
            <a:r>
              <a:rPr lang="en-US" sz="1200" dirty="0"/>
              <a:t>A </a:t>
            </a:r>
            <a:r>
              <a:rPr lang="en-US" sz="1200" dirty="0" err="1"/>
              <a:t>ggplot</a:t>
            </a:r>
            <a:r>
              <a:rPr lang="en-US" sz="1200" dirty="0"/>
              <a:t> graph that shows the count of weather delays per carrier.</a:t>
            </a:r>
          </a:p>
        </p:txBody>
      </p:sp>
      <p:pic>
        <p:nvPicPr>
          <p:cNvPr id="10" name="Picture 9">
            <a:extLst>
              <a:ext uri="{FF2B5EF4-FFF2-40B4-BE49-F238E27FC236}">
                <a16:creationId xmlns:a16="http://schemas.microsoft.com/office/drawing/2014/main" id="{29A87464-491F-581C-42C2-A0E2D6AAAB1F}"/>
              </a:ext>
            </a:extLst>
          </p:cNvPr>
          <p:cNvPicPr>
            <a:picLocks noChangeAspect="1"/>
          </p:cNvPicPr>
          <p:nvPr/>
        </p:nvPicPr>
        <p:blipFill>
          <a:blip r:embed="rId2"/>
          <a:stretch>
            <a:fillRect/>
          </a:stretch>
        </p:blipFill>
        <p:spPr>
          <a:xfrm>
            <a:off x="4572000" y="2123270"/>
            <a:ext cx="4274351" cy="2703172"/>
          </a:xfrm>
          <a:prstGeom prst="rect">
            <a:avLst/>
          </a:prstGeom>
        </p:spPr>
      </p:pic>
      <p:sp>
        <p:nvSpPr>
          <p:cNvPr id="11" name="Title 1">
            <a:extLst>
              <a:ext uri="{FF2B5EF4-FFF2-40B4-BE49-F238E27FC236}">
                <a16:creationId xmlns:a16="http://schemas.microsoft.com/office/drawing/2014/main" id="{63CA0913-260F-477D-E92E-DF6369A0B0FC}"/>
              </a:ext>
            </a:extLst>
          </p:cNvPr>
          <p:cNvSpPr>
            <a:spLocks noGrp="1"/>
          </p:cNvSpPr>
          <p:nvPr>
            <p:ph type="title"/>
          </p:nvPr>
        </p:nvSpPr>
        <p:spPr>
          <a:xfrm>
            <a:off x="510241" y="564921"/>
            <a:ext cx="7210396" cy="810704"/>
          </a:xfrm>
        </p:spPr>
        <p:txBody>
          <a:bodyPr>
            <a:normAutofit/>
          </a:bodyPr>
          <a:lstStyle/>
          <a:p>
            <a:r>
              <a:rPr lang="en-US" dirty="0"/>
              <a:t>Results</a:t>
            </a:r>
          </a:p>
        </p:txBody>
      </p:sp>
      <p:sp>
        <p:nvSpPr>
          <p:cNvPr id="12" name="Title 1">
            <a:extLst>
              <a:ext uri="{FF2B5EF4-FFF2-40B4-BE49-F238E27FC236}">
                <a16:creationId xmlns:a16="http://schemas.microsoft.com/office/drawing/2014/main" id="{90C56198-9E64-31C2-7278-95F097299F33}"/>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Scatter plot graph #4</a:t>
            </a:r>
            <a:endParaRPr lang="en-US" sz="1600" i="1" dirty="0">
              <a:solidFill>
                <a:schemeClr val="accent4">
                  <a:lumMod val="40000"/>
                  <a:lumOff val="60000"/>
                </a:schemeClr>
              </a:solidFill>
              <a:latin typeface="Courier"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13607" y="2285214"/>
            <a:ext cx="3521072" cy="1109993"/>
          </a:xfrm>
          <a:solidFill>
            <a:schemeClr val="accent6">
              <a:lumMod val="40000"/>
              <a:lumOff val="60000"/>
            </a:schemeClr>
          </a:solidFill>
        </p:spPr>
        <p:txBody>
          <a:bodyPr>
            <a:normAutofit lnSpcReduction="10000"/>
          </a:bodyPr>
          <a:lstStyle/>
          <a:p>
            <a:pPr lvl="0" indent="0">
              <a:buNone/>
            </a:pPr>
            <a:r>
              <a:rPr i="1" dirty="0">
                <a:solidFill>
                  <a:srgbClr val="60A0B0"/>
                </a:solidFill>
                <a:latin typeface="Courier"/>
              </a:rPr>
              <a:t>#Delta and Southwest were affected the most</a:t>
            </a:r>
            <a:endParaRPr lang="en-US" i="1" dirty="0">
              <a:solidFill>
                <a:srgbClr val="60A0B0"/>
              </a:solidFill>
              <a:latin typeface="Courier"/>
            </a:endParaRPr>
          </a:p>
          <a:p>
            <a:pPr lvl="0" indent="0">
              <a:buNone/>
            </a:pPr>
            <a:br>
              <a:rPr dirty="0"/>
            </a:br>
            <a:r>
              <a:rPr dirty="0" err="1">
                <a:solidFill>
                  <a:srgbClr val="06287E"/>
                </a:solidFill>
                <a:latin typeface="Courier"/>
              </a:rPr>
              <a:t>ggplot</a:t>
            </a:r>
            <a:r>
              <a:rPr dirty="0">
                <a:latin typeface="Courier"/>
              </a:rPr>
              <a:t>(</a:t>
            </a:r>
            <a:r>
              <a:rPr dirty="0">
                <a:solidFill>
                  <a:srgbClr val="7D9029"/>
                </a:solidFill>
                <a:latin typeface="Courier"/>
              </a:rPr>
              <a:t>data =</a:t>
            </a:r>
            <a:r>
              <a:rPr dirty="0">
                <a:latin typeface="Courier"/>
              </a:rPr>
              <a:t> delays, </a:t>
            </a:r>
            <a:r>
              <a:rPr dirty="0" err="1">
                <a:solidFill>
                  <a:srgbClr val="06287E"/>
                </a:solidFill>
                <a:latin typeface="Courier"/>
              </a:rPr>
              <a:t>aes</a:t>
            </a:r>
            <a:r>
              <a:rPr dirty="0">
                <a:latin typeface="Courier"/>
              </a:rPr>
              <a:t>(</a:t>
            </a:r>
            <a:r>
              <a:rPr dirty="0">
                <a:solidFill>
                  <a:srgbClr val="7D9029"/>
                </a:solidFill>
                <a:latin typeface="Courier"/>
              </a:rPr>
              <a:t>x=</a:t>
            </a:r>
            <a:r>
              <a:rPr dirty="0">
                <a:latin typeface="Courier"/>
              </a:rPr>
              <a:t>Group</a:t>
            </a:r>
            <a:r>
              <a:rPr dirty="0">
                <a:solidFill>
                  <a:srgbClr val="40A070"/>
                </a:solidFill>
                <a:latin typeface="Courier"/>
              </a:rPr>
              <a:t>.1</a:t>
            </a:r>
            <a:r>
              <a:rPr dirty="0">
                <a:latin typeface="Courier"/>
              </a:rPr>
              <a:t>, </a:t>
            </a:r>
            <a:r>
              <a:rPr dirty="0">
                <a:solidFill>
                  <a:srgbClr val="7D9029"/>
                </a:solidFill>
                <a:latin typeface="Courier"/>
              </a:rPr>
              <a:t>y=</a:t>
            </a:r>
            <a:r>
              <a:rPr dirty="0">
                <a:latin typeface="Courier"/>
              </a:rPr>
              <a:t>V3, </a:t>
            </a:r>
            <a:r>
              <a:rPr dirty="0" err="1">
                <a:solidFill>
                  <a:srgbClr val="7D9029"/>
                </a:solidFill>
                <a:latin typeface="Courier"/>
              </a:rPr>
              <a:t>colour</a:t>
            </a:r>
            <a:r>
              <a:rPr dirty="0">
                <a:solidFill>
                  <a:srgbClr val="7D9029"/>
                </a:solidFill>
                <a:latin typeface="Courier"/>
              </a:rPr>
              <a:t>=</a:t>
            </a:r>
            <a:r>
              <a:rPr dirty="0">
                <a:latin typeface="Courier"/>
              </a:rPr>
              <a:t>Group</a:t>
            </a:r>
            <a:r>
              <a:rPr dirty="0">
                <a:solidFill>
                  <a:srgbClr val="40A070"/>
                </a:solidFill>
                <a:latin typeface="Courier"/>
              </a:rPr>
              <a:t>.1</a:t>
            </a:r>
            <a:r>
              <a:rPr dirty="0">
                <a:latin typeface="Courier"/>
              </a:rPr>
              <a:t>)) </a:t>
            </a:r>
            <a:r>
              <a:rPr dirty="0">
                <a:solidFill>
                  <a:srgbClr val="4070A0"/>
                </a:solidFill>
                <a:latin typeface="Courier"/>
              </a:rPr>
              <a:t>+</a:t>
            </a:r>
            <a:br>
              <a:rPr dirty="0"/>
            </a:br>
            <a:r>
              <a:rPr dirty="0" err="1">
                <a:solidFill>
                  <a:srgbClr val="06287E"/>
                </a:solidFill>
                <a:latin typeface="Courier"/>
              </a:rPr>
              <a:t>geom_col</a:t>
            </a:r>
            <a:r>
              <a:rPr dirty="0">
                <a:latin typeface="Courier"/>
              </a:rPr>
              <a:t>()</a:t>
            </a:r>
          </a:p>
        </p:txBody>
      </p:sp>
      <p:pic>
        <p:nvPicPr>
          <p:cNvPr id="2" name="Picture 1" descr="Test_files/figure-pptx/unnamed-chunk-13-1.png"/>
          <p:cNvPicPr>
            <a:picLocks noGrp="1" noChangeAspect="1"/>
          </p:cNvPicPr>
          <p:nvPr/>
        </p:nvPicPr>
        <p:blipFill>
          <a:blip r:embed="rId2"/>
          <a:stretch>
            <a:fillRect/>
          </a:stretch>
        </p:blipFill>
        <p:spPr bwMode="auto">
          <a:xfrm>
            <a:off x="4818489" y="1752654"/>
            <a:ext cx="3648855" cy="2922713"/>
          </a:xfrm>
          <a:prstGeom prst="rect">
            <a:avLst/>
          </a:prstGeom>
          <a:noFill/>
          <a:ln w="9525">
            <a:noFill/>
            <a:headEnd/>
            <a:tailEnd/>
          </a:ln>
        </p:spPr>
      </p:pic>
      <p:sp>
        <p:nvSpPr>
          <p:cNvPr id="3" name="Title 1">
            <a:extLst>
              <a:ext uri="{FF2B5EF4-FFF2-40B4-BE49-F238E27FC236}">
                <a16:creationId xmlns:a16="http://schemas.microsoft.com/office/drawing/2014/main" id="{ABC1C8DF-F32C-4FB9-10BC-F59E2C8BFD8E}"/>
              </a:ext>
            </a:extLst>
          </p:cNvPr>
          <p:cNvSpPr>
            <a:spLocks noGrp="1"/>
          </p:cNvSpPr>
          <p:nvPr>
            <p:ph type="title"/>
          </p:nvPr>
        </p:nvSpPr>
        <p:spPr>
          <a:xfrm>
            <a:off x="510241" y="564921"/>
            <a:ext cx="7210396" cy="810704"/>
          </a:xfrm>
        </p:spPr>
        <p:txBody>
          <a:bodyPr>
            <a:normAutofit/>
          </a:bodyPr>
          <a:lstStyle/>
          <a:p>
            <a:r>
              <a:rPr lang="en-US" dirty="0"/>
              <a:t>Results</a:t>
            </a:r>
          </a:p>
        </p:txBody>
      </p:sp>
      <p:sp>
        <p:nvSpPr>
          <p:cNvPr id="5" name="Title 1">
            <a:extLst>
              <a:ext uri="{FF2B5EF4-FFF2-40B4-BE49-F238E27FC236}">
                <a16:creationId xmlns:a16="http://schemas.microsoft.com/office/drawing/2014/main" id="{3AD0AA68-90F5-50B8-6595-B0D7F2097213}"/>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Scatter plot graph #4</a:t>
            </a:r>
            <a:endParaRPr lang="en-US" sz="1600" i="1" dirty="0">
              <a:solidFill>
                <a:schemeClr val="accent4">
                  <a:lumMod val="40000"/>
                  <a:lumOff val="60000"/>
                </a:schemeClr>
              </a:solidFill>
              <a:latin typeface="Courier" pitchFamily="2" charset="0"/>
            </a:endParaRPr>
          </a:p>
        </p:txBody>
      </p:sp>
      <p:sp>
        <p:nvSpPr>
          <p:cNvPr id="6" name="Content Placeholder 2">
            <a:extLst>
              <a:ext uri="{FF2B5EF4-FFF2-40B4-BE49-F238E27FC236}">
                <a16:creationId xmlns:a16="http://schemas.microsoft.com/office/drawing/2014/main" id="{466726C8-D596-A3DA-D58C-CF38B0896A4B}"/>
              </a:ext>
            </a:extLst>
          </p:cNvPr>
          <p:cNvSpPr>
            <a:spLocks noGrp="1"/>
          </p:cNvSpPr>
          <p:nvPr>
            <p:ph idx="1"/>
          </p:nvPr>
        </p:nvSpPr>
        <p:spPr>
          <a:xfrm>
            <a:off x="510241" y="1752654"/>
            <a:ext cx="4308249" cy="537321"/>
          </a:xfrm>
        </p:spPr>
        <p:txBody>
          <a:bodyPr>
            <a:normAutofit/>
          </a:bodyPr>
          <a:lstStyle/>
          <a:p>
            <a:pPr marL="0" indent="0">
              <a:buNone/>
            </a:pPr>
            <a:r>
              <a:rPr lang="en-US" sz="1200" dirty="0"/>
              <a:t>A </a:t>
            </a:r>
            <a:r>
              <a:rPr lang="en-US" sz="1200" dirty="0" err="1"/>
              <a:t>ggplot</a:t>
            </a:r>
            <a:r>
              <a:rPr lang="en-US" sz="1200" dirty="0"/>
              <a:t> graph that shows the carrier that was affected the most by the National Aviation Systems (heavy air traffic)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0" lvl="0" indent="0">
              <a:buNone/>
            </a:pPr>
            <a:r>
              <a:rPr sz="3200" dirty="0"/>
              <a:t>Flight Delay from </a:t>
            </a:r>
            <a:br>
              <a:rPr lang="en-US" sz="3200" dirty="0"/>
            </a:br>
            <a:r>
              <a:rPr sz="3200" dirty="0"/>
              <a:t>January 2017 - July 2022</a:t>
            </a:r>
          </a:p>
        </p:txBody>
      </p:sp>
      <p:sp>
        <p:nvSpPr>
          <p:cNvPr id="3" name="Subtitle 2"/>
          <p:cNvSpPr>
            <a:spLocks noGrp="1"/>
          </p:cNvSpPr>
          <p:nvPr>
            <p:ph type="subTitle" idx="1"/>
          </p:nvPr>
        </p:nvSpPr>
        <p:spPr>
          <a:xfrm>
            <a:off x="6124640" y="3422338"/>
            <a:ext cx="2239972" cy="928733"/>
          </a:xfrm>
        </p:spPr>
        <p:txBody>
          <a:bodyPr>
            <a:normAutofit fontScale="77500" lnSpcReduction="20000"/>
          </a:bodyPr>
          <a:lstStyle/>
          <a:p>
            <a:pPr marL="0" lvl="0" indent="0">
              <a:buNone/>
            </a:pPr>
            <a:r>
              <a:rPr dirty="0" err="1"/>
              <a:t>Neysha</a:t>
            </a:r>
            <a:r>
              <a:rPr dirty="0"/>
              <a:t> Pagan </a:t>
            </a:r>
            <a:endParaRPr lang="en-US" dirty="0"/>
          </a:p>
          <a:p>
            <a:pPr marL="0" lvl="0" indent="0">
              <a:buNone/>
            </a:pPr>
            <a:r>
              <a:rPr dirty="0"/>
              <a:t>Santiago </a:t>
            </a:r>
            <a:r>
              <a:rPr dirty="0" err="1"/>
              <a:t>Lampon</a:t>
            </a:r>
            <a:endParaRPr lang="en-US" dirty="0"/>
          </a:p>
          <a:p>
            <a:pPr marL="0" lvl="0" indent="0">
              <a:buNone/>
            </a:pPr>
            <a:r>
              <a:rPr dirty="0"/>
              <a:t>Brandon </a:t>
            </a:r>
            <a:r>
              <a:rPr dirty="0" err="1"/>
              <a:t>O’Linn</a:t>
            </a:r>
            <a:endParaRPr lang="en-US" dirty="0"/>
          </a:p>
          <a:p>
            <a:pPr marL="0" lvl="0" indent="0">
              <a:buNone/>
            </a:pPr>
            <a:r>
              <a:rPr dirty="0"/>
              <a:t>Justin Washington</a:t>
            </a:r>
          </a:p>
        </p:txBody>
      </p:sp>
      <p:sp>
        <p:nvSpPr>
          <p:cNvPr id="4" name="Date Placeholder 3"/>
          <p:cNvSpPr>
            <a:spLocks noGrp="1"/>
          </p:cNvSpPr>
          <p:nvPr>
            <p:ph type="dt" sz="half" idx="10"/>
          </p:nvPr>
        </p:nvSpPr>
        <p:spPr>
          <a:xfrm>
            <a:off x="6805835" y="4448883"/>
            <a:ext cx="1558777" cy="273844"/>
          </a:xfrm>
        </p:spPr>
        <p:txBody>
          <a:bodyPr/>
          <a:lstStyle/>
          <a:p>
            <a:pPr marL="0" lvl="0" indent="0">
              <a:buNone/>
            </a:pPr>
            <a:r>
              <a:rPr dirty="0"/>
              <a:t>2022-11-</a:t>
            </a:r>
            <a:r>
              <a:rPr lang="en-US" dirty="0"/>
              <a:t>30</a:t>
            </a:r>
            <a:endParaRPr dirty="0"/>
          </a:p>
        </p:txBody>
      </p:sp>
      <p:sp>
        <p:nvSpPr>
          <p:cNvPr id="5" name="Title 1">
            <a:extLst>
              <a:ext uri="{FF2B5EF4-FFF2-40B4-BE49-F238E27FC236}">
                <a16:creationId xmlns:a16="http://schemas.microsoft.com/office/drawing/2014/main" id="{9CCAFC69-6FE0-74E9-23F0-1B2909AF1C1D}"/>
              </a:ext>
            </a:extLst>
          </p:cNvPr>
          <p:cNvSpPr txBox="1">
            <a:spLocks/>
          </p:cNvSpPr>
          <p:nvPr/>
        </p:nvSpPr>
        <p:spPr>
          <a:xfrm>
            <a:off x="6989135" y="2050281"/>
            <a:ext cx="1375477" cy="1029803"/>
          </a:xfrm>
          <a:prstGeom prst="rect">
            <a:avLst/>
          </a:prstGeom>
        </p:spPr>
        <p:txBody>
          <a:bodyPr vert="horz" lIns="91440" tIns="45720" rIns="91440" bIns="45720" rtlCol="0" anchor="b">
            <a:normAutofit/>
          </a:bodyPr>
          <a:lstStyle>
            <a:lvl1pPr algn="r" defTabSz="685800" rtl="0" eaLnBrk="1" latinLnBrk="0" hangingPunct="1">
              <a:lnSpc>
                <a:spcPct val="90000"/>
              </a:lnSpc>
              <a:spcBef>
                <a:spcPct val="0"/>
              </a:spcBef>
              <a:buNone/>
              <a:defRPr sz="4050" kern="1200">
                <a:solidFill>
                  <a:schemeClr val="tx1"/>
                </a:solidFill>
                <a:latin typeface="+mj-lt"/>
                <a:ea typeface="+mj-ea"/>
                <a:cs typeface="+mj-cs"/>
              </a:defRPr>
            </a:lvl1pPr>
          </a:lstStyle>
          <a:p>
            <a:pPr algn="ctr"/>
            <a:r>
              <a:rPr lang="en-US" sz="3200" dirty="0"/>
              <a:t>Part II</a:t>
            </a:r>
          </a:p>
        </p:txBody>
      </p:sp>
    </p:spTree>
    <p:extLst>
      <p:ext uri="{BB962C8B-B14F-4D97-AF65-F5344CB8AC3E}">
        <p14:creationId xmlns:p14="http://schemas.microsoft.com/office/powerpoint/2010/main" val="158612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63C2-72DB-EB10-21A3-5CA8C50C7436}"/>
              </a:ext>
            </a:extLst>
          </p:cNvPr>
          <p:cNvSpPr>
            <a:spLocks noGrp="1"/>
          </p:cNvSpPr>
          <p:nvPr>
            <p:ph type="title"/>
          </p:nvPr>
        </p:nvSpPr>
        <p:spPr/>
        <p:txBody>
          <a:bodyPr/>
          <a:lstStyle/>
          <a:p>
            <a:r>
              <a:rPr lang="en-US" dirty="0"/>
              <a:t>Understanding the data (recap)</a:t>
            </a:r>
          </a:p>
        </p:txBody>
      </p:sp>
      <p:sp>
        <p:nvSpPr>
          <p:cNvPr id="3" name="Content Placeholder 2">
            <a:extLst>
              <a:ext uri="{FF2B5EF4-FFF2-40B4-BE49-F238E27FC236}">
                <a16:creationId xmlns:a16="http://schemas.microsoft.com/office/drawing/2014/main" id="{A5E71529-3A85-3C3D-0570-5FF0AF5C3CB5}"/>
              </a:ext>
            </a:extLst>
          </p:cNvPr>
          <p:cNvSpPr>
            <a:spLocks noGrp="1"/>
          </p:cNvSpPr>
          <p:nvPr>
            <p:ph idx="1"/>
          </p:nvPr>
        </p:nvSpPr>
        <p:spPr/>
        <p:txBody>
          <a:bodyPr>
            <a:normAutofit/>
          </a:bodyPr>
          <a:lstStyle/>
          <a:p>
            <a:r>
              <a:rPr lang="en-US" sz="1200" dirty="0"/>
              <a:t>This dataset has 20 unique carriers and consist of 384 unique airports.</a:t>
            </a:r>
          </a:p>
          <a:p>
            <a:r>
              <a:rPr lang="en-US" sz="1200" dirty="0"/>
              <a:t>Most of the columns in the dataset are integer and numeric. </a:t>
            </a:r>
          </a:p>
          <a:p>
            <a:r>
              <a:rPr lang="en-US" sz="1200" dirty="0"/>
              <a:t>The year values goes from 2017 to 2022, and months goes from 1 to 12. </a:t>
            </a:r>
          </a:p>
          <a:p>
            <a:r>
              <a:rPr lang="en-US" sz="1200" dirty="0"/>
              <a:t>The minimum value across all columns is 0, whereas the maximum value is 429,164. </a:t>
            </a:r>
          </a:p>
          <a:p>
            <a:r>
              <a:rPr lang="en-US" sz="1200" dirty="0"/>
              <a:t>The maximum value correspond to </a:t>
            </a:r>
            <a:r>
              <a:rPr lang="en-US" sz="1200" dirty="0" err="1"/>
              <a:t>arr_delay</a:t>
            </a:r>
            <a:r>
              <a:rPr lang="en-US" sz="1200" dirty="0"/>
              <a:t> column, which means the total minutes of delayed flight.</a:t>
            </a:r>
          </a:p>
          <a:p>
            <a:pPr marL="0" indent="0">
              <a:buNone/>
            </a:pPr>
            <a:endParaRPr lang="en-US" sz="1200" dirty="0"/>
          </a:p>
          <a:p>
            <a:pPr marL="0" indent="0">
              <a:buNone/>
            </a:pPr>
            <a:endParaRPr lang="en-US" sz="1200" dirty="0"/>
          </a:p>
          <a:p>
            <a:pPr marL="0" indent="0" algn="ctr">
              <a:buNone/>
            </a:pPr>
            <a:r>
              <a:rPr lang="en-US" sz="1200" b="1" dirty="0"/>
              <a:t>429,164 minutes (7,153 hours) of delayed flight!</a:t>
            </a:r>
            <a:endParaRPr lang="en-US" sz="1200" dirty="0"/>
          </a:p>
        </p:txBody>
      </p:sp>
    </p:spTree>
    <p:extLst>
      <p:ext uri="{BB962C8B-B14F-4D97-AF65-F5344CB8AC3E}">
        <p14:creationId xmlns:p14="http://schemas.microsoft.com/office/powerpoint/2010/main" val="4069750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79D4-D11C-27BB-7625-FEB52C95DA49}"/>
              </a:ext>
            </a:extLst>
          </p:cNvPr>
          <p:cNvSpPr>
            <a:spLocks noGrp="1"/>
          </p:cNvSpPr>
          <p:nvPr>
            <p:ph type="title"/>
          </p:nvPr>
        </p:nvSpPr>
        <p:spPr/>
        <p:txBody>
          <a:bodyPr/>
          <a:lstStyle/>
          <a:p>
            <a:r>
              <a:rPr lang="en-US" dirty="0"/>
              <a:t>Box Plot</a:t>
            </a:r>
          </a:p>
        </p:txBody>
      </p:sp>
      <p:sp>
        <p:nvSpPr>
          <p:cNvPr id="5" name="Title 1">
            <a:extLst>
              <a:ext uri="{FF2B5EF4-FFF2-40B4-BE49-F238E27FC236}">
                <a16:creationId xmlns:a16="http://schemas.microsoft.com/office/drawing/2014/main" id="{C8D37B11-97BE-2160-E811-3CB6E8EC9C8B}"/>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Delay flights for all numeric columns</a:t>
            </a:r>
            <a:endParaRPr lang="en-US" sz="1600" i="1" dirty="0">
              <a:solidFill>
                <a:schemeClr val="accent4">
                  <a:lumMod val="40000"/>
                  <a:lumOff val="60000"/>
                </a:schemeClr>
              </a:solidFill>
              <a:latin typeface="Courier" pitchFamily="2" charset="0"/>
            </a:endParaRPr>
          </a:p>
        </p:txBody>
      </p:sp>
      <p:pic>
        <p:nvPicPr>
          <p:cNvPr id="6" name="Picture 1" descr="Flights_files/figure-pptx/unnamed-chunk-10-1.png">
            <a:extLst>
              <a:ext uri="{FF2B5EF4-FFF2-40B4-BE49-F238E27FC236}">
                <a16:creationId xmlns:a16="http://schemas.microsoft.com/office/drawing/2014/main" id="{B376DCF0-4DA6-1284-30C3-5A3CDE61AEEC}"/>
              </a:ext>
            </a:extLst>
          </p:cNvPr>
          <p:cNvPicPr>
            <a:picLocks noGrp="1" noChangeAspect="1"/>
          </p:cNvPicPr>
          <p:nvPr>
            <p:ph idx="1"/>
          </p:nvPr>
        </p:nvPicPr>
        <p:blipFill>
          <a:blip r:embed="rId2"/>
          <a:stretch>
            <a:fillRect/>
          </a:stretch>
        </p:blipFill>
        <p:spPr bwMode="auto">
          <a:xfrm>
            <a:off x="4735033" y="1752654"/>
            <a:ext cx="2985602" cy="2388482"/>
          </a:xfrm>
          <a:prstGeom prst="rect">
            <a:avLst/>
          </a:prstGeom>
          <a:noFill/>
          <a:ln w="9525">
            <a:noFill/>
            <a:headEnd/>
            <a:tailEnd/>
          </a:ln>
        </p:spPr>
      </p:pic>
      <p:sp>
        <p:nvSpPr>
          <p:cNvPr id="7" name="Text Placeholder 3">
            <a:extLst>
              <a:ext uri="{FF2B5EF4-FFF2-40B4-BE49-F238E27FC236}">
                <a16:creationId xmlns:a16="http://schemas.microsoft.com/office/drawing/2014/main" id="{6ED97A1C-686F-9726-29BD-49DFC7F3DFE7}"/>
              </a:ext>
            </a:extLst>
          </p:cNvPr>
          <p:cNvSpPr txBox="1">
            <a:spLocks/>
          </p:cNvSpPr>
          <p:nvPr/>
        </p:nvSpPr>
        <p:spPr>
          <a:xfrm>
            <a:off x="510240" y="1752653"/>
            <a:ext cx="4061760" cy="2388481"/>
          </a:xfrm>
          <a:prstGeom prst="rect">
            <a:avLst/>
          </a:prstGeom>
          <a:solidFill>
            <a:schemeClr val="accent6">
              <a:lumMod val="40000"/>
              <a:lumOff val="60000"/>
            </a:schemeClr>
          </a:solidFill>
        </p:spPr>
        <p:txBody>
          <a:bodyPr vert="horz" lIns="91440" tIns="45720" rIns="9144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buNone/>
            </a:pPr>
            <a:r>
              <a:rPr lang="en-US" i="1" dirty="0">
                <a:solidFill>
                  <a:srgbClr val="60A0B0"/>
                </a:solidFill>
                <a:latin typeface="Courier"/>
              </a:rPr>
              <a:t># Remove first column, the </a:t>
            </a:r>
            <a:r>
              <a:rPr lang="en-US" i="1" dirty="0" err="1">
                <a:solidFill>
                  <a:srgbClr val="60A0B0"/>
                </a:solidFill>
                <a:latin typeface="Courier"/>
              </a:rPr>
              <a:t>carrier_name</a:t>
            </a:r>
            <a:r>
              <a:rPr lang="en-US" i="1" dirty="0">
                <a:solidFill>
                  <a:srgbClr val="60A0B0"/>
                </a:solidFill>
                <a:latin typeface="Courier"/>
              </a:rPr>
              <a:t> column</a:t>
            </a:r>
          </a:p>
          <a:p>
            <a:pPr lvl="0" indent="0">
              <a:buNone/>
            </a:pPr>
            <a:br>
              <a:rPr lang="en-US" dirty="0"/>
            </a:br>
            <a:r>
              <a:rPr lang="en-US" dirty="0" err="1">
                <a:latin typeface="Courier"/>
              </a:rPr>
              <a:t>delays_notname</a:t>
            </a:r>
            <a:r>
              <a:rPr lang="en-US" dirty="0">
                <a:latin typeface="Courier"/>
              </a:rPr>
              <a:t> </a:t>
            </a:r>
            <a:r>
              <a:rPr lang="en-US" dirty="0">
                <a:solidFill>
                  <a:srgbClr val="007020"/>
                </a:solidFill>
                <a:latin typeface="Courier"/>
              </a:rPr>
              <a:t>&lt;-</a:t>
            </a:r>
            <a:r>
              <a:rPr lang="en-US" dirty="0">
                <a:latin typeface="Courier"/>
              </a:rPr>
              <a:t> </a:t>
            </a:r>
            <a:r>
              <a:rPr lang="en-US" dirty="0" err="1">
                <a:latin typeface="Courier"/>
              </a:rPr>
              <a:t>delays_all</a:t>
            </a:r>
            <a:r>
              <a:rPr lang="en-US" dirty="0">
                <a:latin typeface="Courier"/>
              </a:rPr>
              <a:t>[,</a:t>
            </a:r>
            <a:r>
              <a:rPr lang="en-US" dirty="0">
                <a:solidFill>
                  <a:srgbClr val="40A070"/>
                </a:solidFill>
                <a:latin typeface="Courier"/>
              </a:rPr>
              <a:t>2</a:t>
            </a:r>
            <a:r>
              <a:rPr lang="en-US" dirty="0">
                <a:solidFill>
                  <a:srgbClr val="4070A0"/>
                </a:solidFill>
                <a:latin typeface="Courier"/>
              </a:rPr>
              <a:t>:</a:t>
            </a:r>
            <a:r>
              <a:rPr lang="en-US" dirty="0">
                <a:solidFill>
                  <a:srgbClr val="40A070"/>
                </a:solidFill>
                <a:latin typeface="Courier"/>
              </a:rPr>
              <a:t>16</a:t>
            </a:r>
            <a:r>
              <a:rPr lang="en-US" dirty="0">
                <a:latin typeface="Courier"/>
              </a:rPr>
              <a:t>]</a:t>
            </a:r>
          </a:p>
          <a:p>
            <a:pPr lvl="0" indent="0">
              <a:buNone/>
            </a:pPr>
            <a:br>
              <a:rPr lang="en-US" dirty="0"/>
            </a:br>
            <a:r>
              <a:rPr lang="en-US" i="1" dirty="0">
                <a:solidFill>
                  <a:srgbClr val="60A0B0"/>
                </a:solidFill>
                <a:latin typeface="Courier"/>
              </a:rPr>
              <a:t># Boxplot for all numeric columns in dataset</a:t>
            </a:r>
          </a:p>
          <a:p>
            <a:pPr lvl="0" indent="0">
              <a:buNone/>
            </a:pPr>
            <a:br>
              <a:rPr lang="en-US" dirty="0"/>
            </a:br>
            <a:r>
              <a:rPr lang="en-US" dirty="0">
                <a:solidFill>
                  <a:srgbClr val="06287E"/>
                </a:solidFill>
                <a:latin typeface="Courier"/>
              </a:rPr>
              <a:t>boxplot</a:t>
            </a:r>
            <a:r>
              <a:rPr lang="en-US" dirty="0">
                <a:latin typeface="Courier"/>
              </a:rPr>
              <a:t>(</a:t>
            </a:r>
            <a:r>
              <a:rPr lang="en-US" dirty="0" err="1">
                <a:latin typeface="Courier"/>
              </a:rPr>
              <a:t>delays_notname</a:t>
            </a:r>
            <a:r>
              <a:rPr lang="en-US" dirty="0">
                <a:latin typeface="Courier"/>
              </a:rPr>
              <a:t>, </a:t>
            </a:r>
            <a:r>
              <a:rPr lang="en-US" dirty="0">
                <a:solidFill>
                  <a:srgbClr val="7D9029"/>
                </a:solidFill>
                <a:latin typeface="Courier"/>
              </a:rPr>
              <a:t>las =</a:t>
            </a:r>
            <a:r>
              <a:rPr lang="en-US" dirty="0">
                <a:latin typeface="Courier"/>
              </a:rPr>
              <a:t> </a:t>
            </a:r>
            <a:r>
              <a:rPr lang="en-US" dirty="0">
                <a:solidFill>
                  <a:srgbClr val="40A070"/>
                </a:solidFill>
                <a:latin typeface="Courier"/>
              </a:rPr>
              <a:t>2</a:t>
            </a:r>
            <a:r>
              <a:rPr lang="en-US" dirty="0">
                <a:latin typeface="Courier"/>
              </a:rPr>
              <a:t>, </a:t>
            </a:r>
            <a:r>
              <a:rPr lang="en-US" dirty="0" err="1">
                <a:solidFill>
                  <a:srgbClr val="7D9029"/>
                </a:solidFill>
                <a:latin typeface="Courier"/>
              </a:rPr>
              <a:t>xlab</a:t>
            </a:r>
            <a:r>
              <a:rPr lang="en-US" dirty="0">
                <a:solidFill>
                  <a:srgbClr val="7D9029"/>
                </a:solidFill>
                <a:latin typeface="Courier"/>
              </a:rPr>
              <a:t> =</a:t>
            </a:r>
            <a:r>
              <a:rPr lang="en-US" dirty="0">
                <a:latin typeface="Courier"/>
              </a:rPr>
              <a:t> </a:t>
            </a:r>
            <a:r>
              <a:rPr lang="en-US" dirty="0">
                <a:solidFill>
                  <a:srgbClr val="4070A0"/>
                </a:solidFill>
                <a:latin typeface="Courier"/>
              </a:rPr>
              <a:t>""</a:t>
            </a:r>
            <a:r>
              <a:rPr lang="en-US" dirty="0">
                <a:latin typeface="Courier"/>
              </a:rPr>
              <a:t>, </a:t>
            </a:r>
            <a:r>
              <a:rPr lang="en-US" dirty="0" err="1">
                <a:solidFill>
                  <a:srgbClr val="7D9029"/>
                </a:solidFill>
                <a:latin typeface="Courier"/>
              </a:rPr>
              <a:t>ylab</a:t>
            </a:r>
            <a:r>
              <a:rPr lang="en-US" dirty="0">
                <a:solidFill>
                  <a:srgbClr val="7D9029"/>
                </a:solidFill>
                <a:latin typeface="Courier"/>
              </a:rPr>
              <a:t> =</a:t>
            </a:r>
            <a:r>
              <a:rPr lang="en-US" dirty="0">
                <a:latin typeface="Courier"/>
              </a:rPr>
              <a:t> </a:t>
            </a:r>
            <a:r>
              <a:rPr lang="en-US" dirty="0">
                <a:solidFill>
                  <a:srgbClr val="4070A0"/>
                </a:solidFill>
                <a:latin typeface="Courier"/>
              </a:rPr>
              <a:t>""</a:t>
            </a:r>
            <a:r>
              <a:rPr lang="en-US" dirty="0">
                <a:latin typeface="Courier"/>
              </a:rPr>
              <a:t>, </a:t>
            </a:r>
            <a:r>
              <a:rPr lang="en-US" dirty="0" err="1">
                <a:solidFill>
                  <a:srgbClr val="7D9029"/>
                </a:solidFill>
                <a:latin typeface="Courier"/>
              </a:rPr>
              <a:t>cex.lab</a:t>
            </a:r>
            <a:r>
              <a:rPr lang="en-US" dirty="0">
                <a:solidFill>
                  <a:srgbClr val="7D9029"/>
                </a:solidFill>
                <a:latin typeface="Courier"/>
              </a:rPr>
              <a:t>=</a:t>
            </a:r>
            <a:r>
              <a:rPr lang="en-US" dirty="0">
                <a:solidFill>
                  <a:srgbClr val="40A070"/>
                </a:solidFill>
                <a:latin typeface="Courier"/>
              </a:rPr>
              <a:t>1</a:t>
            </a:r>
            <a:r>
              <a:rPr lang="en-US" dirty="0">
                <a:latin typeface="Courier"/>
              </a:rPr>
              <a:t>, </a:t>
            </a:r>
            <a:r>
              <a:rPr lang="en-US" dirty="0" err="1">
                <a:solidFill>
                  <a:srgbClr val="7D9029"/>
                </a:solidFill>
                <a:latin typeface="Courier"/>
              </a:rPr>
              <a:t>cex.axis</a:t>
            </a:r>
            <a:r>
              <a:rPr lang="en-US" dirty="0">
                <a:solidFill>
                  <a:srgbClr val="7D9029"/>
                </a:solidFill>
                <a:latin typeface="Courier"/>
              </a:rPr>
              <a:t>=</a:t>
            </a:r>
            <a:r>
              <a:rPr lang="en-US" dirty="0">
                <a:solidFill>
                  <a:srgbClr val="40A070"/>
                </a:solidFill>
                <a:latin typeface="Courier"/>
              </a:rPr>
              <a:t>0.5</a:t>
            </a:r>
            <a:r>
              <a:rPr lang="en-US" dirty="0">
                <a:latin typeface="Courier"/>
              </a:rPr>
              <a:t>, </a:t>
            </a:r>
            <a:r>
              <a:rPr lang="en-US" dirty="0">
                <a:solidFill>
                  <a:srgbClr val="7D9029"/>
                </a:solidFill>
                <a:latin typeface="Courier"/>
              </a:rPr>
              <a:t>method=</a:t>
            </a:r>
            <a:r>
              <a:rPr lang="en-US" dirty="0">
                <a:latin typeface="Courier"/>
              </a:rPr>
              <a:t> </a:t>
            </a:r>
            <a:r>
              <a:rPr lang="en-US" dirty="0">
                <a:solidFill>
                  <a:srgbClr val="4070A0"/>
                </a:solidFill>
                <a:latin typeface="Courier"/>
              </a:rPr>
              <a:t>"jitter"</a:t>
            </a:r>
            <a:r>
              <a:rPr lang="en-US" dirty="0">
                <a:latin typeface="Courier"/>
              </a:rPr>
              <a:t>)</a:t>
            </a:r>
          </a:p>
        </p:txBody>
      </p:sp>
      <p:sp>
        <p:nvSpPr>
          <p:cNvPr id="8" name="Content Placeholder 2">
            <a:extLst>
              <a:ext uri="{FF2B5EF4-FFF2-40B4-BE49-F238E27FC236}">
                <a16:creationId xmlns:a16="http://schemas.microsoft.com/office/drawing/2014/main" id="{595F21F1-5F29-F8A2-F979-005AF91860F0}"/>
              </a:ext>
            </a:extLst>
          </p:cNvPr>
          <p:cNvSpPr txBox="1">
            <a:spLocks/>
          </p:cNvSpPr>
          <p:nvPr/>
        </p:nvSpPr>
        <p:spPr>
          <a:xfrm>
            <a:off x="510241" y="4203405"/>
            <a:ext cx="7210394" cy="737190"/>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marL="0" indent="0">
              <a:buNone/>
            </a:pPr>
            <a:r>
              <a:rPr lang="en-US" sz="1200" dirty="0"/>
              <a:t>These boxplots shows the distribution of data based on a five number summary (“minimum”, first quartile [Q1], median, third quartile [Q3] and “maximum”). </a:t>
            </a:r>
          </a:p>
          <a:p>
            <a:pPr marL="0" indent="0">
              <a:buNone/>
            </a:pPr>
            <a:r>
              <a:rPr lang="en-US" sz="1200" dirty="0"/>
              <a:t>Outliers are noticeable in some columns. Further analysis can be made to determine if the maximum value for </a:t>
            </a:r>
            <a:r>
              <a:rPr lang="en-US" sz="1200" dirty="0" err="1"/>
              <a:t>arr_dealy</a:t>
            </a:r>
            <a:r>
              <a:rPr lang="en-US" sz="1200" dirty="0"/>
              <a:t> is an actual value or an outlier.</a:t>
            </a:r>
          </a:p>
        </p:txBody>
      </p:sp>
    </p:spTree>
    <p:extLst>
      <p:ext uri="{BB962C8B-B14F-4D97-AF65-F5344CB8AC3E}">
        <p14:creationId xmlns:p14="http://schemas.microsoft.com/office/powerpoint/2010/main" val="2060853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79D4-D11C-27BB-7625-FEB52C95DA49}"/>
              </a:ext>
            </a:extLst>
          </p:cNvPr>
          <p:cNvSpPr>
            <a:spLocks noGrp="1"/>
          </p:cNvSpPr>
          <p:nvPr>
            <p:ph type="title"/>
          </p:nvPr>
        </p:nvSpPr>
        <p:spPr/>
        <p:txBody>
          <a:bodyPr/>
          <a:lstStyle/>
          <a:p>
            <a:r>
              <a:rPr lang="en-US" dirty="0"/>
              <a:t>Box Plot (cont.)</a:t>
            </a:r>
          </a:p>
        </p:txBody>
      </p:sp>
      <p:sp>
        <p:nvSpPr>
          <p:cNvPr id="5" name="Title 1">
            <a:extLst>
              <a:ext uri="{FF2B5EF4-FFF2-40B4-BE49-F238E27FC236}">
                <a16:creationId xmlns:a16="http://schemas.microsoft.com/office/drawing/2014/main" id="{C8D37B11-97BE-2160-E811-3CB6E8EC9C8B}"/>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Total time of delayed flights per carrier (</a:t>
            </a:r>
            <a:r>
              <a:rPr lang="en-US" sz="1600" dirty="0" err="1">
                <a:solidFill>
                  <a:schemeClr val="accent4">
                    <a:lumMod val="40000"/>
                    <a:lumOff val="60000"/>
                  </a:schemeClr>
                </a:solidFill>
                <a:latin typeface="Courier" pitchFamily="2" charset="0"/>
              </a:rPr>
              <a:t>arr_delay</a:t>
            </a:r>
            <a:r>
              <a:rPr lang="en-US" sz="1600" dirty="0">
                <a:solidFill>
                  <a:schemeClr val="accent4">
                    <a:lumMod val="40000"/>
                    <a:lumOff val="60000"/>
                  </a:schemeClr>
                </a:solidFill>
                <a:latin typeface="Courier" pitchFamily="2" charset="0"/>
              </a:rPr>
              <a:t>)</a:t>
            </a:r>
          </a:p>
        </p:txBody>
      </p:sp>
      <p:sp>
        <p:nvSpPr>
          <p:cNvPr id="11" name="Text Placeholder 3">
            <a:extLst>
              <a:ext uri="{FF2B5EF4-FFF2-40B4-BE49-F238E27FC236}">
                <a16:creationId xmlns:a16="http://schemas.microsoft.com/office/drawing/2014/main" id="{946D1171-3C7F-58BA-4C8D-1FF20565483B}"/>
              </a:ext>
            </a:extLst>
          </p:cNvPr>
          <p:cNvSpPr txBox="1">
            <a:spLocks/>
          </p:cNvSpPr>
          <p:nvPr/>
        </p:nvSpPr>
        <p:spPr>
          <a:xfrm>
            <a:off x="510240" y="1752654"/>
            <a:ext cx="3430895" cy="1550528"/>
          </a:xfrm>
          <a:prstGeom prst="rect">
            <a:avLst/>
          </a:prstGeom>
          <a:solidFill>
            <a:schemeClr val="accent6">
              <a:lumMod val="40000"/>
              <a:lumOff val="60000"/>
            </a:schemeClr>
          </a:solidFill>
        </p:spPr>
        <p:txBody>
          <a:bodyPr vert="horz" lIns="91440" tIns="45720" rIns="9144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buNone/>
            </a:pPr>
            <a:r>
              <a:rPr lang="en-US" i="1" dirty="0">
                <a:solidFill>
                  <a:srgbClr val="60A0B0"/>
                </a:solidFill>
                <a:latin typeface="Courier"/>
              </a:rPr>
              <a:t># Total time delayed flights per carrier</a:t>
            </a:r>
          </a:p>
          <a:p>
            <a:pPr lvl="0" indent="0">
              <a:buNone/>
            </a:pPr>
            <a:br>
              <a:rPr lang="en-US" dirty="0"/>
            </a:br>
            <a:r>
              <a:rPr lang="en-US" dirty="0">
                <a:solidFill>
                  <a:srgbClr val="06287E"/>
                </a:solidFill>
                <a:latin typeface="Courier"/>
              </a:rPr>
              <a:t>boxplot</a:t>
            </a:r>
            <a:r>
              <a:rPr lang="en-US" dirty="0">
                <a:latin typeface="Courier"/>
              </a:rPr>
              <a:t>(</a:t>
            </a:r>
            <a:r>
              <a:rPr lang="en-US" dirty="0" err="1">
                <a:latin typeface="Courier"/>
              </a:rPr>
              <a:t>data</a:t>
            </a:r>
            <a:r>
              <a:rPr lang="en-US" dirty="0" err="1">
                <a:solidFill>
                  <a:srgbClr val="4070A0"/>
                </a:solidFill>
                <a:latin typeface="Courier"/>
              </a:rPr>
              <a:t>$</a:t>
            </a:r>
            <a:r>
              <a:rPr lang="en-US" dirty="0" err="1">
                <a:latin typeface="Courier"/>
              </a:rPr>
              <a:t>arr_delay</a:t>
            </a:r>
            <a:r>
              <a:rPr lang="en-US" dirty="0">
                <a:latin typeface="Courier"/>
              </a:rPr>
              <a:t>  </a:t>
            </a:r>
            <a:r>
              <a:rPr lang="en-US" dirty="0">
                <a:solidFill>
                  <a:srgbClr val="4070A0"/>
                </a:solidFill>
                <a:latin typeface="Courier"/>
              </a:rPr>
              <a:t>~</a:t>
            </a:r>
            <a:r>
              <a:rPr lang="en-US" dirty="0">
                <a:latin typeface="Courier"/>
              </a:rPr>
              <a:t> </a:t>
            </a:r>
            <a:r>
              <a:rPr lang="en-US" dirty="0" err="1">
                <a:latin typeface="Courier"/>
              </a:rPr>
              <a:t>carrier_name</a:t>
            </a:r>
            <a:r>
              <a:rPr lang="en-US" dirty="0">
                <a:latin typeface="Courier"/>
              </a:rPr>
              <a:t>, </a:t>
            </a:r>
            <a:r>
              <a:rPr lang="en-US" dirty="0">
                <a:solidFill>
                  <a:srgbClr val="7D9029"/>
                </a:solidFill>
                <a:latin typeface="Courier"/>
              </a:rPr>
              <a:t>data =</a:t>
            </a:r>
            <a:r>
              <a:rPr lang="en-US" dirty="0">
                <a:latin typeface="Courier"/>
              </a:rPr>
              <a:t> data, </a:t>
            </a:r>
            <a:r>
              <a:rPr lang="en-US" dirty="0">
                <a:solidFill>
                  <a:srgbClr val="7D9029"/>
                </a:solidFill>
                <a:latin typeface="Courier"/>
              </a:rPr>
              <a:t>las =</a:t>
            </a:r>
            <a:r>
              <a:rPr lang="en-US" dirty="0">
                <a:latin typeface="Courier"/>
              </a:rPr>
              <a:t> </a:t>
            </a:r>
            <a:r>
              <a:rPr lang="en-US" dirty="0">
                <a:solidFill>
                  <a:srgbClr val="40A070"/>
                </a:solidFill>
                <a:latin typeface="Courier"/>
              </a:rPr>
              <a:t>2</a:t>
            </a:r>
            <a:r>
              <a:rPr lang="en-US" dirty="0">
                <a:latin typeface="Courier"/>
              </a:rPr>
              <a:t>, </a:t>
            </a:r>
            <a:r>
              <a:rPr lang="en-US" dirty="0" err="1">
                <a:solidFill>
                  <a:srgbClr val="7D9029"/>
                </a:solidFill>
                <a:latin typeface="Courier"/>
              </a:rPr>
              <a:t>xlab</a:t>
            </a:r>
            <a:r>
              <a:rPr lang="en-US" dirty="0">
                <a:solidFill>
                  <a:srgbClr val="7D9029"/>
                </a:solidFill>
                <a:latin typeface="Courier"/>
              </a:rPr>
              <a:t> =</a:t>
            </a:r>
            <a:r>
              <a:rPr lang="en-US" dirty="0">
                <a:latin typeface="Courier"/>
              </a:rPr>
              <a:t> </a:t>
            </a:r>
            <a:r>
              <a:rPr lang="en-US" dirty="0">
                <a:solidFill>
                  <a:srgbClr val="4070A0"/>
                </a:solidFill>
                <a:latin typeface="Courier"/>
              </a:rPr>
              <a:t>""</a:t>
            </a:r>
            <a:r>
              <a:rPr lang="en-US" dirty="0">
                <a:latin typeface="Courier"/>
              </a:rPr>
              <a:t>, </a:t>
            </a:r>
            <a:r>
              <a:rPr lang="en-US" dirty="0">
                <a:solidFill>
                  <a:srgbClr val="7D9029"/>
                </a:solidFill>
                <a:latin typeface="Courier"/>
              </a:rPr>
              <a:t>main=</a:t>
            </a:r>
            <a:r>
              <a:rPr lang="en-US" dirty="0">
                <a:solidFill>
                  <a:srgbClr val="4070A0"/>
                </a:solidFill>
                <a:latin typeface="Courier"/>
              </a:rPr>
              <a:t>"Total time delayed flights per carrier"</a:t>
            </a:r>
            <a:r>
              <a:rPr lang="en-US" dirty="0">
                <a:latin typeface="Courier"/>
              </a:rPr>
              <a:t>, </a:t>
            </a:r>
            <a:r>
              <a:rPr lang="en-US" dirty="0" err="1">
                <a:solidFill>
                  <a:srgbClr val="7D9029"/>
                </a:solidFill>
                <a:latin typeface="Courier"/>
              </a:rPr>
              <a:t>cex.lab</a:t>
            </a:r>
            <a:r>
              <a:rPr lang="en-US" dirty="0">
                <a:solidFill>
                  <a:srgbClr val="7D9029"/>
                </a:solidFill>
                <a:latin typeface="Courier"/>
              </a:rPr>
              <a:t>=</a:t>
            </a:r>
            <a:r>
              <a:rPr lang="en-US" dirty="0">
                <a:solidFill>
                  <a:srgbClr val="40A070"/>
                </a:solidFill>
                <a:latin typeface="Courier"/>
              </a:rPr>
              <a:t>1</a:t>
            </a:r>
            <a:r>
              <a:rPr lang="en-US" dirty="0">
                <a:latin typeface="Courier"/>
              </a:rPr>
              <a:t>, </a:t>
            </a:r>
            <a:r>
              <a:rPr lang="en-US" dirty="0" err="1">
                <a:solidFill>
                  <a:srgbClr val="7D9029"/>
                </a:solidFill>
                <a:latin typeface="Courier"/>
              </a:rPr>
              <a:t>cex.axis</a:t>
            </a:r>
            <a:r>
              <a:rPr lang="en-US" dirty="0">
                <a:solidFill>
                  <a:srgbClr val="7D9029"/>
                </a:solidFill>
                <a:latin typeface="Courier"/>
              </a:rPr>
              <a:t>=</a:t>
            </a:r>
            <a:r>
              <a:rPr lang="en-US" dirty="0">
                <a:solidFill>
                  <a:srgbClr val="40A070"/>
                </a:solidFill>
                <a:latin typeface="Courier"/>
              </a:rPr>
              <a:t>0.5</a:t>
            </a:r>
            <a:r>
              <a:rPr lang="en-US" dirty="0">
                <a:latin typeface="Courier"/>
              </a:rPr>
              <a:t>, </a:t>
            </a:r>
            <a:r>
              <a:rPr lang="en-US" dirty="0">
                <a:solidFill>
                  <a:srgbClr val="7D9029"/>
                </a:solidFill>
                <a:latin typeface="Courier"/>
              </a:rPr>
              <a:t>method=</a:t>
            </a:r>
            <a:r>
              <a:rPr lang="en-US" dirty="0">
                <a:latin typeface="Courier"/>
              </a:rPr>
              <a:t> </a:t>
            </a:r>
            <a:r>
              <a:rPr lang="en-US" dirty="0">
                <a:solidFill>
                  <a:srgbClr val="4070A0"/>
                </a:solidFill>
                <a:latin typeface="Courier"/>
              </a:rPr>
              <a:t>"jitter"</a:t>
            </a:r>
            <a:r>
              <a:rPr lang="en-US" dirty="0">
                <a:latin typeface="Courier"/>
              </a:rPr>
              <a:t>)</a:t>
            </a:r>
          </a:p>
        </p:txBody>
      </p:sp>
      <p:pic>
        <p:nvPicPr>
          <p:cNvPr id="12" name="Picture 11" descr="Flights_files/figure-pptx/unnamed-chunk-12-3.png">
            <a:extLst>
              <a:ext uri="{FF2B5EF4-FFF2-40B4-BE49-F238E27FC236}">
                <a16:creationId xmlns:a16="http://schemas.microsoft.com/office/drawing/2014/main" id="{B1ED17D2-1779-9FE5-6532-2B999A772A21}"/>
              </a:ext>
            </a:extLst>
          </p:cNvPr>
          <p:cNvPicPr>
            <a:picLocks noGrp="1" noChangeAspect="1"/>
          </p:cNvPicPr>
          <p:nvPr/>
        </p:nvPicPr>
        <p:blipFill>
          <a:blip r:embed="rId2"/>
          <a:stretch>
            <a:fillRect/>
          </a:stretch>
        </p:blipFill>
        <p:spPr bwMode="auto">
          <a:xfrm>
            <a:off x="4112300" y="1752626"/>
            <a:ext cx="3608335" cy="2890258"/>
          </a:xfrm>
          <a:prstGeom prst="rect">
            <a:avLst/>
          </a:prstGeom>
          <a:noFill/>
          <a:ln w="9525">
            <a:noFill/>
            <a:headEnd/>
            <a:tailEnd/>
          </a:ln>
        </p:spPr>
      </p:pic>
      <p:sp>
        <p:nvSpPr>
          <p:cNvPr id="13" name="Content Placeholder 2">
            <a:extLst>
              <a:ext uri="{FF2B5EF4-FFF2-40B4-BE49-F238E27FC236}">
                <a16:creationId xmlns:a16="http://schemas.microsoft.com/office/drawing/2014/main" id="{E4DC8EB2-A810-48D0-E35B-5D92F802D539}"/>
              </a:ext>
            </a:extLst>
          </p:cNvPr>
          <p:cNvSpPr txBox="1">
            <a:spLocks/>
          </p:cNvSpPr>
          <p:nvPr/>
        </p:nvSpPr>
        <p:spPr>
          <a:xfrm>
            <a:off x="510241" y="3524547"/>
            <a:ext cx="3430894" cy="1416048"/>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r>
              <a:rPr lang="en-US" sz="1200" dirty="0"/>
              <a:t>Recall the maximum value for </a:t>
            </a:r>
            <a:r>
              <a:rPr lang="en-US" sz="1200" dirty="0" err="1"/>
              <a:t>arr_delay</a:t>
            </a:r>
            <a:r>
              <a:rPr lang="en-US" sz="1200" dirty="0"/>
              <a:t> is 429,164 which is total minutes of a delayed flight. </a:t>
            </a:r>
          </a:p>
          <a:p>
            <a:r>
              <a:rPr lang="en-US" sz="1200" dirty="0"/>
              <a:t>That is 7,153 hours or almost 10 months of a delayed flight. </a:t>
            </a:r>
          </a:p>
          <a:p>
            <a:r>
              <a:rPr lang="en-US" sz="1200" dirty="0"/>
              <a:t>This value corresponds to Delta Air Lines Inc.</a:t>
            </a:r>
          </a:p>
          <a:p>
            <a:r>
              <a:rPr lang="en-US" sz="1200" dirty="0"/>
              <a:t>The circles represents outliers</a:t>
            </a:r>
          </a:p>
        </p:txBody>
      </p:sp>
    </p:spTree>
    <p:extLst>
      <p:ext uri="{BB962C8B-B14F-4D97-AF65-F5344CB8AC3E}">
        <p14:creationId xmlns:p14="http://schemas.microsoft.com/office/powerpoint/2010/main" val="2085392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79D4-D11C-27BB-7625-FEB52C95DA49}"/>
              </a:ext>
            </a:extLst>
          </p:cNvPr>
          <p:cNvSpPr>
            <a:spLocks noGrp="1"/>
          </p:cNvSpPr>
          <p:nvPr>
            <p:ph type="title"/>
          </p:nvPr>
        </p:nvSpPr>
        <p:spPr/>
        <p:txBody>
          <a:bodyPr/>
          <a:lstStyle/>
          <a:p>
            <a:r>
              <a:rPr lang="en-US" dirty="0"/>
              <a:t>Association Rule Discovery</a:t>
            </a:r>
          </a:p>
        </p:txBody>
      </p:sp>
      <p:sp>
        <p:nvSpPr>
          <p:cNvPr id="3" name="Content Placeholder 2">
            <a:extLst>
              <a:ext uri="{FF2B5EF4-FFF2-40B4-BE49-F238E27FC236}">
                <a16:creationId xmlns:a16="http://schemas.microsoft.com/office/drawing/2014/main" id="{7ED76548-996D-B4BD-C26D-574529885284}"/>
              </a:ext>
            </a:extLst>
          </p:cNvPr>
          <p:cNvSpPr>
            <a:spLocks noGrp="1"/>
          </p:cNvSpPr>
          <p:nvPr>
            <p:ph idx="1"/>
          </p:nvPr>
        </p:nvSpPr>
        <p:spPr>
          <a:xfrm>
            <a:off x="510241" y="1752656"/>
            <a:ext cx="7210394" cy="487270"/>
          </a:xfrm>
        </p:spPr>
        <p:txBody>
          <a:bodyPr>
            <a:normAutofit/>
          </a:bodyPr>
          <a:lstStyle/>
          <a:p>
            <a:pPr marL="0" indent="0">
              <a:buNone/>
            </a:pPr>
            <a:r>
              <a:rPr lang="en-US" sz="1200" dirty="0"/>
              <a:t>Numeric fields need to be discretized so they can be used for the </a:t>
            </a:r>
            <a:r>
              <a:rPr lang="en-US" sz="1200" dirty="0" err="1"/>
              <a:t>Apriori</a:t>
            </a:r>
            <a:r>
              <a:rPr lang="en-US" sz="1200" dirty="0"/>
              <a:t>  algorithm. Char columns need to be converted into factors.</a:t>
            </a:r>
          </a:p>
          <a:p>
            <a:pPr marL="0" indent="0">
              <a:buNone/>
            </a:pPr>
            <a:endParaRPr lang="en-US" sz="1200" dirty="0"/>
          </a:p>
        </p:txBody>
      </p:sp>
      <p:sp>
        <p:nvSpPr>
          <p:cNvPr id="7" name="Text Placeholder 3">
            <a:extLst>
              <a:ext uri="{FF2B5EF4-FFF2-40B4-BE49-F238E27FC236}">
                <a16:creationId xmlns:a16="http://schemas.microsoft.com/office/drawing/2014/main" id="{680FD4AD-75DC-E71F-FE3D-E685E549A08D}"/>
              </a:ext>
            </a:extLst>
          </p:cNvPr>
          <p:cNvSpPr txBox="1">
            <a:spLocks/>
          </p:cNvSpPr>
          <p:nvPr/>
        </p:nvSpPr>
        <p:spPr>
          <a:xfrm>
            <a:off x="510241" y="2239926"/>
            <a:ext cx="3487602" cy="2589246"/>
          </a:xfrm>
          <a:prstGeom prst="rect">
            <a:avLst/>
          </a:prstGeom>
          <a:solidFill>
            <a:schemeClr val="accent6">
              <a:lumMod val="40000"/>
              <a:lumOff val="60000"/>
            </a:schemeClr>
          </a:solidFill>
        </p:spPr>
        <p:txBody>
          <a:bodyPr vert="horz" lIns="91440" tIns="45720" rIns="91440" bIns="45720" rtlCol="0" anchor="ctr">
            <a:normAutofit lnSpcReduction="100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marL="0" indent="0">
              <a:buNone/>
            </a:pPr>
            <a:r>
              <a:rPr lang="en-US" sz="800" i="1" dirty="0">
                <a:solidFill>
                  <a:srgbClr val="60A0B0"/>
                </a:solidFill>
                <a:latin typeface="Courier"/>
              </a:rPr>
              <a:t># Convert fields into factor</a:t>
            </a:r>
            <a:br>
              <a:rPr lang="en-US" sz="800" dirty="0"/>
            </a:br>
            <a:r>
              <a:rPr lang="en-US" sz="800" dirty="0">
                <a:latin typeface="Courier"/>
              </a:rPr>
              <a:t>flights               </a:t>
            </a:r>
            <a:r>
              <a:rPr lang="en-US" sz="800" dirty="0">
                <a:solidFill>
                  <a:srgbClr val="007020"/>
                </a:solidFill>
                <a:latin typeface="Courier"/>
              </a:rPr>
              <a:t>&lt;-</a:t>
            </a:r>
            <a:r>
              <a:rPr lang="en-US" sz="800" dirty="0">
                <a:latin typeface="Courier"/>
              </a:rPr>
              <a:t> data</a:t>
            </a:r>
            <a:br>
              <a:rPr lang="en-US" sz="800" dirty="0"/>
            </a:br>
            <a:r>
              <a:rPr lang="en-US" sz="800" i="1" dirty="0">
                <a:solidFill>
                  <a:srgbClr val="60A0B0"/>
                </a:solidFill>
                <a:latin typeface="Courier"/>
              </a:rPr>
              <a:t>#str(flights)</a:t>
            </a:r>
            <a:br>
              <a:rPr lang="en-US" sz="800" dirty="0"/>
            </a:br>
            <a:br>
              <a:rPr lang="en-US" sz="800" dirty="0"/>
            </a:br>
            <a:r>
              <a:rPr lang="en-US" sz="800" dirty="0" err="1">
                <a:latin typeface="Courier"/>
              </a:rPr>
              <a:t>flights</a:t>
            </a:r>
            <a:r>
              <a:rPr lang="en-US" sz="800" dirty="0" err="1">
                <a:solidFill>
                  <a:srgbClr val="4070A0"/>
                </a:solidFill>
                <a:latin typeface="Courier"/>
              </a:rPr>
              <a:t>$</a:t>
            </a:r>
            <a:r>
              <a:rPr lang="en-US" sz="800" dirty="0" err="1">
                <a:latin typeface="Courier"/>
              </a:rPr>
              <a:t>carrier</a:t>
            </a:r>
            <a:r>
              <a:rPr lang="en-US" sz="800" dirty="0">
                <a:latin typeface="Courier"/>
              </a:rPr>
              <a:t>       </a:t>
            </a:r>
            <a:r>
              <a:rPr lang="en-US" sz="800" dirty="0">
                <a:solidFill>
                  <a:srgbClr val="007020"/>
                </a:solidFill>
                <a:latin typeface="Courier"/>
              </a:rPr>
              <a:t>&lt;-</a:t>
            </a:r>
            <a:r>
              <a:rPr lang="en-US" sz="800" dirty="0">
                <a:latin typeface="Courier"/>
              </a:rPr>
              <a:t> </a:t>
            </a:r>
            <a:r>
              <a:rPr lang="en-US" sz="800" dirty="0">
                <a:solidFill>
                  <a:srgbClr val="06287E"/>
                </a:solidFill>
                <a:latin typeface="Courier"/>
              </a:rPr>
              <a:t>factor</a:t>
            </a:r>
            <a:r>
              <a:rPr lang="en-US" sz="800" dirty="0">
                <a:latin typeface="Courier"/>
              </a:rPr>
              <a:t>(</a:t>
            </a:r>
            <a:r>
              <a:rPr lang="en-US" sz="800" dirty="0" err="1">
                <a:latin typeface="Courier"/>
              </a:rPr>
              <a:t>flights</a:t>
            </a:r>
            <a:r>
              <a:rPr lang="en-US" sz="800" dirty="0" err="1">
                <a:solidFill>
                  <a:srgbClr val="4070A0"/>
                </a:solidFill>
                <a:latin typeface="Courier"/>
              </a:rPr>
              <a:t>$</a:t>
            </a:r>
            <a:r>
              <a:rPr lang="en-US" sz="800" dirty="0" err="1">
                <a:latin typeface="Courier"/>
              </a:rPr>
              <a:t>carrier</a:t>
            </a:r>
            <a:r>
              <a:rPr lang="en-US" sz="800" dirty="0">
                <a:latin typeface="Courier"/>
              </a:rPr>
              <a:t>)</a:t>
            </a:r>
            <a:br>
              <a:rPr lang="en-US" sz="800" dirty="0"/>
            </a:br>
            <a:r>
              <a:rPr lang="en-US" sz="800" dirty="0" err="1">
                <a:latin typeface="Courier"/>
              </a:rPr>
              <a:t>flights</a:t>
            </a:r>
            <a:r>
              <a:rPr lang="en-US" sz="800" dirty="0" err="1">
                <a:solidFill>
                  <a:srgbClr val="4070A0"/>
                </a:solidFill>
                <a:latin typeface="Courier"/>
              </a:rPr>
              <a:t>$</a:t>
            </a:r>
            <a:r>
              <a:rPr lang="en-US" sz="800" dirty="0" err="1">
                <a:latin typeface="Courier"/>
              </a:rPr>
              <a:t>carrier_name</a:t>
            </a:r>
            <a:r>
              <a:rPr lang="en-US" sz="800" dirty="0">
                <a:latin typeface="Courier"/>
              </a:rPr>
              <a:t>  </a:t>
            </a:r>
            <a:r>
              <a:rPr lang="en-US" sz="800" dirty="0">
                <a:solidFill>
                  <a:srgbClr val="007020"/>
                </a:solidFill>
                <a:latin typeface="Courier"/>
              </a:rPr>
              <a:t>&lt;-</a:t>
            </a:r>
            <a:r>
              <a:rPr lang="en-US" sz="800" dirty="0">
                <a:latin typeface="Courier"/>
              </a:rPr>
              <a:t> </a:t>
            </a:r>
            <a:r>
              <a:rPr lang="en-US" sz="800" dirty="0">
                <a:solidFill>
                  <a:srgbClr val="06287E"/>
                </a:solidFill>
                <a:latin typeface="Courier"/>
              </a:rPr>
              <a:t>factor</a:t>
            </a:r>
            <a:r>
              <a:rPr lang="en-US" sz="800" dirty="0">
                <a:latin typeface="Courier"/>
              </a:rPr>
              <a:t>(</a:t>
            </a:r>
            <a:r>
              <a:rPr lang="en-US" sz="800" dirty="0" err="1">
                <a:latin typeface="Courier"/>
              </a:rPr>
              <a:t>flights</a:t>
            </a:r>
            <a:r>
              <a:rPr lang="en-US" sz="800" dirty="0" err="1">
                <a:solidFill>
                  <a:srgbClr val="4070A0"/>
                </a:solidFill>
                <a:latin typeface="Courier"/>
              </a:rPr>
              <a:t>$</a:t>
            </a:r>
            <a:r>
              <a:rPr lang="en-US" sz="800" dirty="0" err="1">
                <a:latin typeface="Courier"/>
              </a:rPr>
              <a:t>carrier_name</a:t>
            </a:r>
            <a:r>
              <a:rPr lang="en-US" sz="800" dirty="0">
                <a:latin typeface="Courier"/>
              </a:rPr>
              <a:t>)</a:t>
            </a:r>
            <a:br>
              <a:rPr lang="en-US" sz="800" dirty="0"/>
            </a:br>
            <a:r>
              <a:rPr lang="en-US" sz="800" dirty="0" err="1">
                <a:latin typeface="Courier"/>
              </a:rPr>
              <a:t>flights</a:t>
            </a:r>
            <a:r>
              <a:rPr lang="en-US" sz="800" dirty="0" err="1">
                <a:solidFill>
                  <a:srgbClr val="4070A0"/>
                </a:solidFill>
                <a:latin typeface="Courier"/>
              </a:rPr>
              <a:t>$</a:t>
            </a:r>
            <a:r>
              <a:rPr lang="en-US" sz="800" dirty="0" err="1">
                <a:latin typeface="Courier"/>
              </a:rPr>
              <a:t>airport</a:t>
            </a:r>
            <a:r>
              <a:rPr lang="en-US" sz="800" dirty="0">
                <a:latin typeface="Courier"/>
              </a:rPr>
              <a:t>       </a:t>
            </a:r>
            <a:r>
              <a:rPr lang="en-US" sz="800" dirty="0">
                <a:solidFill>
                  <a:srgbClr val="007020"/>
                </a:solidFill>
                <a:latin typeface="Courier"/>
              </a:rPr>
              <a:t>&lt;-</a:t>
            </a:r>
            <a:r>
              <a:rPr lang="en-US" sz="800" dirty="0">
                <a:latin typeface="Courier"/>
              </a:rPr>
              <a:t> </a:t>
            </a:r>
            <a:r>
              <a:rPr lang="en-US" sz="800" dirty="0">
                <a:solidFill>
                  <a:srgbClr val="06287E"/>
                </a:solidFill>
                <a:latin typeface="Courier"/>
              </a:rPr>
              <a:t>factor</a:t>
            </a:r>
            <a:r>
              <a:rPr lang="en-US" sz="800" dirty="0">
                <a:latin typeface="Courier"/>
              </a:rPr>
              <a:t>(</a:t>
            </a:r>
            <a:r>
              <a:rPr lang="en-US" sz="800" dirty="0" err="1">
                <a:latin typeface="Courier"/>
              </a:rPr>
              <a:t>flights</a:t>
            </a:r>
            <a:r>
              <a:rPr lang="en-US" sz="800" dirty="0" err="1">
                <a:solidFill>
                  <a:srgbClr val="4070A0"/>
                </a:solidFill>
                <a:latin typeface="Courier"/>
              </a:rPr>
              <a:t>$</a:t>
            </a:r>
            <a:r>
              <a:rPr lang="en-US" sz="800" dirty="0" err="1">
                <a:latin typeface="Courier"/>
              </a:rPr>
              <a:t>airport</a:t>
            </a:r>
            <a:r>
              <a:rPr lang="en-US" sz="800" dirty="0">
                <a:latin typeface="Courier"/>
              </a:rPr>
              <a:t>)</a:t>
            </a:r>
            <a:br>
              <a:rPr lang="en-US" sz="800" dirty="0"/>
            </a:br>
            <a:r>
              <a:rPr lang="en-US" sz="800" dirty="0" err="1">
                <a:latin typeface="Courier"/>
              </a:rPr>
              <a:t>flights</a:t>
            </a:r>
            <a:r>
              <a:rPr lang="en-US" sz="800" dirty="0" err="1">
                <a:solidFill>
                  <a:srgbClr val="4070A0"/>
                </a:solidFill>
                <a:latin typeface="Courier"/>
              </a:rPr>
              <a:t>$</a:t>
            </a:r>
            <a:r>
              <a:rPr lang="en-US" sz="800" dirty="0" err="1">
                <a:latin typeface="Courier"/>
              </a:rPr>
              <a:t>airport_name</a:t>
            </a:r>
            <a:r>
              <a:rPr lang="en-US" sz="800" dirty="0">
                <a:latin typeface="Courier"/>
              </a:rPr>
              <a:t>  </a:t>
            </a:r>
            <a:r>
              <a:rPr lang="en-US" sz="800" dirty="0">
                <a:solidFill>
                  <a:srgbClr val="007020"/>
                </a:solidFill>
                <a:latin typeface="Courier"/>
              </a:rPr>
              <a:t>&lt;-</a:t>
            </a:r>
            <a:r>
              <a:rPr lang="en-US" sz="800" dirty="0">
                <a:latin typeface="Courier"/>
              </a:rPr>
              <a:t> </a:t>
            </a:r>
            <a:r>
              <a:rPr lang="en-US" sz="800" dirty="0">
                <a:solidFill>
                  <a:srgbClr val="06287E"/>
                </a:solidFill>
                <a:latin typeface="Courier"/>
              </a:rPr>
              <a:t>factor</a:t>
            </a:r>
            <a:r>
              <a:rPr lang="en-US" sz="800" dirty="0">
                <a:latin typeface="Courier"/>
              </a:rPr>
              <a:t>(</a:t>
            </a:r>
            <a:r>
              <a:rPr lang="en-US" sz="800" dirty="0" err="1">
                <a:latin typeface="Courier"/>
              </a:rPr>
              <a:t>flights</a:t>
            </a:r>
            <a:r>
              <a:rPr lang="en-US" sz="800" dirty="0" err="1">
                <a:solidFill>
                  <a:srgbClr val="4070A0"/>
                </a:solidFill>
                <a:latin typeface="Courier"/>
              </a:rPr>
              <a:t>$</a:t>
            </a:r>
            <a:r>
              <a:rPr lang="en-US" sz="800" dirty="0" err="1">
                <a:latin typeface="Courier"/>
              </a:rPr>
              <a:t>airport_name</a:t>
            </a:r>
            <a:r>
              <a:rPr lang="en-US" sz="800" dirty="0">
                <a:latin typeface="Courier"/>
              </a:rPr>
              <a:t>)</a:t>
            </a:r>
            <a:br>
              <a:rPr lang="en-US" sz="800" dirty="0"/>
            </a:br>
            <a:br>
              <a:rPr lang="en-US" sz="800" dirty="0"/>
            </a:br>
            <a:r>
              <a:rPr lang="en-US" sz="800" i="1" dirty="0">
                <a:solidFill>
                  <a:srgbClr val="60A0B0"/>
                </a:solidFill>
                <a:latin typeface="Courier"/>
              </a:rPr>
              <a:t># Discretize </a:t>
            </a:r>
            <a:r>
              <a:rPr lang="en-US" sz="800" i="1" dirty="0" err="1">
                <a:solidFill>
                  <a:srgbClr val="60A0B0"/>
                </a:solidFill>
                <a:latin typeface="Courier"/>
              </a:rPr>
              <a:t>arr_flights</a:t>
            </a:r>
            <a:r>
              <a:rPr lang="en-US" sz="800" i="1" dirty="0">
                <a:solidFill>
                  <a:srgbClr val="60A0B0"/>
                </a:solidFill>
                <a:latin typeface="Courier"/>
              </a:rPr>
              <a:t> field</a:t>
            </a:r>
            <a:br>
              <a:rPr lang="en-US" sz="800" dirty="0"/>
            </a:br>
            <a:r>
              <a:rPr lang="en-US" sz="800" dirty="0" err="1">
                <a:latin typeface="Courier"/>
              </a:rPr>
              <a:t>min_arr_flights</a:t>
            </a:r>
            <a:r>
              <a:rPr lang="en-US" sz="800" dirty="0">
                <a:latin typeface="Courier"/>
              </a:rPr>
              <a:t> </a:t>
            </a:r>
            <a:r>
              <a:rPr lang="en-US" sz="800" dirty="0">
                <a:solidFill>
                  <a:srgbClr val="007020"/>
                </a:solidFill>
                <a:latin typeface="Courier"/>
              </a:rPr>
              <a:t>&lt;-</a:t>
            </a:r>
            <a:r>
              <a:rPr lang="en-US" sz="800" dirty="0">
                <a:latin typeface="Courier"/>
              </a:rPr>
              <a:t> </a:t>
            </a:r>
            <a:r>
              <a:rPr lang="en-US" sz="800" dirty="0">
                <a:solidFill>
                  <a:srgbClr val="06287E"/>
                </a:solidFill>
                <a:latin typeface="Courier"/>
              </a:rPr>
              <a:t>min</a:t>
            </a:r>
            <a:r>
              <a:rPr lang="en-US" sz="800" dirty="0">
                <a:latin typeface="Courier"/>
              </a:rPr>
              <a:t>(</a:t>
            </a:r>
            <a:r>
              <a:rPr lang="en-US" sz="800" dirty="0" err="1">
                <a:latin typeface="Courier"/>
              </a:rPr>
              <a:t>flights</a:t>
            </a:r>
            <a:r>
              <a:rPr lang="en-US" sz="800" dirty="0" err="1">
                <a:solidFill>
                  <a:srgbClr val="4070A0"/>
                </a:solidFill>
                <a:latin typeface="Courier"/>
              </a:rPr>
              <a:t>$</a:t>
            </a:r>
            <a:r>
              <a:rPr lang="en-US" sz="800" dirty="0" err="1">
                <a:latin typeface="Courier"/>
              </a:rPr>
              <a:t>arr_flights</a:t>
            </a:r>
            <a:r>
              <a:rPr lang="en-US" sz="800" dirty="0">
                <a:latin typeface="Courier"/>
              </a:rPr>
              <a:t>)</a:t>
            </a:r>
            <a:br>
              <a:rPr lang="en-US" sz="800" dirty="0"/>
            </a:br>
            <a:r>
              <a:rPr lang="en-US" sz="800" i="1" dirty="0">
                <a:solidFill>
                  <a:srgbClr val="60A0B0"/>
                </a:solidFill>
                <a:latin typeface="Courier"/>
              </a:rPr>
              <a:t>#</a:t>
            </a:r>
            <a:r>
              <a:rPr lang="en-US" sz="800" i="1" dirty="0" err="1">
                <a:solidFill>
                  <a:srgbClr val="60A0B0"/>
                </a:solidFill>
                <a:latin typeface="Courier"/>
              </a:rPr>
              <a:t>min_arr_flights</a:t>
            </a:r>
            <a:br>
              <a:rPr lang="en-US" sz="800" dirty="0"/>
            </a:br>
            <a:br>
              <a:rPr lang="en-US" sz="800" dirty="0"/>
            </a:br>
            <a:r>
              <a:rPr lang="en-US" sz="800" dirty="0" err="1">
                <a:latin typeface="Courier"/>
              </a:rPr>
              <a:t>max_arr_flights</a:t>
            </a:r>
            <a:r>
              <a:rPr lang="en-US" sz="800" dirty="0">
                <a:latin typeface="Courier"/>
              </a:rPr>
              <a:t> </a:t>
            </a:r>
            <a:r>
              <a:rPr lang="en-US" sz="800" dirty="0">
                <a:solidFill>
                  <a:srgbClr val="007020"/>
                </a:solidFill>
                <a:latin typeface="Courier"/>
              </a:rPr>
              <a:t>&lt;-</a:t>
            </a:r>
            <a:r>
              <a:rPr lang="en-US" sz="800" dirty="0">
                <a:latin typeface="Courier"/>
              </a:rPr>
              <a:t> </a:t>
            </a:r>
            <a:r>
              <a:rPr lang="en-US" sz="800" dirty="0">
                <a:solidFill>
                  <a:srgbClr val="06287E"/>
                </a:solidFill>
                <a:latin typeface="Courier"/>
              </a:rPr>
              <a:t>max</a:t>
            </a:r>
            <a:r>
              <a:rPr lang="en-US" sz="800" dirty="0">
                <a:latin typeface="Courier"/>
              </a:rPr>
              <a:t>(</a:t>
            </a:r>
            <a:r>
              <a:rPr lang="en-US" sz="800" dirty="0" err="1">
                <a:latin typeface="Courier"/>
              </a:rPr>
              <a:t>flights</a:t>
            </a:r>
            <a:r>
              <a:rPr lang="en-US" sz="800" dirty="0" err="1">
                <a:solidFill>
                  <a:srgbClr val="4070A0"/>
                </a:solidFill>
                <a:latin typeface="Courier"/>
              </a:rPr>
              <a:t>$</a:t>
            </a:r>
            <a:r>
              <a:rPr lang="en-US" sz="800" dirty="0" err="1">
                <a:latin typeface="Courier"/>
              </a:rPr>
              <a:t>arr_flights</a:t>
            </a:r>
            <a:r>
              <a:rPr lang="en-US" sz="800" dirty="0">
                <a:latin typeface="Courier"/>
              </a:rPr>
              <a:t>)</a:t>
            </a:r>
            <a:br>
              <a:rPr lang="en-US" sz="800" dirty="0"/>
            </a:br>
            <a:r>
              <a:rPr lang="en-US" sz="800" i="1" dirty="0">
                <a:solidFill>
                  <a:srgbClr val="60A0B0"/>
                </a:solidFill>
                <a:latin typeface="Courier"/>
              </a:rPr>
              <a:t>#</a:t>
            </a:r>
            <a:r>
              <a:rPr lang="en-US" sz="800" i="1" dirty="0" err="1">
                <a:solidFill>
                  <a:srgbClr val="60A0B0"/>
                </a:solidFill>
                <a:latin typeface="Courier"/>
              </a:rPr>
              <a:t>max_arr_flights</a:t>
            </a:r>
            <a:br>
              <a:rPr lang="en-US" sz="800" dirty="0"/>
            </a:br>
            <a:br>
              <a:rPr lang="en-US" sz="800" dirty="0"/>
            </a:br>
            <a:r>
              <a:rPr lang="en-US" sz="800" dirty="0">
                <a:latin typeface="Courier"/>
              </a:rPr>
              <a:t>bins </a:t>
            </a:r>
            <a:r>
              <a:rPr lang="en-US" sz="800" dirty="0">
                <a:solidFill>
                  <a:srgbClr val="007020"/>
                </a:solidFill>
                <a:latin typeface="Courier"/>
              </a:rPr>
              <a:t>=</a:t>
            </a:r>
            <a:r>
              <a:rPr lang="en-US" sz="800" dirty="0">
                <a:latin typeface="Courier"/>
              </a:rPr>
              <a:t> </a:t>
            </a:r>
            <a:r>
              <a:rPr lang="en-US" sz="800" dirty="0">
                <a:solidFill>
                  <a:srgbClr val="40A070"/>
                </a:solidFill>
                <a:latin typeface="Courier"/>
              </a:rPr>
              <a:t>20</a:t>
            </a:r>
            <a:r>
              <a:rPr lang="en-US" sz="800" dirty="0">
                <a:latin typeface="Courier"/>
              </a:rPr>
              <a:t> </a:t>
            </a:r>
            <a:br>
              <a:rPr lang="en-US" sz="800" dirty="0"/>
            </a:br>
            <a:r>
              <a:rPr lang="en-US" sz="800" dirty="0">
                <a:latin typeface="Courier"/>
              </a:rPr>
              <a:t>width</a:t>
            </a:r>
            <a:r>
              <a:rPr lang="en-US" sz="800" dirty="0">
                <a:solidFill>
                  <a:srgbClr val="007020"/>
                </a:solidFill>
                <a:latin typeface="Courier"/>
              </a:rPr>
              <a:t>=</a:t>
            </a:r>
            <a:r>
              <a:rPr lang="en-US" sz="800" dirty="0">
                <a:latin typeface="Courier"/>
              </a:rPr>
              <a:t>(</a:t>
            </a:r>
            <a:r>
              <a:rPr lang="en-US" sz="800" dirty="0" err="1">
                <a:latin typeface="Courier"/>
              </a:rPr>
              <a:t>max_arr_flights</a:t>
            </a:r>
            <a:r>
              <a:rPr lang="en-US" sz="800" dirty="0">
                <a:latin typeface="Courier"/>
              </a:rPr>
              <a:t> </a:t>
            </a:r>
            <a:r>
              <a:rPr lang="en-US" sz="800" dirty="0">
                <a:solidFill>
                  <a:srgbClr val="4070A0"/>
                </a:solidFill>
                <a:latin typeface="Courier"/>
              </a:rPr>
              <a:t>-</a:t>
            </a:r>
            <a:r>
              <a:rPr lang="en-US" sz="800" dirty="0">
                <a:latin typeface="Courier"/>
              </a:rPr>
              <a:t> </a:t>
            </a:r>
            <a:r>
              <a:rPr lang="en-US" sz="800" dirty="0" err="1">
                <a:latin typeface="Courier"/>
              </a:rPr>
              <a:t>min_arr_flights</a:t>
            </a:r>
            <a:r>
              <a:rPr lang="en-US" sz="800" dirty="0">
                <a:latin typeface="Courier"/>
              </a:rPr>
              <a:t>)</a:t>
            </a:r>
            <a:r>
              <a:rPr lang="en-US" sz="800" dirty="0">
                <a:solidFill>
                  <a:srgbClr val="4070A0"/>
                </a:solidFill>
                <a:latin typeface="Courier"/>
              </a:rPr>
              <a:t>/</a:t>
            </a:r>
            <a:r>
              <a:rPr lang="en-US" sz="800" dirty="0">
                <a:latin typeface="Courier"/>
              </a:rPr>
              <a:t>bins;</a:t>
            </a:r>
            <a:br>
              <a:rPr lang="en-US" sz="800" dirty="0"/>
            </a:br>
            <a:r>
              <a:rPr lang="en-US" sz="800" i="1" dirty="0">
                <a:solidFill>
                  <a:srgbClr val="60A0B0"/>
                </a:solidFill>
                <a:latin typeface="Courier"/>
              </a:rPr>
              <a:t>#width</a:t>
            </a:r>
          </a:p>
          <a:p>
            <a:pPr marL="0" indent="0">
              <a:buNone/>
            </a:pPr>
            <a:br>
              <a:rPr lang="en-US" sz="800" dirty="0"/>
            </a:br>
            <a:r>
              <a:rPr lang="en-US" sz="800" dirty="0" err="1">
                <a:latin typeface="Courier"/>
              </a:rPr>
              <a:t>flights</a:t>
            </a:r>
            <a:r>
              <a:rPr lang="en-US" sz="800" dirty="0" err="1">
                <a:solidFill>
                  <a:srgbClr val="4070A0"/>
                </a:solidFill>
                <a:latin typeface="Courier"/>
              </a:rPr>
              <a:t>$</a:t>
            </a:r>
            <a:r>
              <a:rPr lang="en-US" sz="800" dirty="0" err="1">
                <a:latin typeface="Courier"/>
              </a:rPr>
              <a:t>arr_flights</a:t>
            </a:r>
            <a:r>
              <a:rPr lang="en-US" sz="800" dirty="0">
                <a:latin typeface="Courier"/>
              </a:rPr>
              <a:t> </a:t>
            </a:r>
            <a:r>
              <a:rPr lang="en-US" sz="800" dirty="0">
                <a:solidFill>
                  <a:srgbClr val="007020"/>
                </a:solidFill>
                <a:latin typeface="Courier"/>
              </a:rPr>
              <a:t>=</a:t>
            </a:r>
            <a:r>
              <a:rPr lang="en-US" sz="800" dirty="0">
                <a:latin typeface="Courier"/>
              </a:rPr>
              <a:t> </a:t>
            </a:r>
            <a:r>
              <a:rPr lang="en-US" sz="800" dirty="0">
                <a:solidFill>
                  <a:srgbClr val="06287E"/>
                </a:solidFill>
                <a:latin typeface="Courier"/>
              </a:rPr>
              <a:t>cut</a:t>
            </a:r>
            <a:r>
              <a:rPr lang="en-US" sz="800" dirty="0">
                <a:latin typeface="Courier"/>
              </a:rPr>
              <a:t>(</a:t>
            </a:r>
            <a:r>
              <a:rPr lang="en-US" sz="800" dirty="0" err="1">
                <a:latin typeface="Courier"/>
              </a:rPr>
              <a:t>flights</a:t>
            </a:r>
            <a:r>
              <a:rPr lang="en-US" sz="800" dirty="0" err="1">
                <a:solidFill>
                  <a:srgbClr val="4070A0"/>
                </a:solidFill>
                <a:latin typeface="Courier"/>
              </a:rPr>
              <a:t>$</a:t>
            </a:r>
            <a:r>
              <a:rPr lang="en-US" sz="800" dirty="0" err="1">
                <a:latin typeface="Courier"/>
              </a:rPr>
              <a:t>arr_flights</a:t>
            </a:r>
            <a:r>
              <a:rPr lang="en-US" sz="800" dirty="0">
                <a:latin typeface="Courier"/>
              </a:rPr>
              <a:t>, </a:t>
            </a:r>
            <a:r>
              <a:rPr lang="en-US" sz="800" dirty="0">
                <a:solidFill>
                  <a:srgbClr val="7D9029"/>
                </a:solidFill>
                <a:latin typeface="Courier"/>
              </a:rPr>
              <a:t>breaks=</a:t>
            </a:r>
            <a:r>
              <a:rPr lang="en-US" sz="800" dirty="0">
                <a:solidFill>
                  <a:srgbClr val="06287E"/>
                </a:solidFill>
                <a:latin typeface="Courier"/>
              </a:rPr>
              <a:t>seq</a:t>
            </a:r>
            <a:r>
              <a:rPr lang="en-US" sz="800" dirty="0">
                <a:latin typeface="Courier"/>
              </a:rPr>
              <a:t>(</a:t>
            </a:r>
            <a:r>
              <a:rPr lang="en-US" sz="800" dirty="0" err="1">
                <a:latin typeface="Courier"/>
              </a:rPr>
              <a:t>min_arr_flights</a:t>
            </a:r>
            <a:r>
              <a:rPr lang="en-US" sz="800" dirty="0">
                <a:latin typeface="Courier"/>
              </a:rPr>
              <a:t>, </a:t>
            </a:r>
            <a:r>
              <a:rPr lang="en-US" sz="800" dirty="0" err="1">
                <a:latin typeface="Courier"/>
              </a:rPr>
              <a:t>max_arr_flights</a:t>
            </a:r>
            <a:r>
              <a:rPr lang="en-US" sz="800" dirty="0">
                <a:latin typeface="Courier"/>
              </a:rPr>
              <a:t>, width))</a:t>
            </a:r>
            <a:endParaRPr lang="en-US" sz="1400" dirty="0"/>
          </a:p>
        </p:txBody>
      </p:sp>
      <p:sp>
        <p:nvSpPr>
          <p:cNvPr id="5" name="Text Placeholder 3">
            <a:extLst>
              <a:ext uri="{FF2B5EF4-FFF2-40B4-BE49-F238E27FC236}">
                <a16:creationId xmlns:a16="http://schemas.microsoft.com/office/drawing/2014/main" id="{B6748FFB-51E6-D4C5-FB43-A5D2C17CE22F}"/>
              </a:ext>
            </a:extLst>
          </p:cNvPr>
          <p:cNvSpPr txBox="1">
            <a:spLocks/>
          </p:cNvSpPr>
          <p:nvPr/>
        </p:nvSpPr>
        <p:spPr>
          <a:xfrm>
            <a:off x="4233033" y="2239926"/>
            <a:ext cx="3487602" cy="2589246"/>
          </a:xfrm>
          <a:prstGeom prst="rect">
            <a:avLst/>
          </a:prstGeom>
          <a:solidFill>
            <a:schemeClr val="accent6">
              <a:lumMod val="40000"/>
              <a:lumOff val="60000"/>
            </a:schemeClr>
          </a:solidFill>
        </p:spPr>
        <p:txBody>
          <a:bodyPr vert="horz" lIns="91440" tIns="45720" rIns="91440" bIns="45720" rtlCol="0" anchor="ctr">
            <a:normAutofit fontScale="77500" lnSpcReduction="200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lnSpc>
                <a:spcPct val="120000"/>
              </a:lnSpc>
              <a:spcBef>
                <a:spcPts val="0"/>
              </a:spcBef>
              <a:buNone/>
            </a:pPr>
            <a:r>
              <a:rPr lang="en-US" sz="1000" i="1" dirty="0">
                <a:solidFill>
                  <a:srgbClr val="60A0B0"/>
                </a:solidFill>
                <a:latin typeface="Courier"/>
              </a:rPr>
              <a:t># Discretize arr_del15</a:t>
            </a:r>
            <a:br>
              <a:rPr lang="en-US" sz="1000" dirty="0"/>
            </a:br>
            <a:r>
              <a:rPr lang="en-US" sz="1000" i="1" dirty="0">
                <a:solidFill>
                  <a:srgbClr val="60A0B0"/>
                </a:solidFill>
                <a:latin typeface="Courier"/>
              </a:rPr>
              <a:t># Discretize </a:t>
            </a:r>
            <a:r>
              <a:rPr lang="en-US" sz="1000" i="1" dirty="0" err="1">
                <a:solidFill>
                  <a:srgbClr val="60A0B0"/>
                </a:solidFill>
                <a:latin typeface="Courier"/>
              </a:rPr>
              <a:t>carrier_ct</a:t>
            </a:r>
            <a:br>
              <a:rPr lang="en-US" sz="1000" dirty="0"/>
            </a:br>
            <a:r>
              <a:rPr lang="en-US" sz="1000" i="1" dirty="0">
                <a:solidFill>
                  <a:srgbClr val="60A0B0"/>
                </a:solidFill>
                <a:latin typeface="Courier"/>
              </a:rPr>
              <a:t># Discretize </a:t>
            </a:r>
            <a:r>
              <a:rPr lang="en-US" sz="1000" i="1" dirty="0" err="1">
                <a:solidFill>
                  <a:srgbClr val="60A0B0"/>
                </a:solidFill>
                <a:latin typeface="Courier"/>
              </a:rPr>
              <a:t>weather_ct</a:t>
            </a:r>
            <a:endParaRPr lang="en-US" sz="1000" i="1" dirty="0">
              <a:solidFill>
                <a:srgbClr val="60A0B0"/>
              </a:solidFill>
              <a:latin typeface="Courier"/>
            </a:endParaRPr>
          </a:p>
          <a:p>
            <a:pPr lvl="0" indent="0">
              <a:lnSpc>
                <a:spcPct val="120000"/>
              </a:lnSpc>
              <a:spcBef>
                <a:spcPts val="0"/>
              </a:spcBef>
              <a:buNone/>
            </a:pPr>
            <a:r>
              <a:rPr lang="en-US" sz="1000" i="1" dirty="0">
                <a:solidFill>
                  <a:srgbClr val="60A0B0"/>
                </a:solidFill>
                <a:latin typeface="Courier"/>
              </a:rPr>
              <a:t># Discretize </a:t>
            </a:r>
            <a:r>
              <a:rPr lang="en-US" sz="1000" i="1" dirty="0" err="1">
                <a:solidFill>
                  <a:srgbClr val="60A0B0"/>
                </a:solidFill>
                <a:latin typeface="Courier"/>
              </a:rPr>
              <a:t>nas_ct</a:t>
            </a:r>
            <a:endParaRPr lang="en-US" sz="1000" i="1" dirty="0">
              <a:solidFill>
                <a:srgbClr val="60A0B0"/>
              </a:solidFill>
              <a:latin typeface="Courier"/>
            </a:endParaRPr>
          </a:p>
          <a:p>
            <a:pPr>
              <a:lnSpc>
                <a:spcPct val="120000"/>
              </a:lnSpc>
              <a:spcBef>
                <a:spcPts val="0"/>
              </a:spcBef>
            </a:pPr>
            <a:r>
              <a:rPr lang="en-US" sz="1000" i="1" dirty="0">
                <a:solidFill>
                  <a:srgbClr val="60A0B0"/>
                </a:solidFill>
                <a:latin typeface="Courier"/>
              </a:rPr>
              <a:t># Discretize </a:t>
            </a:r>
            <a:r>
              <a:rPr lang="en-US" sz="1000" i="1" dirty="0" err="1">
                <a:solidFill>
                  <a:srgbClr val="60A0B0"/>
                </a:solidFill>
                <a:latin typeface="Courier"/>
              </a:rPr>
              <a:t>security_ct</a:t>
            </a:r>
            <a:endParaRPr lang="en-US" sz="1000" i="1" dirty="0">
              <a:solidFill>
                <a:srgbClr val="60A0B0"/>
              </a:solidFill>
              <a:latin typeface="Courier"/>
            </a:endParaRPr>
          </a:p>
          <a:p>
            <a:pPr>
              <a:lnSpc>
                <a:spcPct val="120000"/>
              </a:lnSpc>
              <a:spcBef>
                <a:spcPts val="0"/>
              </a:spcBef>
            </a:pPr>
            <a:r>
              <a:rPr lang="en-US" sz="1000" i="1" dirty="0">
                <a:solidFill>
                  <a:srgbClr val="60A0B0"/>
                </a:solidFill>
                <a:latin typeface="Courier"/>
              </a:rPr>
              <a:t># Discretize </a:t>
            </a:r>
            <a:r>
              <a:rPr lang="en-US" sz="1000" i="1" dirty="0" err="1">
                <a:solidFill>
                  <a:srgbClr val="60A0B0"/>
                </a:solidFill>
                <a:latin typeface="Courier"/>
              </a:rPr>
              <a:t>late_aircraft_ct</a:t>
            </a:r>
            <a:r>
              <a:rPr lang="en-US" sz="1000" i="1" dirty="0">
                <a:solidFill>
                  <a:srgbClr val="60A0B0"/>
                </a:solidFill>
                <a:latin typeface="Courier"/>
              </a:rPr>
              <a:t>  field</a:t>
            </a:r>
            <a:br>
              <a:rPr lang="en-US" sz="1000" dirty="0"/>
            </a:br>
            <a:r>
              <a:rPr lang="en-US" sz="1000" i="1" dirty="0">
                <a:solidFill>
                  <a:srgbClr val="60A0B0"/>
                </a:solidFill>
                <a:latin typeface="Courier"/>
              </a:rPr>
              <a:t># Discretize </a:t>
            </a:r>
            <a:r>
              <a:rPr lang="en-US" sz="1000" i="1" dirty="0" err="1">
                <a:solidFill>
                  <a:srgbClr val="60A0B0"/>
                </a:solidFill>
                <a:latin typeface="Courier"/>
              </a:rPr>
              <a:t>arr_delay</a:t>
            </a:r>
            <a:r>
              <a:rPr lang="en-US" sz="1000" i="1" dirty="0">
                <a:solidFill>
                  <a:srgbClr val="60A0B0"/>
                </a:solidFill>
                <a:latin typeface="Courier"/>
              </a:rPr>
              <a:t>  field</a:t>
            </a:r>
          </a:p>
          <a:p>
            <a:pPr>
              <a:lnSpc>
                <a:spcPct val="120000"/>
              </a:lnSpc>
              <a:spcBef>
                <a:spcPts val="0"/>
              </a:spcBef>
            </a:pPr>
            <a:endParaRPr lang="en-US" sz="1000" i="1" dirty="0">
              <a:solidFill>
                <a:srgbClr val="60A0B0"/>
              </a:solidFill>
              <a:latin typeface="Courier"/>
            </a:endParaRPr>
          </a:p>
          <a:p>
            <a:pPr>
              <a:lnSpc>
                <a:spcPct val="120000"/>
              </a:lnSpc>
              <a:spcBef>
                <a:spcPts val="0"/>
              </a:spcBef>
            </a:pPr>
            <a:r>
              <a:rPr lang="en-US" sz="1000" i="1" dirty="0">
                <a:solidFill>
                  <a:srgbClr val="60A0B0"/>
                </a:solidFill>
                <a:latin typeface="Courier"/>
              </a:rPr>
              <a:t># Remove two columns and the last eight columns, and store it in a second variable called </a:t>
            </a:r>
            <a:r>
              <a:rPr lang="en-US" sz="1000" i="1" dirty="0" err="1">
                <a:solidFill>
                  <a:srgbClr val="60A0B0"/>
                </a:solidFill>
                <a:latin typeface="Courier"/>
              </a:rPr>
              <a:t>flightstemp</a:t>
            </a:r>
            <a:br>
              <a:rPr lang="en-US" sz="1000" dirty="0"/>
            </a:br>
            <a:br>
              <a:rPr lang="en-US" sz="1000" dirty="0"/>
            </a:br>
            <a:r>
              <a:rPr lang="en-US" sz="1000" dirty="0" err="1">
                <a:latin typeface="Courier"/>
              </a:rPr>
              <a:t>flightstemp</a:t>
            </a:r>
            <a:r>
              <a:rPr lang="en-US" sz="1000" dirty="0">
                <a:latin typeface="Courier"/>
              </a:rPr>
              <a:t> </a:t>
            </a:r>
            <a:r>
              <a:rPr lang="en-US" sz="1000" dirty="0">
                <a:solidFill>
                  <a:srgbClr val="007020"/>
                </a:solidFill>
                <a:latin typeface="Courier"/>
              </a:rPr>
              <a:t>=</a:t>
            </a:r>
            <a:r>
              <a:rPr lang="en-US" sz="1000" dirty="0">
                <a:latin typeface="Courier"/>
              </a:rPr>
              <a:t> </a:t>
            </a:r>
            <a:r>
              <a:rPr lang="en-US" sz="1000" dirty="0">
                <a:solidFill>
                  <a:srgbClr val="06287E"/>
                </a:solidFill>
                <a:latin typeface="Courier"/>
              </a:rPr>
              <a:t>subset</a:t>
            </a:r>
            <a:r>
              <a:rPr lang="en-US" sz="1000" dirty="0">
                <a:latin typeface="Courier"/>
              </a:rPr>
              <a:t>(flights, </a:t>
            </a:r>
            <a:r>
              <a:rPr lang="en-US" sz="1000" dirty="0">
                <a:solidFill>
                  <a:srgbClr val="7D9029"/>
                </a:solidFill>
                <a:latin typeface="Courier"/>
              </a:rPr>
              <a:t>select =</a:t>
            </a:r>
            <a:r>
              <a:rPr lang="en-US" sz="1000" dirty="0">
                <a:latin typeface="Courier"/>
              </a:rPr>
              <a:t> </a:t>
            </a:r>
            <a:r>
              <a:rPr lang="en-US" sz="1000" dirty="0">
                <a:solidFill>
                  <a:srgbClr val="4070A0"/>
                </a:solidFill>
                <a:latin typeface="Courier"/>
              </a:rPr>
              <a:t>-</a:t>
            </a:r>
            <a:r>
              <a:rPr lang="en-US" sz="1000" dirty="0">
                <a:solidFill>
                  <a:srgbClr val="06287E"/>
                </a:solidFill>
                <a:latin typeface="Courier"/>
              </a:rPr>
              <a:t>c</a:t>
            </a:r>
            <a:r>
              <a:rPr lang="en-US" sz="1000" dirty="0">
                <a:latin typeface="Courier"/>
              </a:rPr>
              <a:t>(arr_cancelled,arr_diverted,carrier_delay,weather_delay,nas_delay,security_delay,late_aircraft_delay) )</a:t>
            </a:r>
            <a:br>
              <a:rPr lang="en-US" sz="1000" dirty="0"/>
            </a:br>
            <a:r>
              <a:rPr lang="en-US" sz="1000" dirty="0" err="1">
                <a:latin typeface="Courier"/>
              </a:rPr>
              <a:t>flightstemp</a:t>
            </a:r>
            <a:r>
              <a:rPr lang="en-US" sz="1000" dirty="0">
                <a:latin typeface="Courier"/>
              </a:rPr>
              <a:t> </a:t>
            </a:r>
            <a:r>
              <a:rPr lang="en-US" sz="1000" dirty="0">
                <a:solidFill>
                  <a:srgbClr val="007020"/>
                </a:solidFill>
                <a:latin typeface="Courier"/>
              </a:rPr>
              <a:t>&lt;-</a:t>
            </a:r>
            <a:r>
              <a:rPr lang="en-US" sz="1000" dirty="0">
                <a:latin typeface="Courier"/>
              </a:rPr>
              <a:t> </a:t>
            </a:r>
            <a:r>
              <a:rPr lang="en-US" sz="1000" dirty="0" err="1">
                <a:latin typeface="Courier"/>
              </a:rPr>
              <a:t>flightstemp</a:t>
            </a:r>
            <a:r>
              <a:rPr lang="en-US" sz="1000" dirty="0">
                <a:latin typeface="Courier"/>
              </a:rPr>
              <a:t>[,(</a:t>
            </a:r>
            <a:r>
              <a:rPr lang="en-US" sz="1000" dirty="0">
                <a:solidFill>
                  <a:srgbClr val="40A070"/>
                </a:solidFill>
                <a:latin typeface="Courier"/>
              </a:rPr>
              <a:t>3</a:t>
            </a:r>
            <a:r>
              <a:rPr lang="en-US" sz="1000" dirty="0">
                <a:solidFill>
                  <a:srgbClr val="4070A0"/>
                </a:solidFill>
                <a:latin typeface="Courier"/>
              </a:rPr>
              <a:t>:</a:t>
            </a:r>
            <a:r>
              <a:rPr lang="en-US" sz="1000" dirty="0">
                <a:solidFill>
                  <a:srgbClr val="40A070"/>
                </a:solidFill>
                <a:latin typeface="Courier"/>
              </a:rPr>
              <a:t>14</a:t>
            </a:r>
            <a:r>
              <a:rPr lang="en-US" sz="1000" dirty="0">
                <a:latin typeface="Courier"/>
              </a:rPr>
              <a:t>)]</a:t>
            </a:r>
            <a:br>
              <a:rPr lang="en-US" sz="800" dirty="0"/>
            </a:br>
            <a:br>
              <a:rPr lang="en-US" sz="800" dirty="0"/>
            </a:br>
            <a:br>
              <a:rPr lang="en-US" sz="1000" dirty="0"/>
            </a:br>
            <a:endParaRPr lang="en-US" sz="1100" dirty="0"/>
          </a:p>
        </p:txBody>
      </p:sp>
    </p:spTree>
    <p:extLst>
      <p:ext uri="{BB962C8B-B14F-4D97-AF65-F5344CB8AC3E}">
        <p14:creationId xmlns:p14="http://schemas.microsoft.com/office/powerpoint/2010/main" val="170307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About the data</a:t>
            </a:r>
          </a:p>
        </p:txBody>
      </p:sp>
      <p:sp>
        <p:nvSpPr>
          <p:cNvPr id="3" name="Content Placeholder 2"/>
          <p:cNvSpPr>
            <a:spLocks noGrp="1"/>
          </p:cNvSpPr>
          <p:nvPr>
            <p:ph idx="1"/>
          </p:nvPr>
        </p:nvSpPr>
        <p:spPr/>
        <p:txBody>
          <a:bodyPr>
            <a:normAutofit/>
          </a:bodyPr>
          <a:lstStyle/>
          <a:p>
            <a:r>
              <a:rPr lang="en-US" sz="1200" dirty="0"/>
              <a:t>The purpose of this analysis is to explore the Flight Delay from January 2017 - July 2022 dataset. </a:t>
            </a:r>
          </a:p>
          <a:p>
            <a:endParaRPr lang="en-US" sz="1200" dirty="0"/>
          </a:p>
          <a:p>
            <a:r>
              <a:rPr sz="1200" dirty="0"/>
              <a:t>The dataset was obtained from </a:t>
            </a:r>
            <a:r>
              <a:rPr sz="1200" i="1" dirty="0"/>
              <a:t>Kaggle</a:t>
            </a:r>
            <a:r>
              <a:rPr sz="1200" dirty="0"/>
              <a:t> under the name of Flight Delay from January 2017 - July 2022. </a:t>
            </a:r>
            <a:endParaRPr lang="en-US" sz="1200" dirty="0"/>
          </a:p>
          <a:p>
            <a:endParaRPr lang="en-US" sz="1200" dirty="0"/>
          </a:p>
          <a:p>
            <a:r>
              <a:rPr sz="1200" dirty="0"/>
              <a:t>The data covers a summary information on the number of on-time, delayed, canceled and diverted flights, published about 30 days after the month’s end. </a:t>
            </a:r>
            <a:endParaRPr lang="en-US" sz="1200" dirty="0"/>
          </a:p>
          <a:p>
            <a:endParaRPr lang="en-US" sz="1200" dirty="0"/>
          </a:p>
          <a:p>
            <a:r>
              <a:rPr sz="1200" dirty="0"/>
              <a:t>The dataset can be found here: </a:t>
            </a:r>
            <a:r>
              <a:rPr sz="1200" dirty="0">
                <a:hlinkClick r:id="rId2"/>
              </a:rPr>
              <a:t>https://tinyurl.com/4zjv4ec9</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79D4-D11C-27BB-7625-FEB52C95DA49}"/>
              </a:ext>
            </a:extLst>
          </p:cNvPr>
          <p:cNvSpPr>
            <a:spLocks noGrp="1"/>
          </p:cNvSpPr>
          <p:nvPr>
            <p:ph type="title"/>
          </p:nvPr>
        </p:nvSpPr>
        <p:spPr/>
        <p:txBody>
          <a:bodyPr/>
          <a:lstStyle/>
          <a:p>
            <a:r>
              <a:rPr lang="en-US" dirty="0"/>
              <a:t>Association Rule Discovery (cont.)</a:t>
            </a:r>
          </a:p>
        </p:txBody>
      </p:sp>
      <p:sp>
        <p:nvSpPr>
          <p:cNvPr id="7" name="Text Placeholder 3">
            <a:extLst>
              <a:ext uri="{FF2B5EF4-FFF2-40B4-BE49-F238E27FC236}">
                <a16:creationId xmlns:a16="http://schemas.microsoft.com/office/drawing/2014/main" id="{680FD4AD-75DC-E71F-FE3D-E685E549A08D}"/>
              </a:ext>
            </a:extLst>
          </p:cNvPr>
          <p:cNvSpPr txBox="1">
            <a:spLocks/>
          </p:cNvSpPr>
          <p:nvPr/>
        </p:nvSpPr>
        <p:spPr>
          <a:xfrm>
            <a:off x="510241" y="1752654"/>
            <a:ext cx="7210394" cy="629039"/>
          </a:xfrm>
          <a:prstGeom prst="rect">
            <a:avLst/>
          </a:prstGeom>
          <a:solidFill>
            <a:schemeClr val="accent6">
              <a:lumMod val="40000"/>
              <a:lumOff val="60000"/>
            </a:schemeClr>
          </a:solidFill>
        </p:spPr>
        <p:txBody>
          <a:bodyPr vert="horz" lIns="91440" tIns="45720" rIns="9144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buNone/>
            </a:pPr>
            <a:r>
              <a:rPr lang="en-US" sz="1000" i="1" dirty="0">
                <a:solidFill>
                  <a:srgbClr val="60A0B0"/>
                </a:solidFill>
                <a:latin typeface="Courier"/>
              </a:rPr>
              <a:t># Creating the rules(general)</a:t>
            </a:r>
            <a:br>
              <a:rPr lang="en-US" sz="1000" dirty="0"/>
            </a:br>
            <a:r>
              <a:rPr lang="en-US" sz="1000" dirty="0">
                <a:latin typeface="Courier"/>
              </a:rPr>
              <a:t>rules</a:t>
            </a:r>
            <a:r>
              <a:rPr lang="en-US" sz="1000" dirty="0">
                <a:solidFill>
                  <a:srgbClr val="007020"/>
                </a:solidFill>
                <a:latin typeface="Courier"/>
              </a:rPr>
              <a:t>&lt;-</a:t>
            </a:r>
            <a:r>
              <a:rPr lang="en-US" sz="1000" dirty="0">
                <a:latin typeface="Courier"/>
              </a:rPr>
              <a:t> </a:t>
            </a:r>
            <a:r>
              <a:rPr lang="en-US" sz="1000" dirty="0" err="1">
                <a:solidFill>
                  <a:srgbClr val="06287E"/>
                </a:solidFill>
                <a:latin typeface="Courier"/>
              </a:rPr>
              <a:t>apriori</a:t>
            </a:r>
            <a:r>
              <a:rPr lang="en-US" sz="1000" dirty="0">
                <a:latin typeface="Courier"/>
              </a:rPr>
              <a:t>(</a:t>
            </a:r>
            <a:r>
              <a:rPr lang="en-US" sz="1000" dirty="0" err="1">
                <a:latin typeface="Courier"/>
              </a:rPr>
              <a:t>flightstemp</a:t>
            </a:r>
            <a:r>
              <a:rPr lang="en-US" sz="1000" dirty="0">
                <a:latin typeface="Courier"/>
              </a:rPr>
              <a:t>, </a:t>
            </a:r>
            <a:r>
              <a:rPr lang="en-US" sz="1000" dirty="0">
                <a:solidFill>
                  <a:srgbClr val="7D9029"/>
                </a:solidFill>
                <a:latin typeface="Courier"/>
              </a:rPr>
              <a:t>parameter =</a:t>
            </a:r>
            <a:r>
              <a:rPr lang="en-US" sz="1000" dirty="0">
                <a:latin typeface="Courier"/>
              </a:rPr>
              <a:t> </a:t>
            </a:r>
            <a:r>
              <a:rPr lang="en-US" sz="1000" dirty="0">
                <a:solidFill>
                  <a:srgbClr val="06287E"/>
                </a:solidFill>
                <a:latin typeface="Courier"/>
              </a:rPr>
              <a:t>list</a:t>
            </a:r>
            <a:r>
              <a:rPr lang="en-US" sz="1000" dirty="0">
                <a:latin typeface="Courier"/>
              </a:rPr>
              <a:t>(</a:t>
            </a:r>
            <a:r>
              <a:rPr lang="en-US" sz="1000" dirty="0">
                <a:solidFill>
                  <a:srgbClr val="7D9029"/>
                </a:solidFill>
                <a:latin typeface="Courier"/>
              </a:rPr>
              <a:t>supp=</a:t>
            </a:r>
            <a:r>
              <a:rPr lang="en-US" sz="1000" dirty="0">
                <a:solidFill>
                  <a:srgbClr val="40A070"/>
                </a:solidFill>
                <a:latin typeface="Courier"/>
              </a:rPr>
              <a:t>0.01</a:t>
            </a:r>
            <a:r>
              <a:rPr lang="en-US" sz="1000" dirty="0">
                <a:latin typeface="Courier"/>
              </a:rPr>
              <a:t>, </a:t>
            </a:r>
            <a:r>
              <a:rPr lang="en-US" sz="1000" dirty="0">
                <a:solidFill>
                  <a:srgbClr val="7D9029"/>
                </a:solidFill>
                <a:latin typeface="Courier"/>
              </a:rPr>
              <a:t>conf=</a:t>
            </a:r>
            <a:r>
              <a:rPr lang="en-US" sz="1000" dirty="0">
                <a:solidFill>
                  <a:srgbClr val="40A070"/>
                </a:solidFill>
                <a:latin typeface="Courier"/>
              </a:rPr>
              <a:t>0.8</a:t>
            </a:r>
            <a:r>
              <a:rPr lang="en-US" sz="1000" dirty="0">
                <a:latin typeface="Courier"/>
              </a:rPr>
              <a:t>))</a:t>
            </a:r>
          </a:p>
          <a:p>
            <a:pPr lvl="0" indent="0">
              <a:buNone/>
            </a:pPr>
            <a:r>
              <a:rPr lang="en-US" sz="1000" dirty="0">
                <a:solidFill>
                  <a:srgbClr val="06287E"/>
                </a:solidFill>
                <a:latin typeface="Courier"/>
              </a:rPr>
              <a:t>inspect</a:t>
            </a:r>
            <a:r>
              <a:rPr lang="en-US" sz="1000" dirty="0">
                <a:latin typeface="Courier"/>
              </a:rPr>
              <a:t>(rules[</a:t>
            </a:r>
            <a:r>
              <a:rPr lang="en-US" sz="1000" dirty="0">
                <a:solidFill>
                  <a:srgbClr val="40A070"/>
                </a:solidFill>
                <a:latin typeface="Courier"/>
              </a:rPr>
              <a:t>1</a:t>
            </a:r>
            <a:r>
              <a:rPr lang="en-US" sz="1000" dirty="0">
                <a:solidFill>
                  <a:srgbClr val="4070A0"/>
                </a:solidFill>
                <a:latin typeface="Courier"/>
              </a:rPr>
              <a:t>:</a:t>
            </a:r>
            <a:r>
              <a:rPr lang="en-US" sz="1000" dirty="0">
                <a:solidFill>
                  <a:srgbClr val="40A070"/>
                </a:solidFill>
                <a:latin typeface="Courier"/>
              </a:rPr>
              <a:t>50</a:t>
            </a:r>
            <a:r>
              <a:rPr lang="en-US" sz="1000" dirty="0">
                <a:latin typeface="Courier"/>
              </a:rPr>
              <a:t>])</a:t>
            </a:r>
          </a:p>
        </p:txBody>
      </p:sp>
      <p:sp>
        <p:nvSpPr>
          <p:cNvPr id="5" name="Text Placeholder 3">
            <a:extLst>
              <a:ext uri="{FF2B5EF4-FFF2-40B4-BE49-F238E27FC236}">
                <a16:creationId xmlns:a16="http://schemas.microsoft.com/office/drawing/2014/main" id="{B6748FFB-51E6-D4C5-FB43-A5D2C17CE22F}"/>
              </a:ext>
            </a:extLst>
          </p:cNvPr>
          <p:cNvSpPr txBox="1">
            <a:spLocks/>
          </p:cNvSpPr>
          <p:nvPr/>
        </p:nvSpPr>
        <p:spPr>
          <a:xfrm>
            <a:off x="510241" y="2509283"/>
            <a:ext cx="7210394" cy="2154358"/>
          </a:xfrm>
          <a:prstGeom prst="rect">
            <a:avLst/>
          </a:prstGeom>
          <a:noFill/>
        </p:spPr>
        <p:txBody>
          <a:bodyPr vert="horz" lIns="91440" tIns="45720" rIns="91440" bIns="45720" rtlCol="0" anchor="ctr">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lnSpc>
                <a:spcPct val="120000"/>
              </a:lnSpc>
              <a:spcBef>
                <a:spcPts val="0"/>
              </a:spcBef>
              <a:buNone/>
            </a:pPr>
            <a:r>
              <a:rPr lang="en-US" sz="800" dirty="0">
                <a:latin typeface="Courier"/>
              </a:rPr>
              <a:t>##      </a:t>
            </a:r>
            <a:r>
              <a:rPr lang="en-US" sz="800" dirty="0" err="1">
                <a:latin typeface="Courier"/>
              </a:rPr>
              <a:t>lhs</a:t>
            </a:r>
            <a:r>
              <a:rPr lang="en-US" sz="800" dirty="0">
                <a:latin typeface="Courier"/>
              </a:rPr>
              <a:t>                                        </a:t>
            </a:r>
            <a:r>
              <a:rPr lang="en-US" sz="800" dirty="0" err="1">
                <a:latin typeface="Courier"/>
              </a:rPr>
              <a:t>rhs</a:t>
            </a:r>
            <a:r>
              <a:rPr lang="en-US" sz="800" dirty="0">
                <a:latin typeface="Courier"/>
              </a:rPr>
              <a:t>                                   support confidence coverage  lift count
## [6]  {</a:t>
            </a:r>
            <a:r>
              <a:rPr lang="en-US" sz="800" dirty="0" err="1">
                <a:latin typeface="Courier"/>
              </a:rPr>
              <a:t>carrier_name</a:t>
            </a:r>
            <a:r>
              <a:rPr lang="en-US" sz="800" dirty="0">
                <a:latin typeface="Courier"/>
              </a:rPr>
              <a:t>=Hawaiian Airlines Inc.}   =&gt; {carrier=HA}                            0.012       1.00    0.012 84.22  1203
## [7]  {carrier=HA}                            =&gt; {</a:t>
            </a:r>
            <a:r>
              <a:rPr lang="en-US" sz="800" dirty="0" err="1">
                <a:latin typeface="Courier"/>
              </a:rPr>
              <a:t>carrier_name</a:t>
            </a:r>
            <a:r>
              <a:rPr lang="en-US" sz="800" dirty="0">
                <a:latin typeface="Courier"/>
              </a:rPr>
              <a:t>=Hawaiian Airlines Inc.}   0.012       1.00    0.012 84.22  1203
## [8]  {</a:t>
            </a:r>
            <a:r>
              <a:rPr lang="en-US" sz="800" dirty="0" err="1">
                <a:latin typeface="Courier"/>
              </a:rPr>
              <a:t>carrier_name</a:t>
            </a:r>
            <a:r>
              <a:rPr lang="en-US" sz="800" dirty="0">
                <a:latin typeface="Courier"/>
              </a:rPr>
              <a:t>=Hawaiian Airlines Inc.}   =&gt; {</a:t>
            </a:r>
            <a:r>
              <a:rPr lang="en-US" sz="800" dirty="0" err="1">
                <a:latin typeface="Courier"/>
              </a:rPr>
              <a:t>carrier_ct</a:t>
            </a:r>
            <a:r>
              <a:rPr lang="en-US" sz="800" dirty="0">
                <a:latin typeface="Courier"/>
              </a:rPr>
              <a:t>=(0,57.4]}                   0.011       0.90    0.012  1.07  1077
## [9]  {</a:t>
            </a:r>
            <a:r>
              <a:rPr lang="en-US" sz="800" dirty="0" err="1">
                <a:latin typeface="Courier"/>
              </a:rPr>
              <a:t>carrier_name</a:t>
            </a:r>
            <a:r>
              <a:rPr lang="en-US" sz="800" dirty="0">
                <a:latin typeface="Courier"/>
              </a:rPr>
              <a:t>=Hawaiian Airlines Inc.}   =&gt; {arr_del15=(0,209]}                     0.011       0.95    0.012  1.07  1140
## [10] {</a:t>
            </a:r>
            <a:r>
              <a:rPr lang="en-US" sz="800" dirty="0" err="1">
                <a:latin typeface="Courier"/>
              </a:rPr>
              <a:t>carrier_name</a:t>
            </a:r>
            <a:r>
              <a:rPr lang="en-US" sz="800" dirty="0">
                <a:latin typeface="Courier"/>
              </a:rPr>
              <a:t>=Hawaiian Airlines Inc.}   =&gt; {</a:t>
            </a:r>
            <a:r>
              <a:rPr lang="en-US" sz="800" dirty="0" err="1">
                <a:latin typeface="Courier"/>
              </a:rPr>
              <a:t>arr_flights</a:t>
            </a:r>
            <a:r>
              <a:rPr lang="en-US" sz="800" dirty="0">
                <a:latin typeface="Courier"/>
              </a:rPr>
              <a:t>=(0,1.1e+03]}               0.011       0.90    0.012  0.97  1088</a:t>
            </a:r>
          </a:p>
          <a:p>
            <a:pPr lvl="0" indent="0">
              <a:lnSpc>
                <a:spcPct val="120000"/>
              </a:lnSpc>
              <a:spcBef>
                <a:spcPts val="0"/>
              </a:spcBef>
              <a:buNone/>
            </a:pPr>
            <a:r>
              <a:rPr lang="en-US" sz="800" dirty="0">
                <a:latin typeface="Courier"/>
              </a:rPr>
              <a:t>:</a:t>
            </a:r>
          </a:p>
          <a:p>
            <a:pPr lvl="0" indent="0">
              <a:lnSpc>
                <a:spcPct val="120000"/>
              </a:lnSpc>
              <a:spcBef>
                <a:spcPts val="0"/>
              </a:spcBef>
              <a:buNone/>
            </a:pPr>
            <a:r>
              <a:rPr lang="en-US" sz="800" dirty="0">
                <a:latin typeface="Courier"/>
              </a:rPr>
              <a:t>:</a:t>
            </a:r>
          </a:p>
          <a:p>
            <a:pPr lvl="0" indent="0">
              <a:lnSpc>
                <a:spcPct val="120000"/>
              </a:lnSpc>
              <a:spcBef>
                <a:spcPts val="0"/>
              </a:spcBef>
              <a:buNone/>
            </a:pPr>
            <a:r>
              <a:rPr lang="en-US" sz="800" dirty="0">
                <a:latin typeface="Courier"/>
              </a:rPr>
              <a:t>## [27] {carrier=NK}                            =&gt; {</a:t>
            </a:r>
            <a:r>
              <a:rPr lang="en-US" sz="800" dirty="0" err="1">
                <a:latin typeface="Courier"/>
              </a:rPr>
              <a:t>carrier_name</a:t>
            </a:r>
            <a:r>
              <a:rPr lang="en-US" sz="800" dirty="0">
                <a:latin typeface="Courier"/>
              </a:rPr>
              <a:t>=Spirit Air Lines}         0.031       1.00    0.031 32.68  3100
## [28] {</a:t>
            </a:r>
            <a:r>
              <a:rPr lang="en-US" sz="800" dirty="0" err="1">
                <a:latin typeface="Courier"/>
              </a:rPr>
              <a:t>carrier_name</a:t>
            </a:r>
            <a:r>
              <a:rPr lang="en-US" sz="800" dirty="0">
                <a:latin typeface="Courier"/>
              </a:rPr>
              <a:t>=Spirit Air Lines}         =&gt; {carrier=NK}                            0.031       1.00    0.031 32.68  3100
## [29] {carrier=NK}                            =&gt; {</a:t>
            </a:r>
            <a:r>
              <a:rPr lang="en-US" sz="800" dirty="0" err="1">
                <a:latin typeface="Courier"/>
              </a:rPr>
              <a:t>late_aircraft_ct</a:t>
            </a:r>
            <a:r>
              <a:rPr lang="en-US" sz="800" dirty="0">
                <a:latin typeface="Courier"/>
              </a:rPr>
              <a:t>=(0,76.6]}             0.026       0.86    0.031  1.11  2669
## [30] {carrier=NK}                            =&gt; {</a:t>
            </a:r>
            <a:r>
              <a:rPr lang="en-US" sz="800" dirty="0" err="1">
                <a:latin typeface="Courier"/>
              </a:rPr>
              <a:t>nas_ct</a:t>
            </a:r>
            <a:r>
              <a:rPr lang="en-US" sz="800" dirty="0">
                <a:latin typeface="Courier"/>
              </a:rPr>
              <a:t>=(0,94.2]}                       0.027       0.87    0.031  1.08  2687
## [31] {carrier=NK}                            =&gt; {</a:t>
            </a:r>
            <a:r>
              <a:rPr lang="en-US" sz="800" dirty="0" err="1">
                <a:latin typeface="Courier"/>
              </a:rPr>
              <a:t>carrier_ct</a:t>
            </a:r>
            <a:r>
              <a:rPr lang="en-US" sz="800" dirty="0">
                <a:latin typeface="Courier"/>
              </a:rPr>
              <a:t>=(0,57.4]}                   0.027       0.89    0.031  1.06  2765</a:t>
            </a:r>
          </a:p>
          <a:p>
            <a:pPr lvl="0" indent="0">
              <a:lnSpc>
                <a:spcPct val="120000"/>
              </a:lnSpc>
              <a:spcBef>
                <a:spcPts val="0"/>
              </a:spcBef>
              <a:buNone/>
            </a:pPr>
            <a:r>
              <a:rPr lang="en-US" sz="800" dirty="0">
                <a:latin typeface="Courier"/>
              </a:rPr>
              <a:t>:</a:t>
            </a:r>
          </a:p>
          <a:p>
            <a:pPr lvl="0" indent="0">
              <a:lnSpc>
                <a:spcPct val="120000"/>
              </a:lnSpc>
              <a:spcBef>
                <a:spcPts val="0"/>
              </a:spcBef>
              <a:buNone/>
            </a:pPr>
            <a:r>
              <a:rPr lang="en-US" sz="800" dirty="0">
                <a:latin typeface="Courier"/>
              </a:rPr>
              <a:t>:</a:t>
            </a:r>
          </a:p>
          <a:p>
            <a:pPr lvl="0" indent="0">
              <a:lnSpc>
                <a:spcPct val="120000"/>
              </a:lnSpc>
              <a:spcBef>
                <a:spcPts val="0"/>
              </a:spcBef>
              <a:buNone/>
            </a:pPr>
            <a:r>
              <a:rPr lang="en-US" sz="800" dirty="0">
                <a:latin typeface="Courier"/>
              </a:rPr>
              <a:t>## [41] {carrier=B6}                            =&gt; {</a:t>
            </a:r>
            <a:r>
              <a:rPr lang="en-US" sz="800" dirty="0" err="1">
                <a:latin typeface="Courier"/>
              </a:rPr>
              <a:t>carrier_name</a:t>
            </a:r>
            <a:r>
              <a:rPr lang="en-US" sz="800" dirty="0">
                <a:latin typeface="Courier"/>
              </a:rPr>
              <a:t>=JetBlue Airways}          0.042       1.00    0.042 23.99  4223
## [42] {</a:t>
            </a:r>
            <a:r>
              <a:rPr lang="en-US" sz="800" dirty="0" err="1">
                <a:latin typeface="Courier"/>
              </a:rPr>
              <a:t>carrier_name</a:t>
            </a:r>
            <a:r>
              <a:rPr lang="en-US" sz="800" dirty="0">
                <a:latin typeface="Courier"/>
              </a:rPr>
              <a:t>=JetBlue Airways}          =&gt; {carrier=B6}                            0.042       1.00    0.042 23.99  4223
## [43] {carrier=B6}                            =&gt; {</a:t>
            </a:r>
            <a:r>
              <a:rPr lang="en-US" sz="800" dirty="0" err="1">
                <a:latin typeface="Courier"/>
              </a:rPr>
              <a:t>late_aircraft_ct</a:t>
            </a:r>
            <a:r>
              <a:rPr lang="en-US" sz="800" dirty="0">
                <a:latin typeface="Courier"/>
              </a:rPr>
              <a:t>=(0,76.6]}             0.034       0.81    0.042  1.05  343</a:t>
            </a:r>
            <a:endParaRPr lang="en-US" sz="900" dirty="0"/>
          </a:p>
        </p:txBody>
      </p:sp>
    </p:spTree>
    <p:extLst>
      <p:ext uri="{BB962C8B-B14F-4D97-AF65-F5344CB8AC3E}">
        <p14:creationId xmlns:p14="http://schemas.microsoft.com/office/powerpoint/2010/main" val="212614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79D4-D11C-27BB-7625-FEB52C95DA49}"/>
              </a:ext>
            </a:extLst>
          </p:cNvPr>
          <p:cNvSpPr>
            <a:spLocks noGrp="1"/>
          </p:cNvSpPr>
          <p:nvPr>
            <p:ph type="title"/>
          </p:nvPr>
        </p:nvSpPr>
        <p:spPr/>
        <p:txBody>
          <a:bodyPr/>
          <a:lstStyle/>
          <a:p>
            <a:r>
              <a:rPr lang="en-US" dirty="0"/>
              <a:t>Association Rule Discovery (cont.)</a:t>
            </a:r>
          </a:p>
        </p:txBody>
      </p:sp>
      <p:sp>
        <p:nvSpPr>
          <p:cNvPr id="7" name="Text Placeholder 3">
            <a:extLst>
              <a:ext uri="{FF2B5EF4-FFF2-40B4-BE49-F238E27FC236}">
                <a16:creationId xmlns:a16="http://schemas.microsoft.com/office/drawing/2014/main" id="{680FD4AD-75DC-E71F-FE3D-E685E549A08D}"/>
              </a:ext>
            </a:extLst>
          </p:cNvPr>
          <p:cNvSpPr txBox="1">
            <a:spLocks/>
          </p:cNvSpPr>
          <p:nvPr/>
        </p:nvSpPr>
        <p:spPr>
          <a:xfrm>
            <a:off x="510241" y="1752655"/>
            <a:ext cx="7210394" cy="728275"/>
          </a:xfrm>
          <a:prstGeom prst="rect">
            <a:avLst/>
          </a:prstGeom>
          <a:solidFill>
            <a:schemeClr val="accent6">
              <a:lumMod val="40000"/>
              <a:lumOff val="60000"/>
            </a:schemeClr>
          </a:solidFill>
        </p:spPr>
        <p:txBody>
          <a:bodyPr vert="horz" lIns="91440" tIns="45720" rIns="91440" bIns="45720" rtlCol="0" anchor="ctr">
            <a:normAutofit lnSpcReduction="100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buNone/>
            </a:pPr>
            <a:r>
              <a:rPr lang="en-US" sz="1000" i="1" dirty="0">
                <a:solidFill>
                  <a:srgbClr val="60A0B0"/>
                </a:solidFill>
                <a:latin typeface="Courier"/>
              </a:rPr>
              <a:t># Sort rules by lift</a:t>
            </a:r>
            <a:br>
              <a:rPr lang="en-US" sz="1000" dirty="0"/>
            </a:br>
            <a:r>
              <a:rPr lang="en-US" sz="1000" dirty="0" err="1">
                <a:latin typeface="Courier"/>
              </a:rPr>
              <a:t>ruleslift</a:t>
            </a:r>
            <a:r>
              <a:rPr lang="en-US" sz="1000" dirty="0">
                <a:solidFill>
                  <a:srgbClr val="007020"/>
                </a:solidFill>
                <a:latin typeface="Courier"/>
              </a:rPr>
              <a:t>&lt;-</a:t>
            </a:r>
            <a:r>
              <a:rPr lang="en-US" sz="1000" dirty="0">
                <a:latin typeface="Courier"/>
              </a:rPr>
              <a:t> </a:t>
            </a:r>
            <a:r>
              <a:rPr lang="en-US" sz="1000" dirty="0">
                <a:solidFill>
                  <a:srgbClr val="06287E"/>
                </a:solidFill>
                <a:latin typeface="Courier"/>
              </a:rPr>
              <a:t>sort</a:t>
            </a:r>
            <a:r>
              <a:rPr lang="en-US" sz="1000" dirty="0">
                <a:latin typeface="Courier"/>
              </a:rPr>
              <a:t>(rules, </a:t>
            </a:r>
            <a:r>
              <a:rPr lang="en-US" sz="1000" dirty="0">
                <a:solidFill>
                  <a:srgbClr val="7D9029"/>
                </a:solidFill>
                <a:latin typeface="Courier"/>
              </a:rPr>
              <a:t>decreasing =</a:t>
            </a:r>
            <a:r>
              <a:rPr lang="en-US" sz="1000" dirty="0">
                <a:latin typeface="Courier"/>
              </a:rPr>
              <a:t> </a:t>
            </a:r>
            <a:r>
              <a:rPr lang="en-US" sz="1000" dirty="0">
                <a:solidFill>
                  <a:srgbClr val="880000"/>
                </a:solidFill>
                <a:latin typeface="Courier"/>
              </a:rPr>
              <a:t>TRUE</a:t>
            </a:r>
            <a:r>
              <a:rPr lang="en-US" sz="1000" dirty="0">
                <a:latin typeface="Courier"/>
              </a:rPr>
              <a:t>, </a:t>
            </a:r>
            <a:r>
              <a:rPr lang="en-US" sz="1000" dirty="0">
                <a:solidFill>
                  <a:srgbClr val="7D9029"/>
                </a:solidFill>
                <a:latin typeface="Courier"/>
              </a:rPr>
              <a:t>by =</a:t>
            </a:r>
            <a:r>
              <a:rPr lang="en-US" sz="1000" dirty="0">
                <a:solidFill>
                  <a:srgbClr val="4070A0"/>
                </a:solidFill>
                <a:latin typeface="Courier"/>
              </a:rPr>
              <a:t>"lift"</a:t>
            </a:r>
            <a:r>
              <a:rPr lang="en-US" sz="1000" dirty="0">
                <a:latin typeface="Courier"/>
              </a:rPr>
              <a:t>)</a:t>
            </a:r>
          </a:p>
          <a:p>
            <a:pPr lvl="0" indent="0">
              <a:buNone/>
            </a:pPr>
            <a:br>
              <a:rPr lang="en-US" sz="1000" dirty="0"/>
            </a:br>
            <a:r>
              <a:rPr lang="en-US" sz="1000" dirty="0">
                <a:solidFill>
                  <a:srgbClr val="06287E"/>
                </a:solidFill>
                <a:latin typeface="Courier"/>
              </a:rPr>
              <a:t>inspect</a:t>
            </a:r>
            <a:r>
              <a:rPr lang="en-US" sz="1000" dirty="0">
                <a:latin typeface="Courier"/>
              </a:rPr>
              <a:t>(</a:t>
            </a:r>
            <a:r>
              <a:rPr lang="en-US" sz="1000" dirty="0" err="1">
                <a:latin typeface="Courier"/>
              </a:rPr>
              <a:t>ruleslift</a:t>
            </a:r>
            <a:r>
              <a:rPr lang="en-US" sz="1000" dirty="0">
                <a:latin typeface="Courier"/>
              </a:rPr>
              <a:t>[</a:t>
            </a:r>
            <a:r>
              <a:rPr lang="en-US" sz="1000" dirty="0">
                <a:solidFill>
                  <a:srgbClr val="40A070"/>
                </a:solidFill>
                <a:latin typeface="Courier"/>
              </a:rPr>
              <a:t>1</a:t>
            </a:r>
            <a:r>
              <a:rPr lang="en-US" sz="1000" dirty="0">
                <a:solidFill>
                  <a:srgbClr val="4070A0"/>
                </a:solidFill>
                <a:latin typeface="Courier"/>
              </a:rPr>
              <a:t>:</a:t>
            </a:r>
            <a:r>
              <a:rPr lang="en-US" sz="1000" dirty="0">
                <a:solidFill>
                  <a:srgbClr val="40A070"/>
                </a:solidFill>
                <a:latin typeface="Courier"/>
              </a:rPr>
              <a:t>60</a:t>
            </a:r>
            <a:r>
              <a:rPr lang="en-US" sz="1000" dirty="0">
                <a:latin typeface="Courier"/>
              </a:rPr>
              <a:t>])</a:t>
            </a:r>
          </a:p>
        </p:txBody>
      </p:sp>
      <p:sp>
        <p:nvSpPr>
          <p:cNvPr id="8" name="Text Placeholder 3">
            <a:extLst>
              <a:ext uri="{FF2B5EF4-FFF2-40B4-BE49-F238E27FC236}">
                <a16:creationId xmlns:a16="http://schemas.microsoft.com/office/drawing/2014/main" id="{AC75C08E-DE9E-24C2-2A49-EACC728B66EA}"/>
              </a:ext>
            </a:extLst>
          </p:cNvPr>
          <p:cNvSpPr txBox="1">
            <a:spLocks/>
          </p:cNvSpPr>
          <p:nvPr/>
        </p:nvSpPr>
        <p:spPr>
          <a:xfrm>
            <a:off x="510241" y="2571750"/>
            <a:ext cx="7210394" cy="1835889"/>
          </a:xfrm>
          <a:prstGeom prst="rect">
            <a:avLst/>
          </a:prstGeom>
          <a:noFill/>
        </p:spPr>
        <p:txBody>
          <a:bodyPr vert="horz" lIns="91440" tIns="45720" rIns="91440" bIns="45720" rtlCol="0" anchor="ctr">
            <a:normAutofit fontScale="77500" lnSpcReduction="200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lnSpc>
                <a:spcPct val="120000"/>
              </a:lnSpc>
              <a:spcBef>
                <a:spcPts val="0"/>
              </a:spcBef>
              <a:buNone/>
            </a:pPr>
            <a:r>
              <a:rPr lang="en-US" sz="900" dirty="0">
                <a:latin typeface="Courier"/>
              </a:rPr>
              <a:t>##      </a:t>
            </a:r>
            <a:r>
              <a:rPr lang="en-US" sz="900" dirty="0" err="1">
                <a:latin typeface="Courier"/>
              </a:rPr>
              <a:t>lhs</a:t>
            </a:r>
            <a:r>
              <a:rPr lang="en-US" sz="900" dirty="0">
                <a:latin typeface="Courier"/>
              </a:rPr>
              <a:t>                                       </a:t>
            </a:r>
            <a:r>
              <a:rPr lang="en-US" sz="900" dirty="0" err="1">
                <a:latin typeface="Courier"/>
              </a:rPr>
              <a:t>rhs</a:t>
            </a:r>
            <a:r>
              <a:rPr lang="en-US" sz="900" dirty="0">
                <a:latin typeface="Courier"/>
              </a:rPr>
              <a:t>                                   support confidence coverage lift count
## [1]  {</a:t>
            </a:r>
            <a:r>
              <a:rPr lang="en-US" sz="900" dirty="0" err="1">
                <a:latin typeface="Courier"/>
              </a:rPr>
              <a:t>carrier_name</a:t>
            </a:r>
            <a:r>
              <a:rPr lang="en-US" sz="900" dirty="0">
                <a:latin typeface="Courier"/>
              </a:rPr>
              <a:t>=Hawaiian Airlines Inc.}  =&gt; {carrier=HA}                            0.012          1    0.012   84  1203
## [2]  {carrier=HA}                           =&gt; {</a:t>
            </a:r>
            <a:r>
              <a:rPr lang="en-US" sz="900" dirty="0" err="1">
                <a:latin typeface="Courier"/>
              </a:rPr>
              <a:t>carrier_name</a:t>
            </a:r>
            <a:r>
              <a:rPr lang="en-US" sz="900" dirty="0">
                <a:latin typeface="Courier"/>
              </a:rPr>
              <a:t>=Hawaiian Airlines Inc.}   0.012          1    0.012   84  1203
## [3]  {</a:t>
            </a:r>
            <a:r>
              <a:rPr lang="en-US" sz="900" dirty="0" err="1">
                <a:latin typeface="Courier"/>
              </a:rPr>
              <a:t>carrier_name</a:t>
            </a:r>
            <a:r>
              <a:rPr lang="en-US" sz="900" dirty="0">
                <a:latin typeface="Courier"/>
              </a:rPr>
              <a:t>=Hawaiian Airlines Inc.,                                                                                 
##       </a:t>
            </a:r>
            <a:r>
              <a:rPr lang="en-US" sz="900" dirty="0" err="1">
                <a:latin typeface="Courier"/>
              </a:rPr>
              <a:t>carrier_ct</a:t>
            </a:r>
            <a:r>
              <a:rPr lang="en-US" sz="900" dirty="0">
                <a:latin typeface="Courier"/>
              </a:rPr>
              <a:t>=(0,57.4]}                  =&gt; {carrier=HA}                            0.011          1    0.011   84  1077
## [4]  {carrier=HA,                                                                                                          
##       </a:t>
            </a:r>
            <a:r>
              <a:rPr lang="en-US" sz="900" dirty="0" err="1">
                <a:latin typeface="Courier"/>
              </a:rPr>
              <a:t>carrier_ct</a:t>
            </a:r>
            <a:r>
              <a:rPr lang="en-US" sz="900" dirty="0">
                <a:latin typeface="Courier"/>
              </a:rPr>
              <a:t>=(0,57.4]}                  =&gt; {</a:t>
            </a:r>
            <a:r>
              <a:rPr lang="en-US" sz="900" dirty="0" err="1">
                <a:latin typeface="Courier"/>
              </a:rPr>
              <a:t>carrier_name</a:t>
            </a:r>
            <a:r>
              <a:rPr lang="en-US" sz="900" dirty="0">
                <a:latin typeface="Courier"/>
              </a:rPr>
              <a:t>=Hawaiian Airlines Inc.}   0.011          1    0.011   84  1077</a:t>
            </a:r>
          </a:p>
          <a:p>
            <a:pPr lvl="0" indent="0">
              <a:lnSpc>
                <a:spcPct val="120000"/>
              </a:lnSpc>
              <a:spcBef>
                <a:spcPts val="0"/>
              </a:spcBef>
              <a:buNone/>
            </a:pPr>
            <a:r>
              <a:rPr lang="en-US" sz="1000" dirty="0">
                <a:latin typeface="Courier"/>
              </a:rPr>
              <a:t>:</a:t>
            </a:r>
          </a:p>
          <a:p>
            <a:pPr lvl="0" indent="0">
              <a:lnSpc>
                <a:spcPct val="120000"/>
              </a:lnSpc>
              <a:spcBef>
                <a:spcPts val="0"/>
              </a:spcBef>
              <a:buNone/>
            </a:pPr>
            <a:r>
              <a:rPr lang="en-US" sz="1000" dirty="0">
                <a:latin typeface="Courier"/>
              </a:rPr>
              <a:t>:</a:t>
            </a:r>
          </a:p>
          <a:p>
            <a:pPr lvl="0" indent="0">
              <a:lnSpc>
                <a:spcPct val="120000"/>
              </a:lnSpc>
              <a:spcBef>
                <a:spcPts val="0"/>
              </a:spcBef>
              <a:buNone/>
            </a:pPr>
            <a:r>
              <a:rPr lang="en-US" sz="900" dirty="0">
                <a:latin typeface="Courier"/>
              </a:rPr>
              <a:t>## [33] {carrier=NK}                           =&gt; {</a:t>
            </a:r>
            <a:r>
              <a:rPr lang="en-US" sz="900" dirty="0" err="1">
                <a:latin typeface="Courier"/>
              </a:rPr>
              <a:t>carrier_name</a:t>
            </a:r>
            <a:r>
              <a:rPr lang="en-US" sz="900" dirty="0">
                <a:latin typeface="Courier"/>
              </a:rPr>
              <a:t>=Spirit Air Lines}         0.031          1    0.031   33  3100
## [34] {</a:t>
            </a:r>
            <a:r>
              <a:rPr lang="en-US" sz="900" dirty="0" err="1">
                <a:latin typeface="Courier"/>
              </a:rPr>
              <a:t>carrier_name</a:t>
            </a:r>
            <a:r>
              <a:rPr lang="en-US" sz="900" dirty="0">
                <a:latin typeface="Courier"/>
              </a:rPr>
              <a:t>=Spirit Air Lines}        =&gt; {carrier=NK}                            0.031          1    0.031   33  3100
## [35] {carrier=NK,                                                                                                          
##       </a:t>
            </a:r>
            <a:r>
              <a:rPr lang="en-US" sz="900" dirty="0" err="1">
                <a:latin typeface="Courier"/>
              </a:rPr>
              <a:t>weather_ct</a:t>
            </a:r>
            <a:r>
              <a:rPr lang="en-US" sz="900" dirty="0">
                <a:latin typeface="Courier"/>
              </a:rPr>
              <a:t>=(0,11.3]}                  =&gt; {</a:t>
            </a:r>
            <a:r>
              <a:rPr lang="en-US" sz="900" dirty="0" err="1">
                <a:latin typeface="Courier"/>
              </a:rPr>
              <a:t>carrier_name</a:t>
            </a:r>
            <a:r>
              <a:rPr lang="en-US" sz="900" dirty="0">
                <a:latin typeface="Courier"/>
              </a:rPr>
              <a:t>=Spirit Air Lines}         0.017          1    0.017   33  1761
## [36] {</a:t>
            </a:r>
            <a:r>
              <a:rPr lang="en-US" sz="900" dirty="0" err="1">
                <a:latin typeface="Courier"/>
              </a:rPr>
              <a:t>carrier_name</a:t>
            </a:r>
            <a:r>
              <a:rPr lang="en-US" sz="900" dirty="0">
                <a:latin typeface="Courier"/>
              </a:rPr>
              <a:t>=Spirit Air Lines,                                                                                       
##       </a:t>
            </a:r>
            <a:r>
              <a:rPr lang="en-US" sz="900" dirty="0" err="1">
                <a:latin typeface="Courier"/>
              </a:rPr>
              <a:t>weather_ct</a:t>
            </a:r>
            <a:r>
              <a:rPr lang="en-US" sz="900" dirty="0">
                <a:latin typeface="Courier"/>
              </a:rPr>
              <a:t>=(0,11.3]}                  =&gt; {carrier=NK}                            0.017          1    0.017   33  1761</a:t>
            </a:r>
            <a:endParaRPr lang="en-US" sz="900" dirty="0"/>
          </a:p>
        </p:txBody>
      </p:sp>
    </p:spTree>
    <p:extLst>
      <p:ext uri="{BB962C8B-B14F-4D97-AF65-F5344CB8AC3E}">
        <p14:creationId xmlns:p14="http://schemas.microsoft.com/office/powerpoint/2010/main" val="2650999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79D4-D11C-27BB-7625-FEB52C95DA49}"/>
              </a:ext>
            </a:extLst>
          </p:cNvPr>
          <p:cNvSpPr>
            <a:spLocks noGrp="1"/>
          </p:cNvSpPr>
          <p:nvPr>
            <p:ph type="title"/>
          </p:nvPr>
        </p:nvSpPr>
        <p:spPr/>
        <p:txBody>
          <a:bodyPr/>
          <a:lstStyle/>
          <a:p>
            <a:r>
              <a:rPr lang="en-US" dirty="0"/>
              <a:t>Association Rule Discovery (cont.)</a:t>
            </a:r>
          </a:p>
        </p:txBody>
      </p:sp>
      <p:pic>
        <p:nvPicPr>
          <p:cNvPr id="4" name="Picture 1" descr="Flights_files/figure-pptx/unnamed-chunk-29-1.png">
            <a:extLst>
              <a:ext uri="{FF2B5EF4-FFF2-40B4-BE49-F238E27FC236}">
                <a16:creationId xmlns:a16="http://schemas.microsoft.com/office/drawing/2014/main" id="{805C6E75-99C4-8336-F07A-96DF959E484A}"/>
              </a:ext>
            </a:extLst>
          </p:cNvPr>
          <p:cNvPicPr>
            <a:picLocks noGrp="1" noChangeAspect="1"/>
          </p:cNvPicPr>
          <p:nvPr/>
        </p:nvPicPr>
        <p:blipFill>
          <a:blip r:embed="rId2"/>
          <a:stretch>
            <a:fillRect/>
          </a:stretch>
        </p:blipFill>
        <p:spPr bwMode="auto">
          <a:xfrm>
            <a:off x="4747936" y="1752655"/>
            <a:ext cx="3844043" cy="3079059"/>
          </a:xfrm>
          <a:prstGeom prst="rect">
            <a:avLst/>
          </a:prstGeom>
          <a:noFill/>
          <a:ln w="9525">
            <a:noFill/>
            <a:headEnd/>
            <a:tailEnd/>
          </a:ln>
        </p:spPr>
      </p:pic>
      <p:sp>
        <p:nvSpPr>
          <p:cNvPr id="7" name="Text Placeholder 3">
            <a:extLst>
              <a:ext uri="{FF2B5EF4-FFF2-40B4-BE49-F238E27FC236}">
                <a16:creationId xmlns:a16="http://schemas.microsoft.com/office/drawing/2014/main" id="{680FD4AD-75DC-E71F-FE3D-E685E549A08D}"/>
              </a:ext>
            </a:extLst>
          </p:cNvPr>
          <p:cNvSpPr txBox="1">
            <a:spLocks/>
          </p:cNvSpPr>
          <p:nvPr/>
        </p:nvSpPr>
        <p:spPr>
          <a:xfrm>
            <a:off x="510241" y="1752655"/>
            <a:ext cx="4061757" cy="1344964"/>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US" sz="1000" i="1" dirty="0">
                <a:solidFill>
                  <a:srgbClr val="60A0B0"/>
                </a:solidFill>
                <a:latin typeface="Courier"/>
              </a:rPr>
              <a:t># Get summary info about all rules</a:t>
            </a:r>
            <a:br>
              <a:rPr lang="en-US" sz="1000" dirty="0"/>
            </a:br>
            <a:r>
              <a:rPr lang="en-US" sz="1000" dirty="0">
                <a:solidFill>
                  <a:srgbClr val="06287E"/>
                </a:solidFill>
                <a:latin typeface="Courier"/>
              </a:rPr>
              <a:t>summary</a:t>
            </a:r>
            <a:r>
              <a:rPr lang="en-US" sz="1000" dirty="0">
                <a:latin typeface="Courier"/>
              </a:rPr>
              <a:t>(rules)</a:t>
            </a:r>
          </a:p>
          <a:p>
            <a:endParaRPr lang="en-US" sz="200" dirty="0">
              <a:latin typeface="Courier"/>
            </a:endParaRPr>
          </a:p>
          <a:p>
            <a:r>
              <a:rPr lang="en-US" sz="1000" i="1" dirty="0">
                <a:solidFill>
                  <a:srgbClr val="60A0B0"/>
                </a:solidFill>
                <a:latin typeface="Courier"/>
              </a:rPr>
              <a:t># Plot rules</a:t>
            </a:r>
            <a:br>
              <a:rPr lang="en-US" sz="1000" dirty="0"/>
            </a:br>
            <a:r>
              <a:rPr lang="en-US" sz="1000" dirty="0">
                <a:solidFill>
                  <a:srgbClr val="06287E"/>
                </a:solidFill>
                <a:latin typeface="Courier"/>
              </a:rPr>
              <a:t>plot</a:t>
            </a:r>
            <a:r>
              <a:rPr lang="en-US" sz="1000" dirty="0">
                <a:latin typeface="Courier"/>
              </a:rPr>
              <a:t>(rules, </a:t>
            </a:r>
            <a:r>
              <a:rPr lang="en-US" sz="1000" dirty="0">
                <a:solidFill>
                  <a:srgbClr val="7D9029"/>
                </a:solidFill>
                <a:latin typeface="Courier"/>
              </a:rPr>
              <a:t>measure =</a:t>
            </a:r>
            <a:r>
              <a:rPr lang="en-US" sz="1000" dirty="0">
                <a:latin typeface="Courier"/>
              </a:rPr>
              <a:t> </a:t>
            </a:r>
            <a:r>
              <a:rPr lang="en-US" sz="1000" dirty="0">
                <a:solidFill>
                  <a:srgbClr val="06287E"/>
                </a:solidFill>
                <a:latin typeface="Courier"/>
              </a:rPr>
              <a:t>c</a:t>
            </a:r>
            <a:r>
              <a:rPr lang="en-US" sz="1000" dirty="0">
                <a:latin typeface="Courier"/>
              </a:rPr>
              <a:t>(</a:t>
            </a:r>
            <a:r>
              <a:rPr lang="en-US" sz="1000" dirty="0">
                <a:solidFill>
                  <a:srgbClr val="4070A0"/>
                </a:solidFill>
                <a:latin typeface="Courier"/>
              </a:rPr>
              <a:t>"support"</a:t>
            </a:r>
            <a:r>
              <a:rPr lang="en-US" sz="1000" dirty="0">
                <a:latin typeface="Courier"/>
              </a:rPr>
              <a:t>, </a:t>
            </a:r>
            <a:r>
              <a:rPr lang="en-US" sz="1000" dirty="0">
                <a:solidFill>
                  <a:srgbClr val="4070A0"/>
                </a:solidFill>
                <a:latin typeface="Courier"/>
              </a:rPr>
              <a:t>"lift"</a:t>
            </a:r>
            <a:r>
              <a:rPr lang="en-US" sz="1000" dirty="0">
                <a:latin typeface="Courier"/>
              </a:rPr>
              <a:t>), </a:t>
            </a:r>
            <a:r>
              <a:rPr lang="en-US" sz="1000" dirty="0">
                <a:solidFill>
                  <a:srgbClr val="7D9029"/>
                </a:solidFill>
                <a:latin typeface="Courier"/>
              </a:rPr>
              <a:t>shading =</a:t>
            </a:r>
            <a:r>
              <a:rPr lang="en-US" sz="1000" dirty="0">
                <a:latin typeface="Courier"/>
              </a:rPr>
              <a:t> </a:t>
            </a:r>
            <a:r>
              <a:rPr lang="en-US" sz="1000" dirty="0">
                <a:solidFill>
                  <a:srgbClr val="4070A0"/>
                </a:solidFill>
                <a:latin typeface="Courier"/>
              </a:rPr>
              <a:t>"confidence"</a:t>
            </a:r>
            <a:br>
              <a:rPr lang="en-US" sz="1000" dirty="0"/>
            </a:br>
            <a:r>
              <a:rPr lang="en-US" sz="1000" dirty="0">
                <a:latin typeface="Courier"/>
              </a:rPr>
              <a:t>     , </a:t>
            </a:r>
            <a:r>
              <a:rPr lang="en-US" sz="1000" dirty="0">
                <a:solidFill>
                  <a:srgbClr val="7D9029"/>
                </a:solidFill>
                <a:latin typeface="Courier"/>
              </a:rPr>
              <a:t>main =</a:t>
            </a:r>
            <a:r>
              <a:rPr lang="en-US" sz="1000" dirty="0">
                <a:latin typeface="Courier"/>
              </a:rPr>
              <a:t> </a:t>
            </a:r>
            <a:r>
              <a:rPr lang="en-US" sz="1000" dirty="0">
                <a:solidFill>
                  <a:srgbClr val="4070A0"/>
                </a:solidFill>
                <a:latin typeface="Courier"/>
              </a:rPr>
              <a:t>"Support, Lift, and Confidence Top Rules"</a:t>
            </a:r>
            <a:r>
              <a:rPr lang="en-US" sz="1000" dirty="0">
                <a:latin typeface="Courier"/>
              </a:rPr>
              <a:t>, </a:t>
            </a:r>
            <a:r>
              <a:rPr lang="en-US" sz="1000" dirty="0">
                <a:solidFill>
                  <a:srgbClr val="7D9029"/>
                </a:solidFill>
                <a:latin typeface="Courier"/>
              </a:rPr>
              <a:t>jitter =</a:t>
            </a:r>
            <a:r>
              <a:rPr lang="en-US" sz="1000" dirty="0">
                <a:solidFill>
                  <a:srgbClr val="40A070"/>
                </a:solidFill>
                <a:latin typeface="Courier"/>
              </a:rPr>
              <a:t>0</a:t>
            </a:r>
            <a:r>
              <a:rPr lang="en-US" sz="1000" dirty="0">
                <a:latin typeface="Courier"/>
              </a:rPr>
              <a:t>)</a:t>
            </a:r>
          </a:p>
        </p:txBody>
      </p:sp>
      <p:sp>
        <p:nvSpPr>
          <p:cNvPr id="12" name="Content Placeholder 2">
            <a:extLst>
              <a:ext uri="{FF2B5EF4-FFF2-40B4-BE49-F238E27FC236}">
                <a16:creationId xmlns:a16="http://schemas.microsoft.com/office/drawing/2014/main" id="{54C027C6-C56A-942F-3A1B-4E5056CD6006}"/>
              </a:ext>
            </a:extLst>
          </p:cNvPr>
          <p:cNvSpPr txBox="1">
            <a:spLocks/>
          </p:cNvSpPr>
          <p:nvPr/>
        </p:nvSpPr>
        <p:spPr>
          <a:xfrm>
            <a:off x="510240" y="3274829"/>
            <a:ext cx="4061758" cy="159035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marL="0" indent="0">
              <a:buNone/>
            </a:pPr>
            <a:r>
              <a:rPr lang="en-US" sz="1400" b="1" dirty="0">
                <a:solidFill>
                  <a:schemeClr val="accent6">
                    <a:lumMod val="40000"/>
                    <a:lumOff val="60000"/>
                  </a:schemeClr>
                </a:solidFill>
              </a:rPr>
              <a:t>Analyzing rules and plots</a:t>
            </a:r>
          </a:p>
          <a:p>
            <a:pPr marL="0" indent="0">
              <a:buNone/>
            </a:pPr>
            <a:r>
              <a:rPr lang="en-US" sz="1100" dirty="0"/>
              <a:t>The summary information are related to Hawaiian Airlines Inc. or Spirit Air Lines. </a:t>
            </a:r>
          </a:p>
          <a:p>
            <a:pPr marL="0" indent="0">
              <a:buNone/>
            </a:pPr>
            <a:r>
              <a:rPr lang="en-US" sz="1100" dirty="0"/>
              <a:t>The reason is because these rules have low support values, a confidence value of 1, and a high lift value that goes from 33 to 84 respectively.</a:t>
            </a:r>
          </a:p>
        </p:txBody>
      </p:sp>
      <p:sp>
        <p:nvSpPr>
          <p:cNvPr id="13" name="Title 1">
            <a:extLst>
              <a:ext uri="{FF2B5EF4-FFF2-40B4-BE49-F238E27FC236}">
                <a16:creationId xmlns:a16="http://schemas.microsoft.com/office/drawing/2014/main" id="{28B4A7D9-6CCB-4C3A-A30A-069E99D70C33}"/>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Analyzing rules and plots</a:t>
            </a:r>
          </a:p>
        </p:txBody>
      </p:sp>
    </p:spTree>
    <p:extLst>
      <p:ext uri="{BB962C8B-B14F-4D97-AF65-F5344CB8AC3E}">
        <p14:creationId xmlns:p14="http://schemas.microsoft.com/office/powerpoint/2010/main" val="2467992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79D4-D11C-27BB-7625-FEB52C95DA49}"/>
              </a:ext>
            </a:extLst>
          </p:cNvPr>
          <p:cNvSpPr>
            <a:spLocks noGrp="1"/>
          </p:cNvSpPr>
          <p:nvPr>
            <p:ph type="title"/>
          </p:nvPr>
        </p:nvSpPr>
        <p:spPr/>
        <p:txBody>
          <a:bodyPr/>
          <a:lstStyle/>
          <a:p>
            <a:r>
              <a:rPr lang="en-US" dirty="0"/>
              <a:t>Association Rule Discovery (cont.)</a:t>
            </a:r>
          </a:p>
        </p:txBody>
      </p:sp>
      <p:sp>
        <p:nvSpPr>
          <p:cNvPr id="7" name="Text Placeholder 3">
            <a:extLst>
              <a:ext uri="{FF2B5EF4-FFF2-40B4-BE49-F238E27FC236}">
                <a16:creationId xmlns:a16="http://schemas.microsoft.com/office/drawing/2014/main" id="{680FD4AD-75DC-E71F-FE3D-E685E549A08D}"/>
              </a:ext>
            </a:extLst>
          </p:cNvPr>
          <p:cNvSpPr txBox="1">
            <a:spLocks/>
          </p:cNvSpPr>
          <p:nvPr/>
        </p:nvSpPr>
        <p:spPr>
          <a:xfrm>
            <a:off x="510241" y="1752655"/>
            <a:ext cx="4061759" cy="819095"/>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buNone/>
            </a:pPr>
            <a:r>
              <a:rPr lang="en-US" sz="1000" dirty="0">
                <a:latin typeface="Courier"/>
              </a:rPr>
              <a:t>rules60</a:t>
            </a:r>
            <a:r>
              <a:rPr lang="en-US" sz="1000" dirty="0">
                <a:solidFill>
                  <a:srgbClr val="007020"/>
                </a:solidFill>
                <a:latin typeface="Courier"/>
              </a:rPr>
              <a:t>&lt;-</a:t>
            </a:r>
            <a:r>
              <a:rPr lang="en-US" sz="1000" dirty="0">
                <a:latin typeface="Courier"/>
              </a:rPr>
              <a:t> </a:t>
            </a:r>
            <a:r>
              <a:rPr lang="en-US" sz="1000" dirty="0">
                <a:solidFill>
                  <a:srgbClr val="06287E"/>
                </a:solidFill>
                <a:latin typeface="Courier"/>
              </a:rPr>
              <a:t>head</a:t>
            </a:r>
            <a:r>
              <a:rPr lang="en-US" sz="1000" dirty="0">
                <a:latin typeface="Courier"/>
              </a:rPr>
              <a:t>(rules, </a:t>
            </a:r>
            <a:r>
              <a:rPr lang="en-US" sz="1000" dirty="0">
                <a:solidFill>
                  <a:srgbClr val="7D9029"/>
                </a:solidFill>
                <a:latin typeface="Courier"/>
              </a:rPr>
              <a:t>n =</a:t>
            </a:r>
            <a:r>
              <a:rPr lang="en-US" sz="1000" dirty="0">
                <a:latin typeface="Courier"/>
              </a:rPr>
              <a:t> </a:t>
            </a:r>
            <a:r>
              <a:rPr lang="en-US" sz="1000" dirty="0">
                <a:solidFill>
                  <a:srgbClr val="40A070"/>
                </a:solidFill>
                <a:latin typeface="Courier"/>
              </a:rPr>
              <a:t>60</a:t>
            </a:r>
            <a:r>
              <a:rPr lang="en-US" sz="1000" dirty="0">
                <a:latin typeface="Courier"/>
              </a:rPr>
              <a:t>, </a:t>
            </a:r>
            <a:r>
              <a:rPr lang="en-US" sz="1000" dirty="0">
                <a:solidFill>
                  <a:srgbClr val="7D9029"/>
                </a:solidFill>
                <a:latin typeface="Courier"/>
              </a:rPr>
              <a:t>by =</a:t>
            </a:r>
            <a:r>
              <a:rPr lang="en-US" sz="1000" dirty="0">
                <a:latin typeface="Courier"/>
              </a:rPr>
              <a:t> </a:t>
            </a:r>
            <a:r>
              <a:rPr lang="en-US" sz="1000" dirty="0">
                <a:solidFill>
                  <a:srgbClr val="4070A0"/>
                </a:solidFill>
                <a:latin typeface="Courier"/>
              </a:rPr>
              <a:t>"lift"</a:t>
            </a:r>
            <a:r>
              <a:rPr lang="en-US" sz="1000" dirty="0">
                <a:latin typeface="Courier"/>
              </a:rPr>
              <a:t>)</a:t>
            </a:r>
            <a:br>
              <a:rPr lang="en-US" sz="1000" dirty="0"/>
            </a:br>
            <a:r>
              <a:rPr lang="en-US" sz="1000" dirty="0">
                <a:solidFill>
                  <a:srgbClr val="06287E"/>
                </a:solidFill>
                <a:latin typeface="Courier"/>
              </a:rPr>
              <a:t>inspect</a:t>
            </a:r>
            <a:r>
              <a:rPr lang="en-US" sz="1000" dirty="0">
                <a:latin typeface="Courier"/>
              </a:rPr>
              <a:t>(rules60)</a:t>
            </a:r>
          </a:p>
          <a:p>
            <a:pPr lvl="0" indent="0">
              <a:buNone/>
            </a:pPr>
            <a:endParaRPr lang="en-US" sz="100" dirty="0">
              <a:latin typeface="Courier"/>
            </a:endParaRPr>
          </a:p>
          <a:p>
            <a:r>
              <a:rPr lang="en-US" sz="1000" i="1" dirty="0">
                <a:solidFill>
                  <a:srgbClr val="60A0B0"/>
                </a:solidFill>
                <a:latin typeface="Courier"/>
              </a:rPr>
              <a:t># Plot rules</a:t>
            </a:r>
            <a:br>
              <a:rPr lang="en-US" sz="1000" dirty="0"/>
            </a:br>
            <a:r>
              <a:rPr lang="en-US" sz="1000" dirty="0">
                <a:solidFill>
                  <a:srgbClr val="06287E"/>
                </a:solidFill>
                <a:latin typeface="Courier"/>
              </a:rPr>
              <a:t>plot</a:t>
            </a:r>
            <a:r>
              <a:rPr lang="en-US" sz="1000" dirty="0">
                <a:latin typeface="Courier"/>
              </a:rPr>
              <a:t>(rules60, </a:t>
            </a:r>
            <a:r>
              <a:rPr lang="en-US" sz="1000" dirty="0">
                <a:solidFill>
                  <a:srgbClr val="7D9029"/>
                </a:solidFill>
                <a:latin typeface="Courier"/>
              </a:rPr>
              <a:t>method =</a:t>
            </a:r>
            <a:r>
              <a:rPr lang="en-US" sz="1000" dirty="0">
                <a:latin typeface="Courier"/>
              </a:rPr>
              <a:t> </a:t>
            </a:r>
            <a:r>
              <a:rPr lang="en-US" sz="1000" dirty="0">
                <a:solidFill>
                  <a:srgbClr val="4070A0"/>
                </a:solidFill>
                <a:latin typeface="Courier"/>
              </a:rPr>
              <a:t>"graph"</a:t>
            </a:r>
            <a:r>
              <a:rPr lang="en-US" sz="1000" dirty="0">
                <a:latin typeface="Courier"/>
              </a:rPr>
              <a:t>)</a:t>
            </a:r>
          </a:p>
        </p:txBody>
      </p:sp>
      <p:pic>
        <p:nvPicPr>
          <p:cNvPr id="3" name="Picture 2" descr="Flights_files/figure-pptx/unnamed-chunk-29-2.png">
            <a:extLst>
              <a:ext uri="{FF2B5EF4-FFF2-40B4-BE49-F238E27FC236}">
                <a16:creationId xmlns:a16="http://schemas.microsoft.com/office/drawing/2014/main" id="{0EFDE448-0534-5295-88AD-E2E5C2C6C702}"/>
              </a:ext>
            </a:extLst>
          </p:cNvPr>
          <p:cNvPicPr>
            <a:picLocks noGrp="1" noChangeAspect="1"/>
          </p:cNvPicPr>
          <p:nvPr/>
        </p:nvPicPr>
        <p:blipFill>
          <a:blip r:embed="rId2"/>
          <a:stretch>
            <a:fillRect/>
          </a:stretch>
        </p:blipFill>
        <p:spPr bwMode="auto">
          <a:xfrm>
            <a:off x="4919078" y="1860231"/>
            <a:ext cx="3885826" cy="3112527"/>
          </a:xfrm>
          <a:prstGeom prst="rect">
            <a:avLst/>
          </a:prstGeom>
          <a:noFill/>
          <a:ln w="9525">
            <a:noFill/>
            <a:headEnd/>
            <a:tailEnd/>
          </a:ln>
        </p:spPr>
      </p:pic>
      <p:sp>
        <p:nvSpPr>
          <p:cNvPr id="5" name="Text Placeholder 3">
            <a:extLst>
              <a:ext uri="{FF2B5EF4-FFF2-40B4-BE49-F238E27FC236}">
                <a16:creationId xmlns:a16="http://schemas.microsoft.com/office/drawing/2014/main" id="{027E7F37-B7F3-96F8-D641-12F260926A41}"/>
              </a:ext>
            </a:extLst>
          </p:cNvPr>
          <p:cNvSpPr txBox="1">
            <a:spLocks/>
          </p:cNvSpPr>
          <p:nvPr/>
        </p:nvSpPr>
        <p:spPr>
          <a:xfrm>
            <a:off x="510240" y="2571767"/>
            <a:ext cx="4061759" cy="1226288"/>
          </a:xfrm>
          <a:prstGeom prst="rect">
            <a:avLst/>
          </a:prstGeom>
          <a:noFill/>
        </p:spPr>
        <p:txBody>
          <a:bodyPr vert="horz" lIns="91440" tIns="45720" rIns="91440" bIns="45720" rtlCol="0" anchor="ctr">
            <a:normAutofit fontScale="85000" lnSpcReduction="100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lnSpc>
                <a:spcPct val="120000"/>
              </a:lnSpc>
              <a:spcBef>
                <a:spcPts val="0"/>
              </a:spcBef>
              <a:buNone/>
            </a:pPr>
            <a:r>
              <a:rPr lang="en-US" sz="500" dirty="0">
                <a:latin typeface="Courier"/>
              </a:rPr>
              <a:t>##      </a:t>
            </a:r>
            <a:r>
              <a:rPr lang="en-US" sz="500" dirty="0" err="1">
                <a:latin typeface="Courier"/>
              </a:rPr>
              <a:t>lhs</a:t>
            </a:r>
            <a:r>
              <a:rPr lang="en-US" sz="500" dirty="0">
                <a:latin typeface="Courier"/>
              </a:rPr>
              <a:t>                                       </a:t>
            </a:r>
            <a:r>
              <a:rPr lang="en-US" sz="500" dirty="0" err="1">
                <a:latin typeface="Courier"/>
              </a:rPr>
              <a:t>rhs</a:t>
            </a:r>
            <a:r>
              <a:rPr lang="en-US" sz="500" dirty="0">
                <a:latin typeface="Courier"/>
              </a:rPr>
              <a:t>                                   support confidence coverage lift count
## [1]  {</a:t>
            </a:r>
            <a:r>
              <a:rPr lang="en-US" sz="500" dirty="0" err="1">
                <a:latin typeface="Courier"/>
              </a:rPr>
              <a:t>carrier_name</a:t>
            </a:r>
            <a:r>
              <a:rPr lang="en-US" sz="500" dirty="0">
                <a:latin typeface="Courier"/>
              </a:rPr>
              <a:t>=Hawaiian Airlines Inc.}  =&gt; {carrier=HA}                            0.012          1    0.012   84  1203
## [2]  {carrier=HA}                           =&gt; {</a:t>
            </a:r>
            <a:r>
              <a:rPr lang="en-US" sz="500" dirty="0" err="1">
                <a:latin typeface="Courier"/>
              </a:rPr>
              <a:t>carrier_name</a:t>
            </a:r>
            <a:r>
              <a:rPr lang="en-US" sz="500" dirty="0">
                <a:latin typeface="Courier"/>
              </a:rPr>
              <a:t>=Hawaiian Airlines Inc.}   0.012          1    0.012   84  1203
## [3]  {</a:t>
            </a:r>
            <a:r>
              <a:rPr lang="en-US" sz="500" dirty="0" err="1">
                <a:latin typeface="Courier"/>
              </a:rPr>
              <a:t>carrier_name</a:t>
            </a:r>
            <a:r>
              <a:rPr lang="en-US" sz="500" dirty="0">
                <a:latin typeface="Courier"/>
              </a:rPr>
              <a:t>=Hawaiian Airlines Inc.,                                                                                 
##       </a:t>
            </a:r>
            <a:r>
              <a:rPr lang="en-US" sz="500" dirty="0" err="1">
                <a:latin typeface="Courier"/>
              </a:rPr>
              <a:t>carrier_ct</a:t>
            </a:r>
            <a:r>
              <a:rPr lang="en-US" sz="500" dirty="0">
                <a:latin typeface="Courier"/>
              </a:rPr>
              <a:t>=(0,57.4]}                  =&gt; {carrier=HA}                            0.011          1    0.011   84  1077
## [4]  {carrier=HA,                                                                                                          
##       </a:t>
            </a:r>
            <a:r>
              <a:rPr lang="en-US" sz="500" dirty="0" err="1">
                <a:latin typeface="Courier"/>
              </a:rPr>
              <a:t>carrier_ct</a:t>
            </a:r>
            <a:r>
              <a:rPr lang="en-US" sz="500" dirty="0">
                <a:latin typeface="Courier"/>
              </a:rPr>
              <a:t>=(0,57.4]}                  =&gt; {</a:t>
            </a:r>
            <a:r>
              <a:rPr lang="en-US" sz="500" dirty="0" err="1">
                <a:latin typeface="Courier"/>
              </a:rPr>
              <a:t>carrier_name</a:t>
            </a:r>
            <a:r>
              <a:rPr lang="en-US" sz="500" dirty="0">
                <a:latin typeface="Courier"/>
              </a:rPr>
              <a:t>=Hawaiian Airlines Inc.}   0.011          1    0.011   84  1077 :</a:t>
            </a:r>
          </a:p>
          <a:p>
            <a:pPr lvl="0" indent="0">
              <a:lnSpc>
                <a:spcPct val="120000"/>
              </a:lnSpc>
              <a:spcBef>
                <a:spcPts val="0"/>
              </a:spcBef>
              <a:buNone/>
            </a:pPr>
            <a:r>
              <a:rPr lang="en-US" sz="500" dirty="0">
                <a:latin typeface="Courier"/>
              </a:rPr>
              <a:t>:</a:t>
            </a:r>
          </a:p>
          <a:p>
            <a:pPr lvl="0" indent="0">
              <a:lnSpc>
                <a:spcPct val="120000"/>
              </a:lnSpc>
              <a:spcBef>
                <a:spcPts val="0"/>
              </a:spcBef>
              <a:buNone/>
            </a:pPr>
            <a:r>
              <a:rPr lang="en-US" sz="500" dirty="0">
                <a:latin typeface="Courier"/>
              </a:rPr>
              <a:t>:</a:t>
            </a:r>
          </a:p>
          <a:p>
            <a:pPr>
              <a:lnSpc>
                <a:spcPct val="120000"/>
              </a:lnSpc>
              <a:spcBef>
                <a:spcPts val="0"/>
              </a:spcBef>
            </a:pPr>
            <a:r>
              <a:rPr lang="en-US" sz="500" dirty="0">
                <a:latin typeface="Courier"/>
              </a:rPr>
              <a:t>## [59] {carrier=NK, </a:t>
            </a:r>
            <a:r>
              <a:rPr lang="en-US" sz="500" dirty="0" err="1">
                <a:latin typeface="Courier"/>
              </a:rPr>
              <a:t>weather_ct</a:t>
            </a:r>
            <a:r>
              <a:rPr lang="en-US" sz="500" dirty="0">
                <a:latin typeface="Courier"/>
              </a:rPr>
              <a:t>=(0,11.3],                                                                                                 
##       </a:t>
            </a:r>
            <a:r>
              <a:rPr lang="en-US" sz="500" dirty="0" err="1">
                <a:latin typeface="Courier"/>
              </a:rPr>
              <a:t>arr_delay</a:t>
            </a:r>
            <a:r>
              <a:rPr lang="en-US" sz="500" dirty="0">
                <a:latin typeface="Courier"/>
              </a:rPr>
              <a:t>=(0,2.15e+04]}               =&gt; {</a:t>
            </a:r>
            <a:r>
              <a:rPr lang="en-US" sz="500" dirty="0" err="1">
                <a:latin typeface="Courier"/>
              </a:rPr>
              <a:t>carrier_name</a:t>
            </a:r>
            <a:r>
              <a:rPr lang="en-US" sz="500" dirty="0">
                <a:latin typeface="Courier"/>
              </a:rPr>
              <a:t>=Spirit Air Lines}         0.017          1    0.017   33  1720
## [60] {</a:t>
            </a:r>
            <a:r>
              <a:rPr lang="en-US" sz="500" dirty="0" err="1">
                <a:latin typeface="Courier"/>
              </a:rPr>
              <a:t>carrier_name</a:t>
            </a:r>
            <a:r>
              <a:rPr lang="en-US" sz="500" dirty="0">
                <a:latin typeface="Courier"/>
              </a:rPr>
              <a:t>=Spirit Air Lines,                                                                                       
##       </a:t>
            </a:r>
            <a:r>
              <a:rPr lang="en-US" sz="500" dirty="0" err="1">
                <a:latin typeface="Courier"/>
              </a:rPr>
              <a:t>weather_ct</a:t>
            </a:r>
            <a:r>
              <a:rPr lang="en-US" sz="500" dirty="0">
                <a:latin typeface="Courier"/>
              </a:rPr>
              <a:t>=(0,11.3],                                                                                                 
##       </a:t>
            </a:r>
            <a:r>
              <a:rPr lang="en-US" sz="500" dirty="0" err="1">
                <a:latin typeface="Courier"/>
              </a:rPr>
              <a:t>arr_delay</a:t>
            </a:r>
            <a:r>
              <a:rPr lang="en-US" sz="500" dirty="0">
                <a:latin typeface="Courier"/>
              </a:rPr>
              <a:t>=(0,2.15e+04]}               =&gt; {carrier=NK}                            0.017          1    0.017   33  1720</a:t>
            </a:r>
          </a:p>
        </p:txBody>
      </p:sp>
      <p:sp>
        <p:nvSpPr>
          <p:cNvPr id="9" name="Content Placeholder 2">
            <a:extLst>
              <a:ext uri="{FF2B5EF4-FFF2-40B4-BE49-F238E27FC236}">
                <a16:creationId xmlns:a16="http://schemas.microsoft.com/office/drawing/2014/main" id="{FFD27A29-D062-DDE9-5782-862A009CB192}"/>
              </a:ext>
            </a:extLst>
          </p:cNvPr>
          <p:cNvSpPr txBox="1">
            <a:spLocks/>
          </p:cNvSpPr>
          <p:nvPr/>
        </p:nvSpPr>
        <p:spPr>
          <a:xfrm>
            <a:off x="510240" y="3798055"/>
            <a:ext cx="4061758" cy="106712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marL="0" indent="0">
              <a:buNone/>
            </a:pPr>
            <a:r>
              <a:rPr lang="en-US" sz="1400" b="1" dirty="0">
                <a:solidFill>
                  <a:schemeClr val="accent6">
                    <a:lumMod val="40000"/>
                    <a:lumOff val="60000"/>
                  </a:schemeClr>
                </a:solidFill>
              </a:rPr>
              <a:t>Analyzing rules and plots</a:t>
            </a:r>
          </a:p>
          <a:p>
            <a:pPr marL="0" lvl="0" indent="0">
              <a:buNone/>
            </a:pPr>
            <a:r>
              <a:rPr lang="en-US" sz="1100" dirty="0"/>
              <a:t>This graph is useful because it help us to understand which items are most frequent for each strongest rule sets. The red circles shows the criteria that occur more often and which are related rather than coincidentally happening together.</a:t>
            </a:r>
          </a:p>
        </p:txBody>
      </p:sp>
      <p:sp>
        <p:nvSpPr>
          <p:cNvPr id="10" name="Title 1">
            <a:extLst>
              <a:ext uri="{FF2B5EF4-FFF2-40B4-BE49-F238E27FC236}">
                <a16:creationId xmlns:a16="http://schemas.microsoft.com/office/drawing/2014/main" id="{8BA23901-BE1B-421F-A00D-89D19206FE79}"/>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Analyzing rules and plots</a:t>
            </a:r>
          </a:p>
        </p:txBody>
      </p:sp>
    </p:spTree>
    <p:extLst>
      <p:ext uri="{BB962C8B-B14F-4D97-AF65-F5344CB8AC3E}">
        <p14:creationId xmlns:p14="http://schemas.microsoft.com/office/powerpoint/2010/main" val="2884891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1AA2-45E9-BAE5-D47E-1633614737A9}"/>
              </a:ext>
            </a:extLst>
          </p:cNvPr>
          <p:cNvSpPr>
            <a:spLocks noGrp="1"/>
          </p:cNvSpPr>
          <p:nvPr>
            <p:ph type="title"/>
          </p:nvPr>
        </p:nvSpPr>
        <p:spPr/>
        <p:txBody>
          <a:bodyPr/>
          <a:lstStyle/>
          <a:p>
            <a:r>
              <a:rPr lang="en-US" dirty="0"/>
              <a:t>Association Rule Discovery (cont.)</a:t>
            </a:r>
          </a:p>
        </p:txBody>
      </p:sp>
      <p:sp>
        <p:nvSpPr>
          <p:cNvPr id="11" name="Text Placeholder 3">
            <a:extLst>
              <a:ext uri="{FF2B5EF4-FFF2-40B4-BE49-F238E27FC236}">
                <a16:creationId xmlns:a16="http://schemas.microsoft.com/office/drawing/2014/main" id="{B34A6ADD-1E67-387C-5FBC-3D3489D6C042}"/>
              </a:ext>
            </a:extLst>
          </p:cNvPr>
          <p:cNvSpPr txBox="1">
            <a:spLocks/>
          </p:cNvSpPr>
          <p:nvPr/>
        </p:nvSpPr>
        <p:spPr>
          <a:xfrm>
            <a:off x="510241" y="1752655"/>
            <a:ext cx="7210394" cy="2330247"/>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lnSpc>
                <a:spcPct val="100000"/>
              </a:lnSpc>
              <a:spcBef>
                <a:spcPts val="0"/>
              </a:spcBef>
              <a:buNone/>
            </a:pPr>
            <a:r>
              <a:rPr lang="en-US" sz="800" i="1" dirty="0">
                <a:solidFill>
                  <a:srgbClr val="60A0B0"/>
                </a:solidFill>
                <a:latin typeface="Courier"/>
              </a:rPr>
              <a:t># Set carrier as the right hand side of the rules.</a:t>
            </a:r>
            <a:br>
              <a:rPr lang="en-US" sz="800" dirty="0"/>
            </a:br>
            <a:r>
              <a:rPr lang="en-US" sz="800" i="1" dirty="0">
                <a:solidFill>
                  <a:srgbClr val="BA2121"/>
                </a:solidFill>
                <a:latin typeface="Courier"/>
              </a:rPr>
              <a:t>## RHS = carrier= HA</a:t>
            </a:r>
            <a:br>
              <a:rPr lang="en-US" sz="800" dirty="0"/>
            </a:br>
            <a:r>
              <a:rPr lang="en-US" sz="800" dirty="0" err="1">
                <a:latin typeface="Courier"/>
              </a:rPr>
              <a:t>HArules</a:t>
            </a:r>
            <a:r>
              <a:rPr lang="en-US" sz="800" dirty="0">
                <a:solidFill>
                  <a:srgbClr val="007020"/>
                </a:solidFill>
                <a:latin typeface="Courier"/>
              </a:rPr>
              <a:t>&lt;-</a:t>
            </a:r>
            <a:r>
              <a:rPr lang="en-US" sz="800" dirty="0">
                <a:latin typeface="Courier"/>
              </a:rPr>
              <a:t> </a:t>
            </a:r>
            <a:r>
              <a:rPr lang="en-US" sz="800" dirty="0" err="1">
                <a:solidFill>
                  <a:srgbClr val="06287E"/>
                </a:solidFill>
                <a:latin typeface="Courier"/>
              </a:rPr>
              <a:t>apriori</a:t>
            </a:r>
            <a:r>
              <a:rPr lang="en-US" sz="800" dirty="0">
                <a:latin typeface="Courier"/>
              </a:rPr>
              <a:t>(</a:t>
            </a:r>
            <a:r>
              <a:rPr lang="en-US" sz="800" dirty="0" err="1">
                <a:latin typeface="Courier"/>
              </a:rPr>
              <a:t>flightstemp</a:t>
            </a:r>
            <a:r>
              <a:rPr lang="en-US" sz="800" dirty="0">
                <a:latin typeface="Courier"/>
              </a:rPr>
              <a:t>, </a:t>
            </a:r>
            <a:r>
              <a:rPr lang="en-US" sz="800" dirty="0">
                <a:solidFill>
                  <a:srgbClr val="7D9029"/>
                </a:solidFill>
                <a:latin typeface="Courier"/>
              </a:rPr>
              <a:t>parameter =</a:t>
            </a:r>
            <a:r>
              <a:rPr lang="en-US" sz="800" dirty="0">
                <a:latin typeface="Courier"/>
              </a:rPr>
              <a:t> </a:t>
            </a:r>
            <a:r>
              <a:rPr lang="en-US" sz="800" dirty="0">
                <a:solidFill>
                  <a:srgbClr val="06287E"/>
                </a:solidFill>
                <a:latin typeface="Courier"/>
              </a:rPr>
              <a:t>list</a:t>
            </a:r>
            <a:r>
              <a:rPr lang="en-US" sz="800" dirty="0">
                <a:latin typeface="Courier"/>
              </a:rPr>
              <a:t>(</a:t>
            </a:r>
            <a:r>
              <a:rPr lang="en-US" sz="800" dirty="0">
                <a:solidFill>
                  <a:srgbClr val="7D9029"/>
                </a:solidFill>
                <a:latin typeface="Courier"/>
              </a:rPr>
              <a:t>supp=</a:t>
            </a:r>
            <a:r>
              <a:rPr lang="en-US" sz="800" dirty="0">
                <a:solidFill>
                  <a:srgbClr val="40A070"/>
                </a:solidFill>
                <a:latin typeface="Courier"/>
              </a:rPr>
              <a:t>0.01</a:t>
            </a:r>
            <a:r>
              <a:rPr lang="en-US" sz="800" dirty="0">
                <a:latin typeface="Courier"/>
              </a:rPr>
              <a:t>, </a:t>
            </a:r>
            <a:r>
              <a:rPr lang="en-US" sz="800" dirty="0">
                <a:solidFill>
                  <a:srgbClr val="7D9029"/>
                </a:solidFill>
                <a:latin typeface="Courier"/>
              </a:rPr>
              <a:t>conf =</a:t>
            </a:r>
            <a:r>
              <a:rPr lang="en-US" sz="800" dirty="0">
                <a:latin typeface="Courier"/>
              </a:rPr>
              <a:t> </a:t>
            </a:r>
            <a:r>
              <a:rPr lang="en-US" sz="800" dirty="0">
                <a:solidFill>
                  <a:srgbClr val="40A070"/>
                </a:solidFill>
                <a:latin typeface="Courier"/>
              </a:rPr>
              <a:t>0.80</a:t>
            </a:r>
            <a:r>
              <a:rPr lang="en-US" sz="800" dirty="0">
                <a:latin typeface="Courier"/>
              </a:rPr>
              <a:t>), </a:t>
            </a:r>
            <a:r>
              <a:rPr lang="en-US" sz="800" dirty="0">
                <a:solidFill>
                  <a:srgbClr val="7D9029"/>
                </a:solidFill>
                <a:latin typeface="Courier"/>
              </a:rPr>
              <a:t>appearance =</a:t>
            </a:r>
            <a:r>
              <a:rPr lang="en-US" sz="800" dirty="0">
                <a:solidFill>
                  <a:srgbClr val="06287E"/>
                </a:solidFill>
                <a:latin typeface="Courier"/>
              </a:rPr>
              <a:t>list</a:t>
            </a:r>
            <a:r>
              <a:rPr lang="en-US" sz="800" dirty="0">
                <a:latin typeface="Courier"/>
              </a:rPr>
              <a:t>(</a:t>
            </a:r>
            <a:r>
              <a:rPr lang="en-US" sz="800" dirty="0">
                <a:solidFill>
                  <a:srgbClr val="7D9029"/>
                </a:solidFill>
                <a:latin typeface="Courier"/>
              </a:rPr>
              <a:t>default =</a:t>
            </a:r>
            <a:r>
              <a:rPr lang="en-US" sz="800" dirty="0">
                <a:latin typeface="Courier"/>
              </a:rPr>
              <a:t> </a:t>
            </a:r>
            <a:r>
              <a:rPr lang="en-US" sz="800" dirty="0">
                <a:solidFill>
                  <a:srgbClr val="4070A0"/>
                </a:solidFill>
                <a:latin typeface="Courier"/>
              </a:rPr>
              <a:t>"</a:t>
            </a:r>
            <a:r>
              <a:rPr lang="en-US" sz="800" dirty="0" err="1">
                <a:solidFill>
                  <a:srgbClr val="4070A0"/>
                </a:solidFill>
                <a:latin typeface="Courier"/>
              </a:rPr>
              <a:t>lhs</a:t>
            </a:r>
            <a:r>
              <a:rPr lang="en-US" sz="800" dirty="0">
                <a:solidFill>
                  <a:srgbClr val="4070A0"/>
                </a:solidFill>
                <a:latin typeface="Courier"/>
              </a:rPr>
              <a:t>"</a:t>
            </a:r>
            <a:r>
              <a:rPr lang="en-US" sz="800" dirty="0">
                <a:latin typeface="Courier"/>
              </a:rPr>
              <a:t>, </a:t>
            </a:r>
            <a:r>
              <a:rPr lang="en-US" sz="800" dirty="0" err="1">
                <a:solidFill>
                  <a:srgbClr val="7D9029"/>
                </a:solidFill>
                <a:latin typeface="Courier"/>
              </a:rPr>
              <a:t>rhs</a:t>
            </a:r>
            <a:r>
              <a:rPr lang="en-US" sz="800" dirty="0">
                <a:solidFill>
                  <a:srgbClr val="7D9029"/>
                </a:solidFill>
                <a:latin typeface="Courier"/>
              </a:rPr>
              <a:t>=</a:t>
            </a:r>
            <a:r>
              <a:rPr lang="en-US" sz="800" dirty="0">
                <a:solidFill>
                  <a:srgbClr val="4070A0"/>
                </a:solidFill>
                <a:latin typeface="Courier"/>
              </a:rPr>
              <a:t>"carrier=HA"</a:t>
            </a:r>
            <a:r>
              <a:rPr lang="en-US" sz="800" dirty="0">
                <a:latin typeface="Courier"/>
              </a:rPr>
              <a:t>),</a:t>
            </a:r>
            <a:r>
              <a:rPr lang="en-US" sz="800" dirty="0">
                <a:solidFill>
                  <a:srgbClr val="7D9029"/>
                </a:solidFill>
                <a:latin typeface="Courier"/>
              </a:rPr>
              <a:t>control=</a:t>
            </a:r>
            <a:r>
              <a:rPr lang="en-US" sz="800" dirty="0">
                <a:solidFill>
                  <a:srgbClr val="06287E"/>
                </a:solidFill>
                <a:latin typeface="Courier"/>
              </a:rPr>
              <a:t>list</a:t>
            </a:r>
            <a:r>
              <a:rPr lang="en-US" sz="800" dirty="0">
                <a:latin typeface="Courier"/>
              </a:rPr>
              <a:t>(</a:t>
            </a:r>
            <a:r>
              <a:rPr lang="en-US" sz="800" dirty="0">
                <a:solidFill>
                  <a:srgbClr val="7D9029"/>
                </a:solidFill>
                <a:latin typeface="Courier"/>
              </a:rPr>
              <a:t>verbose=</a:t>
            </a:r>
            <a:r>
              <a:rPr lang="en-US" sz="800" dirty="0">
                <a:latin typeface="Courier"/>
              </a:rPr>
              <a:t>F))</a:t>
            </a:r>
            <a:br>
              <a:rPr lang="en-US" sz="800" dirty="0"/>
            </a:br>
            <a:r>
              <a:rPr lang="en-US" sz="800" dirty="0" err="1">
                <a:latin typeface="Courier"/>
              </a:rPr>
              <a:t>HArules</a:t>
            </a:r>
            <a:r>
              <a:rPr lang="en-US" sz="800" dirty="0">
                <a:solidFill>
                  <a:srgbClr val="007020"/>
                </a:solidFill>
                <a:latin typeface="Courier"/>
              </a:rPr>
              <a:t>&lt;-</a:t>
            </a:r>
            <a:r>
              <a:rPr lang="en-US" sz="800" dirty="0">
                <a:latin typeface="Courier"/>
              </a:rPr>
              <a:t> </a:t>
            </a:r>
            <a:r>
              <a:rPr lang="en-US" sz="800" dirty="0">
                <a:solidFill>
                  <a:srgbClr val="06287E"/>
                </a:solidFill>
                <a:latin typeface="Courier"/>
              </a:rPr>
              <a:t>sort</a:t>
            </a:r>
            <a:r>
              <a:rPr lang="en-US" sz="800" dirty="0">
                <a:latin typeface="Courier"/>
              </a:rPr>
              <a:t>(</a:t>
            </a:r>
            <a:r>
              <a:rPr lang="en-US" sz="800" dirty="0" err="1">
                <a:latin typeface="Courier"/>
              </a:rPr>
              <a:t>HArules</a:t>
            </a:r>
            <a:r>
              <a:rPr lang="en-US" sz="800" dirty="0">
                <a:latin typeface="Courier"/>
              </a:rPr>
              <a:t>, </a:t>
            </a:r>
            <a:r>
              <a:rPr lang="en-US" sz="800" dirty="0">
                <a:solidFill>
                  <a:srgbClr val="7D9029"/>
                </a:solidFill>
                <a:latin typeface="Courier"/>
              </a:rPr>
              <a:t>decreasing =</a:t>
            </a:r>
            <a:r>
              <a:rPr lang="en-US" sz="800" dirty="0">
                <a:latin typeface="Courier"/>
              </a:rPr>
              <a:t> </a:t>
            </a:r>
            <a:r>
              <a:rPr lang="en-US" sz="800" dirty="0">
                <a:solidFill>
                  <a:srgbClr val="880000"/>
                </a:solidFill>
                <a:latin typeface="Courier"/>
              </a:rPr>
              <a:t>TRUE</a:t>
            </a:r>
            <a:r>
              <a:rPr lang="en-US" sz="800" dirty="0">
                <a:latin typeface="Courier"/>
              </a:rPr>
              <a:t> , </a:t>
            </a:r>
            <a:r>
              <a:rPr lang="en-US" sz="800" dirty="0">
                <a:solidFill>
                  <a:srgbClr val="7D9029"/>
                </a:solidFill>
                <a:latin typeface="Courier"/>
              </a:rPr>
              <a:t>by =</a:t>
            </a:r>
            <a:r>
              <a:rPr lang="en-US" sz="800" dirty="0">
                <a:solidFill>
                  <a:srgbClr val="4070A0"/>
                </a:solidFill>
                <a:latin typeface="Courier"/>
              </a:rPr>
              <a:t>"confidence"</a:t>
            </a:r>
            <a:r>
              <a:rPr lang="en-US" sz="800" dirty="0">
                <a:latin typeface="Courier"/>
              </a:rPr>
              <a:t>)</a:t>
            </a:r>
            <a:br>
              <a:rPr lang="en-US" sz="800" dirty="0"/>
            </a:br>
            <a:r>
              <a:rPr lang="en-US" sz="800" dirty="0">
                <a:solidFill>
                  <a:srgbClr val="06287E"/>
                </a:solidFill>
                <a:latin typeface="Courier"/>
              </a:rPr>
              <a:t>inspect</a:t>
            </a:r>
            <a:r>
              <a:rPr lang="en-US" sz="800" dirty="0">
                <a:latin typeface="Courier"/>
              </a:rPr>
              <a:t>(</a:t>
            </a:r>
            <a:r>
              <a:rPr lang="en-US" sz="800" dirty="0" err="1">
                <a:latin typeface="Courier"/>
              </a:rPr>
              <a:t>HArules</a:t>
            </a:r>
            <a:r>
              <a:rPr lang="en-US" sz="800" dirty="0">
                <a:latin typeface="Courier"/>
              </a:rPr>
              <a:t>[</a:t>
            </a:r>
            <a:r>
              <a:rPr lang="en-US" sz="800" dirty="0">
                <a:solidFill>
                  <a:srgbClr val="40A070"/>
                </a:solidFill>
                <a:latin typeface="Courier"/>
              </a:rPr>
              <a:t>1</a:t>
            </a:r>
            <a:r>
              <a:rPr lang="en-US" sz="800" dirty="0">
                <a:solidFill>
                  <a:srgbClr val="4070A0"/>
                </a:solidFill>
                <a:latin typeface="Courier"/>
              </a:rPr>
              <a:t>:</a:t>
            </a:r>
            <a:r>
              <a:rPr lang="en-US" sz="800" dirty="0">
                <a:solidFill>
                  <a:srgbClr val="40A070"/>
                </a:solidFill>
                <a:latin typeface="Courier"/>
              </a:rPr>
              <a:t>5</a:t>
            </a:r>
            <a:r>
              <a:rPr lang="en-US" sz="800" dirty="0">
                <a:latin typeface="Courier"/>
              </a:rPr>
              <a:t>])</a:t>
            </a:r>
          </a:p>
          <a:p>
            <a:pPr lvl="0" indent="0">
              <a:lnSpc>
                <a:spcPct val="100000"/>
              </a:lnSpc>
              <a:spcBef>
                <a:spcPts val="0"/>
              </a:spcBef>
              <a:buNone/>
            </a:pPr>
            <a:endParaRPr lang="en-US" sz="800" dirty="0">
              <a:latin typeface="Courier"/>
            </a:endParaRPr>
          </a:p>
          <a:p>
            <a:pPr>
              <a:lnSpc>
                <a:spcPct val="100000"/>
              </a:lnSpc>
              <a:spcBef>
                <a:spcPts val="0"/>
              </a:spcBef>
            </a:pPr>
            <a:r>
              <a:rPr lang="en-US" sz="800" i="1" dirty="0">
                <a:solidFill>
                  <a:srgbClr val="BA2121"/>
                </a:solidFill>
                <a:latin typeface="Courier"/>
              </a:rPr>
              <a:t>##RHS = carrier= NK</a:t>
            </a:r>
            <a:br>
              <a:rPr lang="en-US" sz="800" dirty="0"/>
            </a:br>
            <a:r>
              <a:rPr lang="en-US" sz="800" dirty="0" err="1">
                <a:latin typeface="Courier"/>
              </a:rPr>
              <a:t>NKrules</a:t>
            </a:r>
            <a:r>
              <a:rPr lang="en-US" sz="800" dirty="0">
                <a:solidFill>
                  <a:srgbClr val="007020"/>
                </a:solidFill>
                <a:latin typeface="Courier"/>
              </a:rPr>
              <a:t>&lt;-</a:t>
            </a:r>
            <a:r>
              <a:rPr lang="en-US" sz="800" dirty="0">
                <a:latin typeface="Courier"/>
              </a:rPr>
              <a:t> </a:t>
            </a:r>
            <a:r>
              <a:rPr lang="en-US" sz="800" dirty="0" err="1">
                <a:solidFill>
                  <a:srgbClr val="06287E"/>
                </a:solidFill>
                <a:latin typeface="Courier"/>
              </a:rPr>
              <a:t>apriori</a:t>
            </a:r>
            <a:r>
              <a:rPr lang="en-US" sz="800" dirty="0">
                <a:latin typeface="Courier"/>
              </a:rPr>
              <a:t>(</a:t>
            </a:r>
            <a:r>
              <a:rPr lang="en-US" sz="800" dirty="0" err="1">
                <a:latin typeface="Courier"/>
              </a:rPr>
              <a:t>flightstemp</a:t>
            </a:r>
            <a:r>
              <a:rPr lang="en-US" sz="800" dirty="0">
                <a:latin typeface="Courier"/>
              </a:rPr>
              <a:t>, </a:t>
            </a:r>
            <a:r>
              <a:rPr lang="en-US" sz="800" dirty="0">
                <a:solidFill>
                  <a:srgbClr val="7D9029"/>
                </a:solidFill>
                <a:latin typeface="Courier"/>
              </a:rPr>
              <a:t>parameter =</a:t>
            </a:r>
            <a:r>
              <a:rPr lang="en-US" sz="800" dirty="0">
                <a:latin typeface="Courier"/>
              </a:rPr>
              <a:t> </a:t>
            </a:r>
            <a:r>
              <a:rPr lang="en-US" sz="800" dirty="0">
                <a:solidFill>
                  <a:srgbClr val="06287E"/>
                </a:solidFill>
                <a:latin typeface="Courier"/>
              </a:rPr>
              <a:t>list</a:t>
            </a:r>
            <a:r>
              <a:rPr lang="en-US" sz="800" dirty="0">
                <a:latin typeface="Courier"/>
              </a:rPr>
              <a:t>(</a:t>
            </a:r>
            <a:r>
              <a:rPr lang="en-US" sz="800" dirty="0">
                <a:solidFill>
                  <a:srgbClr val="7D9029"/>
                </a:solidFill>
                <a:latin typeface="Courier"/>
              </a:rPr>
              <a:t>supp=</a:t>
            </a:r>
            <a:r>
              <a:rPr lang="en-US" sz="800" dirty="0">
                <a:solidFill>
                  <a:srgbClr val="40A070"/>
                </a:solidFill>
                <a:latin typeface="Courier"/>
              </a:rPr>
              <a:t>0.01</a:t>
            </a:r>
            <a:r>
              <a:rPr lang="en-US" sz="800" dirty="0">
                <a:latin typeface="Courier"/>
              </a:rPr>
              <a:t>, </a:t>
            </a:r>
            <a:r>
              <a:rPr lang="en-US" sz="800" dirty="0">
                <a:solidFill>
                  <a:srgbClr val="7D9029"/>
                </a:solidFill>
                <a:latin typeface="Courier"/>
              </a:rPr>
              <a:t>conf =</a:t>
            </a:r>
            <a:r>
              <a:rPr lang="en-US" sz="800" dirty="0">
                <a:latin typeface="Courier"/>
              </a:rPr>
              <a:t> </a:t>
            </a:r>
            <a:r>
              <a:rPr lang="en-US" sz="800" dirty="0">
                <a:solidFill>
                  <a:srgbClr val="40A070"/>
                </a:solidFill>
                <a:latin typeface="Courier"/>
              </a:rPr>
              <a:t>0.90</a:t>
            </a:r>
            <a:r>
              <a:rPr lang="en-US" sz="800" dirty="0">
                <a:latin typeface="Courier"/>
              </a:rPr>
              <a:t>), </a:t>
            </a:r>
            <a:r>
              <a:rPr lang="en-US" sz="800" dirty="0">
                <a:solidFill>
                  <a:srgbClr val="7D9029"/>
                </a:solidFill>
                <a:latin typeface="Courier"/>
              </a:rPr>
              <a:t>appearance =</a:t>
            </a:r>
            <a:r>
              <a:rPr lang="en-US" sz="800" dirty="0">
                <a:solidFill>
                  <a:srgbClr val="06287E"/>
                </a:solidFill>
                <a:latin typeface="Courier"/>
              </a:rPr>
              <a:t>list</a:t>
            </a:r>
            <a:r>
              <a:rPr lang="en-US" sz="800" dirty="0">
                <a:latin typeface="Courier"/>
              </a:rPr>
              <a:t>(</a:t>
            </a:r>
            <a:r>
              <a:rPr lang="en-US" sz="800" dirty="0">
                <a:solidFill>
                  <a:srgbClr val="7D9029"/>
                </a:solidFill>
                <a:latin typeface="Courier"/>
              </a:rPr>
              <a:t>default =</a:t>
            </a:r>
            <a:r>
              <a:rPr lang="en-US" sz="800" dirty="0">
                <a:latin typeface="Courier"/>
              </a:rPr>
              <a:t> </a:t>
            </a:r>
            <a:r>
              <a:rPr lang="en-US" sz="800" dirty="0">
                <a:solidFill>
                  <a:srgbClr val="4070A0"/>
                </a:solidFill>
                <a:latin typeface="Courier"/>
              </a:rPr>
              <a:t>"</a:t>
            </a:r>
            <a:r>
              <a:rPr lang="en-US" sz="800" dirty="0" err="1">
                <a:solidFill>
                  <a:srgbClr val="4070A0"/>
                </a:solidFill>
                <a:latin typeface="Courier"/>
              </a:rPr>
              <a:t>lhs</a:t>
            </a:r>
            <a:r>
              <a:rPr lang="en-US" sz="800" dirty="0">
                <a:solidFill>
                  <a:srgbClr val="4070A0"/>
                </a:solidFill>
                <a:latin typeface="Courier"/>
              </a:rPr>
              <a:t>"</a:t>
            </a:r>
            <a:r>
              <a:rPr lang="en-US" sz="800" dirty="0">
                <a:latin typeface="Courier"/>
              </a:rPr>
              <a:t>, </a:t>
            </a:r>
            <a:r>
              <a:rPr lang="en-US" sz="800" dirty="0" err="1">
                <a:solidFill>
                  <a:srgbClr val="7D9029"/>
                </a:solidFill>
                <a:latin typeface="Courier"/>
              </a:rPr>
              <a:t>rhs</a:t>
            </a:r>
            <a:r>
              <a:rPr lang="en-US" sz="800" dirty="0">
                <a:solidFill>
                  <a:srgbClr val="7D9029"/>
                </a:solidFill>
                <a:latin typeface="Courier"/>
              </a:rPr>
              <a:t>=</a:t>
            </a:r>
            <a:r>
              <a:rPr lang="en-US" sz="800" dirty="0">
                <a:solidFill>
                  <a:srgbClr val="4070A0"/>
                </a:solidFill>
                <a:latin typeface="Courier"/>
              </a:rPr>
              <a:t>"carrier=NK"</a:t>
            </a:r>
            <a:r>
              <a:rPr lang="en-US" sz="800" dirty="0">
                <a:latin typeface="Courier"/>
              </a:rPr>
              <a:t>),</a:t>
            </a:r>
            <a:r>
              <a:rPr lang="en-US" sz="800" dirty="0">
                <a:solidFill>
                  <a:srgbClr val="7D9029"/>
                </a:solidFill>
                <a:latin typeface="Courier"/>
              </a:rPr>
              <a:t>control=</a:t>
            </a:r>
            <a:r>
              <a:rPr lang="en-US" sz="800" dirty="0">
                <a:solidFill>
                  <a:srgbClr val="06287E"/>
                </a:solidFill>
                <a:latin typeface="Courier"/>
              </a:rPr>
              <a:t>list</a:t>
            </a:r>
            <a:r>
              <a:rPr lang="en-US" sz="800" dirty="0">
                <a:latin typeface="Courier"/>
              </a:rPr>
              <a:t>(</a:t>
            </a:r>
            <a:r>
              <a:rPr lang="en-US" sz="800" dirty="0">
                <a:solidFill>
                  <a:srgbClr val="7D9029"/>
                </a:solidFill>
                <a:latin typeface="Courier"/>
              </a:rPr>
              <a:t>verbose=</a:t>
            </a:r>
            <a:r>
              <a:rPr lang="en-US" sz="800" dirty="0">
                <a:latin typeface="Courier"/>
              </a:rPr>
              <a:t>F))</a:t>
            </a:r>
            <a:br>
              <a:rPr lang="en-US" sz="800" dirty="0"/>
            </a:br>
            <a:r>
              <a:rPr lang="en-US" sz="800" dirty="0" err="1">
                <a:latin typeface="Courier"/>
              </a:rPr>
              <a:t>NKrules</a:t>
            </a:r>
            <a:r>
              <a:rPr lang="en-US" sz="800" dirty="0">
                <a:solidFill>
                  <a:srgbClr val="007020"/>
                </a:solidFill>
                <a:latin typeface="Courier"/>
              </a:rPr>
              <a:t>&lt;-</a:t>
            </a:r>
            <a:r>
              <a:rPr lang="en-US" sz="800" dirty="0">
                <a:latin typeface="Courier"/>
              </a:rPr>
              <a:t> </a:t>
            </a:r>
            <a:r>
              <a:rPr lang="en-US" sz="800" dirty="0">
                <a:solidFill>
                  <a:srgbClr val="06287E"/>
                </a:solidFill>
                <a:latin typeface="Courier"/>
              </a:rPr>
              <a:t>sort</a:t>
            </a:r>
            <a:r>
              <a:rPr lang="en-US" sz="800" dirty="0">
                <a:latin typeface="Courier"/>
              </a:rPr>
              <a:t>(</a:t>
            </a:r>
            <a:r>
              <a:rPr lang="en-US" sz="800" dirty="0" err="1">
                <a:latin typeface="Courier"/>
              </a:rPr>
              <a:t>NKrules</a:t>
            </a:r>
            <a:r>
              <a:rPr lang="en-US" sz="800" dirty="0">
                <a:latin typeface="Courier"/>
              </a:rPr>
              <a:t>, </a:t>
            </a:r>
            <a:r>
              <a:rPr lang="en-US" sz="800" dirty="0">
                <a:solidFill>
                  <a:srgbClr val="7D9029"/>
                </a:solidFill>
                <a:latin typeface="Courier"/>
              </a:rPr>
              <a:t>by =</a:t>
            </a:r>
            <a:r>
              <a:rPr lang="en-US" sz="800" dirty="0">
                <a:solidFill>
                  <a:srgbClr val="4070A0"/>
                </a:solidFill>
                <a:latin typeface="Courier"/>
              </a:rPr>
              <a:t>"confidence"</a:t>
            </a:r>
            <a:r>
              <a:rPr lang="en-US" sz="800" dirty="0">
                <a:latin typeface="Courier"/>
              </a:rPr>
              <a:t>)</a:t>
            </a:r>
            <a:br>
              <a:rPr lang="en-US" sz="800" dirty="0"/>
            </a:br>
            <a:r>
              <a:rPr lang="en-US" sz="800" dirty="0">
                <a:solidFill>
                  <a:srgbClr val="06287E"/>
                </a:solidFill>
                <a:latin typeface="Courier"/>
              </a:rPr>
              <a:t>inspect</a:t>
            </a:r>
            <a:r>
              <a:rPr lang="en-US" sz="800" dirty="0">
                <a:latin typeface="Courier"/>
              </a:rPr>
              <a:t>(</a:t>
            </a:r>
            <a:r>
              <a:rPr lang="en-US" sz="800" dirty="0" err="1">
                <a:latin typeface="Courier"/>
              </a:rPr>
              <a:t>NKrules</a:t>
            </a:r>
            <a:r>
              <a:rPr lang="en-US" sz="800" dirty="0">
                <a:latin typeface="Courier"/>
              </a:rPr>
              <a:t>[</a:t>
            </a:r>
            <a:r>
              <a:rPr lang="en-US" sz="800" dirty="0">
                <a:solidFill>
                  <a:srgbClr val="40A070"/>
                </a:solidFill>
                <a:latin typeface="Courier"/>
              </a:rPr>
              <a:t>1</a:t>
            </a:r>
            <a:r>
              <a:rPr lang="en-US" sz="800" dirty="0">
                <a:solidFill>
                  <a:srgbClr val="4070A0"/>
                </a:solidFill>
                <a:latin typeface="Courier"/>
              </a:rPr>
              <a:t>:</a:t>
            </a:r>
            <a:r>
              <a:rPr lang="en-US" sz="800" dirty="0">
                <a:solidFill>
                  <a:srgbClr val="40A070"/>
                </a:solidFill>
                <a:latin typeface="Courier"/>
              </a:rPr>
              <a:t>5</a:t>
            </a:r>
            <a:r>
              <a:rPr lang="en-US" sz="800" dirty="0">
                <a:latin typeface="Courier"/>
              </a:rPr>
              <a:t>])</a:t>
            </a:r>
          </a:p>
          <a:p>
            <a:pPr>
              <a:lnSpc>
                <a:spcPct val="100000"/>
              </a:lnSpc>
              <a:spcBef>
                <a:spcPts val="0"/>
              </a:spcBef>
            </a:pPr>
            <a:endParaRPr lang="en-US" sz="800" dirty="0">
              <a:latin typeface="Courier"/>
            </a:endParaRPr>
          </a:p>
          <a:p>
            <a:pPr>
              <a:lnSpc>
                <a:spcPct val="100000"/>
              </a:lnSpc>
              <a:spcBef>
                <a:spcPts val="0"/>
              </a:spcBef>
            </a:pPr>
            <a:r>
              <a:rPr lang="en-US" sz="800" i="1" dirty="0">
                <a:solidFill>
                  <a:srgbClr val="BA2121"/>
                </a:solidFill>
                <a:latin typeface="Courier"/>
              </a:rPr>
              <a:t>##RHS = carrier = B6</a:t>
            </a:r>
            <a:br>
              <a:rPr lang="en-US" sz="800" dirty="0"/>
            </a:br>
            <a:r>
              <a:rPr lang="en-US" sz="800" dirty="0">
                <a:latin typeface="Courier"/>
              </a:rPr>
              <a:t>B6rules</a:t>
            </a:r>
            <a:r>
              <a:rPr lang="en-US" sz="800" dirty="0">
                <a:solidFill>
                  <a:srgbClr val="007020"/>
                </a:solidFill>
                <a:latin typeface="Courier"/>
              </a:rPr>
              <a:t>&lt;-</a:t>
            </a:r>
            <a:r>
              <a:rPr lang="en-US" sz="800" dirty="0">
                <a:latin typeface="Courier"/>
              </a:rPr>
              <a:t> </a:t>
            </a:r>
            <a:r>
              <a:rPr lang="en-US" sz="800" dirty="0" err="1">
                <a:solidFill>
                  <a:srgbClr val="06287E"/>
                </a:solidFill>
                <a:latin typeface="Courier"/>
              </a:rPr>
              <a:t>apriori</a:t>
            </a:r>
            <a:r>
              <a:rPr lang="en-US" sz="800" dirty="0">
                <a:latin typeface="Courier"/>
              </a:rPr>
              <a:t>(</a:t>
            </a:r>
            <a:r>
              <a:rPr lang="en-US" sz="800" dirty="0" err="1">
                <a:latin typeface="Courier"/>
              </a:rPr>
              <a:t>flightstemp</a:t>
            </a:r>
            <a:r>
              <a:rPr lang="en-US" sz="800" dirty="0">
                <a:latin typeface="Courier"/>
              </a:rPr>
              <a:t>, </a:t>
            </a:r>
            <a:r>
              <a:rPr lang="en-US" sz="800" dirty="0">
                <a:solidFill>
                  <a:srgbClr val="7D9029"/>
                </a:solidFill>
                <a:latin typeface="Courier"/>
              </a:rPr>
              <a:t>parameter =</a:t>
            </a:r>
            <a:r>
              <a:rPr lang="en-US" sz="800" dirty="0">
                <a:latin typeface="Courier"/>
              </a:rPr>
              <a:t> </a:t>
            </a:r>
            <a:r>
              <a:rPr lang="en-US" sz="800" dirty="0">
                <a:solidFill>
                  <a:srgbClr val="06287E"/>
                </a:solidFill>
                <a:latin typeface="Courier"/>
              </a:rPr>
              <a:t>list</a:t>
            </a:r>
            <a:r>
              <a:rPr lang="en-US" sz="800" dirty="0">
                <a:latin typeface="Courier"/>
              </a:rPr>
              <a:t>(</a:t>
            </a:r>
            <a:r>
              <a:rPr lang="en-US" sz="800" dirty="0">
                <a:solidFill>
                  <a:srgbClr val="7D9029"/>
                </a:solidFill>
                <a:latin typeface="Courier"/>
              </a:rPr>
              <a:t>supp=</a:t>
            </a:r>
            <a:r>
              <a:rPr lang="en-US" sz="800" dirty="0">
                <a:solidFill>
                  <a:srgbClr val="40A070"/>
                </a:solidFill>
                <a:latin typeface="Courier"/>
              </a:rPr>
              <a:t>0.01</a:t>
            </a:r>
            <a:r>
              <a:rPr lang="en-US" sz="800" dirty="0">
                <a:latin typeface="Courier"/>
              </a:rPr>
              <a:t>, </a:t>
            </a:r>
            <a:r>
              <a:rPr lang="en-US" sz="800" dirty="0">
                <a:solidFill>
                  <a:srgbClr val="7D9029"/>
                </a:solidFill>
                <a:latin typeface="Courier"/>
              </a:rPr>
              <a:t>conf =</a:t>
            </a:r>
            <a:r>
              <a:rPr lang="en-US" sz="800" dirty="0">
                <a:latin typeface="Courier"/>
              </a:rPr>
              <a:t> </a:t>
            </a:r>
            <a:r>
              <a:rPr lang="en-US" sz="800" dirty="0">
                <a:solidFill>
                  <a:srgbClr val="40A070"/>
                </a:solidFill>
                <a:latin typeface="Courier"/>
              </a:rPr>
              <a:t>0.90</a:t>
            </a:r>
            <a:r>
              <a:rPr lang="en-US" sz="800" dirty="0">
                <a:latin typeface="Courier"/>
              </a:rPr>
              <a:t>), </a:t>
            </a:r>
            <a:r>
              <a:rPr lang="en-US" sz="800" dirty="0">
                <a:solidFill>
                  <a:srgbClr val="7D9029"/>
                </a:solidFill>
                <a:latin typeface="Courier"/>
              </a:rPr>
              <a:t>appearance =</a:t>
            </a:r>
            <a:r>
              <a:rPr lang="en-US" sz="800" dirty="0">
                <a:solidFill>
                  <a:srgbClr val="06287E"/>
                </a:solidFill>
                <a:latin typeface="Courier"/>
              </a:rPr>
              <a:t>list</a:t>
            </a:r>
            <a:r>
              <a:rPr lang="en-US" sz="800" dirty="0">
                <a:latin typeface="Courier"/>
              </a:rPr>
              <a:t>(</a:t>
            </a:r>
            <a:r>
              <a:rPr lang="en-US" sz="800" dirty="0">
                <a:solidFill>
                  <a:srgbClr val="7D9029"/>
                </a:solidFill>
                <a:latin typeface="Courier"/>
              </a:rPr>
              <a:t>default =</a:t>
            </a:r>
            <a:r>
              <a:rPr lang="en-US" sz="800" dirty="0">
                <a:latin typeface="Courier"/>
              </a:rPr>
              <a:t> </a:t>
            </a:r>
            <a:r>
              <a:rPr lang="en-US" sz="800" dirty="0">
                <a:solidFill>
                  <a:srgbClr val="4070A0"/>
                </a:solidFill>
                <a:latin typeface="Courier"/>
              </a:rPr>
              <a:t>"</a:t>
            </a:r>
            <a:r>
              <a:rPr lang="en-US" sz="800" dirty="0" err="1">
                <a:solidFill>
                  <a:srgbClr val="4070A0"/>
                </a:solidFill>
                <a:latin typeface="Courier"/>
              </a:rPr>
              <a:t>lhs</a:t>
            </a:r>
            <a:r>
              <a:rPr lang="en-US" sz="800" dirty="0">
                <a:solidFill>
                  <a:srgbClr val="4070A0"/>
                </a:solidFill>
                <a:latin typeface="Courier"/>
              </a:rPr>
              <a:t>"</a:t>
            </a:r>
            <a:r>
              <a:rPr lang="en-US" sz="800" dirty="0">
                <a:latin typeface="Courier"/>
              </a:rPr>
              <a:t>, </a:t>
            </a:r>
            <a:r>
              <a:rPr lang="en-US" sz="800" dirty="0" err="1">
                <a:solidFill>
                  <a:srgbClr val="7D9029"/>
                </a:solidFill>
                <a:latin typeface="Courier"/>
              </a:rPr>
              <a:t>rhs</a:t>
            </a:r>
            <a:r>
              <a:rPr lang="en-US" sz="800" dirty="0">
                <a:solidFill>
                  <a:srgbClr val="7D9029"/>
                </a:solidFill>
                <a:latin typeface="Courier"/>
              </a:rPr>
              <a:t>=</a:t>
            </a:r>
            <a:r>
              <a:rPr lang="en-US" sz="800" dirty="0">
                <a:solidFill>
                  <a:srgbClr val="4070A0"/>
                </a:solidFill>
                <a:latin typeface="Courier"/>
              </a:rPr>
              <a:t>"carrier=B6"</a:t>
            </a:r>
            <a:r>
              <a:rPr lang="en-US" sz="800" dirty="0">
                <a:latin typeface="Courier"/>
              </a:rPr>
              <a:t>),</a:t>
            </a:r>
            <a:r>
              <a:rPr lang="en-US" sz="800" dirty="0">
                <a:solidFill>
                  <a:srgbClr val="7D9029"/>
                </a:solidFill>
                <a:latin typeface="Courier"/>
              </a:rPr>
              <a:t>control=</a:t>
            </a:r>
            <a:r>
              <a:rPr lang="en-US" sz="800" dirty="0">
                <a:solidFill>
                  <a:srgbClr val="06287E"/>
                </a:solidFill>
                <a:latin typeface="Courier"/>
              </a:rPr>
              <a:t>list</a:t>
            </a:r>
            <a:r>
              <a:rPr lang="en-US" sz="800" dirty="0">
                <a:latin typeface="Courier"/>
              </a:rPr>
              <a:t>(</a:t>
            </a:r>
            <a:r>
              <a:rPr lang="en-US" sz="800" dirty="0">
                <a:solidFill>
                  <a:srgbClr val="7D9029"/>
                </a:solidFill>
                <a:latin typeface="Courier"/>
              </a:rPr>
              <a:t>verbose=</a:t>
            </a:r>
            <a:r>
              <a:rPr lang="en-US" sz="800" dirty="0">
                <a:latin typeface="Courier"/>
              </a:rPr>
              <a:t>F))</a:t>
            </a:r>
            <a:br>
              <a:rPr lang="en-US" sz="800" dirty="0"/>
            </a:br>
            <a:r>
              <a:rPr lang="en-US" sz="800" dirty="0" err="1">
                <a:latin typeface="Courier"/>
              </a:rPr>
              <a:t>NKrules</a:t>
            </a:r>
            <a:r>
              <a:rPr lang="en-US" sz="800" dirty="0">
                <a:solidFill>
                  <a:srgbClr val="007020"/>
                </a:solidFill>
                <a:latin typeface="Courier"/>
              </a:rPr>
              <a:t>&lt;-</a:t>
            </a:r>
            <a:r>
              <a:rPr lang="en-US" sz="800" dirty="0">
                <a:latin typeface="Courier"/>
              </a:rPr>
              <a:t> </a:t>
            </a:r>
            <a:r>
              <a:rPr lang="en-US" sz="800" dirty="0">
                <a:solidFill>
                  <a:srgbClr val="06287E"/>
                </a:solidFill>
                <a:latin typeface="Courier"/>
              </a:rPr>
              <a:t>sort</a:t>
            </a:r>
            <a:r>
              <a:rPr lang="en-US" sz="800" dirty="0">
                <a:latin typeface="Courier"/>
              </a:rPr>
              <a:t>(B6rules, </a:t>
            </a:r>
            <a:r>
              <a:rPr lang="en-US" sz="800" dirty="0">
                <a:solidFill>
                  <a:srgbClr val="7D9029"/>
                </a:solidFill>
                <a:latin typeface="Courier"/>
              </a:rPr>
              <a:t>decreasing =</a:t>
            </a:r>
            <a:r>
              <a:rPr lang="en-US" sz="800" dirty="0">
                <a:latin typeface="Courier"/>
              </a:rPr>
              <a:t> </a:t>
            </a:r>
            <a:r>
              <a:rPr lang="en-US" sz="800" dirty="0">
                <a:solidFill>
                  <a:srgbClr val="880000"/>
                </a:solidFill>
                <a:latin typeface="Courier"/>
              </a:rPr>
              <a:t>TRUE</a:t>
            </a:r>
            <a:r>
              <a:rPr lang="en-US" sz="800" dirty="0">
                <a:latin typeface="Courier"/>
              </a:rPr>
              <a:t>, </a:t>
            </a:r>
            <a:r>
              <a:rPr lang="en-US" sz="800" dirty="0">
                <a:solidFill>
                  <a:srgbClr val="7D9029"/>
                </a:solidFill>
                <a:latin typeface="Courier"/>
              </a:rPr>
              <a:t>by =</a:t>
            </a:r>
            <a:r>
              <a:rPr lang="en-US" sz="800" dirty="0">
                <a:solidFill>
                  <a:srgbClr val="4070A0"/>
                </a:solidFill>
                <a:latin typeface="Courier"/>
              </a:rPr>
              <a:t>"lift"</a:t>
            </a:r>
            <a:r>
              <a:rPr lang="en-US" sz="800" dirty="0">
                <a:latin typeface="Courier"/>
              </a:rPr>
              <a:t>)</a:t>
            </a:r>
            <a:br>
              <a:rPr lang="en-US" sz="800" dirty="0"/>
            </a:br>
            <a:r>
              <a:rPr lang="en-US" sz="800" dirty="0">
                <a:solidFill>
                  <a:srgbClr val="06287E"/>
                </a:solidFill>
                <a:latin typeface="Courier"/>
              </a:rPr>
              <a:t>inspect</a:t>
            </a:r>
            <a:r>
              <a:rPr lang="en-US" sz="800" dirty="0">
                <a:latin typeface="Courier"/>
              </a:rPr>
              <a:t>(B6rules[</a:t>
            </a:r>
            <a:r>
              <a:rPr lang="en-US" sz="800" dirty="0">
                <a:solidFill>
                  <a:srgbClr val="40A070"/>
                </a:solidFill>
                <a:latin typeface="Courier"/>
              </a:rPr>
              <a:t>1</a:t>
            </a:r>
            <a:r>
              <a:rPr lang="en-US" sz="800" dirty="0">
                <a:solidFill>
                  <a:srgbClr val="4070A0"/>
                </a:solidFill>
                <a:latin typeface="Courier"/>
              </a:rPr>
              <a:t>:</a:t>
            </a:r>
            <a:r>
              <a:rPr lang="en-US" sz="800" dirty="0">
                <a:solidFill>
                  <a:srgbClr val="40A070"/>
                </a:solidFill>
                <a:latin typeface="Courier"/>
              </a:rPr>
              <a:t>5</a:t>
            </a:r>
            <a:r>
              <a:rPr lang="en-US" sz="800" dirty="0">
                <a:latin typeface="Courier"/>
              </a:rPr>
              <a:t>])</a:t>
            </a:r>
          </a:p>
        </p:txBody>
      </p:sp>
    </p:spTree>
    <p:extLst>
      <p:ext uri="{BB962C8B-B14F-4D97-AF65-F5344CB8AC3E}">
        <p14:creationId xmlns:p14="http://schemas.microsoft.com/office/powerpoint/2010/main" val="4250281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1AA2-45E9-BAE5-D47E-1633614737A9}"/>
              </a:ext>
            </a:extLst>
          </p:cNvPr>
          <p:cNvSpPr>
            <a:spLocks noGrp="1"/>
          </p:cNvSpPr>
          <p:nvPr>
            <p:ph type="title"/>
          </p:nvPr>
        </p:nvSpPr>
        <p:spPr/>
        <p:txBody>
          <a:bodyPr/>
          <a:lstStyle/>
          <a:p>
            <a:r>
              <a:rPr lang="en-US" dirty="0"/>
              <a:t>Association Rule Discovery (cont.)</a:t>
            </a:r>
          </a:p>
        </p:txBody>
      </p:sp>
      <p:sp>
        <p:nvSpPr>
          <p:cNvPr id="4" name="Text Placeholder 3">
            <a:extLst>
              <a:ext uri="{FF2B5EF4-FFF2-40B4-BE49-F238E27FC236}">
                <a16:creationId xmlns:a16="http://schemas.microsoft.com/office/drawing/2014/main" id="{8A63E210-C2E6-D0EB-74EA-8B29358F2B78}"/>
              </a:ext>
            </a:extLst>
          </p:cNvPr>
          <p:cNvSpPr>
            <a:spLocks noGrp="1"/>
          </p:cNvSpPr>
          <p:nvPr>
            <p:ph type="body" sz="half" idx="2"/>
          </p:nvPr>
        </p:nvSpPr>
        <p:spPr>
          <a:xfrm>
            <a:off x="510241" y="2757376"/>
            <a:ext cx="7210394" cy="1871331"/>
          </a:xfrm>
        </p:spPr>
        <p:txBody>
          <a:bodyPr>
            <a:normAutofit fontScale="77500" lnSpcReduction="20000"/>
          </a:bodyPr>
          <a:lstStyle/>
          <a:p>
            <a:pPr>
              <a:lnSpc>
                <a:spcPct val="120000"/>
              </a:lnSpc>
              <a:spcBef>
                <a:spcPts val="0"/>
              </a:spcBef>
            </a:pPr>
            <a:r>
              <a:rPr lang="en-US" sz="1300" b="1" dirty="0" err="1">
                <a:solidFill>
                  <a:schemeClr val="accent6">
                    <a:lumMod val="40000"/>
                    <a:lumOff val="60000"/>
                  </a:schemeClr>
                </a:solidFill>
              </a:rPr>
              <a:t>Analylzing</a:t>
            </a:r>
            <a:r>
              <a:rPr lang="en-US" sz="1300" b="1" dirty="0">
                <a:solidFill>
                  <a:schemeClr val="accent6">
                    <a:lumMod val="40000"/>
                    <a:lumOff val="60000"/>
                  </a:schemeClr>
                </a:solidFill>
              </a:rPr>
              <a:t> carrier= HA</a:t>
            </a:r>
            <a:endParaRPr lang="en-US" sz="1300" b="1" dirty="0"/>
          </a:p>
          <a:p>
            <a:pPr marL="0" lvl="0" indent="0">
              <a:lnSpc>
                <a:spcPct val="120000"/>
              </a:lnSpc>
              <a:spcBef>
                <a:spcPts val="0"/>
              </a:spcBef>
              <a:buNone/>
            </a:pPr>
            <a:r>
              <a:rPr lang="en-US" sz="1000" dirty="0"/>
              <a:t>By looking rule #4 for carrier =HA, Hawaiian Airlines Inc. has a high lift value, 84, a confidence value of 1 and a support of 0.011. This means that carrier=HA has a higher chance to have a carrier name of Hawaiian Airlines Inc, and have a range of 0 to 1,100 of delayed arrived flights.</a:t>
            </a:r>
          </a:p>
          <a:p>
            <a:pPr marL="0" lvl="0" indent="0">
              <a:lnSpc>
                <a:spcPct val="120000"/>
              </a:lnSpc>
              <a:spcBef>
                <a:spcPts val="0"/>
              </a:spcBef>
              <a:buNone/>
            </a:pPr>
            <a:endParaRPr lang="en-US" sz="1000" dirty="0"/>
          </a:p>
          <a:p>
            <a:pPr marL="0" lvl="0" indent="0">
              <a:lnSpc>
                <a:spcPct val="120000"/>
              </a:lnSpc>
              <a:spcBef>
                <a:spcPts val="0"/>
              </a:spcBef>
              <a:buNone/>
            </a:pPr>
            <a:endParaRPr lang="en-US" sz="500" dirty="0"/>
          </a:p>
          <a:p>
            <a:pPr>
              <a:lnSpc>
                <a:spcPct val="120000"/>
              </a:lnSpc>
              <a:spcBef>
                <a:spcPts val="0"/>
              </a:spcBef>
            </a:pPr>
            <a:r>
              <a:rPr lang="en-US" sz="1300" b="1" dirty="0" err="1">
                <a:solidFill>
                  <a:schemeClr val="accent6">
                    <a:lumMod val="40000"/>
                    <a:lumOff val="60000"/>
                  </a:schemeClr>
                </a:solidFill>
              </a:rPr>
              <a:t>Analylzing</a:t>
            </a:r>
            <a:r>
              <a:rPr lang="en-US" sz="1300" b="1" dirty="0">
                <a:solidFill>
                  <a:schemeClr val="accent6">
                    <a:lumMod val="40000"/>
                    <a:lumOff val="60000"/>
                  </a:schemeClr>
                </a:solidFill>
              </a:rPr>
              <a:t> carrier= NK</a:t>
            </a:r>
            <a:endParaRPr lang="en-US" sz="1300" b="1" dirty="0"/>
          </a:p>
          <a:p>
            <a:pPr marL="0" lvl="0" indent="0">
              <a:lnSpc>
                <a:spcPct val="120000"/>
              </a:lnSpc>
              <a:spcBef>
                <a:spcPts val="0"/>
              </a:spcBef>
              <a:buNone/>
            </a:pPr>
            <a:r>
              <a:rPr lang="en-US" sz="1000" dirty="0"/>
              <a:t>By looking rule#2 for carrier=NK, carrier=NK has a support of 0.017, a confidence value of 1 and lift value of 33. It is highly possible that the carrier name is Spirit Air Lines, and have number of flight delays due to weather within a range of 0 to 11.3.</a:t>
            </a:r>
          </a:p>
          <a:p>
            <a:pPr marL="0" lvl="0" indent="0">
              <a:lnSpc>
                <a:spcPct val="120000"/>
              </a:lnSpc>
              <a:spcBef>
                <a:spcPts val="0"/>
              </a:spcBef>
              <a:buNone/>
            </a:pPr>
            <a:endParaRPr lang="en-US" sz="1000" dirty="0"/>
          </a:p>
          <a:p>
            <a:pPr marL="0" lvl="0" indent="0">
              <a:lnSpc>
                <a:spcPct val="120000"/>
              </a:lnSpc>
              <a:spcBef>
                <a:spcPts val="0"/>
              </a:spcBef>
              <a:buNone/>
            </a:pPr>
            <a:endParaRPr lang="en-US" sz="500" dirty="0"/>
          </a:p>
          <a:p>
            <a:pPr>
              <a:lnSpc>
                <a:spcPct val="120000"/>
              </a:lnSpc>
              <a:spcBef>
                <a:spcPts val="0"/>
              </a:spcBef>
            </a:pPr>
            <a:r>
              <a:rPr lang="en-US" sz="1300" b="1" dirty="0" err="1">
                <a:solidFill>
                  <a:schemeClr val="accent6">
                    <a:lumMod val="40000"/>
                    <a:lumOff val="60000"/>
                  </a:schemeClr>
                </a:solidFill>
              </a:rPr>
              <a:t>Analylzing</a:t>
            </a:r>
            <a:r>
              <a:rPr lang="en-US" sz="1300" b="1" dirty="0">
                <a:solidFill>
                  <a:schemeClr val="accent6">
                    <a:lumMod val="40000"/>
                    <a:lumOff val="60000"/>
                  </a:schemeClr>
                </a:solidFill>
              </a:rPr>
              <a:t> carrier= B6</a:t>
            </a:r>
            <a:endParaRPr lang="en-US" sz="1300" b="1" dirty="0"/>
          </a:p>
          <a:p>
            <a:pPr marL="0" lvl="0" indent="0">
              <a:lnSpc>
                <a:spcPct val="120000"/>
              </a:lnSpc>
              <a:spcBef>
                <a:spcPts val="0"/>
              </a:spcBef>
              <a:buNone/>
            </a:pPr>
            <a:r>
              <a:rPr lang="en-US" sz="1000" dirty="0"/>
              <a:t>Rule #3 is related to carrier=B6 which corresponds to JetBlue Airways. This rule has a support of 0.034, a confidence of 1 and a lift of 24. This is not a very strong rule, but this rule suggest that there is likely to have a range of number of flights delayed as a result of another flight on the same aircraft delayed between 0 to 76.6.</a:t>
            </a:r>
          </a:p>
        </p:txBody>
      </p:sp>
      <p:sp>
        <p:nvSpPr>
          <p:cNvPr id="8" name="Text Placeholder 3">
            <a:extLst>
              <a:ext uri="{FF2B5EF4-FFF2-40B4-BE49-F238E27FC236}">
                <a16:creationId xmlns:a16="http://schemas.microsoft.com/office/drawing/2014/main" id="{510AC3B1-3B1A-0D2F-AC20-1391024BD6FB}"/>
              </a:ext>
            </a:extLst>
          </p:cNvPr>
          <p:cNvSpPr txBox="1">
            <a:spLocks/>
          </p:cNvSpPr>
          <p:nvPr/>
        </p:nvSpPr>
        <p:spPr>
          <a:xfrm>
            <a:off x="510241" y="1928036"/>
            <a:ext cx="7210394" cy="737191"/>
          </a:xfrm>
          <a:prstGeom prst="rect">
            <a:avLst/>
          </a:prstGeom>
          <a:noFill/>
        </p:spPr>
        <p:txBody>
          <a:bodyPr vert="horz" lIns="91440" tIns="45720" rIns="91440" bIns="45720" rtlCol="0" anchor="ctr">
            <a:normAutofit fontScale="25000" lnSpcReduction="200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buNone/>
            </a:pPr>
            <a:r>
              <a:rPr lang="en-US" sz="2800" dirty="0">
                <a:latin typeface="Courier"/>
              </a:rPr>
              <a:t>##     </a:t>
            </a:r>
            <a:r>
              <a:rPr lang="en-US" sz="2800" dirty="0" err="1">
                <a:latin typeface="Courier"/>
              </a:rPr>
              <a:t>lhs</a:t>
            </a:r>
            <a:r>
              <a:rPr lang="en-US" sz="2800" dirty="0">
                <a:latin typeface="Courier"/>
              </a:rPr>
              <a:t>                                       		           </a:t>
            </a:r>
            <a:r>
              <a:rPr lang="en-US" sz="2800" dirty="0" err="1">
                <a:latin typeface="Courier"/>
              </a:rPr>
              <a:t>rhs</a:t>
            </a:r>
            <a:r>
              <a:rPr lang="en-US" sz="2800" dirty="0">
                <a:latin typeface="Courier"/>
              </a:rPr>
              <a:t>          support confidence coverage lift count
## [4] {</a:t>
            </a:r>
            <a:r>
              <a:rPr lang="en-US" sz="2800" dirty="0" err="1">
                <a:latin typeface="Courier"/>
              </a:rPr>
              <a:t>carrier_name</a:t>
            </a:r>
            <a:r>
              <a:rPr lang="en-US" sz="2800" dirty="0">
                <a:latin typeface="Courier"/>
              </a:rPr>
              <a:t>=Hawaiian Airlines Inc., </a:t>
            </a:r>
            <a:r>
              <a:rPr lang="en-US" sz="2800" dirty="0" err="1">
                <a:latin typeface="Courier"/>
              </a:rPr>
              <a:t>arr_flights</a:t>
            </a:r>
            <a:r>
              <a:rPr lang="en-US" sz="2800" dirty="0">
                <a:latin typeface="Courier"/>
              </a:rPr>
              <a:t>=(0,1.1e+03]}  =&gt; {carrier=HA}   0.011          1    0.011   84  1088</a:t>
            </a:r>
          </a:p>
          <a:p>
            <a:pPr lvl="0" indent="0">
              <a:buNone/>
            </a:pPr>
            <a:r>
              <a:rPr lang="en-US" sz="2800" dirty="0">
                <a:latin typeface="Courier"/>
              </a:rPr>
              <a:t>## [2] {</a:t>
            </a:r>
            <a:r>
              <a:rPr lang="en-US" sz="2800" dirty="0" err="1">
                <a:latin typeface="Courier"/>
              </a:rPr>
              <a:t>carrier_name</a:t>
            </a:r>
            <a:r>
              <a:rPr lang="en-US" sz="2800" dirty="0">
                <a:latin typeface="Courier"/>
              </a:rPr>
              <a:t>=Spirit Air Lines, </a:t>
            </a:r>
            <a:r>
              <a:rPr lang="en-US" sz="2800" dirty="0" err="1">
                <a:latin typeface="Courier"/>
              </a:rPr>
              <a:t>weather_ct</a:t>
            </a:r>
            <a:r>
              <a:rPr lang="en-US" sz="2800" dirty="0">
                <a:latin typeface="Courier"/>
              </a:rPr>
              <a:t>=(0,11.3]}            =&gt; {carrier=NK}   0.017          1    0.017   33  1761</a:t>
            </a:r>
          </a:p>
          <a:p>
            <a:pPr lvl="0" indent="0">
              <a:buNone/>
            </a:pPr>
            <a:r>
              <a:rPr lang="en-US" sz="2800" dirty="0">
                <a:latin typeface="Courier"/>
              </a:rPr>
              <a:t>## [3] {</a:t>
            </a:r>
            <a:r>
              <a:rPr lang="en-US" sz="2800" dirty="0" err="1">
                <a:latin typeface="Courier"/>
              </a:rPr>
              <a:t>carrier_name</a:t>
            </a:r>
            <a:r>
              <a:rPr lang="en-US" sz="2800" dirty="0">
                <a:latin typeface="Courier"/>
              </a:rPr>
              <a:t>=JetBlue Airways, </a:t>
            </a:r>
            <a:r>
              <a:rPr lang="en-US" sz="2800" dirty="0" err="1">
                <a:latin typeface="Courier"/>
              </a:rPr>
              <a:t>late_aircraft_ct</a:t>
            </a:r>
            <a:r>
              <a:rPr lang="en-US" sz="2800" dirty="0">
                <a:latin typeface="Courier"/>
              </a:rPr>
              <a:t>=(0,76.6]}       =&gt; {carrier=B6}   0.034          1    0.034   24  3435</a:t>
            </a:r>
            <a:endParaRPr lang="en-US" sz="1400" dirty="0">
              <a:latin typeface="Courier"/>
            </a:endParaRPr>
          </a:p>
        </p:txBody>
      </p:sp>
      <p:sp>
        <p:nvSpPr>
          <p:cNvPr id="3" name="Title 1">
            <a:extLst>
              <a:ext uri="{FF2B5EF4-FFF2-40B4-BE49-F238E27FC236}">
                <a16:creationId xmlns:a16="http://schemas.microsoft.com/office/drawing/2014/main" id="{AA242D95-B897-AB19-D88A-091A2223FD59}"/>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Analyzing rules and plots</a:t>
            </a:r>
          </a:p>
        </p:txBody>
      </p:sp>
    </p:spTree>
    <p:extLst>
      <p:ext uri="{BB962C8B-B14F-4D97-AF65-F5344CB8AC3E}">
        <p14:creationId xmlns:p14="http://schemas.microsoft.com/office/powerpoint/2010/main" val="3536001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96E3-FBA0-705A-F310-A00A875C82D2}"/>
              </a:ext>
            </a:extLst>
          </p:cNvPr>
          <p:cNvSpPr>
            <a:spLocks noGrp="1"/>
          </p:cNvSpPr>
          <p:nvPr>
            <p:ph type="title"/>
          </p:nvPr>
        </p:nvSpPr>
        <p:spPr/>
        <p:txBody>
          <a:bodyPr/>
          <a:lstStyle/>
          <a:p>
            <a:r>
              <a:rPr lang="en-US" dirty="0"/>
              <a:t>Clustering Analysis</a:t>
            </a:r>
          </a:p>
        </p:txBody>
      </p:sp>
      <p:sp>
        <p:nvSpPr>
          <p:cNvPr id="7" name="Text Placeholder 3">
            <a:extLst>
              <a:ext uri="{FF2B5EF4-FFF2-40B4-BE49-F238E27FC236}">
                <a16:creationId xmlns:a16="http://schemas.microsoft.com/office/drawing/2014/main" id="{E0090628-84B7-499C-CA81-629F2EF7F2CB}"/>
              </a:ext>
            </a:extLst>
          </p:cNvPr>
          <p:cNvSpPr txBox="1">
            <a:spLocks/>
          </p:cNvSpPr>
          <p:nvPr/>
        </p:nvSpPr>
        <p:spPr>
          <a:xfrm>
            <a:off x="510241" y="1752656"/>
            <a:ext cx="3416717" cy="1153578"/>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buNone/>
            </a:pPr>
            <a:r>
              <a:rPr lang="en-US" sz="800" i="1" dirty="0">
                <a:solidFill>
                  <a:srgbClr val="60A0B0"/>
                </a:solidFill>
                <a:latin typeface="Courier"/>
              </a:rPr>
              <a:t># Remove strings from dataset for clustering purposes</a:t>
            </a:r>
            <a:br>
              <a:rPr lang="en-US" sz="800" dirty="0"/>
            </a:br>
            <a:r>
              <a:rPr lang="en-US" sz="800" dirty="0">
                <a:latin typeface="Courier"/>
              </a:rPr>
              <a:t>AD1_km </a:t>
            </a:r>
            <a:r>
              <a:rPr lang="en-US" sz="800" dirty="0">
                <a:solidFill>
                  <a:srgbClr val="007020"/>
                </a:solidFill>
                <a:latin typeface="Courier"/>
              </a:rPr>
              <a:t>&lt;-</a:t>
            </a:r>
            <a:r>
              <a:rPr lang="en-US" sz="800" dirty="0">
                <a:latin typeface="Courier"/>
              </a:rPr>
              <a:t>AD1[,</a:t>
            </a:r>
            <a:r>
              <a:rPr lang="en-US" sz="800" dirty="0">
                <a:solidFill>
                  <a:srgbClr val="40A070"/>
                </a:solidFill>
                <a:latin typeface="Courier"/>
              </a:rPr>
              <a:t>2</a:t>
            </a:r>
            <a:r>
              <a:rPr lang="en-US" sz="800" dirty="0">
                <a:solidFill>
                  <a:srgbClr val="4070A0"/>
                </a:solidFill>
                <a:latin typeface="Courier"/>
              </a:rPr>
              <a:t>:</a:t>
            </a:r>
            <a:r>
              <a:rPr lang="en-US" sz="800" dirty="0">
                <a:solidFill>
                  <a:srgbClr val="40A070"/>
                </a:solidFill>
                <a:latin typeface="Courier"/>
              </a:rPr>
              <a:t>6</a:t>
            </a:r>
            <a:r>
              <a:rPr lang="en-US" sz="800" dirty="0">
                <a:latin typeface="Courier"/>
              </a:rPr>
              <a:t>]</a:t>
            </a:r>
          </a:p>
          <a:p>
            <a:pPr lvl="0" indent="0">
              <a:buNone/>
            </a:pPr>
            <a:r>
              <a:rPr lang="en-US" sz="800" i="1" dirty="0">
                <a:solidFill>
                  <a:srgbClr val="60A0B0"/>
                </a:solidFill>
                <a:latin typeface="Courier"/>
              </a:rPr>
              <a:t># Set seed for fixed random seed</a:t>
            </a:r>
            <a:br>
              <a:rPr lang="en-US" sz="800" dirty="0"/>
            </a:br>
            <a:r>
              <a:rPr lang="en-US" sz="800" dirty="0" err="1">
                <a:solidFill>
                  <a:srgbClr val="06287E"/>
                </a:solidFill>
                <a:latin typeface="Courier"/>
              </a:rPr>
              <a:t>set.seed</a:t>
            </a:r>
            <a:r>
              <a:rPr lang="en-US" sz="800" dirty="0">
                <a:latin typeface="Courier"/>
              </a:rPr>
              <a:t>(</a:t>
            </a:r>
            <a:r>
              <a:rPr lang="en-US" sz="800" dirty="0">
                <a:solidFill>
                  <a:srgbClr val="40A070"/>
                </a:solidFill>
                <a:latin typeface="Courier"/>
              </a:rPr>
              <a:t>123</a:t>
            </a:r>
            <a:r>
              <a:rPr lang="en-US" sz="800" dirty="0">
                <a:latin typeface="Courier"/>
              </a:rPr>
              <a:t>)</a:t>
            </a:r>
            <a:br>
              <a:rPr lang="en-US" sz="800" dirty="0"/>
            </a:br>
            <a:br>
              <a:rPr lang="en-US" sz="800" dirty="0"/>
            </a:br>
            <a:r>
              <a:rPr lang="en-US" sz="800" i="1" dirty="0">
                <a:solidFill>
                  <a:srgbClr val="60A0B0"/>
                </a:solidFill>
                <a:latin typeface="Courier"/>
              </a:rPr>
              <a:t># run k-means</a:t>
            </a:r>
            <a:br>
              <a:rPr lang="en-US" sz="800" dirty="0"/>
            </a:br>
            <a:r>
              <a:rPr lang="en-US" sz="800" dirty="0">
                <a:latin typeface="Courier"/>
              </a:rPr>
              <a:t>Clusters </a:t>
            </a:r>
            <a:r>
              <a:rPr lang="en-US" sz="800" dirty="0">
                <a:solidFill>
                  <a:srgbClr val="007020"/>
                </a:solidFill>
                <a:latin typeface="Courier"/>
              </a:rPr>
              <a:t>&lt;-</a:t>
            </a:r>
            <a:r>
              <a:rPr lang="en-US" sz="800" dirty="0">
                <a:latin typeface="Courier"/>
              </a:rPr>
              <a:t> </a:t>
            </a:r>
            <a:r>
              <a:rPr lang="en-US" sz="800" dirty="0" err="1">
                <a:solidFill>
                  <a:srgbClr val="06287E"/>
                </a:solidFill>
                <a:latin typeface="Courier"/>
              </a:rPr>
              <a:t>kmeans</a:t>
            </a:r>
            <a:r>
              <a:rPr lang="en-US" sz="800" dirty="0">
                <a:latin typeface="Courier"/>
              </a:rPr>
              <a:t>(AD1_km, </a:t>
            </a:r>
            <a:r>
              <a:rPr lang="en-US" sz="800" dirty="0">
                <a:solidFill>
                  <a:srgbClr val="40A070"/>
                </a:solidFill>
                <a:latin typeface="Courier"/>
              </a:rPr>
              <a:t>5</a:t>
            </a:r>
            <a:r>
              <a:rPr lang="en-US" sz="800" dirty="0">
                <a:latin typeface="Courier"/>
              </a:rPr>
              <a:t>)</a:t>
            </a:r>
            <a:br>
              <a:rPr lang="en-US" sz="800" dirty="0"/>
            </a:br>
            <a:r>
              <a:rPr lang="en-US" sz="800" dirty="0">
                <a:latin typeface="Courier"/>
              </a:rPr>
              <a:t>AD1_km</a:t>
            </a:r>
            <a:r>
              <a:rPr lang="en-US" sz="800" dirty="0">
                <a:solidFill>
                  <a:srgbClr val="4070A0"/>
                </a:solidFill>
                <a:latin typeface="Courier"/>
              </a:rPr>
              <a:t>$</a:t>
            </a:r>
            <a:r>
              <a:rPr lang="en-US" sz="800" dirty="0">
                <a:latin typeface="Courier"/>
              </a:rPr>
              <a:t>Clusters </a:t>
            </a:r>
            <a:r>
              <a:rPr lang="en-US" sz="800" dirty="0">
                <a:solidFill>
                  <a:srgbClr val="007020"/>
                </a:solidFill>
                <a:latin typeface="Courier"/>
              </a:rPr>
              <a:t>&lt;-</a:t>
            </a:r>
            <a:r>
              <a:rPr lang="en-US" sz="800" dirty="0">
                <a:latin typeface="Courier"/>
              </a:rPr>
              <a:t> </a:t>
            </a:r>
            <a:r>
              <a:rPr lang="en-US" sz="800" dirty="0" err="1">
                <a:solidFill>
                  <a:srgbClr val="06287E"/>
                </a:solidFill>
                <a:latin typeface="Courier"/>
              </a:rPr>
              <a:t>as.factor</a:t>
            </a:r>
            <a:r>
              <a:rPr lang="en-US" sz="800" dirty="0">
                <a:latin typeface="Courier"/>
              </a:rPr>
              <a:t>(</a:t>
            </a:r>
            <a:r>
              <a:rPr lang="en-US" sz="800" dirty="0" err="1">
                <a:latin typeface="Courier"/>
              </a:rPr>
              <a:t>Clusters</a:t>
            </a:r>
            <a:r>
              <a:rPr lang="en-US" sz="800" dirty="0" err="1">
                <a:solidFill>
                  <a:srgbClr val="4070A0"/>
                </a:solidFill>
                <a:latin typeface="Courier"/>
              </a:rPr>
              <a:t>$</a:t>
            </a:r>
            <a:r>
              <a:rPr lang="en-US" sz="800" dirty="0" err="1">
                <a:latin typeface="Courier"/>
              </a:rPr>
              <a:t>cluster</a:t>
            </a:r>
            <a:r>
              <a:rPr lang="en-US" sz="800" dirty="0">
                <a:latin typeface="Courier"/>
              </a:rPr>
              <a:t>)</a:t>
            </a:r>
            <a:br>
              <a:rPr lang="en-US" sz="800" dirty="0"/>
            </a:br>
            <a:r>
              <a:rPr lang="en-US" sz="800" dirty="0">
                <a:solidFill>
                  <a:srgbClr val="06287E"/>
                </a:solidFill>
                <a:latin typeface="Courier"/>
              </a:rPr>
              <a:t>str</a:t>
            </a:r>
            <a:r>
              <a:rPr lang="en-US" sz="800" dirty="0">
                <a:latin typeface="Courier"/>
              </a:rPr>
              <a:t>(Clusters)</a:t>
            </a:r>
          </a:p>
        </p:txBody>
      </p:sp>
      <p:sp>
        <p:nvSpPr>
          <p:cNvPr id="8" name="Title 1">
            <a:extLst>
              <a:ext uri="{FF2B5EF4-FFF2-40B4-BE49-F238E27FC236}">
                <a16:creationId xmlns:a16="http://schemas.microsoft.com/office/drawing/2014/main" id="{16E616EF-FCED-4AF2-CDF4-A0F6EE174785}"/>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K-Means on AD1</a:t>
            </a:r>
          </a:p>
        </p:txBody>
      </p:sp>
      <p:sp>
        <p:nvSpPr>
          <p:cNvPr id="9" name="Text Placeholder 3">
            <a:extLst>
              <a:ext uri="{FF2B5EF4-FFF2-40B4-BE49-F238E27FC236}">
                <a16:creationId xmlns:a16="http://schemas.microsoft.com/office/drawing/2014/main" id="{9CA38C67-8907-E76C-C2C2-586DB8FA7951}"/>
              </a:ext>
            </a:extLst>
          </p:cNvPr>
          <p:cNvSpPr txBox="1">
            <a:spLocks/>
          </p:cNvSpPr>
          <p:nvPr/>
        </p:nvSpPr>
        <p:spPr>
          <a:xfrm>
            <a:off x="510241" y="2984203"/>
            <a:ext cx="3416717" cy="1153578"/>
          </a:xfrm>
          <a:prstGeom prst="rect">
            <a:avLst/>
          </a:prstGeom>
          <a:noFill/>
        </p:spPr>
        <p:txBody>
          <a:bodyPr vert="horz" lIns="91440" tIns="45720" rIns="91440" bIns="45720" rtlCol="0" anchor="ctr">
            <a:normAutofit fontScale="25000" lnSpcReduction="200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marL="0" lvl="0" indent="0">
              <a:spcBef>
                <a:spcPts val="3000"/>
              </a:spcBef>
              <a:buNone/>
            </a:pPr>
            <a:r>
              <a:rPr lang="en-US" sz="2000" dirty="0" err="1">
                <a:latin typeface="Courier"/>
              </a:rPr>
              <a:t>Clusters</a:t>
            </a:r>
            <a:r>
              <a:rPr lang="en-US" sz="2000" dirty="0" err="1">
                <a:solidFill>
                  <a:srgbClr val="4070A0"/>
                </a:solidFill>
                <a:latin typeface="Courier"/>
              </a:rPr>
              <a:t>$</a:t>
            </a:r>
            <a:r>
              <a:rPr lang="en-US" sz="2000" dirty="0" err="1">
                <a:latin typeface="Courier"/>
              </a:rPr>
              <a:t>centers</a:t>
            </a:r>
            <a:endParaRPr lang="en-US" sz="2000" dirty="0">
              <a:latin typeface="Courier"/>
            </a:endParaRPr>
          </a:p>
          <a:p>
            <a:pPr lvl="0" indent="0">
              <a:buNone/>
            </a:pPr>
            <a:r>
              <a:rPr lang="en-US" sz="2000" dirty="0">
                <a:latin typeface="Courier"/>
              </a:rPr>
              <a:t>##   </a:t>
            </a:r>
            <a:r>
              <a:rPr lang="en-US" sz="2000" dirty="0" err="1">
                <a:latin typeface="Courier"/>
              </a:rPr>
              <a:t>sum_carrier_ct</a:t>
            </a:r>
            <a:r>
              <a:rPr lang="en-US" sz="2000" dirty="0">
                <a:latin typeface="Courier"/>
              </a:rPr>
              <a:t> </a:t>
            </a:r>
            <a:r>
              <a:rPr lang="en-US" sz="2000" dirty="0" err="1">
                <a:latin typeface="Courier"/>
              </a:rPr>
              <a:t>sum_weather_ct</a:t>
            </a:r>
            <a:r>
              <a:rPr lang="en-US" sz="2000" dirty="0">
                <a:latin typeface="Courier"/>
              </a:rPr>
              <a:t> </a:t>
            </a:r>
            <a:r>
              <a:rPr lang="en-US" sz="2000" dirty="0" err="1">
                <a:latin typeface="Courier"/>
              </a:rPr>
              <a:t>sum_nas_ct</a:t>
            </a:r>
            <a:r>
              <a:rPr lang="en-US" sz="2000" dirty="0">
                <a:latin typeface="Courier"/>
              </a:rPr>
              <a:t> </a:t>
            </a:r>
            <a:r>
              <a:rPr lang="en-US" sz="2000" dirty="0" err="1">
                <a:latin typeface="Courier"/>
              </a:rPr>
              <a:t>sum_security_ct</a:t>
            </a:r>
            <a:r>
              <a:rPr lang="en-US" sz="2000" dirty="0">
                <a:latin typeface="Courier"/>
              </a:rPr>
              <a:t> </a:t>
            </a:r>
            <a:r>
              <a:rPr lang="en-US" sz="2000" dirty="0" err="1">
                <a:latin typeface="Courier"/>
              </a:rPr>
              <a:t>sum_late_aircraft_ct</a:t>
            </a:r>
            <a:r>
              <a:rPr lang="en-US" sz="2000" dirty="0">
                <a:latin typeface="Courier"/>
              </a:rPr>
              <a:t>
## 1          66834           5564      90671            1176                68708
## 2         217158          29116     201784            1189               201747
## 3          38754           6270      43751             264                51836
## 4         413603          20939     236741            3759               546739
## 5          11566            886       7644             115                 9637</a:t>
            </a:r>
          </a:p>
        </p:txBody>
      </p:sp>
      <p:sp>
        <p:nvSpPr>
          <p:cNvPr id="10" name="Text Placeholder 3">
            <a:extLst>
              <a:ext uri="{FF2B5EF4-FFF2-40B4-BE49-F238E27FC236}">
                <a16:creationId xmlns:a16="http://schemas.microsoft.com/office/drawing/2014/main" id="{6079A436-390F-36C7-07C2-B073501B6A7F}"/>
              </a:ext>
            </a:extLst>
          </p:cNvPr>
          <p:cNvSpPr txBox="1">
            <a:spLocks/>
          </p:cNvSpPr>
          <p:nvPr/>
        </p:nvSpPr>
        <p:spPr>
          <a:xfrm>
            <a:off x="4115438" y="1752656"/>
            <a:ext cx="4071633" cy="214282"/>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buNone/>
            </a:pPr>
            <a:r>
              <a:rPr lang="en-US" sz="800" dirty="0" err="1">
                <a:solidFill>
                  <a:srgbClr val="06287E"/>
                </a:solidFill>
                <a:latin typeface="Courier"/>
              </a:rPr>
              <a:t>kmeans</a:t>
            </a:r>
            <a:r>
              <a:rPr lang="en-US" sz="800" dirty="0">
                <a:latin typeface="Courier"/>
              </a:rPr>
              <a:t>(AD1_km, </a:t>
            </a:r>
            <a:r>
              <a:rPr lang="en-US" sz="800" dirty="0">
                <a:solidFill>
                  <a:srgbClr val="40A070"/>
                </a:solidFill>
                <a:latin typeface="Courier"/>
              </a:rPr>
              <a:t>5</a:t>
            </a:r>
            <a:r>
              <a:rPr lang="en-US" sz="800" dirty="0">
                <a:latin typeface="Courier"/>
              </a:rPr>
              <a:t>)</a:t>
            </a:r>
          </a:p>
        </p:txBody>
      </p:sp>
      <p:sp>
        <p:nvSpPr>
          <p:cNvPr id="11" name="Text Placeholder 3">
            <a:extLst>
              <a:ext uri="{FF2B5EF4-FFF2-40B4-BE49-F238E27FC236}">
                <a16:creationId xmlns:a16="http://schemas.microsoft.com/office/drawing/2014/main" id="{BA3D3313-68C6-2138-CEAD-7F4017A98BF1}"/>
              </a:ext>
            </a:extLst>
          </p:cNvPr>
          <p:cNvSpPr txBox="1">
            <a:spLocks/>
          </p:cNvSpPr>
          <p:nvPr/>
        </p:nvSpPr>
        <p:spPr>
          <a:xfrm>
            <a:off x="4115437" y="2022984"/>
            <a:ext cx="4071634" cy="2343453"/>
          </a:xfrm>
          <a:prstGeom prst="rect">
            <a:avLst/>
          </a:prstGeom>
          <a:noFill/>
        </p:spPr>
        <p:txBody>
          <a:bodyPr vert="horz" lIns="91440" tIns="45720" rIns="91440" bIns="45720" rtlCol="0" anchor="ctr">
            <a:normAutofit lnSpcReduction="100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lnSpc>
                <a:spcPct val="120000"/>
              </a:lnSpc>
              <a:spcBef>
                <a:spcPts val="0"/>
              </a:spcBef>
              <a:buNone/>
            </a:pPr>
            <a:r>
              <a:rPr lang="en-US" sz="500" dirty="0">
                <a:latin typeface="Courier"/>
              </a:rPr>
              <a:t>## K-means clustering with 5 clusters of sizes 4, 4, 7, 4, 1</a:t>
            </a:r>
          </a:p>
          <a:p>
            <a:pPr lvl="0" indent="0">
              <a:lnSpc>
                <a:spcPct val="120000"/>
              </a:lnSpc>
              <a:spcBef>
                <a:spcPts val="0"/>
              </a:spcBef>
              <a:buNone/>
            </a:pPr>
            <a:r>
              <a:rPr lang="en-US" sz="500" dirty="0">
                <a:latin typeface="Courier"/>
              </a:rPr>
              <a:t>##
## Cluster means:
##   </a:t>
            </a:r>
            <a:r>
              <a:rPr lang="en-US" sz="500" dirty="0" err="1">
                <a:latin typeface="Courier"/>
              </a:rPr>
              <a:t>sum_carrier_ct</a:t>
            </a:r>
            <a:r>
              <a:rPr lang="en-US" sz="500" dirty="0">
                <a:latin typeface="Courier"/>
              </a:rPr>
              <a:t> </a:t>
            </a:r>
            <a:r>
              <a:rPr lang="en-US" sz="500" dirty="0" err="1">
                <a:latin typeface="Courier"/>
              </a:rPr>
              <a:t>sum_weather_ct</a:t>
            </a:r>
            <a:r>
              <a:rPr lang="en-US" sz="500" dirty="0">
                <a:latin typeface="Courier"/>
              </a:rPr>
              <a:t> </a:t>
            </a:r>
            <a:r>
              <a:rPr lang="en-US" sz="500" dirty="0" err="1">
                <a:latin typeface="Courier"/>
              </a:rPr>
              <a:t>sum_nas_ct</a:t>
            </a:r>
            <a:r>
              <a:rPr lang="en-US" sz="500" dirty="0">
                <a:latin typeface="Courier"/>
              </a:rPr>
              <a:t> </a:t>
            </a:r>
            <a:r>
              <a:rPr lang="en-US" sz="500" dirty="0" err="1">
                <a:latin typeface="Courier"/>
              </a:rPr>
              <a:t>sum_security_ct</a:t>
            </a:r>
            <a:r>
              <a:rPr lang="en-US" sz="500" dirty="0">
                <a:latin typeface="Courier"/>
              </a:rPr>
              <a:t> </a:t>
            </a:r>
            <a:r>
              <a:rPr lang="en-US" sz="500" dirty="0" err="1">
                <a:latin typeface="Courier"/>
              </a:rPr>
              <a:t>sum_late_aircraft_ct</a:t>
            </a:r>
            <a:r>
              <a:rPr lang="en-US" sz="500" dirty="0">
                <a:latin typeface="Courier"/>
              </a:rPr>
              <a:t>
## 1         217158          29116     201784            1188               201748
## 2          11566            886       7644             115                 9637
## 3          38754           6270      43751             264                51836
## 4          66834           5564      90671            1176                68708
## 5         413603          20939     236741            3759               546739
##   Clusters
## 1        2
## 2        5
## 3        3
## 4        1
## 5        4</a:t>
            </a:r>
          </a:p>
          <a:p>
            <a:pPr lvl="0" indent="0">
              <a:lnSpc>
                <a:spcPct val="120000"/>
              </a:lnSpc>
              <a:spcBef>
                <a:spcPts val="0"/>
              </a:spcBef>
              <a:buNone/>
            </a:pPr>
            <a:r>
              <a:rPr lang="en-US" sz="500" dirty="0">
                <a:latin typeface="Courier"/>
              </a:rPr>
              <a:t>## Clustering vector:
##  [1] 4 3 1 1 3 3 3 2 3 2 2 4 3 3 4 1 5 4 1 2
## 
## Within cluster sum of squares by cluster:
## [1] 2.5e+10 4.3e+08 1.9e+09 8.3e+09 0.0e+00
##  (</a:t>
            </a:r>
            <a:r>
              <a:rPr lang="en-US" sz="500" dirty="0" err="1">
                <a:latin typeface="Courier"/>
              </a:rPr>
              <a:t>between_SS</a:t>
            </a:r>
            <a:r>
              <a:rPr lang="en-US" sz="500" dirty="0">
                <a:latin typeface="Courier"/>
              </a:rPr>
              <a:t> / </a:t>
            </a:r>
            <a:r>
              <a:rPr lang="en-US" sz="500" dirty="0" err="1">
                <a:latin typeface="Courier"/>
              </a:rPr>
              <a:t>total_SS</a:t>
            </a:r>
            <a:r>
              <a:rPr lang="en-US" sz="500" dirty="0">
                <a:latin typeface="Courier"/>
              </a:rPr>
              <a:t> =  94.6 %)</a:t>
            </a:r>
          </a:p>
          <a:p>
            <a:pPr>
              <a:lnSpc>
                <a:spcPct val="120000"/>
              </a:lnSpc>
              <a:spcBef>
                <a:spcPts val="0"/>
              </a:spcBef>
            </a:pPr>
            <a:r>
              <a:rPr lang="en-US" sz="500" dirty="0">
                <a:latin typeface="Courier"/>
              </a:rPr>
              <a:t>## 
## Available components:
## 
## [1] "cluster"      "centers"      "</a:t>
            </a:r>
            <a:r>
              <a:rPr lang="en-US" sz="500" dirty="0" err="1">
                <a:latin typeface="Courier"/>
              </a:rPr>
              <a:t>totss</a:t>
            </a:r>
            <a:r>
              <a:rPr lang="en-US" sz="500" dirty="0">
                <a:latin typeface="Courier"/>
              </a:rPr>
              <a:t>"        "</a:t>
            </a:r>
            <a:r>
              <a:rPr lang="en-US" sz="500" dirty="0" err="1">
                <a:latin typeface="Courier"/>
              </a:rPr>
              <a:t>withinss</a:t>
            </a:r>
            <a:r>
              <a:rPr lang="en-US" sz="500" dirty="0">
                <a:latin typeface="Courier"/>
              </a:rPr>
              <a:t>"     "</a:t>
            </a:r>
            <a:r>
              <a:rPr lang="en-US" sz="500" dirty="0" err="1">
                <a:latin typeface="Courier"/>
              </a:rPr>
              <a:t>tot.withinss</a:t>
            </a:r>
            <a:r>
              <a:rPr lang="en-US" sz="500" dirty="0">
                <a:latin typeface="Courier"/>
              </a:rPr>
              <a:t>"
## [6] "</a:t>
            </a:r>
            <a:r>
              <a:rPr lang="en-US" sz="500" dirty="0" err="1">
                <a:latin typeface="Courier"/>
              </a:rPr>
              <a:t>betweenss</a:t>
            </a:r>
            <a:r>
              <a:rPr lang="en-US" sz="500" dirty="0">
                <a:latin typeface="Courier"/>
              </a:rPr>
              <a:t>"    "size"         "</a:t>
            </a:r>
            <a:r>
              <a:rPr lang="en-US" sz="500" dirty="0" err="1">
                <a:latin typeface="Courier"/>
              </a:rPr>
              <a:t>iter</a:t>
            </a:r>
            <a:r>
              <a:rPr lang="en-US" sz="500" dirty="0">
                <a:latin typeface="Courier"/>
              </a:rPr>
              <a:t>"         "</a:t>
            </a:r>
            <a:r>
              <a:rPr lang="en-US" sz="500" dirty="0" err="1">
                <a:latin typeface="Courier"/>
              </a:rPr>
              <a:t>ifault</a:t>
            </a:r>
            <a:r>
              <a:rPr lang="en-US" sz="500" dirty="0">
                <a:latin typeface="Courier"/>
              </a:rPr>
              <a:t>"</a:t>
            </a:r>
          </a:p>
        </p:txBody>
      </p:sp>
    </p:spTree>
    <p:extLst>
      <p:ext uri="{BB962C8B-B14F-4D97-AF65-F5344CB8AC3E}">
        <p14:creationId xmlns:p14="http://schemas.microsoft.com/office/powerpoint/2010/main" val="3595645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96E3-FBA0-705A-F310-A00A875C82D2}"/>
              </a:ext>
            </a:extLst>
          </p:cNvPr>
          <p:cNvSpPr>
            <a:spLocks noGrp="1"/>
          </p:cNvSpPr>
          <p:nvPr>
            <p:ph type="title"/>
          </p:nvPr>
        </p:nvSpPr>
        <p:spPr/>
        <p:txBody>
          <a:bodyPr/>
          <a:lstStyle/>
          <a:p>
            <a:r>
              <a:rPr lang="en-US" dirty="0"/>
              <a:t>Clustering Analysis (cont.)</a:t>
            </a:r>
          </a:p>
        </p:txBody>
      </p:sp>
      <p:pic>
        <p:nvPicPr>
          <p:cNvPr id="5" name="Picture 1" descr="Flights_files/figure-pptx/unnamed-chunk-40-1.png">
            <a:extLst>
              <a:ext uri="{FF2B5EF4-FFF2-40B4-BE49-F238E27FC236}">
                <a16:creationId xmlns:a16="http://schemas.microsoft.com/office/drawing/2014/main" id="{E5A194AE-0873-0761-60CA-454C19382F1D}"/>
              </a:ext>
            </a:extLst>
          </p:cNvPr>
          <p:cNvPicPr>
            <a:picLocks noGrp="1" noChangeAspect="1"/>
          </p:cNvPicPr>
          <p:nvPr/>
        </p:nvPicPr>
        <p:blipFill>
          <a:blip r:embed="rId2"/>
          <a:stretch>
            <a:fillRect/>
          </a:stretch>
        </p:blipFill>
        <p:spPr bwMode="auto">
          <a:xfrm>
            <a:off x="4968949" y="1752653"/>
            <a:ext cx="3719328" cy="2979163"/>
          </a:xfrm>
          <a:prstGeom prst="rect">
            <a:avLst/>
          </a:prstGeom>
          <a:noFill/>
          <a:ln w="9525">
            <a:noFill/>
            <a:headEnd/>
            <a:tailEnd/>
          </a:ln>
        </p:spPr>
      </p:pic>
      <p:sp>
        <p:nvSpPr>
          <p:cNvPr id="7" name="Text Placeholder 3">
            <a:extLst>
              <a:ext uri="{FF2B5EF4-FFF2-40B4-BE49-F238E27FC236}">
                <a16:creationId xmlns:a16="http://schemas.microsoft.com/office/drawing/2014/main" id="{E0090628-84B7-499C-CA81-629F2EF7F2CB}"/>
              </a:ext>
            </a:extLst>
          </p:cNvPr>
          <p:cNvSpPr txBox="1">
            <a:spLocks/>
          </p:cNvSpPr>
          <p:nvPr/>
        </p:nvSpPr>
        <p:spPr>
          <a:xfrm>
            <a:off x="510241" y="1752656"/>
            <a:ext cx="4316940" cy="1153578"/>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buNone/>
            </a:pPr>
            <a:r>
              <a:rPr lang="en-US" i="1" dirty="0">
                <a:solidFill>
                  <a:srgbClr val="60A0B0"/>
                </a:solidFill>
                <a:latin typeface="Courier"/>
              </a:rPr>
              <a:t># Elbow method</a:t>
            </a:r>
            <a:br>
              <a:rPr lang="en-US" dirty="0"/>
            </a:br>
            <a:r>
              <a:rPr lang="en-US" dirty="0" err="1">
                <a:solidFill>
                  <a:srgbClr val="06287E"/>
                </a:solidFill>
                <a:latin typeface="Courier"/>
              </a:rPr>
              <a:t>fviz_nbclust</a:t>
            </a:r>
            <a:r>
              <a:rPr lang="en-US" dirty="0">
                <a:latin typeface="Courier"/>
              </a:rPr>
              <a:t>(AD1_km, </a:t>
            </a:r>
            <a:r>
              <a:rPr lang="en-US" dirty="0" err="1">
                <a:latin typeface="Courier"/>
              </a:rPr>
              <a:t>kmeans</a:t>
            </a:r>
            <a:r>
              <a:rPr lang="en-US" dirty="0">
                <a:latin typeface="Courier"/>
              </a:rPr>
              <a:t>, </a:t>
            </a:r>
            <a:r>
              <a:rPr lang="en-US" dirty="0">
                <a:solidFill>
                  <a:srgbClr val="7D9029"/>
                </a:solidFill>
                <a:latin typeface="Courier"/>
              </a:rPr>
              <a:t>method =</a:t>
            </a:r>
            <a:r>
              <a:rPr lang="en-US" dirty="0">
                <a:latin typeface="Courier"/>
              </a:rPr>
              <a:t> </a:t>
            </a:r>
            <a:r>
              <a:rPr lang="en-US" dirty="0">
                <a:solidFill>
                  <a:srgbClr val="4070A0"/>
                </a:solidFill>
                <a:latin typeface="Courier"/>
              </a:rPr>
              <a:t>"</a:t>
            </a:r>
            <a:r>
              <a:rPr lang="en-US" dirty="0" err="1">
                <a:solidFill>
                  <a:srgbClr val="4070A0"/>
                </a:solidFill>
                <a:latin typeface="Courier"/>
              </a:rPr>
              <a:t>wss</a:t>
            </a:r>
            <a:r>
              <a:rPr lang="en-US" dirty="0">
                <a:solidFill>
                  <a:srgbClr val="4070A0"/>
                </a:solidFill>
                <a:latin typeface="Courier"/>
              </a:rPr>
              <a:t>"</a:t>
            </a:r>
            <a:r>
              <a:rPr lang="en-US" dirty="0">
                <a:latin typeface="Courier"/>
              </a:rPr>
              <a:t>) </a:t>
            </a:r>
            <a:r>
              <a:rPr lang="en-US" dirty="0">
                <a:solidFill>
                  <a:srgbClr val="4070A0"/>
                </a:solidFill>
                <a:latin typeface="Courier"/>
              </a:rPr>
              <a:t>+</a:t>
            </a:r>
            <a:br>
              <a:rPr lang="en-US" dirty="0"/>
            </a:br>
            <a:r>
              <a:rPr lang="en-US" dirty="0">
                <a:latin typeface="Courier"/>
              </a:rPr>
              <a:t>  </a:t>
            </a:r>
            <a:r>
              <a:rPr lang="en-US" dirty="0" err="1">
                <a:solidFill>
                  <a:srgbClr val="06287E"/>
                </a:solidFill>
                <a:latin typeface="Courier"/>
              </a:rPr>
              <a:t>geom_vline</a:t>
            </a:r>
            <a:r>
              <a:rPr lang="en-US" dirty="0">
                <a:latin typeface="Courier"/>
              </a:rPr>
              <a:t>(</a:t>
            </a:r>
            <a:r>
              <a:rPr lang="en-US" dirty="0" err="1">
                <a:solidFill>
                  <a:srgbClr val="7D9029"/>
                </a:solidFill>
                <a:latin typeface="Courier"/>
              </a:rPr>
              <a:t>xintercept</a:t>
            </a:r>
            <a:r>
              <a:rPr lang="en-US" dirty="0">
                <a:solidFill>
                  <a:srgbClr val="7D9029"/>
                </a:solidFill>
                <a:latin typeface="Courier"/>
              </a:rPr>
              <a:t> =</a:t>
            </a:r>
            <a:r>
              <a:rPr lang="en-US" dirty="0">
                <a:latin typeface="Courier"/>
              </a:rPr>
              <a:t> </a:t>
            </a:r>
            <a:r>
              <a:rPr lang="en-US" dirty="0">
                <a:solidFill>
                  <a:srgbClr val="40A070"/>
                </a:solidFill>
                <a:latin typeface="Courier"/>
              </a:rPr>
              <a:t>4</a:t>
            </a:r>
            <a:r>
              <a:rPr lang="en-US" dirty="0">
                <a:latin typeface="Courier"/>
              </a:rPr>
              <a:t>, </a:t>
            </a:r>
            <a:r>
              <a:rPr lang="en-US" dirty="0" err="1">
                <a:solidFill>
                  <a:srgbClr val="7D9029"/>
                </a:solidFill>
                <a:latin typeface="Courier"/>
              </a:rPr>
              <a:t>linetype</a:t>
            </a:r>
            <a:r>
              <a:rPr lang="en-US" dirty="0">
                <a:solidFill>
                  <a:srgbClr val="7D9029"/>
                </a:solidFill>
                <a:latin typeface="Courier"/>
              </a:rPr>
              <a:t> =</a:t>
            </a:r>
            <a:r>
              <a:rPr lang="en-US" dirty="0">
                <a:latin typeface="Courier"/>
              </a:rPr>
              <a:t> </a:t>
            </a:r>
            <a:r>
              <a:rPr lang="en-US" dirty="0">
                <a:solidFill>
                  <a:srgbClr val="40A070"/>
                </a:solidFill>
                <a:latin typeface="Courier"/>
              </a:rPr>
              <a:t>2</a:t>
            </a:r>
            <a:r>
              <a:rPr lang="en-US" dirty="0">
                <a:latin typeface="Courier"/>
              </a:rPr>
              <a:t>) </a:t>
            </a:r>
            <a:r>
              <a:rPr lang="en-US" dirty="0">
                <a:solidFill>
                  <a:srgbClr val="4070A0"/>
                </a:solidFill>
                <a:latin typeface="Courier"/>
              </a:rPr>
              <a:t>+</a:t>
            </a:r>
            <a:r>
              <a:rPr lang="en-US" dirty="0">
                <a:latin typeface="Courier"/>
              </a:rPr>
              <a:t> </a:t>
            </a:r>
            <a:r>
              <a:rPr lang="en-US" i="1" dirty="0">
                <a:solidFill>
                  <a:srgbClr val="60A0B0"/>
                </a:solidFill>
                <a:latin typeface="Courier"/>
              </a:rPr>
              <a:t># add line for better visualization</a:t>
            </a:r>
            <a:br>
              <a:rPr lang="en-US" dirty="0"/>
            </a:br>
            <a:r>
              <a:rPr lang="en-US" dirty="0">
                <a:latin typeface="Courier"/>
              </a:rPr>
              <a:t>  </a:t>
            </a:r>
            <a:r>
              <a:rPr lang="en-US" dirty="0">
                <a:solidFill>
                  <a:srgbClr val="06287E"/>
                </a:solidFill>
                <a:latin typeface="Courier"/>
              </a:rPr>
              <a:t>labs</a:t>
            </a:r>
            <a:r>
              <a:rPr lang="en-US" dirty="0">
                <a:latin typeface="Courier"/>
              </a:rPr>
              <a:t>(</a:t>
            </a:r>
            <a:r>
              <a:rPr lang="en-US" dirty="0">
                <a:solidFill>
                  <a:srgbClr val="7D9029"/>
                </a:solidFill>
                <a:latin typeface="Courier"/>
              </a:rPr>
              <a:t>subtitle =</a:t>
            </a:r>
            <a:r>
              <a:rPr lang="en-US" dirty="0">
                <a:latin typeface="Courier"/>
              </a:rPr>
              <a:t> </a:t>
            </a:r>
            <a:r>
              <a:rPr lang="en-US" dirty="0">
                <a:solidFill>
                  <a:srgbClr val="4070A0"/>
                </a:solidFill>
                <a:latin typeface="Courier"/>
              </a:rPr>
              <a:t>"Elbow method"</a:t>
            </a:r>
            <a:r>
              <a:rPr lang="en-US" dirty="0">
                <a:latin typeface="Courier"/>
              </a:rPr>
              <a:t>)</a:t>
            </a:r>
          </a:p>
        </p:txBody>
      </p:sp>
      <p:sp>
        <p:nvSpPr>
          <p:cNvPr id="8" name="Title 1">
            <a:extLst>
              <a:ext uri="{FF2B5EF4-FFF2-40B4-BE49-F238E27FC236}">
                <a16:creationId xmlns:a16="http://schemas.microsoft.com/office/drawing/2014/main" id="{16E616EF-FCED-4AF2-CDF4-A0F6EE174785}"/>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Plot Results</a:t>
            </a:r>
          </a:p>
        </p:txBody>
      </p:sp>
    </p:spTree>
    <p:extLst>
      <p:ext uri="{BB962C8B-B14F-4D97-AF65-F5344CB8AC3E}">
        <p14:creationId xmlns:p14="http://schemas.microsoft.com/office/powerpoint/2010/main" val="2083200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710B-A605-79F6-6D69-0A31B254F1E2}"/>
              </a:ext>
            </a:extLst>
          </p:cNvPr>
          <p:cNvSpPr>
            <a:spLocks noGrp="1"/>
          </p:cNvSpPr>
          <p:nvPr>
            <p:ph type="title"/>
          </p:nvPr>
        </p:nvSpPr>
        <p:spPr/>
        <p:txBody>
          <a:bodyPr/>
          <a:lstStyle/>
          <a:p>
            <a:r>
              <a:rPr lang="en-US" dirty="0"/>
              <a:t>Clustering Analysis (cont.)</a:t>
            </a:r>
          </a:p>
        </p:txBody>
      </p:sp>
      <p:sp>
        <p:nvSpPr>
          <p:cNvPr id="5" name="Text Placeholder 3">
            <a:extLst>
              <a:ext uri="{FF2B5EF4-FFF2-40B4-BE49-F238E27FC236}">
                <a16:creationId xmlns:a16="http://schemas.microsoft.com/office/drawing/2014/main" id="{50D766DB-F27D-9D2B-937D-80E041C574E4}"/>
              </a:ext>
            </a:extLst>
          </p:cNvPr>
          <p:cNvSpPr txBox="1">
            <a:spLocks/>
          </p:cNvSpPr>
          <p:nvPr/>
        </p:nvSpPr>
        <p:spPr>
          <a:xfrm>
            <a:off x="510241" y="1752656"/>
            <a:ext cx="4316940" cy="2216832"/>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lnSpc>
                <a:spcPct val="100000"/>
              </a:lnSpc>
              <a:spcBef>
                <a:spcPts val="0"/>
              </a:spcBef>
              <a:buNone/>
            </a:pPr>
            <a:r>
              <a:rPr lang="en-US" i="1" dirty="0">
                <a:solidFill>
                  <a:srgbClr val="60A0B0"/>
                </a:solidFill>
                <a:latin typeface="Courier"/>
              </a:rPr>
              <a:t># Add clusters to original </a:t>
            </a:r>
            <a:r>
              <a:rPr lang="en-US" i="1" dirty="0" err="1">
                <a:solidFill>
                  <a:srgbClr val="60A0B0"/>
                </a:solidFill>
                <a:latin typeface="Courier"/>
              </a:rPr>
              <a:t>dataframe</a:t>
            </a:r>
            <a:br>
              <a:rPr lang="en-US" dirty="0"/>
            </a:br>
            <a:r>
              <a:rPr lang="en-US" dirty="0">
                <a:latin typeface="Courier"/>
              </a:rPr>
              <a:t>AD1_km </a:t>
            </a:r>
            <a:r>
              <a:rPr lang="en-US" dirty="0">
                <a:solidFill>
                  <a:srgbClr val="007020"/>
                </a:solidFill>
                <a:latin typeface="Courier"/>
              </a:rPr>
              <a:t>&lt;-</a:t>
            </a:r>
            <a:r>
              <a:rPr lang="en-US" dirty="0">
                <a:latin typeface="Courier"/>
              </a:rPr>
              <a:t> AD1</a:t>
            </a:r>
            <a:br>
              <a:rPr lang="en-US" dirty="0"/>
            </a:br>
            <a:r>
              <a:rPr lang="en-US" dirty="0">
                <a:latin typeface="Courier"/>
              </a:rPr>
              <a:t>AD1_km</a:t>
            </a:r>
            <a:r>
              <a:rPr lang="en-US" dirty="0">
                <a:solidFill>
                  <a:srgbClr val="4070A0"/>
                </a:solidFill>
                <a:latin typeface="Courier"/>
              </a:rPr>
              <a:t>$</a:t>
            </a:r>
            <a:r>
              <a:rPr lang="en-US" dirty="0">
                <a:latin typeface="Courier"/>
              </a:rPr>
              <a:t>Clusters </a:t>
            </a:r>
            <a:r>
              <a:rPr lang="en-US" dirty="0">
                <a:solidFill>
                  <a:srgbClr val="007020"/>
                </a:solidFill>
                <a:latin typeface="Courier"/>
              </a:rPr>
              <a:t>&lt;-</a:t>
            </a:r>
            <a:r>
              <a:rPr lang="en-US" dirty="0">
                <a:latin typeface="Courier"/>
              </a:rPr>
              <a:t> </a:t>
            </a:r>
            <a:r>
              <a:rPr lang="en-US" dirty="0" err="1">
                <a:solidFill>
                  <a:srgbClr val="06287E"/>
                </a:solidFill>
                <a:latin typeface="Courier"/>
              </a:rPr>
              <a:t>as.factor</a:t>
            </a:r>
            <a:r>
              <a:rPr lang="en-US" dirty="0">
                <a:latin typeface="Courier"/>
              </a:rPr>
              <a:t>(</a:t>
            </a:r>
            <a:r>
              <a:rPr lang="en-US" dirty="0" err="1">
                <a:latin typeface="Courier"/>
              </a:rPr>
              <a:t>Clusters</a:t>
            </a:r>
            <a:r>
              <a:rPr lang="en-US" dirty="0" err="1">
                <a:solidFill>
                  <a:srgbClr val="4070A0"/>
                </a:solidFill>
                <a:latin typeface="Courier"/>
              </a:rPr>
              <a:t>$</a:t>
            </a:r>
            <a:r>
              <a:rPr lang="en-US" dirty="0" err="1">
                <a:latin typeface="Courier"/>
              </a:rPr>
              <a:t>cluster</a:t>
            </a:r>
            <a:r>
              <a:rPr lang="en-US" dirty="0">
                <a:latin typeface="Courier"/>
              </a:rPr>
              <a:t>).</a:t>
            </a:r>
          </a:p>
          <a:p>
            <a:pPr lvl="0" indent="0">
              <a:lnSpc>
                <a:spcPct val="100000"/>
              </a:lnSpc>
              <a:spcBef>
                <a:spcPts val="0"/>
              </a:spcBef>
              <a:buNone/>
            </a:pPr>
            <a:endParaRPr lang="en-US" dirty="0">
              <a:latin typeface="Courier"/>
            </a:endParaRPr>
          </a:p>
          <a:p>
            <a:pPr>
              <a:lnSpc>
                <a:spcPct val="100000"/>
              </a:lnSpc>
              <a:spcBef>
                <a:spcPts val="3000"/>
              </a:spcBef>
            </a:pPr>
            <a:r>
              <a:rPr lang="en-US" i="1" dirty="0">
                <a:solidFill>
                  <a:srgbClr val="60A0B0"/>
                </a:solidFill>
                <a:latin typeface="Courier"/>
              </a:rPr>
              <a:t># Cluster Plot</a:t>
            </a:r>
            <a:endParaRPr lang="en-US" b="1" dirty="0"/>
          </a:p>
          <a:p>
            <a:pPr lvl="0" indent="0">
              <a:lnSpc>
                <a:spcPct val="100000"/>
              </a:lnSpc>
              <a:buNone/>
            </a:pPr>
            <a:r>
              <a:rPr lang="en-US" dirty="0" err="1">
                <a:solidFill>
                  <a:srgbClr val="06287E"/>
                </a:solidFill>
                <a:latin typeface="Courier"/>
              </a:rPr>
              <a:t>clusplot</a:t>
            </a:r>
            <a:r>
              <a:rPr lang="en-US" dirty="0">
                <a:latin typeface="Courier"/>
              </a:rPr>
              <a:t>(AD1_km, AD1_km</a:t>
            </a:r>
            <a:r>
              <a:rPr lang="en-US" dirty="0">
                <a:solidFill>
                  <a:srgbClr val="4070A0"/>
                </a:solidFill>
                <a:latin typeface="Courier"/>
              </a:rPr>
              <a:t>$</a:t>
            </a:r>
            <a:r>
              <a:rPr lang="en-US" dirty="0">
                <a:latin typeface="Courier"/>
              </a:rPr>
              <a:t>Clusters, </a:t>
            </a:r>
            <a:r>
              <a:rPr lang="en-US" dirty="0">
                <a:solidFill>
                  <a:srgbClr val="7D9029"/>
                </a:solidFill>
                <a:latin typeface="Courier"/>
              </a:rPr>
              <a:t>color=</a:t>
            </a:r>
            <a:r>
              <a:rPr lang="en-US" dirty="0">
                <a:solidFill>
                  <a:srgbClr val="880000"/>
                </a:solidFill>
                <a:latin typeface="Courier"/>
              </a:rPr>
              <a:t>TRUE</a:t>
            </a:r>
            <a:r>
              <a:rPr lang="en-US" dirty="0">
                <a:latin typeface="Courier"/>
              </a:rPr>
              <a:t>, </a:t>
            </a:r>
            <a:r>
              <a:rPr lang="en-US" dirty="0">
                <a:solidFill>
                  <a:srgbClr val="7D9029"/>
                </a:solidFill>
                <a:latin typeface="Courier"/>
              </a:rPr>
              <a:t>shade=</a:t>
            </a:r>
            <a:r>
              <a:rPr lang="en-US" dirty="0">
                <a:solidFill>
                  <a:srgbClr val="880000"/>
                </a:solidFill>
                <a:latin typeface="Courier"/>
              </a:rPr>
              <a:t>TRUE</a:t>
            </a:r>
            <a:r>
              <a:rPr lang="en-US" dirty="0">
                <a:latin typeface="Courier"/>
              </a:rPr>
              <a:t>, </a:t>
            </a:r>
            <a:r>
              <a:rPr lang="en-US" dirty="0">
                <a:solidFill>
                  <a:srgbClr val="7D9029"/>
                </a:solidFill>
                <a:latin typeface="Courier"/>
              </a:rPr>
              <a:t>labels=</a:t>
            </a:r>
            <a:r>
              <a:rPr lang="en-US" dirty="0">
                <a:solidFill>
                  <a:srgbClr val="40A070"/>
                </a:solidFill>
                <a:latin typeface="Courier"/>
              </a:rPr>
              <a:t>0</a:t>
            </a:r>
            <a:r>
              <a:rPr lang="en-US" dirty="0">
                <a:latin typeface="Courier"/>
              </a:rPr>
              <a:t>, </a:t>
            </a:r>
            <a:r>
              <a:rPr lang="en-US" dirty="0">
                <a:solidFill>
                  <a:srgbClr val="7D9029"/>
                </a:solidFill>
                <a:latin typeface="Courier"/>
              </a:rPr>
              <a:t>lines=</a:t>
            </a:r>
            <a:r>
              <a:rPr lang="en-US" dirty="0">
                <a:solidFill>
                  <a:srgbClr val="40A070"/>
                </a:solidFill>
                <a:latin typeface="Courier"/>
              </a:rPr>
              <a:t>0</a:t>
            </a:r>
            <a:r>
              <a:rPr lang="en-US" dirty="0">
                <a:latin typeface="Courier"/>
              </a:rPr>
              <a:t>)</a:t>
            </a:r>
          </a:p>
        </p:txBody>
      </p:sp>
      <p:pic>
        <p:nvPicPr>
          <p:cNvPr id="6" name="Picture 5" descr="Flights_files/figure-pptx/unnamed-chunk-42-1.png">
            <a:extLst>
              <a:ext uri="{FF2B5EF4-FFF2-40B4-BE49-F238E27FC236}">
                <a16:creationId xmlns:a16="http://schemas.microsoft.com/office/drawing/2014/main" id="{75523C2E-F9EB-A7F6-83BE-A5DC369A92BB}"/>
              </a:ext>
            </a:extLst>
          </p:cNvPr>
          <p:cNvPicPr>
            <a:picLocks noGrp="1" noChangeAspect="1"/>
          </p:cNvPicPr>
          <p:nvPr/>
        </p:nvPicPr>
        <p:blipFill>
          <a:blip r:embed="rId2"/>
          <a:stretch>
            <a:fillRect/>
          </a:stretch>
        </p:blipFill>
        <p:spPr bwMode="auto">
          <a:xfrm>
            <a:off x="5004391" y="1752653"/>
            <a:ext cx="3650633" cy="2924139"/>
          </a:xfrm>
          <a:prstGeom prst="rect">
            <a:avLst/>
          </a:prstGeom>
          <a:noFill/>
          <a:ln w="9525">
            <a:noFill/>
            <a:headEnd/>
            <a:tailEnd/>
          </a:ln>
        </p:spPr>
      </p:pic>
      <p:sp>
        <p:nvSpPr>
          <p:cNvPr id="7" name="Title 1">
            <a:extLst>
              <a:ext uri="{FF2B5EF4-FFF2-40B4-BE49-F238E27FC236}">
                <a16:creationId xmlns:a16="http://schemas.microsoft.com/office/drawing/2014/main" id="{9AD3FE42-A4E3-B9B5-F7FB-27FFB3FE6557}"/>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Plot Results</a:t>
            </a:r>
          </a:p>
        </p:txBody>
      </p:sp>
    </p:spTree>
    <p:extLst>
      <p:ext uri="{BB962C8B-B14F-4D97-AF65-F5344CB8AC3E}">
        <p14:creationId xmlns:p14="http://schemas.microsoft.com/office/powerpoint/2010/main" val="3123814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710B-A605-79F6-6D69-0A31B254F1E2}"/>
              </a:ext>
            </a:extLst>
          </p:cNvPr>
          <p:cNvSpPr>
            <a:spLocks noGrp="1"/>
          </p:cNvSpPr>
          <p:nvPr>
            <p:ph type="title"/>
          </p:nvPr>
        </p:nvSpPr>
        <p:spPr/>
        <p:txBody>
          <a:bodyPr/>
          <a:lstStyle/>
          <a:p>
            <a:r>
              <a:rPr lang="en-US" dirty="0"/>
              <a:t>Clustering Analysis (cont.)</a:t>
            </a:r>
          </a:p>
        </p:txBody>
      </p:sp>
      <p:sp>
        <p:nvSpPr>
          <p:cNvPr id="5" name="Text Placeholder 3">
            <a:extLst>
              <a:ext uri="{FF2B5EF4-FFF2-40B4-BE49-F238E27FC236}">
                <a16:creationId xmlns:a16="http://schemas.microsoft.com/office/drawing/2014/main" id="{50D766DB-F27D-9D2B-937D-80E041C574E4}"/>
              </a:ext>
            </a:extLst>
          </p:cNvPr>
          <p:cNvSpPr txBox="1">
            <a:spLocks/>
          </p:cNvSpPr>
          <p:nvPr/>
        </p:nvSpPr>
        <p:spPr>
          <a:xfrm>
            <a:off x="510241" y="1752656"/>
            <a:ext cx="4316940" cy="1373316"/>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US" i="1" dirty="0">
                <a:solidFill>
                  <a:srgbClr val="60A0B0"/>
                </a:solidFill>
                <a:latin typeface="Courier"/>
              </a:rPr>
              <a:t># Cluster Centers</a:t>
            </a:r>
            <a:br>
              <a:rPr lang="en-US" dirty="0"/>
            </a:br>
            <a:r>
              <a:rPr lang="en-US" dirty="0" err="1">
                <a:latin typeface="Courier"/>
              </a:rPr>
              <a:t>res_kmeans</a:t>
            </a:r>
            <a:r>
              <a:rPr lang="en-US" dirty="0">
                <a:latin typeface="Courier"/>
              </a:rPr>
              <a:t> </a:t>
            </a:r>
            <a:r>
              <a:rPr lang="en-US" dirty="0">
                <a:solidFill>
                  <a:srgbClr val="007020"/>
                </a:solidFill>
                <a:latin typeface="Courier"/>
              </a:rPr>
              <a:t>&lt;-</a:t>
            </a:r>
            <a:r>
              <a:rPr lang="en-US" dirty="0">
                <a:latin typeface="Courier"/>
              </a:rPr>
              <a:t> </a:t>
            </a:r>
            <a:r>
              <a:rPr lang="en-US" dirty="0" err="1">
                <a:solidFill>
                  <a:srgbClr val="06287E"/>
                </a:solidFill>
                <a:latin typeface="Courier"/>
              </a:rPr>
              <a:t>cluster_analysis</a:t>
            </a:r>
            <a:r>
              <a:rPr lang="en-US" dirty="0">
                <a:latin typeface="Courier"/>
              </a:rPr>
              <a:t>(AD1_km,</a:t>
            </a:r>
            <a:br>
              <a:rPr lang="en-US" dirty="0"/>
            </a:br>
            <a:r>
              <a:rPr lang="en-US" dirty="0">
                <a:latin typeface="Courier"/>
              </a:rPr>
              <a:t>                 </a:t>
            </a:r>
            <a:r>
              <a:rPr lang="en-US" dirty="0">
                <a:solidFill>
                  <a:srgbClr val="7D9029"/>
                </a:solidFill>
                <a:latin typeface="Courier"/>
              </a:rPr>
              <a:t>n =</a:t>
            </a:r>
            <a:r>
              <a:rPr lang="en-US" dirty="0">
                <a:latin typeface="Courier"/>
              </a:rPr>
              <a:t> </a:t>
            </a:r>
            <a:r>
              <a:rPr lang="en-US" dirty="0">
                <a:solidFill>
                  <a:srgbClr val="40A070"/>
                </a:solidFill>
                <a:latin typeface="Courier"/>
              </a:rPr>
              <a:t>9</a:t>
            </a:r>
            <a:r>
              <a:rPr lang="en-US" dirty="0">
                <a:latin typeface="Courier"/>
              </a:rPr>
              <a:t>,</a:t>
            </a:r>
            <a:br>
              <a:rPr lang="en-US" dirty="0"/>
            </a:br>
            <a:r>
              <a:rPr lang="en-US" dirty="0">
                <a:latin typeface="Courier"/>
              </a:rPr>
              <a:t>                 </a:t>
            </a:r>
            <a:r>
              <a:rPr lang="en-US" dirty="0">
                <a:solidFill>
                  <a:srgbClr val="7D9029"/>
                </a:solidFill>
                <a:latin typeface="Courier"/>
              </a:rPr>
              <a:t>method =</a:t>
            </a:r>
            <a:r>
              <a:rPr lang="en-US" dirty="0">
                <a:latin typeface="Courier"/>
              </a:rPr>
              <a:t> </a:t>
            </a:r>
            <a:r>
              <a:rPr lang="en-US" dirty="0">
                <a:solidFill>
                  <a:srgbClr val="4070A0"/>
                </a:solidFill>
                <a:latin typeface="Courier"/>
              </a:rPr>
              <a:t>"</a:t>
            </a:r>
            <a:r>
              <a:rPr lang="en-US" dirty="0" err="1">
                <a:solidFill>
                  <a:srgbClr val="4070A0"/>
                </a:solidFill>
                <a:latin typeface="Courier"/>
              </a:rPr>
              <a:t>kmeans</a:t>
            </a:r>
            <a:r>
              <a:rPr lang="en-US" dirty="0">
                <a:solidFill>
                  <a:srgbClr val="4070A0"/>
                </a:solidFill>
                <a:latin typeface="Courier"/>
              </a:rPr>
              <a:t>"</a:t>
            </a:r>
            <a:r>
              <a:rPr lang="en-US" dirty="0">
                <a:latin typeface="Courier"/>
              </a:rPr>
              <a:t>)</a:t>
            </a:r>
            <a:br>
              <a:rPr lang="en-US" dirty="0"/>
            </a:br>
            <a:r>
              <a:rPr lang="en-US" dirty="0">
                <a:solidFill>
                  <a:srgbClr val="06287E"/>
                </a:solidFill>
                <a:latin typeface="Courier"/>
              </a:rPr>
              <a:t>plot</a:t>
            </a:r>
            <a:r>
              <a:rPr lang="en-US" dirty="0">
                <a:latin typeface="Courier"/>
              </a:rPr>
              <a:t>(</a:t>
            </a:r>
            <a:r>
              <a:rPr lang="en-US" dirty="0">
                <a:solidFill>
                  <a:srgbClr val="06287E"/>
                </a:solidFill>
                <a:latin typeface="Courier"/>
              </a:rPr>
              <a:t>summary</a:t>
            </a:r>
            <a:r>
              <a:rPr lang="en-US" dirty="0">
                <a:latin typeface="Courier"/>
              </a:rPr>
              <a:t>(</a:t>
            </a:r>
            <a:r>
              <a:rPr lang="en-US" dirty="0" err="1">
                <a:latin typeface="Courier"/>
              </a:rPr>
              <a:t>res_kmeans</a:t>
            </a:r>
            <a:r>
              <a:rPr lang="en-US" dirty="0">
                <a:latin typeface="Courier"/>
              </a:rPr>
              <a:t>))</a:t>
            </a:r>
          </a:p>
          <a:p>
            <a:pPr lvl="0" indent="0">
              <a:buNone/>
            </a:pPr>
            <a:endParaRPr lang="en-US" dirty="0">
              <a:latin typeface="Courier"/>
            </a:endParaRPr>
          </a:p>
        </p:txBody>
      </p:sp>
      <p:sp>
        <p:nvSpPr>
          <p:cNvPr id="7" name="Title 1">
            <a:extLst>
              <a:ext uri="{FF2B5EF4-FFF2-40B4-BE49-F238E27FC236}">
                <a16:creationId xmlns:a16="http://schemas.microsoft.com/office/drawing/2014/main" id="{9AD3FE42-A4E3-B9B5-F7FB-27FFB3FE6557}"/>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Plot Results</a:t>
            </a:r>
          </a:p>
        </p:txBody>
      </p:sp>
      <p:pic>
        <p:nvPicPr>
          <p:cNvPr id="4" name="Picture 3" descr="Flights_files/figure-pptx/unnamed-chunk-43-1.png">
            <a:extLst>
              <a:ext uri="{FF2B5EF4-FFF2-40B4-BE49-F238E27FC236}">
                <a16:creationId xmlns:a16="http://schemas.microsoft.com/office/drawing/2014/main" id="{7D930BD8-5FBC-DF68-7AE9-1E8DF56B3D12}"/>
              </a:ext>
            </a:extLst>
          </p:cNvPr>
          <p:cNvPicPr>
            <a:picLocks noGrp="1" noChangeAspect="1"/>
          </p:cNvPicPr>
          <p:nvPr/>
        </p:nvPicPr>
        <p:blipFill>
          <a:blip r:embed="rId2"/>
          <a:stretch>
            <a:fillRect/>
          </a:stretch>
        </p:blipFill>
        <p:spPr bwMode="auto">
          <a:xfrm>
            <a:off x="5011480" y="1752655"/>
            <a:ext cx="3662620" cy="2933741"/>
          </a:xfrm>
          <a:prstGeom prst="rect">
            <a:avLst/>
          </a:prstGeom>
          <a:noFill/>
          <a:ln w="9525">
            <a:noFill/>
            <a:headEnd/>
            <a:tailEnd/>
          </a:ln>
        </p:spPr>
      </p:pic>
    </p:spTree>
    <p:extLst>
      <p:ext uri="{BB962C8B-B14F-4D97-AF65-F5344CB8AC3E}">
        <p14:creationId xmlns:p14="http://schemas.microsoft.com/office/powerpoint/2010/main" val="403402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About the data (cont.)</a:t>
            </a:r>
          </a:p>
        </p:txBody>
      </p:sp>
      <p:sp>
        <p:nvSpPr>
          <p:cNvPr id="3" name="Content Placeholder 2"/>
          <p:cNvSpPr>
            <a:spLocks noGrp="1"/>
          </p:cNvSpPr>
          <p:nvPr>
            <p:ph idx="1"/>
          </p:nvPr>
        </p:nvSpPr>
        <p:spPr>
          <a:xfrm>
            <a:off x="510239" y="1752655"/>
            <a:ext cx="7210398" cy="573235"/>
          </a:xfrm>
        </p:spPr>
        <p:txBody>
          <a:bodyPr>
            <a:noAutofit/>
          </a:bodyPr>
          <a:lstStyle/>
          <a:p>
            <a:pPr marL="0" lvl="0" indent="0">
              <a:buNone/>
            </a:pPr>
            <a:r>
              <a:rPr sz="1200" dirty="0"/>
              <a:t>The dataset contains 101,315 records and 21 columns. The data contains of a number of the following fields</a:t>
            </a:r>
            <a:r>
              <a:rPr lang="en-US" sz="1200" dirty="0"/>
              <a:t>:</a:t>
            </a:r>
          </a:p>
        </p:txBody>
      </p:sp>
      <p:graphicFrame>
        <p:nvGraphicFramePr>
          <p:cNvPr id="4" name="Table 4">
            <a:extLst>
              <a:ext uri="{FF2B5EF4-FFF2-40B4-BE49-F238E27FC236}">
                <a16:creationId xmlns:a16="http://schemas.microsoft.com/office/drawing/2014/main" id="{08BAA654-D1CB-0C55-1FAD-88CA70FEB73F}"/>
              </a:ext>
            </a:extLst>
          </p:cNvPr>
          <p:cNvGraphicFramePr>
            <a:graphicFrameLocks noGrp="1"/>
          </p:cNvGraphicFramePr>
          <p:nvPr>
            <p:extLst>
              <p:ext uri="{D42A27DB-BD31-4B8C-83A1-F6EECF244321}">
                <p14:modId xmlns:p14="http://schemas.microsoft.com/office/powerpoint/2010/main" val="3307732711"/>
              </p:ext>
            </p:extLst>
          </p:nvPr>
        </p:nvGraphicFramePr>
        <p:xfrm>
          <a:off x="510239" y="2565285"/>
          <a:ext cx="4110857" cy="2026922"/>
        </p:xfrm>
        <a:graphic>
          <a:graphicData uri="http://schemas.openxmlformats.org/drawingml/2006/table">
            <a:tbl>
              <a:tblPr firstRow="1" bandRow="1">
                <a:tableStyleId>{5C22544A-7EE6-4342-B048-85BDC9FD1C3A}</a:tableStyleId>
              </a:tblPr>
              <a:tblGrid>
                <a:gridCol w="1570174">
                  <a:extLst>
                    <a:ext uri="{9D8B030D-6E8A-4147-A177-3AD203B41FA5}">
                      <a16:colId xmlns:a16="http://schemas.microsoft.com/office/drawing/2014/main" val="1150425915"/>
                    </a:ext>
                  </a:extLst>
                </a:gridCol>
                <a:gridCol w="2540683">
                  <a:extLst>
                    <a:ext uri="{9D8B030D-6E8A-4147-A177-3AD203B41FA5}">
                      <a16:colId xmlns:a16="http://schemas.microsoft.com/office/drawing/2014/main" val="2811117052"/>
                    </a:ext>
                  </a:extLst>
                </a:gridCol>
              </a:tblGrid>
              <a:tr h="381354">
                <a:tc>
                  <a:txBody>
                    <a:bodyPr/>
                    <a:lstStyle/>
                    <a:p>
                      <a:pPr marL="0" indent="0">
                        <a:buFont typeface="+mj-lt"/>
                        <a:buNone/>
                      </a:pPr>
                      <a:r>
                        <a:rPr lang="en-US" sz="1200" dirty="0"/>
                        <a:t>Column Name</a:t>
                      </a:r>
                    </a:p>
                  </a:txBody>
                  <a:tcPr/>
                </a:tc>
                <a:tc>
                  <a:txBody>
                    <a:bodyPr/>
                    <a:lstStyle/>
                    <a:p>
                      <a:r>
                        <a:rPr lang="en-US" sz="1200" dirty="0"/>
                        <a:t>Description</a:t>
                      </a:r>
                    </a:p>
                  </a:txBody>
                  <a:tcPr/>
                </a:tc>
                <a:extLst>
                  <a:ext uri="{0D108BD9-81ED-4DB2-BD59-A6C34878D82A}">
                    <a16:rowId xmlns:a16="http://schemas.microsoft.com/office/drawing/2014/main" val="2460133601"/>
                  </a:ext>
                </a:extLst>
              </a:tr>
              <a:tr h="381354">
                <a:tc>
                  <a:txBody>
                    <a:bodyPr/>
                    <a:lstStyle/>
                    <a:p>
                      <a:pPr marL="342900" indent="-342900">
                        <a:buFont typeface="+mj-lt"/>
                        <a:buAutoNum type="arabicPeriod"/>
                      </a:pPr>
                      <a:r>
                        <a:rPr lang="en-US" sz="1200" dirty="0"/>
                        <a:t>year</a:t>
                      </a:r>
                    </a:p>
                  </a:txBody>
                  <a:tcPr/>
                </a:tc>
                <a:tc>
                  <a:txBody>
                    <a:bodyPr/>
                    <a:lstStyle/>
                    <a:p>
                      <a:r>
                        <a:rPr lang="en-US" sz="1200" dirty="0"/>
                        <a:t>year data collected</a:t>
                      </a:r>
                    </a:p>
                  </a:txBody>
                  <a:tcPr/>
                </a:tc>
                <a:extLst>
                  <a:ext uri="{0D108BD9-81ED-4DB2-BD59-A6C34878D82A}">
                    <a16:rowId xmlns:a16="http://schemas.microsoft.com/office/drawing/2014/main" val="1084884175"/>
                  </a:ext>
                </a:extLst>
              </a:tr>
              <a:tr h="501506">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2"/>
                        <a:tabLst/>
                        <a:defRPr/>
                      </a:pPr>
                      <a:r>
                        <a:rPr lang="en-US" sz="1200" dirty="0"/>
                        <a:t>month</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numeric representation of the month</a:t>
                      </a:r>
                    </a:p>
                  </a:txBody>
                  <a:tcPr/>
                </a:tc>
                <a:extLst>
                  <a:ext uri="{0D108BD9-81ED-4DB2-BD59-A6C34878D82A}">
                    <a16:rowId xmlns:a16="http://schemas.microsoft.com/office/drawing/2014/main" val="1104379964"/>
                  </a:ext>
                </a:extLst>
              </a:tr>
              <a:tr h="381354">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3"/>
                        <a:tabLst/>
                        <a:defRPr/>
                      </a:pPr>
                      <a:r>
                        <a:rPr lang="en-US" sz="1200" dirty="0"/>
                        <a:t>carrier</a:t>
                      </a:r>
                    </a:p>
                  </a:txBody>
                  <a:tcPr/>
                </a:tc>
                <a:tc>
                  <a:txBody>
                    <a:bodyPr/>
                    <a:lstStyle/>
                    <a:p>
                      <a:r>
                        <a:rPr lang="en-US" sz="1200" dirty="0"/>
                        <a:t>carrier</a:t>
                      </a:r>
                    </a:p>
                  </a:txBody>
                  <a:tcPr/>
                </a:tc>
                <a:extLst>
                  <a:ext uri="{0D108BD9-81ED-4DB2-BD59-A6C34878D82A}">
                    <a16:rowId xmlns:a16="http://schemas.microsoft.com/office/drawing/2014/main" val="297465940"/>
                  </a:ext>
                </a:extLst>
              </a:tr>
              <a:tr h="381354">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4"/>
                        <a:tabLst/>
                        <a:defRPr/>
                      </a:pPr>
                      <a:r>
                        <a:rPr lang="en-US" sz="1200" dirty="0" err="1"/>
                        <a:t>carrier_name</a:t>
                      </a:r>
                      <a:endParaRPr lang="en-US" sz="1200" dirty="0"/>
                    </a:p>
                  </a:txBody>
                  <a:tcPr/>
                </a:tc>
                <a:tc>
                  <a:txBody>
                    <a:bodyPr/>
                    <a:lstStyle/>
                    <a:p>
                      <a:r>
                        <a:rPr lang="en-US" sz="1200" dirty="0"/>
                        <a:t>carrier name</a:t>
                      </a:r>
                    </a:p>
                  </a:txBody>
                  <a:tcPr/>
                </a:tc>
                <a:extLst>
                  <a:ext uri="{0D108BD9-81ED-4DB2-BD59-A6C34878D82A}">
                    <a16:rowId xmlns:a16="http://schemas.microsoft.com/office/drawing/2014/main" val="333778796"/>
                  </a:ext>
                </a:extLst>
              </a:tr>
            </a:tbl>
          </a:graphicData>
        </a:graphic>
      </p:graphicFrame>
      <p:graphicFrame>
        <p:nvGraphicFramePr>
          <p:cNvPr id="5" name="Table 4">
            <a:extLst>
              <a:ext uri="{FF2B5EF4-FFF2-40B4-BE49-F238E27FC236}">
                <a16:creationId xmlns:a16="http://schemas.microsoft.com/office/drawing/2014/main" id="{F291E8C7-6C67-8F19-F1B8-128ECF966361}"/>
              </a:ext>
            </a:extLst>
          </p:cNvPr>
          <p:cNvGraphicFramePr>
            <a:graphicFrameLocks noGrp="1"/>
          </p:cNvGraphicFramePr>
          <p:nvPr>
            <p:extLst>
              <p:ext uri="{D42A27DB-BD31-4B8C-83A1-F6EECF244321}">
                <p14:modId xmlns:p14="http://schemas.microsoft.com/office/powerpoint/2010/main" val="2286320185"/>
              </p:ext>
            </p:extLst>
          </p:nvPr>
        </p:nvGraphicFramePr>
        <p:xfrm>
          <a:off x="4713149" y="2565285"/>
          <a:ext cx="3920612" cy="2026920"/>
        </p:xfrm>
        <a:graphic>
          <a:graphicData uri="http://schemas.openxmlformats.org/drawingml/2006/table">
            <a:tbl>
              <a:tblPr firstRow="1" bandRow="1">
                <a:tableStyleId>{5C22544A-7EE6-4342-B048-85BDC9FD1C3A}</a:tableStyleId>
              </a:tblPr>
              <a:tblGrid>
                <a:gridCol w="1407341">
                  <a:extLst>
                    <a:ext uri="{9D8B030D-6E8A-4147-A177-3AD203B41FA5}">
                      <a16:colId xmlns:a16="http://schemas.microsoft.com/office/drawing/2014/main" val="3592017438"/>
                    </a:ext>
                  </a:extLst>
                </a:gridCol>
                <a:gridCol w="2513271">
                  <a:extLst>
                    <a:ext uri="{9D8B030D-6E8A-4147-A177-3AD203B41FA5}">
                      <a16:colId xmlns:a16="http://schemas.microsoft.com/office/drawing/2014/main" val="542769229"/>
                    </a:ext>
                  </a:extLst>
                </a:gridCol>
              </a:tblGrid>
              <a:tr h="370840">
                <a:tc>
                  <a:txBody>
                    <a:bodyPr/>
                    <a:lstStyle/>
                    <a:p>
                      <a:r>
                        <a:rPr lang="en-US" sz="1200" dirty="0"/>
                        <a:t>Column Name</a:t>
                      </a:r>
                    </a:p>
                  </a:txBody>
                  <a:tcPr/>
                </a:tc>
                <a:tc>
                  <a:txBody>
                    <a:bodyPr/>
                    <a:lstStyle/>
                    <a:p>
                      <a:r>
                        <a:rPr lang="en-US" sz="1200" dirty="0"/>
                        <a:t>Description</a:t>
                      </a:r>
                    </a:p>
                  </a:txBody>
                  <a:tcPr/>
                </a:tc>
                <a:extLst>
                  <a:ext uri="{0D108BD9-81ED-4DB2-BD59-A6C34878D82A}">
                    <a16:rowId xmlns:a16="http://schemas.microsoft.com/office/drawing/2014/main" val="215797585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5. airport</a:t>
                      </a:r>
                    </a:p>
                  </a:txBody>
                  <a:tcPr/>
                </a:tc>
                <a:tc>
                  <a:txBody>
                    <a:bodyPr/>
                    <a:lstStyle/>
                    <a:p>
                      <a:r>
                        <a:rPr lang="en-US" sz="1200" dirty="0"/>
                        <a:t>airport code</a:t>
                      </a:r>
                    </a:p>
                  </a:txBody>
                  <a:tcPr/>
                </a:tc>
                <a:extLst>
                  <a:ext uri="{0D108BD9-81ED-4DB2-BD59-A6C34878D82A}">
                    <a16:rowId xmlns:a16="http://schemas.microsoft.com/office/drawing/2014/main" val="359277489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6. </a:t>
                      </a:r>
                      <a:r>
                        <a:rPr lang="en-US" sz="1200" dirty="0" err="1"/>
                        <a:t>airport_name</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name of airport</a:t>
                      </a:r>
                    </a:p>
                  </a:txBody>
                  <a:tcPr/>
                </a:tc>
                <a:extLst>
                  <a:ext uri="{0D108BD9-81ED-4DB2-BD59-A6C34878D82A}">
                    <a16:rowId xmlns:a16="http://schemas.microsoft.com/office/drawing/2014/main" val="368634036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7. </a:t>
                      </a:r>
                      <a:r>
                        <a:rPr lang="en-US" sz="1200" dirty="0" err="1"/>
                        <a:t>arr_flights</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number of flights arriving at airport</a:t>
                      </a:r>
                    </a:p>
                  </a:txBody>
                  <a:tcPr/>
                </a:tc>
                <a:extLst>
                  <a:ext uri="{0D108BD9-81ED-4DB2-BD59-A6C34878D82A}">
                    <a16:rowId xmlns:a16="http://schemas.microsoft.com/office/drawing/2014/main" val="154164562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8. arr_del15</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number of flights more than 15 minutes late</a:t>
                      </a:r>
                    </a:p>
                  </a:txBody>
                  <a:tcPr/>
                </a:tc>
                <a:extLst>
                  <a:ext uri="{0D108BD9-81ED-4DB2-BD59-A6C34878D82A}">
                    <a16:rowId xmlns:a16="http://schemas.microsoft.com/office/drawing/2014/main" val="3608081997"/>
                  </a:ext>
                </a:extLst>
              </a:tr>
            </a:tbl>
          </a:graphicData>
        </a:graphic>
      </p:graphicFrame>
    </p:spTree>
    <p:extLst>
      <p:ext uri="{BB962C8B-B14F-4D97-AF65-F5344CB8AC3E}">
        <p14:creationId xmlns:p14="http://schemas.microsoft.com/office/powerpoint/2010/main" val="2972684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710B-A605-79F6-6D69-0A31B254F1E2}"/>
              </a:ext>
            </a:extLst>
          </p:cNvPr>
          <p:cNvSpPr>
            <a:spLocks noGrp="1"/>
          </p:cNvSpPr>
          <p:nvPr>
            <p:ph type="title"/>
          </p:nvPr>
        </p:nvSpPr>
        <p:spPr/>
        <p:txBody>
          <a:bodyPr/>
          <a:lstStyle/>
          <a:p>
            <a:r>
              <a:rPr lang="en-US" dirty="0"/>
              <a:t>Clustering Analysis (cont.)</a:t>
            </a:r>
          </a:p>
        </p:txBody>
      </p:sp>
      <p:sp>
        <p:nvSpPr>
          <p:cNvPr id="5" name="Text Placeholder 3">
            <a:extLst>
              <a:ext uri="{FF2B5EF4-FFF2-40B4-BE49-F238E27FC236}">
                <a16:creationId xmlns:a16="http://schemas.microsoft.com/office/drawing/2014/main" id="{50D766DB-F27D-9D2B-937D-80E041C574E4}"/>
              </a:ext>
            </a:extLst>
          </p:cNvPr>
          <p:cNvSpPr txBox="1">
            <a:spLocks/>
          </p:cNvSpPr>
          <p:nvPr/>
        </p:nvSpPr>
        <p:spPr>
          <a:xfrm>
            <a:off x="510241" y="1752656"/>
            <a:ext cx="4316940" cy="1373316"/>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buNone/>
            </a:pPr>
            <a:r>
              <a:rPr lang="en-US" i="1" dirty="0">
                <a:solidFill>
                  <a:srgbClr val="60A0B0"/>
                </a:solidFill>
                <a:latin typeface="Courier"/>
              </a:rPr>
              <a:t># Carriers per clusters</a:t>
            </a:r>
            <a:br>
              <a:rPr lang="en-US" dirty="0"/>
            </a:br>
            <a:r>
              <a:rPr lang="en-US" dirty="0" err="1">
                <a:solidFill>
                  <a:srgbClr val="06287E"/>
                </a:solidFill>
                <a:latin typeface="Courier"/>
              </a:rPr>
              <a:t>ggplot</a:t>
            </a:r>
            <a:r>
              <a:rPr lang="en-US" dirty="0">
                <a:latin typeface="Courier"/>
              </a:rPr>
              <a:t>(</a:t>
            </a:r>
            <a:r>
              <a:rPr lang="en-US" dirty="0">
                <a:solidFill>
                  <a:srgbClr val="7D9029"/>
                </a:solidFill>
                <a:latin typeface="Courier"/>
              </a:rPr>
              <a:t>data=</a:t>
            </a:r>
            <a:r>
              <a:rPr lang="en-US" dirty="0">
                <a:latin typeface="Courier"/>
              </a:rPr>
              <a:t>AD1_km, </a:t>
            </a:r>
            <a:r>
              <a:rPr lang="en-US" dirty="0" err="1">
                <a:solidFill>
                  <a:srgbClr val="06287E"/>
                </a:solidFill>
                <a:latin typeface="Courier"/>
              </a:rPr>
              <a:t>aes</a:t>
            </a:r>
            <a:r>
              <a:rPr lang="en-US" dirty="0">
                <a:latin typeface="Courier"/>
              </a:rPr>
              <a:t>(</a:t>
            </a:r>
            <a:r>
              <a:rPr lang="en-US" dirty="0">
                <a:solidFill>
                  <a:srgbClr val="7D9029"/>
                </a:solidFill>
                <a:latin typeface="Courier"/>
              </a:rPr>
              <a:t>x=</a:t>
            </a:r>
            <a:r>
              <a:rPr lang="en-US" dirty="0" err="1">
                <a:latin typeface="Courier"/>
              </a:rPr>
              <a:t>carrier_name</a:t>
            </a:r>
            <a:r>
              <a:rPr lang="en-US" dirty="0">
                <a:latin typeface="Courier"/>
              </a:rPr>
              <a:t>, </a:t>
            </a:r>
            <a:r>
              <a:rPr lang="en-US" dirty="0">
                <a:solidFill>
                  <a:srgbClr val="7D9029"/>
                </a:solidFill>
                <a:latin typeface="Courier"/>
              </a:rPr>
              <a:t>fill=</a:t>
            </a:r>
            <a:r>
              <a:rPr lang="en-US" dirty="0">
                <a:latin typeface="Courier"/>
              </a:rPr>
              <a:t>Clusters))</a:t>
            </a:r>
            <a:r>
              <a:rPr lang="en-US" dirty="0">
                <a:solidFill>
                  <a:srgbClr val="4070A0"/>
                </a:solidFill>
                <a:latin typeface="Courier"/>
              </a:rPr>
              <a:t>+</a:t>
            </a:r>
            <a:br>
              <a:rPr lang="en-US" dirty="0"/>
            </a:br>
            <a:r>
              <a:rPr lang="en-US" dirty="0">
                <a:latin typeface="Courier"/>
              </a:rPr>
              <a:t>  </a:t>
            </a:r>
            <a:r>
              <a:rPr lang="en-US" dirty="0" err="1">
                <a:solidFill>
                  <a:srgbClr val="06287E"/>
                </a:solidFill>
                <a:latin typeface="Courier"/>
              </a:rPr>
              <a:t>geom_bar</a:t>
            </a:r>
            <a:r>
              <a:rPr lang="en-US" dirty="0">
                <a:latin typeface="Courier"/>
              </a:rPr>
              <a:t>(</a:t>
            </a:r>
            <a:r>
              <a:rPr lang="en-US" dirty="0">
                <a:solidFill>
                  <a:srgbClr val="7D9029"/>
                </a:solidFill>
                <a:latin typeface="Courier"/>
              </a:rPr>
              <a:t>stat=</a:t>
            </a:r>
            <a:r>
              <a:rPr lang="en-US" dirty="0">
                <a:solidFill>
                  <a:srgbClr val="4070A0"/>
                </a:solidFill>
                <a:latin typeface="Courier"/>
              </a:rPr>
              <a:t>"count"</a:t>
            </a:r>
            <a:r>
              <a:rPr lang="en-US" dirty="0">
                <a:latin typeface="Courier"/>
              </a:rPr>
              <a:t>) </a:t>
            </a:r>
            <a:r>
              <a:rPr lang="en-US" dirty="0">
                <a:solidFill>
                  <a:srgbClr val="4070A0"/>
                </a:solidFill>
                <a:latin typeface="Courier"/>
              </a:rPr>
              <a:t>+</a:t>
            </a:r>
            <a:br>
              <a:rPr lang="en-US" dirty="0"/>
            </a:br>
            <a:r>
              <a:rPr lang="en-US" dirty="0">
                <a:latin typeface="Courier"/>
              </a:rPr>
              <a:t>  </a:t>
            </a:r>
            <a:r>
              <a:rPr lang="en-US" dirty="0">
                <a:solidFill>
                  <a:srgbClr val="06287E"/>
                </a:solidFill>
                <a:latin typeface="Courier"/>
              </a:rPr>
              <a:t>labs</a:t>
            </a:r>
            <a:r>
              <a:rPr lang="en-US" dirty="0">
                <a:latin typeface="Courier"/>
              </a:rPr>
              <a:t>(</a:t>
            </a:r>
            <a:r>
              <a:rPr lang="en-US" dirty="0">
                <a:solidFill>
                  <a:srgbClr val="7D9029"/>
                </a:solidFill>
                <a:latin typeface="Courier"/>
              </a:rPr>
              <a:t>title =</a:t>
            </a:r>
            <a:r>
              <a:rPr lang="en-US" dirty="0">
                <a:latin typeface="Courier"/>
              </a:rPr>
              <a:t> </a:t>
            </a:r>
            <a:r>
              <a:rPr lang="en-US" dirty="0">
                <a:solidFill>
                  <a:srgbClr val="4070A0"/>
                </a:solidFill>
                <a:latin typeface="Courier"/>
              </a:rPr>
              <a:t>"K = 9"</a:t>
            </a:r>
            <a:r>
              <a:rPr lang="en-US" dirty="0">
                <a:latin typeface="Courier"/>
              </a:rPr>
              <a:t>) </a:t>
            </a:r>
            <a:r>
              <a:rPr lang="en-US" dirty="0">
                <a:solidFill>
                  <a:srgbClr val="4070A0"/>
                </a:solidFill>
                <a:latin typeface="Courier"/>
              </a:rPr>
              <a:t>+</a:t>
            </a:r>
            <a:br>
              <a:rPr lang="en-US" dirty="0"/>
            </a:br>
            <a:r>
              <a:rPr lang="en-US" dirty="0">
                <a:latin typeface="Courier"/>
              </a:rPr>
              <a:t>  </a:t>
            </a:r>
            <a:r>
              <a:rPr lang="en-US" dirty="0">
                <a:solidFill>
                  <a:srgbClr val="06287E"/>
                </a:solidFill>
                <a:latin typeface="Courier"/>
              </a:rPr>
              <a:t>theme</a:t>
            </a:r>
            <a:r>
              <a:rPr lang="en-US" dirty="0">
                <a:latin typeface="Courier"/>
              </a:rPr>
              <a:t>(</a:t>
            </a:r>
            <a:r>
              <a:rPr lang="en-US" dirty="0" err="1">
                <a:solidFill>
                  <a:srgbClr val="7D9029"/>
                </a:solidFill>
                <a:latin typeface="Courier"/>
              </a:rPr>
              <a:t>axis.text.x</a:t>
            </a:r>
            <a:r>
              <a:rPr lang="en-US" dirty="0">
                <a:solidFill>
                  <a:srgbClr val="7D9029"/>
                </a:solidFill>
                <a:latin typeface="Courier"/>
              </a:rPr>
              <a:t> =</a:t>
            </a:r>
            <a:r>
              <a:rPr lang="en-US" dirty="0">
                <a:latin typeface="Courier"/>
              </a:rPr>
              <a:t> </a:t>
            </a:r>
            <a:r>
              <a:rPr lang="en-US" dirty="0" err="1">
                <a:solidFill>
                  <a:srgbClr val="06287E"/>
                </a:solidFill>
                <a:latin typeface="Courier"/>
              </a:rPr>
              <a:t>element_text</a:t>
            </a:r>
            <a:r>
              <a:rPr lang="en-US" dirty="0">
                <a:latin typeface="Courier"/>
              </a:rPr>
              <a:t>(</a:t>
            </a:r>
            <a:r>
              <a:rPr lang="en-US" dirty="0">
                <a:solidFill>
                  <a:srgbClr val="7D9029"/>
                </a:solidFill>
                <a:latin typeface="Courier"/>
              </a:rPr>
              <a:t>angle =</a:t>
            </a:r>
            <a:r>
              <a:rPr lang="en-US" dirty="0">
                <a:latin typeface="Courier"/>
              </a:rPr>
              <a:t> </a:t>
            </a:r>
            <a:r>
              <a:rPr lang="en-US" dirty="0">
                <a:solidFill>
                  <a:srgbClr val="40A070"/>
                </a:solidFill>
                <a:latin typeface="Courier"/>
              </a:rPr>
              <a:t>90</a:t>
            </a:r>
            <a:r>
              <a:rPr lang="en-US" dirty="0">
                <a:latin typeface="Courier"/>
              </a:rPr>
              <a:t>))</a:t>
            </a:r>
          </a:p>
        </p:txBody>
      </p:sp>
      <p:sp>
        <p:nvSpPr>
          <p:cNvPr id="7" name="Title 1">
            <a:extLst>
              <a:ext uri="{FF2B5EF4-FFF2-40B4-BE49-F238E27FC236}">
                <a16:creationId xmlns:a16="http://schemas.microsoft.com/office/drawing/2014/main" id="{9AD3FE42-A4E3-B9B5-F7FB-27FFB3FE6557}"/>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Plot Results</a:t>
            </a:r>
          </a:p>
        </p:txBody>
      </p:sp>
      <p:pic>
        <p:nvPicPr>
          <p:cNvPr id="3" name="Picture 2" descr="Flights_files/figure-pptx/unnamed-chunk-44-1.png">
            <a:extLst>
              <a:ext uri="{FF2B5EF4-FFF2-40B4-BE49-F238E27FC236}">
                <a16:creationId xmlns:a16="http://schemas.microsoft.com/office/drawing/2014/main" id="{E3246042-1311-2FC7-51B1-86D0C0424425}"/>
              </a:ext>
            </a:extLst>
          </p:cNvPr>
          <p:cNvPicPr>
            <a:picLocks noGrp="1" noChangeAspect="1"/>
          </p:cNvPicPr>
          <p:nvPr/>
        </p:nvPicPr>
        <p:blipFill>
          <a:blip r:embed="rId2"/>
          <a:stretch>
            <a:fillRect/>
          </a:stretch>
        </p:blipFill>
        <p:spPr bwMode="auto">
          <a:xfrm>
            <a:off x="4991574" y="1752656"/>
            <a:ext cx="3767586" cy="3017818"/>
          </a:xfrm>
          <a:prstGeom prst="rect">
            <a:avLst/>
          </a:prstGeom>
          <a:noFill/>
          <a:ln w="9525">
            <a:noFill/>
            <a:headEnd/>
            <a:tailEnd/>
          </a:ln>
        </p:spPr>
      </p:pic>
    </p:spTree>
    <p:extLst>
      <p:ext uri="{BB962C8B-B14F-4D97-AF65-F5344CB8AC3E}">
        <p14:creationId xmlns:p14="http://schemas.microsoft.com/office/powerpoint/2010/main" val="4174891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4F92-7F6F-AB48-F1F1-02169FB8F093}"/>
              </a:ext>
            </a:extLst>
          </p:cNvPr>
          <p:cNvSpPr>
            <a:spLocks noGrp="1"/>
          </p:cNvSpPr>
          <p:nvPr>
            <p:ph type="title"/>
          </p:nvPr>
        </p:nvSpPr>
        <p:spPr/>
        <p:txBody>
          <a:bodyPr/>
          <a:lstStyle/>
          <a:p>
            <a:r>
              <a:rPr lang="en-US" dirty="0"/>
              <a:t>Hierarchical Clustering Algorithms (HAC)</a:t>
            </a:r>
          </a:p>
        </p:txBody>
      </p:sp>
      <p:sp>
        <p:nvSpPr>
          <p:cNvPr id="5" name="Text Placeholder 3">
            <a:extLst>
              <a:ext uri="{FF2B5EF4-FFF2-40B4-BE49-F238E27FC236}">
                <a16:creationId xmlns:a16="http://schemas.microsoft.com/office/drawing/2014/main" id="{21E0DE8C-C718-31AC-010E-C6112118157B}"/>
              </a:ext>
            </a:extLst>
          </p:cNvPr>
          <p:cNvSpPr txBox="1">
            <a:spLocks/>
          </p:cNvSpPr>
          <p:nvPr/>
        </p:nvSpPr>
        <p:spPr>
          <a:xfrm>
            <a:off x="510241" y="1752656"/>
            <a:ext cx="4685536" cy="2681919"/>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lnSpc>
                <a:spcPct val="100000"/>
              </a:lnSpc>
              <a:spcBef>
                <a:spcPts val="0"/>
              </a:spcBef>
              <a:buNone/>
            </a:pPr>
            <a:r>
              <a:rPr lang="en-US" sz="1100" i="1" dirty="0">
                <a:solidFill>
                  <a:srgbClr val="60A0B0"/>
                </a:solidFill>
                <a:latin typeface="Courier"/>
              </a:rPr>
              <a:t># Set carrier names as row names</a:t>
            </a:r>
            <a:br>
              <a:rPr lang="en-US" sz="1100" dirty="0"/>
            </a:br>
            <a:r>
              <a:rPr lang="en-US" sz="1100" dirty="0">
                <a:latin typeface="Courier"/>
              </a:rPr>
              <a:t>AD1_HAC </a:t>
            </a:r>
            <a:r>
              <a:rPr lang="en-US" sz="1100" dirty="0">
                <a:solidFill>
                  <a:srgbClr val="007020"/>
                </a:solidFill>
                <a:latin typeface="Courier"/>
              </a:rPr>
              <a:t>&lt;-</a:t>
            </a:r>
            <a:r>
              <a:rPr lang="en-US" sz="1100" dirty="0">
                <a:latin typeface="Courier"/>
              </a:rPr>
              <a:t> AD1</a:t>
            </a:r>
            <a:br>
              <a:rPr lang="en-US" sz="1100" dirty="0"/>
            </a:br>
            <a:r>
              <a:rPr lang="en-US" sz="1100" dirty="0" err="1">
                <a:solidFill>
                  <a:srgbClr val="06287E"/>
                </a:solidFill>
                <a:latin typeface="Courier"/>
              </a:rPr>
              <a:t>rownames</a:t>
            </a:r>
            <a:r>
              <a:rPr lang="en-US" sz="1100" dirty="0">
                <a:latin typeface="Courier"/>
              </a:rPr>
              <a:t>(AD1_HAC) </a:t>
            </a:r>
            <a:r>
              <a:rPr lang="en-US" sz="1100" dirty="0">
                <a:solidFill>
                  <a:srgbClr val="007020"/>
                </a:solidFill>
                <a:latin typeface="Courier"/>
              </a:rPr>
              <a:t>&lt;-</a:t>
            </a:r>
            <a:r>
              <a:rPr lang="en-US" sz="1100" dirty="0">
                <a:latin typeface="Courier"/>
              </a:rPr>
              <a:t> AD1_HAC</a:t>
            </a:r>
            <a:r>
              <a:rPr lang="en-US" sz="1100" dirty="0">
                <a:solidFill>
                  <a:srgbClr val="4070A0"/>
                </a:solidFill>
                <a:latin typeface="Courier"/>
              </a:rPr>
              <a:t>$</a:t>
            </a:r>
            <a:r>
              <a:rPr lang="en-US" sz="1100" dirty="0">
                <a:latin typeface="Courier"/>
              </a:rPr>
              <a:t>carrier_name</a:t>
            </a:r>
          </a:p>
          <a:p>
            <a:pPr lvl="0" indent="0">
              <a:lnSpc>
                <a:spcPct val="100000"/>
              </a:lnSpc>
              <a:spcBef>
                <a:spcPts val="0"/>
              </a:spcBef>
              <a:buNone/>
            </a:pPr>
            <a:endParaRPr lang="en-US" sz="1100" dirty="0">
              <a:latin typeface="Courier"/>
            </a:endParaRPr>
          </a:p>
          <a:p>
            <a:pPr lvl="0" indent="0">
              <a:lnSpc>
                <a:spcPct val="100000"/>
              </a:lnSpc>
              <a:spcBef>
                <a:spcPts val="0"/>
              </a:spcBef>
              <a:buNone/>
            </a:pPr>
            <a:r>
              <a:rPr lang="en-US" sz="1100" dirty="0">
                <a:latin typeface="Courier"/>
              </a:rPr>
              <a:t>Euclidean </a:t>
            </a:r>
            <a:r>
              <a:rPr lang="en-US" sz="1100" dirty="0">
                <a:solidFill>
                  <a:srgbClr val="007020"/>
                </a:solidFill>
                <a:latin typeface="Courier"/>
              </a:rPr>
              <a:t>&lt;-</a:t>
            </a:r>
            <a:r>
              <a:rPr lang="en-US" sz="1100" dirty="0">
                <a:latin typeface="Courier"/>
              </a:rPr>
              <a:t> </a:t>
            </a:r>
            <a:r>
              <a:rPr lang="en-US" sz="1100" dirty="0" err="1">
                <a:solidFill>
                  <a:srgbClr val="06287E"/>
                </a:solidFill>
                <a:latin typeface="Courier"/>
              </a:rPr>
              <a:t>dist</a:t>
            </a:r>
            <a:r>
              <a:rPr lang="en-US" sz="1100" dirty="0">
                <a:latin typeface="Courier"/>
              </a:rPr>
              <a:t>(AD1_HAC, </a:t>
            </a:r>
            <a:r>
              <a:rPr lang="en-US" sz="1100" dirty="0">
                <a:solidFill>
                  <a:srgbClr val="7D9029"/>
                </a:solidFill>
                <a:latin typeface="Courier"/>
              </a:rPr>
              <a:t>method =</a:t>
            </a:r>
            <a:r>
              <a:rPr lang="en-US" sz="1100" dirty="0">
                <a:latin typeface="Courier"/>
              </a:rPr>
              <a:t> </a:t>
            </a:r>
            <a:r>
              <a:rPr lang="en-US" sz="1100" dirty="0">
                <a:solidFill>
                  <a:srgbClr val="4070A0"/>
                </a:solidFill>
                <a:latin typeface="Courier"/>
              </a:rPr>
              <a:t>"</a:t>
            </a:r>
            <a:r>
              <a:rPr lang="en-US" sz="1100" dirty="0" err="1">
                <a:solidFill>
                  <a:srgbClr val="4070A0"/>
                </a:solidFill>
                <a:latin typeface="Courier"/>
              </a:rPr>
              <a:t>euclidean</a:t>
            </a:r>
            <a:r>
              <a:rPr lang="en-US" sz="1100" dirty="0">
                <a:solidFill>
                  <a:srgbClr val="4070A0"/>
                </a:solidFill>
                <a:latin typeface="Courier"/>
              </a:rPr>
              <a:t>"</a:t>
            </a:r>
            <a:r>
              <a:rPr lang="en-US" sz="1100" dirty="0">
                <a:latin typeface="Courier"/>
              </a:rPr>
              <a:t>)</a:t>
            </a:r>
          </a:p>
          <a:p>
            <a:pPr lvl="0" indent="0">
              <a:lnSpc>
                <a:spcPct val="100000"/>
              </a:lnSpc>
              <a:spcBef>
                <a:spcPts val="0"/>
              </a:spcBef>
              <a:buNone/>
            </a:pPr>
            <a:r>
              <a:rPr lang="en-US" sz="1100" dirty="0">
                <a:latin typeface="Courier"/>
              </a:rPr>
              <a:t>Maximum   </a:t>
            </a:r>
            <a:r>
              <a:rPr lang="en-US" sz="1100" dirty="0">
                <a:solidFill>
                  <a:srgbClr val="007020"/>
                </a:solidFill>
                <a:latin typeface="Courier"/>
              </a:rPr>
              <a:t>&lt;-</a:t>
            </a:r>
            <a:r>
              <a:rPr lang="en-US" sz="1100" dirty="0">
                <a:latin typeface="Courier"/>
              </a:rPr>
              <a:t> </a:t>
            </a:r>
            <a:r>
              <a:rPr lang="en-US" sz="1100" dirty="0" err="1">
                <a:solidFill>
                  <a:srgbClr val="06287E"/>
                </a:solidFill>
                <a:latin typeface="Courier"/>
              </a:rPr>
              <a:t>dist</a:t>
            </a:r>
            <a:r>
              <a:rPr lang="en-US" sz="1100" dirty="0">
                <a:latin typeface="Courier"/>
              </a:rPr>
              <a:t>(AD1_HAC, </a:t>
            </a:r>
            <a:r>
              <a:rPr lang="en-US" sz="1100" dirty="0">
                <a:solidFill>
                  <a:srgbClr val="7D9029"/>
                </a:solidFill>
                <a:latin typeface="Courier"/>
              </a:rPr>
              <a:t>method =</a:t>
            </a:r>
            <a:r>
              <a:rPr lang="en-US" sz="1100" dirty="0">
                <a:latin typeface="Courier"/>
              </a:rPr>
              <a:t> </a:t>
            </a:r>
            <a:r>
              <a:rPr lang="en-US" sz="1100" dirty="0">
                <a:solidFill>
                  <a:srgbClr val="4070A0"/>
                </a:solidFill>
                <a:latin typeface="Courier"/>
              </a:rPr>
              <a:t>"maximum"</a:t>
            </a:r>
            <a:r>
              <a:rPr lang="en-US" sz="1100" dirty="0">
                <a:latin typeface="Courier"/>
              </a:rPr>
              <a:t>)</a:t>
            </a:r>
          </a:p>
          <a:p>
            <a:pPr lvl="0" indent="0">
              <a:lnSpc>
                <a:spcPct val="100000"/>
              </a:lnSpc>
              <a:spcBef>
                <a:spcPts val="0"/>
              </a:spcBef>
              <a:buNone/>
            </a:pPr>
            <a:r>
              <a:rPr lang="en-US" sz="1100" dirty="0">
                <a:latin typeface="Courier"/>
              </a:rPr>
              <a:t>Manhattan </a:t>
            </a:r>
            <a:r>
              <a:rPr lang="en-US" sz="1100" dirty="0">
                <a:solidFill>
                  <a:srgbClr val="007020"/>
                </a:solidFill>
                <a:latin typeface="Courier"/>
              </a:rPr>
              <a:t>&lt;-</a:t>
            </a:r>
            <a:r>
              <a:rPr lang="en-US" sz="1100" dirty="0">
                <a:latin typeface="Courier"/>
              </a:rPr>
              <a:t> </a:t>
            </a:r>
            <a:r>
              <a:rPr lang="en-US" sz="1100" dirty="0" err="1">
                <a:solidFill>
                  <a:srgbClr val="06287E"/>
                </a:solidFill>
                <a:latin typeface="Courier"/>
              </a:rPr>
              <a:t>dist</a:t>
            </a:r>
            <a:r>
              <a:rPr lang="en-US" sz="1100" dirty="0">
                <a:latin typeface="Courier"/>
              </a:rPr>
              <a:t>(AD1_HAC, </a:t>
            </a:r>
            <a:r>
              <a:rPr lang="en-US" sz="1100" dirty="0">
                <a:solidFill>
                  <a:srgbClr val="7D9029"/>
                </a:solidFill>
                <a:latin typeface="Courier"/>
              </a:rPr>
              <a:t>method =</a:t>
            </a:r>
            <a:r>
              <a:rPr lang="en-US" sz="1100" dirty="0">
                <a:latin typeface="Courier"/>
              </a:rPr>
              <a:t> </a:t>
            </a:r>
            <a:r>
              <a:rPr lang="en-US" sz="1100" dirty="0">
                <a:solidFill>
                  <a:srgbClr val="4070A0"/>
                </a:solidFill>
                <a:latin typeface="Courier"/>
              </a:rPr>
              <a:t>"</a:t>
            </a:r>
            <a:r>
              <a:rPr lang="en-US" sz="1100" dirty="0" err="1">
                <a:solidFill>
                  <a:srgbClr val="4070A0"/>
                </a:solidFill>
                <a:latin typeface="Courier"/>
              </a:rPr>
              <a:t>manhattan</a:t>
            </a:r>
            <a:r>
              <a:rPr lang="en-US" sz="1100" dirty="0">
                <a:solidFill>
                  <a:srgbClr val="4070A0"/>
                </a:solidFill>
                <a:latin typeface="Courier"/>
              </a:rPr>
              <a:t>"</a:t>
            </a:r>
            <a:r>
              <a:rPr lang="en-US" sz="1100" dirty="0">
                <a:latin typeface="Courier"/>
              </a:rPr>
              <a:t>)</a:t>
            </a:r>
          </a:p>
          <a:p>
            <a:pPr lvl="0" indent="0">
              <a:lnSpc>
                <a:spcPct val="100000"/>
              </a:lnSpc>
              <a:spcBef>
                <a:spcPts val="0"/>
              </a:spcBef>
              <a:buNone/>
            </a:pPr>
            <a:r>
              <a:rPr lang="en-US" sz="1100" dirty="0">
                <a:latin typeface="Courier"/>
              </a:rPr>
              <a:t>Canberra  </a:t>
            </a:r>
            <a:r>
              <a:rPr lang="en-US" sz="1100" dirty="0">
                <a:solidFill>
                  <a:srgbClr val="007020"/>
                </a:solidFill>
                <a:latin typeface="Courier"/>
              </a:rPr>
              <a:t>&lt;-</a:t>
            </a:r>
            <a:r>
              <a:rPr lang="en-US" sz="1100" dirty="0">
                <a:latin typeface="Courier"/>
              </a:rPr>
              <a:t> </a:t>
            </a:r>
            <a:r>
              <a:rPr lang="en-US" sz="1100" dirty="0" err="1">
                <a:solidFill>
                  <a:srgbClr val="06287E"/>
                </a:solidFill>
                <a:latin typeface="Courier"/>
              </a:rPr>
              <a:t>dist</a:t>
            </a:r>
            <a:r>
              <a:rPr lang="en-US" sz="1100" dirty="0">
                <a:latin typeface="Courier"/>
              </a:rPr>
              <a:t>(AD1_HAC, </a:t>
            </a:r>
            <a:r>
              <a:rPr lang="en-US" sz="1100" dirty="0">
                <a:solidFill>
                  <a:srgbClr val="7D9029"/>
                </a:solidFill>
                <a:latin typeface="Courier"/>
              </a:rPr>
              <a:t>method =</a:t>
            </a:r>
            <a:r>
              <a:rPr lang="en-US" sz="1100" dirty="0">
                <a:latin typeface="Courier"/>
              </a:rPr>
              <a:t> </a:t>
            </a:r>
            <a:r>
              <a:rPr lang="en-US" sz="1100" dirty="0">
                <a:solidFill>
                  <a:srgbClr val="4070A0"/>
                </a:solidFill>
                <a:latin typeface="Courier"/>
              </a:rPr>
              <a:t>"</a:t>
            </a:r>
            <a:r>
              <a:rPr lang="en-US" sz="1100" dirty="0" err="1">
                <a:solidFill>
                  <a:srgbClr val="4070A0"/>
                </a:solidFill>
                <a:latin typeface="Courier"/>
              </a:rPr>
              <a:t>canberra</a:t>
            </a:r>
            <a:r>
              <a:rPr lang="en-US" sz="1100" dirty="0">
                <a:solidFill>
                  <a:srgbClr val="4070A0"/>
                </a:solidFill>
                <a:latin typeface="Courier"/>
              </a:rPr>
              <a:t>"</a:t>
            </a:r>
            <a:r>
              <a:rPr lang="en-US" sz="1100" dirty="0">
                <a:latin typeface="Courier"/>
              </a:rPr>
              <a:t>) Binary    </a:t>
            </a:r>
            <a:r>
              <a:rPr lang="en-US" sz="1100" dirty="0">
                <a:solidFill>
                  <a:srgbClr val="007020"/>
                </a:solidFill>
                <a:latin typeface="Courier"/>
              </a:rPr>
              <a:t>&lt;-</a:t>
            </a:r>
            <a:r>
              <a:rPr lang="en-US" sz="1100" dirty="0">
                <a:latin typeface="Courier"/>
              </a:rPr>
              <a:t> </a:t>
            </a:r>
            <a:r>
              <a:rPr lang="en-US" sz="1100" dirty="0" err="1">
                <a:solidFill>
                  <a:srgbClr val="06287E"/>
                </a:solidFill>
                <a:latin typeface="Courier"/>
              </a:rPr>
              <a:t>dist</a:t>
            </a:r>
            <a:r>
              <a:rPr lang="en-US" sz="1100" dirty="0">
                <a:latin typeface="Courier"/>
              </a:rPr>
              <a:t>(AD1_HAC, </a:t>
            </a:r>
            <a:r>
              <a:rPr lang="en-US" sz="1100" dirty="0">
                <a:solidFill>
                  <a:srgbClr val="7D9029"/>
                </a:solidFill>
                <a:latin typeface="Courier"/>
              </a:rPr>
              <a:t>method =</a:t>
            </a:r>
            <a:r>
              <a:rPr lang="en-US" sz="1100" dirty="0">
                <a:latin typeface="Courier"/>
              </a:rPr>
              <a:t> </a:t>
            </a:r>
            <a:r>
              <a:rPr lang="en-US" sz="1100" dirty="0">
                <a:solidFill>
                  <a:srgbClr val="4070A0"/>
                </a:solidFill>
                <a:latin typeface="Courier"/>
              </a:rPr>
              <a:t>"binary"</a:t>
            </a:r>
            <a:r>
              <a:rPr lang="en-US" sz="1100" dirty="0">
                <a:latin typeface="Courier"/>
              </a:rPr>
              <a:t>) </a:t>
            </a:r>
          </a:p>
          <a:p>
            <a:pPr lvl="0" indent="0">
              <a:lnSpc>
                <a:spcPct val="100000"/>
              </a:lnSpc>
              <a:spcBef>
                <a:spcPts val="0"/>
              </a:spcBef>
              <a:buNone/>
            </a:pPr>
            <a:r>
              <a:rPr lang="en-US" sz="1100" dirty="0" err="1">
                <a:latin typeface="Courier"/>
              </a:rPr>
              <a:t>Minkowski</a:t>
            </a:r>
            <a:r>
              <a:rPr lang="en-US" sz="1100" dirty="0">
                <a:latin typeface="Courier"/>
              </a:rPr>
              <a:t> </a:t>
            </a:r>
            <a:r>
              <a:rPr lang="en-US" sz="1100" dirty="0">
                <a:solidFill>
                  <a:srgbClr val="007020"/>
                </a:solidFill>
                <a:latin typeface="Courier"/>
              </a:rPr>
              <a:t>&lt;-</a:t>
            </a:r>
            <a:r>
              <a:rPr lang="en-US" sz="1100" dirty="0">
                <a:latin typeface="Courier"/>
              </a:rPr>
              <a:t> </a:t>
            </a:r>
            <a:r>
              <a:rPr lang="en-US" sz="1100" dirty="0" err="1">
                <a:solidFill>
                  <a:srgbClr val="06287E"/>
                </a:solidFill>
                <a:latin typeface="Courier"/>
              </a:rPr>
              <a:t>dist</a:t>
            </a:r>
            <a:r>
              <a:rPr lang="en-US" sz="1100" dirty="0">
                <a:latin typeface="Courier"/>
              </a:rPr>
              <a:t>(AD1_HAC, </a:t>
            </a:r>
            <a:r>
              <a:rPr lang="en-US" sz="1100" dirty="0">
                <a:solidFill>
                  <a:srgbClr val="7D9029"/>
                </a:solidFill>
                <a:latin typeface="Courier"/>
              </a:rPr>
              <a:t>method =</a:t>
            </a:r>
            <a:r>
              <a:rPr lang="en-US" sz="1100" dirty="0">
                <a:latin typeface="Courier"/>
              </a:rPr>
              <a:t> </a:t>
            </a:r>
            <a:r>
              <a:rPr lang="en-US" sz="1100" dirty="0">
                <a:solidFill>
                  <a:srgbClr val="4070A0"/>
                </a:solidFill>
                <a:latin typeface="Courier"/>
              </a:rPr>
              <a:t>"</a:t>
            </a:r>
            <a:r>
              <a:rPr lang="en-US" sz="1100" dirty="0" err="1">
                <a:solidFill>
                  <a:srgbClr val="4070A0"/>
                </a:solidFill>
                <a:latin typeface="Courier"/>
              </a:rPr>
              <a:t>minkowski</a:t>
            </a:r>
            <a:r>
              <a:rPr lang="en-US" sz="1100" dirty="0">
                <a:solidFill>
                  <a:srgbClr val="4070A0"/>
                </a:solidFill>
                <a:latin typeface="Courier"/>
              </a:rPr>
              <a:t>"</a:t>
            </a:r>
            <a:r>
              <a:rPr lang="en-US" sz="1100" dirty="0">
                <a:latin typeface="Courier"/>
              </a:rPr>
              <a:t>)</a:t>
            </a:r>
          </a:p>
          <a:p>
            <a:pPr lvl="0" indent="0">
              <a:lnSpc>
                <a:spcPct val="100000"/>
              </a:lnSpc>
              <a:spcBef>
                <a:spcPts val="0"/>
              </a:spcBef>
              <a:buNone/>
            </a:pPr>
            <a:endParaRPr lang="en-US" sz="1100" dirty="0">
              <a:latin typeface="Courier"/>
            </a:endParaRPr>
          </a:p>
          <a:p>
            <a:pPr lvl="0" indent="0">
              <a:lnSpc>
                <a:spcPct val="100000"/>
              </a:lnSpc>
              <a:spcBef>
                <a:spcPts val="0"/>
              </a:spcBef>
              <a:buNone/>
            </a:pPr>
            <a:r>
              <a:rPr lang="en-US" sz="1100" i="1" dirty="0">
                <a:solidFill>
                  <a:srgbClr val="60A0B0"/>
                </a:solidFill>
                <a:latin typeface="Courier"/>
              </a:rPr>
              <a:t># Euclidean Dendrogram</a:t>
            </a:r>
          </a:p>
          <a:p>
            <a:pPr lvl="0" indent="0">
              <a:lnSpc>
                <a:spcPct val="100000"/>
              </a:lnSpc>
              <a:spcBef>
                <a:spcPts val="0"/>
              </a:spcBef>
              <a:buNone/>
            </a:pPr>
            <a:r>
              <a:rPr lang="en-US" sz="1100" dirty="0">
                <a:latin typeface="Courier"/>
              </a:rPr>
              <a:t>HAC </a:t>
            </a:r>
            <a:r>
              <a:rPr lang="en-US" sz="1100" dirty="0">
                <a:solidFill>
                  <a:srgbClr val="007020"/>
                </a:solidFill>
                <a:latin typeface="Courier"/>
              </a:rPr>
              <a:t>&lt;-</a:t>
            </a:r>
            <a:r>
              <a:rPr lang="en-US" sz="1100" dirty="0">
                <a:latin typeface="Courier"/>
              </a:rPr>
              <a:t> </a:t>
            </a:r>
            <a:r>
              <a:rPr lang="en-US" sz="1100" dirty="0" err="1">
                <a:solidFill>
                  <a:srgbClr val="06287E"/>
                </a:solidFill>
                <a:latin typeface="Courier"/>
              </a:rPr>
              <a:t>hclust</a:t>
            </a:r>
            <a:r>
              <a:rPr lang="en-US" sz="1100" dirty="0">
                <a:latin typeface="Courier"/>
              </a:rPr>
              <a:t>(Euclidean, </a:t>
            </a:r>
            <a:r>
              <a:rPr lang="en-US" sz="1100" dirty="0">
                <a:solidFill>
                  <a:srgbClr val="7D9029"/>
                </a:solidFill>
                <a:latin typeface="Courier"/>
              </a:rPr>
              <a:t>method=</a:t>
            </a:r>
            <a:r>
              <a:rPr lang="en-US" sz="1100" dirty="0">
                <a:solidFill>
                  <a:srgbClr val="4070A0"/>
                </a:solidFill>
                <a:latin typeface="Courier"/>
              </a:rPr>
              <a:t>"complete"</a:t>
            </a:r>
            <a:r>
              <a:rPr lang="en-US" sz="1100" dirty="0">
                <a:latin typeface="Courier"/>
              </a:rPr>
              <a:t>)</a:t>
            </a:r>
            <a:br>
              <a:rPr lang="en-US" sz="1100" dirty="0"/>
            </a:br>
            <a:r>
              <a:rPr lang="en-US" sz="1100" dirty="0">
                <a:solidFill>
                  <a:srgbClr val="06287E"/>
                </a:solidFill>
                <a:latin typeface="Courier"/>
              </a:rPr>
              <a:t>plot</a:t>
            </a:r>
            <a:r>
              <a:rPr lang="en-US" sz="1100" dirty="0">
                <a:latin typeface="Courier"/>
              </a:rPr>
              <a:t>(HAC, </a:t>
            </a:r>
            <a:r>
              <a:rPr lang="en-US" sz="1100" dirty="0" err="1">
                <a:solidFill>
                  <a:srgbClr val="7D9029"/>
                </a:solidFill>
                <a:latin typeface="Courier"/>
              </a:rPr>
              <a:t>cex</a:t>
            </a:r>
            <a:r>
              <a:rPr lang="en-US" sz="1100" dirty="0">
                <a:solidFill>
                  <a:srgbClr val="7D9029"/>
                </a:solidFill>
                <a:latin typeface="Courier"/>
              </a:rPr>
              <a:t>=</a:t>
            </a:r>
            <a:r>
              <a:rPr lang="en-US" sz="1100" dirty="0">
                <a:solidFill>
                  <a:srgbClr val="40A070"/>
                </a:solidFill>
                <a:latin typeface="Courier"/>
              </a:rPr>
              <a:t>0.6</a:t>
            </a:r>
            <a:r>
              <a:rPr lang="en-US" sz="1100" dirty="0">
                <a:latin typeface="Courier"/>
              </a:rPr>
              <a:t>, </a:t>
            </a:r>
            <a:r>
              <a:rPr lang="en-US" sz="1100" dirty="0">
                <a:solidFill>
                  <a:srgbClr val="7D9029"/>
                </a:solidFill>
                <a:latin typeface="Courier"/>
              </a:rPr>
              <a:t>hang=</a:t>
            </a:r>
            <a:r>
              <a:rPr lang="en-US" sz="1100" dirty="0">
                <a:solidFill>
                  <a:srgbClr val="4070A0"/>
                </a:solidFill>
                <a:latin typeface="Courier"/>
              </a:rPr>
              <a:t>-</a:t>
            </a:r>
            <a:r>
              <a:rPr lang="en-US" sz="1100" dirty="0">
                <a:solidFill>
                  <a:srgbClr val="40A070"/>
                </a:solidFill>
                <a:latin typeface="Courier"/>
              </a:rPr>
              <a:t>1</a:t>
            </a:r>
            <a:r>
              <a:rPr lang="en-US" sz="1100" dirty="0">
                <a:latin typeface="Courier"/>
              </a:rPr>
              <a:t>)</a:t>
            </a:r>
            <a:br>
              <a:rPr lang="en-US" sz="1100" dirty="0"/>
            </a:br>
            <a:r>
              <a:rPr lang="en-US" sz="1100" dirty="0" err="1">
                <a:solidFill>
                  <a:srgbClr val="06287E"/>
                </a:solidFill>
                <a:latin typeface="Courier"/>
              </a:rPr>
              <a:t>rect.hclust</a:t>
            </a:r>
            <a:r>
              <a:rPr lang="en-US" sz="1100" dirty="0">
                <a:latin typeface="Courier"/>
              </a:rPr>
              <a:t>(HAC, </a:t>
            </a:r>
            <a:r>
              <a:rPr lang="en-US" sz="1100" dirty="0">
                <a:solidFill>
                  <a:srgbClr val="7D9029"/>
                </a:solidFill>
                <a:latin typeface="Courier"/>
              </a:rPr>
              <a:t>k =</a:t>
            </a:r>
            <a:r>
              <a:rPr lang="en-US" sz="1100" dirty="0">
                <a:solidFill>
                  <a:srgbClr val="40A070"/>
                </a:solidFill>
                <a:latin typeface="Courier"/>
              </a:rPr>
              <a:t>6</a:t>
            </a:r>
            <a:r>
              <a:rPr lang="en-US" sz="1100" dirty="0">
                <a:latin typeface="Courier"/>
              </a:rPr>
              <a:t>, </a:t>
            </a:r>
            <a:r>
              <a:rPr lang="en-US" sz="1100" dirty="0">
                <a:solidFill>
                  <a:srgbClr val="7D9029"/>
                </a:solidFill>
                <a:latin typeface="Courier"/>
              </a:rPr>
              <a:t>border=</a:t>
            </a:r>
            <a:r>
              <a:rPr lang="en-US" sz="1100" dirty="0">
                <a:solidFill>
                  <a:srgbClr val="40A070"/>
                </a:solidFill>
                <a:latin typeface="Courier"/>
              </a:rPr>
              <a:t>2</a:t>
            </a:r>
            <a:r>
              <a:rPr lang="en-US" sz="1100" dirty="0">
                <a:solidFill>
                  <a:srgbClr val="4070A0"/>
                </a:solidFill>
                <a:latin typeface="Courier"/>
              </a:rPr>
              <a:t>:</a:t>
            </a:r>
            <a:r>
              <a:rPr lang="en-US" sz="1100" dirty="0">
                <a:solidFill>
                  <a:srgbClr val="40A070"/>
                </a:solidFill>
                <a:latin typeface="Courier"/>
              </a:rPr>
              <a:t>5</a:t>
            </a:r>
            <a:r>
              <a:rPr lang="en-US" sz="1100" dirty="0">
                <a:latin typeface="Courier"/>
              </a:rPr>
              <a:t>)</a:t>
            </a:r>
          </a:p>
          <a:p>
            <a:pPr lvl="0" indent="0">
              <a:lnSpc>
                <a:spcPct val="100000"/>
              </a:lnSpc>
              <a:spcBef>
                <a:spcPts val="0"/>
              </a:spcBef>
              <a:buNone/>
            </a:pPr>
            <a:endParaRPr lang="en-US" dirty="0">
              <a:latin typeface="Courier"/>
            </a:endParaRPr>
          </a:p>
        </p:txBody>
      </p:sp>
      <p:pic>
        <p:nvPicPr>
          <p:cNvPr id="6" name="Picture 5" descr="Flights_files/figure-pptx/unnamed-chunk-47-1.png">
            <a:extLst>
              <a:ext uri="{FF2B5EF4-FFF2-40B4-BE49-F238E27FC236}">
                <a16:creationId xmlns:a16="http://schemas.microsoft.com/office/drawing/2014/main" id="{6C21078D-9E23-DEE6-A1D9-1C9E1886DBF1}"/>
              </a:ext>
            </a:extLst>
          </p:cNvPr>
          <p:cNvPicPr>
            <a:picLocks noGrp="1" noChangeAspect="1"/>
          </p:cNvPicPr>
          <p:nvPr/>
        </p:nvPicPr>
        <p:blipFill>
          <a:blip r:embed="rId2"/>
          <a:stretch>
            <a:fillRect/>
          </a:stretch>
        </p:blipFill>
        <p:spPr bwMode="auto">
          <a:xfrm>
            <a:off x="5325863" y="1755402"/>
            <a:ext cx="3348236" cy="2681920"/>
          </a:xfrm>
          <a:prstGeom prst="rect">
            <a:avLst/>
          </a:prstGeom>
          <a:noFill/>
          <a:ln w="9525">
            <a:noFill/>
            <a:headEnd/>
            <a:tailEnd/>
          </a:ln>
        </p:spPr>
      </p:pic>
      <p:sp>
        <p:nvSpPr>
          <p:cNvPr id="7" name="Title 1">
            <a:extLst>
              <a:ext uri="{FF2B5EF4-FFF2-40B4-BE49-F238E27FC236}">
                <a16:creationId xmlns:a16="http://schemas.microsoft.com/office/drawing/2014/main" id="{B2477B24-D92E-482A-FD21-91D16549EE36}"/>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Cluster Dendrograms</a:t>
            </a:r>
          </a:p>
        </p:txBody>
      </p:sp>
    </p:spTree>
    <p:extLst>
      <p:ext uri="{BB962C8B-B14F-4D97-AF65-F5344CB8AC3E}">
        <p14:creationId xmlns:p14="http://schemas.microsoft.com/office/powerpoint/2010/main" val="380327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B116-80D1-35AC-7695-99DFC14359A2}"/>
              </a:ext>
            </a:extLst>
          </p:cNvPr>
          <p:cNvSpPr>
            <a:spLocks noGrp="1"/>
          </p:cNvSpPr>
          <p:nvPr>
            <p:ph type="title"/>
          </p:nvPr>
        </p:nvSpPr>
        <p:spPr/>
        <p:txBody>
          <a:bodyPr>
            <a:normAutofit fontScale="90000"/>
          </a:bodyPr>
          <a:lstStyle/>
          <a:p>
            <a:r>
              <a:rPr lang="en-US" dirty="0"/>
              <a:t>Distance Matrix Computation and Visualization</a:t>
            </a:r>
          </a:p>
        </p:txBody>
      </p:sp>
      <p:pic>
        <p:nvPicPr>
          <p:cNvPr id="5" name="Picture 4" descr="Flights_files/figure-pptx/unnamed-chunk-53-1.png">
            <a:extLst>
              <a:ext uri="{FF2B5EF4-FFF2-40B4-BE49-F238E27FC236}">
                <a16:creationId xmlns:a16="http://schemas.microsoft.com/office/drawing/2014/main" id="{D7A12F10-3CC8-8B1D-C250-A6BC4DDF0D4C}"/>
              </a:ext>
            </a:extLst>
          </p:cNvPr>
          <p:cNvPicPr>
            <a:picLocks noGrp="1" noChangeAspect="1"/>
          </p:cNvPicPr>
          <p:nvPr/>
        </p:nvPicPr>
        <p:blipFill>
          <a:blip r:embed="rId2"/>
          <a:stretch>
            <a:fillRect/>
          </a:stretch>
        </p:blipFill>
        <p:spPr bwMode="auto">
          <a:xfrm>
            <a:off x="4751129" y="1752656"/>
            <a:ext cx="3882630" cy="3109967"/>
          </a:xfrm>
          <a:prstGeom prst="rect">
            <a:avLst/>
          </a:prstGeom>
          <a:noFill/>
          <a:ln w="9525">
            <a:noFill/>
            <a:headEnd/>
            <a:tailEnd/>
          </a:ln>
        </p:spPr>
      </p:pic>
      <p:sp>
        <p:nvSpPr>
          <p:cNvPr id="6" name="Text Placeholder 3">
            <a:extLst>
              <a:ext uri="{FF2B5EF4-FFF2-40B4-BE49-F238E27FC236}">
                <a16:creationId xmlns:a16="http://schemas.microsoft.com/office/drawing/2014/main" id="{E75D2842-E850-1636-2585-7C7449939156}"/>
              </a:ext>
            </a:extLst>
          </p:cNvPr>
          <p:cNvSpPr txBox="1">
            <a:spLocks/>
          </p:cNvSpPr>
          <p:nvPr/>
        </p:nvSpPr>
        <p:spPr>
          <a:xfrm>
            <a:off x="510240" y="1752656"/>
            <a:ext cx="4061759" cy="810705"/>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marL="0" lvl="0" indent="0">
              <a:spcBef>
                <a:spcPts val="3000"/>
              </a:spcBef>
              <a:buNone/>
            </a:pPr>
            <a:r>
              <a:rPr lang="en-US" i="1" dirty="0">
                <a:solidFill>
                  <a:srgbClr val="60A0B0"/>
                </a:solidFill>
                <a:latin typeface="Courier"/>
              </a:rPr>
              <a:t># Euclidean Distance Matrix</a:t>
            </a:r>
            <a:br>
              <a:rPr lang="en-US" dirty="0"/>
            </a:br>
            <a:r>
              <a:rPr lang="en-US" dirty="0" err="1">
                <a:solidFill>
                  <a:srgbClr val="06287E"/>
                </a:solidFill>
                <a:latin typeface="Courier"/>
              </a:rPr>
              <a:t>fviz_dist</a:t>
            </a:r>
            <a:r>
              <a:rPr lang="en-US" dirty="0">
                <a:latin typeface="Courier"/>
              </a:rPr>
              <a:t>(Euclidean)</a:t>
            </a:r>
          </a:p>
        </p:txBody>
      </p:sp>
    </p:spTree>
    <p:extLst>
      <p:ext uri="{BB962C8B-B14F-4D97-AF65-F5344CB8AC3E}">
        <p14:creationId xmlns:p14="http://schemas.microsoft.com/office/powerpoint/2010/main" val="3325909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B116-80D1-35AC-7695-99DFC14359A2}"/>
              </a:ext>
            </a:extLst>
          </p:cNvPr>
          <p:cNvSpPr>
            <a:spLocks noGrp="1"/>
          </p:cNvSpPr>
          <p:nvPr>
            <p:ph type="title"/>
          </p:nvPr>
        </p:nvSpPr>
        <p:spPr/>
        <p:txBody>
          <a:bodyPr>
            <a:normAutofit/>
          </a:bodyPr>
          <a:lstStyle/>
          <a:p>
            <a:r>
              <a:rPr lang="en-US" dirty="0"/>
              <a:t>Decision Tree</a:t>
            </a:r>
          </a:p>
        </p:txBody>
      </p:sp>
      <p:sp>
        <p:nvSpPr>
          <p:cNvPr id="6" name="Text Placeholder 3">
            <a:extLst>
              <a:ext uri="{FF2B5EF4-FFF2-40B4-BE49-F238E27FC236}">
                <a16:creationId xmlns:a16="http://schemas.microsoft.com/office/drawing/2014/main" id="{E75D2842-E850-1636-2585-7C7449939156}"/>
              </a:ext>
            </a:extLst>
          </p:cNvPr>
          <p:cNvSpPr txBox="1">
            <a:spLocks/>
          </p:cNvSpPr>
          <p:nvPr/>
        </p:nvSpPr>
        <p:spPr>
          <a:xfrm>
            <a:off x="510240" y="1752657"/>
            <a:ext cx="4281500" cy="2286606"/>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marL="0" lvl="0" indent="0">
              <a:lnSpc>
                <a:spcPct val="100000"/>
              </a:lnSpc>
              <a:spcBef>
                <a:spcPts val="0"/>
              </a:spcBef>
              <a:buNone/>
            </a:pPr>
            <a:r>
              <a:rPr lang="en-US" sz="800" dirty="0" err="1">
                <a:latin typeface="Courier"/>
              </a:rPr>
              <a:t>train_tree</a:t>
            </a:r>
            <a:r>
              <a:rPr lang="en-US" sz="800" dirty="0">
                <a:latin typeface="Courier"/>
              </a:rPr>
              <a:t> </a:t>
            </a:r>
            <a:r>
              <a:rPr lang="en-US" sz="800" dirty="0">
                <a:solidFill>
                  <a:srgbClr val="007020"/>
                </a:solidFill>
                <a:latin typeface="Courier"/>
              </a:rPr>
              <a:t>&lt;-</a:t>
            </a:r>
            <a:r>
              <a:rPr lang="en-US" sz="800" dirty="0" err="1">
                <a:solidFill>
                  <a:srgbClr val="06287E"/>
                </a:solidFill>
                <a:latin typeface="Courier"/>
              </a:rPr>
              <a:t>rpart</a:t>
            </a:r>
            <a:r>
              <a:rPr lang="en-US" sz="800" dirty="0">
                <a:latin typeface="Courier"/>
              </a:rPr>
              <a:t>(</a:t>
            </a:r>
            <a:r>
              <a:rPr lang="en-US" sz="800" dirty="0" err="1">
                <a:latin typeface="Courier"/>
              </a:rPr>
              <a:t>carrier_name</a:t>
            </a:r>
            <a:r>
              <a:rPr lang="en-US" sz="800" dirty="0">
                <a:latin typeface="Courier"/>
              </a:rPr>
              <a:t> </a:t>
            </a:r>
            <a:r>
              <a:rPr lang="en-US" sz="800" dirty="0">
                <a:solidFill>
                  <a:srgbClr val="4070A0"/>
                </a:solidFill>
                <a:latin typeface="Courier"/>
              </a:rPr>
              <a:t>~</a:t>
            </a:r>
            <a:r>
              <a:rPr lang="en-US" sz="800" dirty="0">
                <a:latin typeface="Courier"/>
              </a:rPr>
              <a:t>., </a:t>
            </a:r>
            <a:r>
              <a:rPr lang="en-US" sz="800" dirty="0">
                <a:solidFill>
                  <a:srgbClr val="7D9029"/>
                </a:solidFill>
                <a:latin typeface="Courier"/>
              </a:rPr>
              <a:t>data =</a:t>
            </a:r>
            <a:r>
              <a:rPr lang="en-US" sz="800" dirty="0">
                <a:latin typeface="Courier"/>
              </a:rPr>
              <a:t> </a:t>
            </a:r>
            <a:r>
              <a:rPr lang="en-US" sz="800" dirty="0" err="1">
                <a:latin typeface="Courier"/>
              </a:rPr>
              <a:t>train_data</a:t>
            </a:r>
            <a:r>
              <a:rPr lang="en-US" sz="800" dirty="0">
                <a:latin typeface="Courier"/>
              </a:rPr>
              <a:t>, </a:t>
            </a:r>
            <a:r>
              <a:rPr lang="en-US" sz="800" dirty="0">
                <a:solidFill>
                  <a:srgbClr val="7D9029"/>
                </a:solidFill>
                <a:latin typeface="Courier"/>
              </a:rPr>
              <a:t>method=</a:t>
            </a:r>
            <a:r>
              <a:rPr lang="en-US" sz="800" dirty="0">
                <a:solidFill>
                  <a:srgbClr val="4070A0"/>
                </a:solidFill>
                <a:latin typeface="Courier"/>
              </a:rPr>
              <a:t>"class"</a:t>
            </a:r>
            <a:r>
              <a:rPr lang="en-US" sz="800" dirty="0">
                <a:latin typeface="Courier"/>
              </a:rPr>
              <a:t>,</a:t>
            </a:r>
            <a:br>
              <a:rPr lang="en-US" sz="800" dirty="0"/>
            </a:br>
            <a:r>
              <a:rPr lang="en-US" sz="800" dirty="0">
                <a:latin typeface="Courier"/>
              </a:rPr>
              <a:t>                   </a:t>
            </a:r>
            <a:r>
              <a:rPr lang="en-US" sz="800" dirty="0">
                <a:solidFill>
                  <a:srgbClr val="7D9029"/>
                </a:solidFill>
                <a:latin typeface="Courier"/>
              </a:rPr>
              <a:t>control=</a:t>
            </a:r>
            <a:r>
              <a:rPr lang="en-US" sz="800" dirty="0" err="1">
                <a:solidFill>
                  <a:srgbClr val="06287E"/>
                </a:solidFill>
                <a:latin typeface="Courier"/>
              </a:rPr>
              <a:t>rpart.control</a:t>
            </a:r>
            <a:r>
              <a:rPr lang="en-US" sz="800" dirty="0">
                <a:latin typeface="Courier"/>
              </a:rPr>
              <a:t>(</a:t>
            </a:r>
            <a:r>
              <a:rPr lang="en-US" sz="800" dirty="0" err="1">
                <a:solidFill>
                  <a:srgbClr val="7D9029"/>
                </a:solidFill>
                <a:latin typeface="Courier"/>
              </a:rPr>
              <a:t>minsplit</a:t>
            </a:r>
            <a:r>
              <a:rPr lang="en-US" sz="800" dirty="0">
                <a:solidFill>
                  <a:srgbClr val="7D9029"/>
                </a:solidFill>
                <a:latin typeface="Courier"/>
              </a:rPr>
              <a:t>=</a:t>
            </a:r>
            <a:r>
              <a:rPr lang="en-US" sz="800" dirty="0">
                <a:solidFill>
                  <a:srgbClr val="40A070"/>
                </a:solidFill>
                <a:latin typeface="Courier"/>
              </a:rPr>
              <a:t>2</a:t>
            </a:r>
            <a:r>
              <a:rPr lang="en-US" sz="800" dirty="0">
                <a:latin typeface="Courier"/>
              </a:rPr>
              <a:t>, </a:t>
            </a:r>
            <a:r>
              <a:rPr lang="en-US" sz="800" dirty="0">
                <a:solidFill>
                  <a:srgbClr val="7D9029"/>
                </a:solidFill>
                <a:latin typeface="Courier"/>
              </a:rPr>
              <a:t>cp=</a:t>
            </a:r>
            <a:r>
              <a:rPr lang="en-US" sz="800" dirty="0">
                <a:solidFill>
                  <a:srgbClr val="40A070"/>
                </a:solidFill>
                <a:latin typeface="Courier"/>
              </a:rPr>
              <a:t>0.001</a:t>
            </a:r>
            <a:r>
              <a:rPr lang="en-US" sz="800" dirty="0">
                <a:latin typeface="Courier"/>
              </a:rPr>
              <a:t>))</a:t>
            </a:r>
            <a:br>
              <a:rPr lang="en-US" sz="800" dirty="0"/>
            </a:br>
            <a:br>
              <a:rPr lang="en-US" sz="800" dirty="0"/>
            </a:br>
            <a:r>
              <a:rPr lang="en-US" sz="800" i="1" dirty="0">
                <a:solidFill>
                  <a:srgbClr val="60A0B0"/>
                </a:solidFill>
                <a:latin typeface="Courier"/>
              </a:rPr>
              <a:t># Training and test sets of data</a:t>
            </a:r>
            <a:br>
              <a:rPr lang="en-US" sz="800" dirty="0"/>
            </a:br>
            <a:r>
              <a:rPr lang="en-US" sz="800" dirty="0" err="1">
                <a:latin typeface="Courier"/>
              </a:rPr>
              <a:t>sample_data</a:t>
            </a:r>
            <a:r>
              <a:rPr lang="en-US" sz="800" dirty="0">
                <a:latin typeface="Courier"/>
              </a:rPr>
              <a:t> </a:t>
            </a:r>
            <a:r>
              <a:rPr lang="en-US" sz="800" dirty="0">
                <a:solidFill>
                  <a:srgbClr val="007020"/>
                </a:solidFill>
                <a:latin typeface="Courier"/>
              </a:rPr>
              <a:t>=</a:t>
            </a:r>
            <a:r>
              <a:rPr lang="en-US" sz="800" dirty="0">
                <a:latin typeface="Courier"/>
              </a:rPr>
              <a:t> </a:t>
            </a:r>
            <a:r>
              <a:rPr lang="en-US" sz="800" dirty="0" err="1">
                <a:solidFill>
                  <a:srgbClr val="06287E"/>
                </a:solidFill>
                <a:latin typeface="Courier"/>
              </a:rPr>
              <a:t>sample.split</a:t>
            </a:r>
            <a:r>
              <a:rPr lang="en-US" sz="800" dirty="0">
                <a:latin typeface="Courier"/>
              </a:rPr>
              <a:t>(AD1, </a:t>
            </a:r>
            <a:r>
              <a:rPr lang="en-US" sz="800" dirty="0" err="1">
                <a:solidFill>
                  <a:srgbClr val="7D9029"/>
                </a:solidFill>
                <a:latin typeface="Courier"/>
              </a:rPr>
              <a:t>SplitRatio</a:t>
            </a:r>
            <a:r>
              <a:rPr lang="en-US" sz="800" dirty="0">
                <a:solidFill>
                  <a:srgbClr val="7D9029"/>
                </a:solidFill>
                <a:latin typeface="Courier"/>
              </a:rPr>
              <a:t> =</a:t>
            </a:r>
            <a:r>
              <a:rPr lang="en-US" sz="800" dirty="0">
                <a:latin typeface="Courier"/>
              </a:rPr>
              <a:t> </a:t>
            </a:r>
            <a:r>
              <a:rPr lang="en-US" sz="800" dirty="0">
                <a:solidFill>
                  <a:srgbClr val="40A070"/>
                </a:solidFill>
                <a:latin typeface="Courier"/>
              </a:rPr>
              <a:t>0.8</a:t>
            </a:r>
            <a:r>
              <a:rPr lang="en-US" sz="800" dirty="0">
                <a:latin typeface="Courier"/>
              </a:rPr>
              <a:t>)</a:t>
            </a:r>
            <a:br>
              <a:rPr lang="en-US" sz="800" dirty="0"/>
            </a:br>
            <a:r>
              <a:rPr lang="en-US" sz="800" dirty="0" err="1">
                <a:latin typeface="Courier"/>
              </a:rPr>
              <a:t>train_data</a:t>
            </a:r>
            <a:r>
              <a:rPr lang="en-US" sz="800" dirty="0">
                <a:latin typeface="Courier"/>
              </a:rPr>
              <a:t> </a:t>
            </a:r>
            <a:r>
              <a:rPr lang="en-US" sz="800" dirty="0">
                <a:solidFill>
                  <a:srgbClr val="007020"/>
                </a:solidFill>
                <a:latin typeface="Courier"/>
              </a:rPr>
              <a:t>&lt;-</a:t>
            </a:r>
            <a:r>
              <a:rPr lang="en-US" sz="800" dirty="0">
                <a:latin typeface="Courier"/>
              </a:rPr>
              <a:t> </a:t>
            </a:r>
            <a:r>
              <a:rPr lang="en-US" sz="800" dirty="0">
                <a:solidFill>
                  <a:srgbClr val="06287E"/>
                </a:solidFill>
                <a:latin typeface="Courier"/>
              </a:rPr>
              <a:t>subset</a:t>
            </a:r>
            <a:r>
              <a:rPr lang="en-US" sz="800" dirty="0">
                <a:latin typeface="Courier"/>
              </a:rPr>
              <a:t>(AD1, </a:t>
            </a:r>
            <a:r>
              <a:rPr lang="en-US" sz="800" dirty="0" err="1">
                <a:latin typeface="Courier"/>
              </a:rPr>
              <a:t>sample_data</a:t>
            </a:r>
            <a:r>
              <a:rPr lang="en-US" sz="800" dirty="0">
                <a:latin typeface="Courier"/>
              </a:rPr>
              <a:t> </a:t>
            </a:r>
            <a:r>
              <a:rPr lang="en-US" sz="800" dirty="0">
                <a:solidFill>
                  <a:srgbClr val="4070A0"/>
                </a:solidFill>
                <a:latin typeface="Courier"/>
              </a:rPr>
              <a:t>==</a:t>
            </a:r>
            <a:r>
              <a:rPr lang="en-US" sz="800" dirty="0">
                <a:latin typeface="Courier"/>
              </a:rPr>
              <a:t> </a:t>
            </a:r>
            <a:r>
              <a:rPr lang="en-US" sz="800" dirty="0">
                <a:solidFill>
                  <a:srgbClr val="880000"/>
                </a:solidFill>
                <a:latin typeface="Courier"/>
              </a:rPr>
              <a:t>TRUE</a:t>
            </a:r>
            <a:r>
              <a:rPr lang="en-US" sz="800" dirty="0">
                <a:latin typeface="Courier"/>
              </a:rPr>
              <a:t>)</a:t>
            </a:r>
            <a:br>
              <a:rPr lang="en-US" sz="800" dirty="0"/>
            </a:br>
            <a:r>
              <a:rPr lang="en-US" sz="800" dirty="0" err="1">
                <a:latin typeface="Courier"/>
              </a:rPr>
              <a:t>test_data</a:t>
            </a:r>
            <a:r>
              <a:rPr lang="en-US" sz="800" dirty="0">
                <a:latin typeface="Courier"/>
              </a:rPr>
              <a:t> </a:t>
            </a:r>
            <a:r>
              <a:rPr lang="en-US" sz="800" dirty="0">
                <a:solidFill>
                  <a:srgbClr val="007020"/>
                </a:solidFill>
                <a:latin typeface="Courier"/>
              </a:rPr>
              <a:t>&lt;-</a:t>
            </a:r>
            <a:r>
              <a:rPr lang="en-US" sz="800" dirty="0">
                <a:latin typeface="Courier"/>
              </a:rPr>
              <a:t> </a:t>
            </a:r>
            <a:r>
              <a:rPr lang="en-US" sz="800" dirty="0">
                <a:solidFill>
                  <a:srgbClr val="06287E"/>
                </a:solidFill>
                <a:latin typeface="Courier"/>
              </a:rPr>
              <a:t>subset</a:t>
            </a:r>
            <a:r>
              <a:rPr lang="en-US" sz="800" dirty="0">
                <a:latin typeface="Courier"/>
              </a:rPr>
              <a:t>(AD1, </a:t>
            </a:r>
            <a:r>
              <a:rPr lang="en-US" sz="800" dirty="0" err="1">
                <a:latin typeface="Courier"/>
              </a:rPr>
              <a:t>sample_data</a:t>
            </a:r>
            <a:r>
              <a:rPr lang="en-US" sz="800" dirty="0">
                <a:latin typeface="Courier"/>
              </a:rPr>
              <a:t> </a:t>
            </a:r>
            <a:r>
              <a:rPr lang="en-US" sz="800" dirty="0">
                <a:solidFill>
                  <a:srgbClr val="4070A0"/>
                </a:solidFill>
                <a:latin typeface="Courier"/>
              </a:rPr>
              <a:t>==</a:t>
            </a:r>
            <a:r>
              <a:rPr lang="en-US" sz="800" dirty="0">
                <a:latin typeface="Courier"/>
              </a:rPr>
              <a:t> </a:t>
            </a:r>
            <a:r>
              <a:rPr lang="en-US" sz="800" dirty="0">
                <a:solidFill>
                  <a:srgbClr val="880000"/>
                </a:solidFill>
                <a:latin typeface="Courier"/>
              </a:rPr>
              <a:t>FALSE</a:t>
            </a:r>
            <a:r>
              <a:rPr lang="en-US" sz="800" dirty="0">
                <a:latin typeface="Courier"/>
              </a:rPr>
              <a:t>)</a:t>
            </a:r>
            <a:br>
              <a:rPr lang="en-US" sz="800" dirty="0"/>
            </a:br>
            <a:br>
              <a:rPr lang="en-US" sz="800" dirty="0"/>
            </a:br>
            <a:r>
              <a:rPr lang="en-US" sz="800" i="1" dirty="0">
                <a:solidFill>
                  <a:srgbClr val="60A0B0"/>
                </a:solidFill>
                <a:latin typeface="Courier"/>
              </a:rPr>
              <a:t>#Train Tree model </a:t>
            </a:r>
            <a:br>
              <a:rPr lang="en-US" sz="800" dirty="0"/>
            </a:br>
            <a:br>
              <a:rPr lang="en-US" sz="800" dirty="0"/>
            </a:br>
            <a:r>
              <a:rPr lang="en-US" sz="800" dirty="0" err="1">
                <a:latin typeface="Courier"/>
              </a:rPr>
              <a:t>train_tree</a:t>
            </a:r>
            <a:r>
              <a:rPr lang="en-US" sz="800" dirty="0">
                <a:latin typeface="Courier"/>
              </a:rPr>
              <a:t> </a:t>
            </a:r>
            <a:r>
              <a:rPr lang="en-US" sz="800" dirty="0">
                <a:solidFill>
                  <a:srgbClr val="007020"/>
                </a:solidFill>
                <a:latin typeface="Courier"/>
              </a:rPr>
              <a:t>&lt;-</a:t>
            </a:r>
            <a:r>
              <a:rPr lang="en-US" sz="800" dirty="0" err="1">
                <a:solidFill>
                  <a:srgbClr val="06287E"/>
                </a:solidFill>
                <a:latin typeface="Courier"/>
              </a:rPr>
              <a:t>rpart</a:t>
            </a:r>
            <a:r>
              <a:rPr lang="en-US" sz="800" dirty="0">
                <a:latin typeface="Courier"/>
              </a:rPr>
              <a:t>(</a:t>
            </a:r>
            <a:r>
              <a:rPr lang="en-US" sz="800" dirty="0" err="1">
                <a:latin typeface="Courier"/>
              </a:rPr>
              <a:t>carrier_name</a:t>
            </a:r>
            <a:r>
              <a:rPr lang="en-US" sz="800" dirty="0">
                <a:latin typeface="Courier"/>
              </a:rPr>
              <a:t> </a:t>
            </a:r>
            <a:r>
              <a:rPr lang="en-US" sz="800" dirty="0">
                <a:solidFill>
                  <a:srgbClr val="4070A0"/>
                </a:solidFill>
                <a:latin typeface="Courier"/>
              </a:rPr>
              <a:t>~</a:t>
            </a:r>
            <a:r>
              <a:rPr lang="en-US" sz="800" dirty="0">
                <a:latin typeface="Courier"/>
              </a:rPr>
              <a:t>., </a:t>
            </a:r>
            <a:r>
              <a:rPr lang="en-US" sz="800" dirty="0">
                <a:solidFill>
                  <a:srgbClr val="7D9029"/>
                </a:solidFill>
                <a:latin typeface="Courier"/>
              </a:rPr>
              <a:t>data =</a:t>
            </a:r>
            <a:r>
              <a:rPr lang="en-US" sz="800" dirty="0">
                <a:latin typeface="Courier"/>
              </a:rPr>
              <a:t> </a:t>
            </a:r>
            <a:r>
              <a:rPr lang="en-US" sz="800" dirty="0" err="1">
                <a:latin typeface="Courier"/>
              </a:rPr>
              <a:t>train_data</a:t>
            </a:r>
            <a:r>
              <a:rPr lang="en-US" sz="800" dirty="0">
                <a:latin typeface="Courier"/>
              </a:rPr>
              <a:t>, </a:t>
            </a:r>
            <a:r>
              <a:rPr lang="en-US" sz="800" dirty="0">
                <a:solidFill>
                  <a:srgbClr val="7D9029"/>
                </a:solidFill>
                <a:latin typeface="Courier"/>
              </a:rPr>
              <a:t>method=</a:t>
            </a:r>
            <a:r>
              <a:rPr lang="en-US" sz="800" dirty="0">
                <a:solidFill>
                  <a:srgbClr val="4070A0"/>
                </a:solidFill>
                <a:latin typeface="Courier"/>
              </a:rPr>
              <a:t>"class"</a:t>
            </a:r>
            <a:r>
              <a:rPr lang="en-US" sz="800" dirty="0">
                <a:latin typeface="Courier"/>
              </a:rPr>
              <a:t>, </a:t>
            </a:r>
            <a:r>
              <a:rPr lang="en-US" sz="800" dirty="0">
                <a:solidFill>
                  <a:srgbClr val="7D9029"/>
                </a:solidFill>
                <a:latin typeface="Courier"/>
              </a:rPr>
              <a:t>control=</a:t>
            </a:r>
            <a:r>
              <a:rPr lang="en-US" sz="800" dirty="0" err="1">
                <a:solidFill>
                  <a:srgbClr val="06287E"/>
                </a:solidFill>
                <a:latin typeface="Courier"/>
              </a:rPr>
              <a:t>rpart.control</a:t>
            </a:r>
            <a:r>
              <a:rPr lang="en-US" sz="800" dirty="0">
                <a:latin typeface="Courier"/>
              </a:rPr>
              <a:t>(</a:t>
            </a:r>
            <a:r>
              <a:rPr lang="en-US" sz="800" dirty="0">
                <a:solidFill>
                  <a:srgbClr val="7D9029"/>
                </a:solidFill>
                <a:latin typeface="Courier"/>
              </a:rPr>
              <a:t>cp=</a:t>
            </a:r>
            <a:r>
              <a:rPr lang="en-US" sz="800" dirty="0">
                <a:solidFill>
                  <a:srgbClr val="40A070"/>
                </a:solidFill>
                <a:latin typeface="Courier"/>
              </a:rPr>
              <a:t>0</a:t>
            </a:r>
            <a:r>
              <a:rPr lang="en-US" sz="800" dirty="0">
                <a:latin typeface="Courier"/>
              </a:rPr>
              <a:t>, </a:t>
            </a:r>
            <a:r>
              <a:rPr lang="en-US" sz="800" dirty="0" err="1">
                <a:solidFill>
                  <a:srgbClr val="7D9029"/>
                </a:solidFill>
                <a:latin typeface="Courier"/>
              </a:rPr>
              <a:t>maxdepth</a:t>
            </a:r>
            <a:r>
              <a:rPr lang="en-US" sz="800" dirty="0">
                <a:solidFill>
                  <a:srgbClr val="7D9029"/>
                </a:solidFill>
                <a:latin typeface="Courier"/>
              </a:rPr>
              <a:t> =</a:t>
            </a:r>
            <a:r>
              <a:rPr lang="en-US" sz="800" dirty="0">
                <a:latin typeface="Courier"/>
              </a:rPr>
              <a:t> </a:t>
            </a:r>
            <a:r>
              <a:rPr lang="en-US" sz="800" dirty="0">
                <a:solidFill>
                  <a:srgbClr val="40A070"/>
                </a:solidFill>
                <a:latin typeface="Courier"/>
              </a:rPr>
              <a:t>3</a:t>
            </a:r>
            <a:r>
              <a:rPr lang="en-US" sz="800" dirty="0">
                <a:latin typeface="Courier"/>
              </a:rPr>
              <a:t>, </a:t>
            </a:r>
            <a:r>
              <a:rPr lang="en-US" sz="800" dirty="0" err="1">
                <a:solidFill>
                  <a:srgbClr val="7D9029"/>
                </a:solidFill>
                <a:latin typeface="Courier"/>
              </a:rPr>
              <a:t>minsplit</a:t>
            </a:r>
            <a:r>
              <a:rPr lang="en-US" sz="800" dirty="0">
                <a:solidFill>
                  <a:srgbClr val="7D9029"/>
                </a:solidFill>
                <a:latin typeface="Courier"/>
              </a:rPr>
              <a:t> =</a:t>
            </a:r>
            <a:r>
              <a:rPr lang="en-US" sz="800" dirty="0">
                <a:latin typeface="Courier"/>
              </a:rPr>
              <a:t> </a:t>
            </a:r>
            <a:r>
              <a:rPr lang="en-US" sz="800" dirty="0">
                <a:solidFill>
                  <a:srgbClr val="40A070"/>
                </a:solidFill>
                <a:latin typeface="Courier"/>
              </a:rPr>
              <a:t>2</a:t>
            </a:r>
            <a:r>
              <a:rPr lang="en-US" sz="800" dirty="0">
                <a:latin typeface="Courier"/>
              </a:rPr>
              <a:t>))</a:t>
            </a:r>
            <a:br>
              <a:rPr lang="en-US" sz="800" dirty="0"/>
            </a:br>
            <a:br>
              <a:rPr lang="en-US" sz="800" dirty="0"/>
            </a:br>
            <a:r>
              <a:rPr lang="en-US" sz="800" i="1" dirty="0">
                <a:solidFill>
                  <a:srgbClr val="60A0B0"/>
                </a:solidFill>
                <a:latin typeface="Courier"/>
              </a:rPr>
              <a:t>#Decision Tree</a:t>
            </a:r>
            <a:br>
              <a:rPr lang="en-US" sz="800" dirty="0"/>
            </a:br>
            <a:br>
              <a:rPr lang="en-US" sz="800" dirty="0"/>
            </a:br>
            <a:r>
              <a:rPr lang="en-US" sz="800" dirty="0" err="1">
                <a:solidFill>
                  <a:srgbClr val="06287E"/>
                </a:solidFill>
                <a:latin typeface="Courier"/>
              </a:rPr>
              <a:t>rpart.plot</a:t>
            </a:r>
            <a:r>
              <a:rPr lang="en-US" sz="800" dirty="0">
                <a:latin typeface="Courier"/>
              </a:rPr>
              <a:t>(</a:t>
            </a:r>
            <a:r>
              <a:rPr lang="en-US" sz="800" dirty="0" err="1">
                <a:latin typeface="Courier"/>
              </a:rPr>
              <a:t>train_tree</a:t>
            </a:r>
            <a:r>
              <a:rPr lang="en-US" sz="800" dirty="0">
                <a:latin typeface="Courier"/>
              </a:rPr>
              <a:t>, </a:t>
            </a:r>
            <a:r>
              <a:rPr lang="en-US" sz="800" dirty="0" err="1">
                <a:solidFill>
                  <a:srgbClr val="7D9029"/>
                </a:solidFill>
                <a:latin typeface="Courier"/>
              </a:rPr>
              <a:t>box.palette</a:t>
            </a:r>
            <a:r>
              <a:rPr lang="en-US" sz="800" dirty="0">
                <a:solidFill>
                  <a:srgbClr val="7D9029"/>
                </a:solidFill>
                <a:latin typeface="Courier"/>
              </a:rPr>
              <a:t>=</a:t>
            </a:r>
            <a:r>
              <a:rPr lang="en-US" sz="800" dirty="0">
                <a:solidFill>
                  <a:srgbClr val="40A070"/>
                </a:solidFill>
                <a:latin typeface="Courier"/>
              </a:rPr>
              <a:t>0</a:t>
            </a:r>
            <a:r>
              <a:rPr lang="en-US" sz="800" dirty="0">
                <a:latin typeface="Courier"/>
              </a:rPr>
              <a:t>)</a:t>
            </a:r>
          </a:p>
        </p:txBody>
      </p:sp>
      <p:pic>
        <p:nvPicPr>
          <p:cNvPr id="4" name="Picture 1" descr="Flights_files/figure-pptx/unnamed-chunk-72-1.png">
            <a:extLst>
              <a:ext uri="{FF2B5EF4-FFF2-40B4-BE49-F238E27FC236}">
                <a16:creationId xmlns:a16="http://schemas.microsoft.com/office/drawing/2014/main" id="{6E57EDA6-28AA-D6D5-535E-D6BA6B68E3D9}"/>
              </a:ext>
            </a:extLst>
          </p:cNvPr>
          <p:cNvPicPr>
            <a:picLocks noGrp="1" noChangeAspect="1"/>
          </p:cNvPicPr>
          <p:nvPr/>
        </p:nvPicPr>
        <p:blipFill>
          <a:blip r:embed="rId2"/>
          <a:stretch>
            <a:fillRect/>
          </a:stretch>
        </p:blipFill>
        <p:spPr bwMode="auto">
          <a:xfrm>
            <a:off x="4902774" y="1757920"/>
            <a:ext cx="3771326" cy="3020814"/>
          </a:xfrm>
          <a:prstGeom prst="rect">
            <a:avLst/>
          </a:prstGeom>
          <a:noFill/>
          <a:ln w="9525">
            <a:noFill/>
            <a:headEnd/>
            <a:tailEnd/>
          </a:ln>
        </p:spPr>
      </p:pic>
    </p:spTree>
    <p:extLst>
      <p:ext uri="{BB962C8B-B14F-4D97-AF65-F5344CB8AC3E}">
        <p14:creationId xmlns:p14="http://schemas.microsoft.com/office/powerpoint/2010/main" val="1490633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B116-80D1-35AC-7695-99DFC14359A2}"/>
              </a:ext>
            </a:extLst>
          </p:cNvPr>
          <p:cNvSpPr>
            <a:spLocks noGrp="1"/>
          </p:cNvSpPr>
          <p:nvPr>
            <p:ph type="title"/>
          </p:nvPr>
        </p:nvSpPr>
        <p:spPr/>
        <p:txBody>
          <a:bodyPr>
            <a:normAutofit/>
          </a:bodyPr>
          <a:lstStyle/>
          <a:p>
            <a:r>
              <a:rPr lang="en-US" dirty="0"/>
              <a:t>Decision Tree (cont.)</a:t>
            </a:r>
          </a:p>
        </p:txBody>
      </p:sp>
      <p:sp>
        <p:nvSpPr>
          <p:cNvPr id="6" name="Text Placeholder 3">
            <a:extLst>
              <a:ext uri="{FF2B5EF4-FFF2-40B4-BE49-F238E27FC236}">
                <a16:creationId xmlns:a16="http://schemas.microsoft.com/office/drawing/2014/main" id="{E75D2842-E850-1636-2585-7C7449939156}"/>
              </a:ext>
            </a:extLst>
          </p:cNvPr>
          <p:cNvSpPr txBox="1">
            <a:spLocks/>
          </p:cNvSpPr>
          <p:nvPr/>
        </p:nvSpPr>
        <p:spPr>
          <a:xfrm>
            <a:off x="510240" y="1752657"/>
            <a:ext cx="4281500" cy="2075064"/>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marL="0" lvl="0" indent="0">
              <a:lnSpc>
                <a:spcPct val="100000"/>
              </a:lnSpc>
              <a:spcBef>
                <a:spcPts val="0"/>
              </a:spcBef>
              <a:buNone/>
            </a:pPr>
            <a:r>
              <a:rPr lang="en-US" dirty="0" err="1">
                <a:latin typeface="Courier"/>
              </a:rPr>
              <a:t>train_tree</a:t>
            </a:r>
            <a:r>
              <a:rPr lang="en-US" dirty="0">
                <a:latin typeface="Courier"/>
              </a:rPr>
              <a:t> </a:t>
            </a:r>
            <a:r>
              <a:rPr lang="en-US" dirty="0">
                <a:solidFill>
                  <a:srgbClr val="007020"/>
                </a:solidFill>
                <a:latin typeface="Courier"/>
              </a:rPr>
              <a:t>&lt;-</a:t>
            </a:r>
            <a:r>
              <a:rPr lang="en-US" dirty="0" err="1">
                <a:solidFill>
                  <a:srgbClr val="06287E"/>
                </a:solidFill>
                <a:latin typeface="Courier"/>
              </a:rPr>
              <a:t>rpart</a:t>
            </a:r>
            <a:r>
              <a:rPr lang="en-US" dirty="0">
                <a:latin typeface="Courier"/>
              </a:rPr>
              <a:t>(</a:t>
            </a:r>
            <a:r>
              <a:rPr lang="en-US" dirty="0" err="1">
                <a:latin typeface="Courier"/>
              </a:rPr>
              <a:t>carrier_name</a:t>
            </a:r>
            <a:r>
              <a:rPr lang="en-US" dirty="0">
                <a:latin typeface="Courier"/>
              </a:rPr>
              <a:t> </a:t>
            </a:r>
            <a:r>
              <a:rPr lang="en-US" dirty="0">
                <a:solidFill>
                  <a:srgbClr val="4070A0"/>
                </a:solidFill>
                <a:latin typeface="Courier"/>
              </a:rPr>
              <a:t>~</a:t>
            </a:r>
            <a:r>
              <a:rPr lang="en-US" dirty="0">
                <a:latin typeface="Courier"/>
              </a:rPr>
              <a:t>., </a:t>
            </a:r>
            <a:r>
              <a:rPr lang="en-US" dirty="0">
                <a:solidFill>
                  <a:srgbClr val="7D9029"/>
                </a:solidFill>
                <a:latin typeface="Courier"/>
              </a:rPr>
              <a:t>data =</a:t>
            </a:r>
            <a:r>
              <a:rPr lang="en-US" dirty="0">
                <a:latin typeface="Courier"/>
              </a:rPr>
              <a:t> </a:t>
            </a:r>
            <a:r>
              <a:rPr lang="en-US" dirty="0" err="1">
                <a:latin typeface="Courier"/>
              </a:rPr>
              <a:t>train_data</a:t>
            </a:r>
            <a:r>
              <a:rPr lang="en-US" dirty="0">
                <a:latin typeface="Courier"/>
              </a:rPr>
              <a:t>, </a:t>
            </a:r>
            <a:r>
              <a:rPr lang="en-US" dirty="0">
                <a:solidFill>
                  <a:srgbClr val="7D9029"/>
                </a:solidFill>
                <a:latin typeface="Courier"/>
              </a:rPr>
              <a:t>method=</a:t>
            </a:r>
            <a:r>
              <a:rPr lang="en-US" dirty="0">
                <a:solidFill>
                  <a:srgbClr val="4070A0"/>
                </a:solidFill>
                <a:latin typeface="Courier"/>
              </a:rPr>
              <a:t>"class"</a:t>
            </a:r>
            <a:r>
              <a:rPr lang="en-US" dirty="0">
                <a:latin typeface="Courier"/>
              </a:rPr>
              <a:t>,</a:t>
            </a:r>
            <a:br>
              <a:rPr lang="en-US" dirty="0"/>
            </a:br>
            <a:r>
              <a:rPr lang="en-US" dirty="0">
                <a:latin typeface="Courier"/>
              </a:rPr>
              <a:t>                   </a:t>
            </a:r>
            <a:r>
              <a:rPr lang="en-US" dirty="0">
                <a:solidFill>
                  <a:srgbClr val="7D9029"/>
                </a:solidFill>
                <a:latin typeface="Courier"/>
              </a:rPr>
              <a:t>control=</a:t>
            </a:r>
            <a:r>
              <a:rPr lang="en-US" dirty="0" err="1">
                <a:solidFill>
                  <a:srgbClr val="06287E"/>
                </a:solidFill>
                <a:latin typeface="Courier"/>
              </a:rPr>
              <a:t>rpart.control</a:t>
            </a:r>
            <a:r>
              <a:rPr lang="en-US" dirty="0">
                <a:latin typeface="Courier"/>
              </a:rPr>
              <a:t>(</a:t>
            </a:r>
            <a:r>
              <a:rPr lang="en-US" dirty="0" err="1">
                <a:solidFill>
                  <a:srgbClr val="7D9029"/>
                </a:solidFill>
                <a:latin typeface="Courier"/>
              </a:rPr>
              <a:t>minsplit</a:t>
            </a:r>
            <a:r>
              <a:rPr lang="en-US" dirty="0">
                <a:solidFill>
                  <a:srgbClr val="7D9029"/>
                </a:solidFill>
                <a:latin typeface="Courier"/>
              </a:rPr>
              <a:t>=</a:t>
            </a:r>
            <a:r>
              <a:rPr lang="en-US" dirty="0">
                <a:solidFill>
                  <a:srgbClr val="40A070"/>
                </a:solidFill>
                <a:latin typeface="Courier"/>
              </a:rPr>
              <a:t>2</a:t>
            </a:r>
            <a:r>
              <a:rPr lang="en-US" dirty="0">
                <a:latin typeface="Courier"/>
              </a:rPr>
              <a:t>, </a:t>
            </a:r>
            <a:r>
              <a:rPr lang="en-US" dirty="0">
                <a:solidFill>
                  <a:srgbClr val="7D9029"/>
                </a:solidFill>
                <a:latin typeface="Courier"/>
              </a:rPr>
              <a:t>cp=</a:t>
            </a:r>
            <a:r>
              <a:rPr lang="en-US" dirty="0">
                <a:solidFill>
                  <a:srgbClr val="40A070"/>
                </a:solidFill>
                <a:latin typeface="Courier"/>
              </a:rPr>
              <a:t>0.001</a:t>
            </a:r>
            <a:r>
              <a:rPr lang="en-US" dirty="0">
                <a:latin typeface="Courier"/>
              </a:rPr>
              <a:t>))</a:t>
            </a:r>
          </a:p>
          <a:p>
            <a:pPr marL="0" lvl="0" indent="0">
              <a:lnSpc>
                <a:spcPct val="100000"/>
              </a:lnSpc>
              <a:spcBef>
                <a:spcPts val="0"/>
              </a:spcBef>
              <a:buNone/>
            </a:pPr>
            <a:endParaRPr lang="en-US" dirty="0">
              <a:latin typeface="Courier"/>
            </a:endParaRPr>
          </a:p>
          <a:p>
            <a:pPr marL="0" lvl="0" indent="0">
              <a:lnSpc>
                <a:spcPct val="100000"/>
              </a:lnSpc>
              <a:spcBef>
                <a:spcPts val="0"/>
              </a:spcBef>
              <a:buNone/>
            </a:pPr>
            <a:r>
              <a:rPr lang="en-US" i="1" dirty="0">
                <a:solidFill>
                  <a:srgbClr val="60A0B0"/>
                </a:solidFill>
                <a:latin typeface="Courier"/>
              </a:rPr>
              <a:t># Predicting the model</a:t>
            </a:r>
            <a:br>
              <a:rPr lang="en-US" dirty="0"/>
            </a:br>
            <a:r>
              <a:rPr lang="en-US" dirty="0">
                <a:latin typeface="Courier"/>
              </a:rPr>
              <a:t>predicted</a:t>
            </a:r>
            <a:r>
              <a:rPr lang="en-US" dirty="0">
                <a:solidFill>
                  <a:srgbClr val="007020"/>
                </a:solidFill>
                <a:latin typeface="Courier"/>
              </a:rPr>
              <a:t>=</a:t>
            </a:r>
            <a:r>
              <a:rPr lang="en-US" dirty="0">
                <a:solidFill>
                  <a:srgbClr val="06287E"/>
                </a:solidFill>
                <a:latin typeface="Courier"/>
              </a:rPr>
              <a:t>predict</a:t>
            </a:r>
            <a:r>
              <a:rPr lang="en-US" dirty="0">
                <a:latin typeface="Courier"/>
              </a:rPr>
              <a:t>(</a:t>
            </a:r>
            <a:r>
              <a:rPr lang="en-US" dirty="0" err="1">
                <a:latin typeface="Courier"/>
              </a:rPr>
              <a:t>train_tree,train_data,</a:t>
            </a:r>
            <a:r>
              <a:rPr lang="en-US" dirty="0" err="1">
                <a:solidFill>
                  <a:srgbClr val="7D9029"/>
                </a:solidFill>
                <a:latin typeface="Courier"/>
              </a:rPr>
              <a:t>type</a:t>
            </a:r>
            <a:r>
              <a:rPr lang="en-US" dirty="0">
                <a:solidFill>
                  <a:srgbClr val="7D9029"/>
                </a:solidFill>
                <a:latin typeface="Courier"/>
              </a:rPr>
              <a:t>=</a:t>
            </a:r>
            <a:r>
              <a:rPr lang="en-US" dirty="0">
                <a:solidFill>
                  <a:srgbClr val="4070A0"/>
                </a:solidFill>
                <a:latin typeface="Courier"/>
              </a:rPr>
              <a:t>"class"</a:t>
            </a:r>
            <a:r>
              <a:rPr lang="en-US" dirty="0">
                <a:latin typeface="Courier"/>
              </a:rPr>
              <a:t>)</a:t>
            </a:r>
            <a:br>
              <a:rPr lang="en-US" dirty="0"/>
            </a:br>
            <a:r>
              <a:rPr lang="en-US" dirty="0">
                <a:solidFill>
                  <a:srgbClr val="06287E"/>
                </a:solidFill>
                <a:latin typeface="Courier"/>
              </a:rPr>
              <a:t>plot</a:t>
            </a:r>
            <a:r>
              <a:rPr lang="en-US" dirty="0">
                <a:latin typeface="Courier"/>
              </a:rPr>
              <a:t>(predicted, </a:t>
            </a:r>
            <a:r>
              <a:rPr lang="en-US" dirty="0">
                <a:solidFill>
                  <a:srgbClr val="7D9029"/>
                </a:solidFill>
                <a:latin typeface="Courier"/>
              </a:rPr>
              <a:t>main=</a:t>
            </a:r>
            <a:r>
              <a:rPr lang="en-US" dirty="0">
                <a:latin typeface="Courier"/>
              </a:rPr>
              <a:t> </a:t>
            </a:r>
            <a:r>
              <a:rPr lang="en-US" dirty="0">
                <a:solidFill>
                  <a:srgbClr val="4070A0"/>
                </a:solidFill>
                <a:latin typeface="Courier"/>
              </a:rPr>
              <a:t>"Predicting flight delays due to weather per carrier name"</a:t>
            </a:r>
            <a:r>
              <a:rPr lang="en-US" dirty="0">
                <a:latin typeface="Courier"/>
              </a:rPr>
              <a:t>, </a:t>
            </a:r>
            <a:r>
              <a:rPr lang="en-US" dirty="0">
                <a:solidFill>
                  <a:srgbClr val="7D9029"/>
                </a:solidFill>
                <a:latin typeface="Courier"/>
              </a:rPr>
              <a:t>las =</a:t>
            </a:r>
            <a:r>
              <a:rPr lang="en-US" dirty="0">
                <a:latin typeface="Courier"/>
              </a:rPr>
              <a:t> </a:t>
            </a:r>
            <a:r>
              <a:rPr lang="en-US" dirty="0">
                <a:solidFill>
                  <a:srgbClr val="40A070"/>
                </a:solidFill>
                <a:latin typeface="Courier"/>
              </a:rPr>
              <a:t>2</a:t>
            </a:r>
            <a:r>
              <a:rPr lang="en-US" dirty="0">
                <a:latin typeface="Courier"/>
              </a:rPr>
              <a:t>, </a:t>
            </a:r>
            <a:r>
              <a:rPr lang="en-US" dirty="0" err="1">
                <a:solidFill>
                  <a:srgbClr val="7D9029"/>
                </a:solidFill>
                <a:latin typeface="Courier"/>
              </a:rPr>
              <a:t>cex.axis</a:t>
            </a:r>
            <a:r>
              <a:rPr lang="en-US" dirty="0">
                <a:solidFill>
                  <a:srgbClr val="7D9029"/>
                </a:solidFill>
                <a:latin typeface="Courier"/>
              </a:rPr>
              <a:t>=</a:t>
            </a:r>
            <a:r>
              <a:rPr lang="en-US" dirty="0">
                <a:solidFill>
                  <a:srgbClr val="40A070"/>
                </a:solidFill>
                <a:latin typeface="Courier"/>
              </a:rPr>
              <a:t>1</a:t>
            </a:r>
            <a:r>
              <a:rPr lang="en-US" dirty="0">
                <a:latin typeface="Courier"/>
              </a:rPr>
              <a:t>, </a:t>
            </a:r>
            <a:r>
              <a:rPr lang="en-US" dirty="0" err="1">
                <a:solidFill>
                  <a:srgbClr val="7D9029"/>
                </a:solidFill>
                <a:latin typeface="Courier"/>
              </a:rPr>
              <a:t>cex.names</a:t>
            </a:r>
            <a:r>
              <a:rPr lang="en-US" dirty="0">
                <a:solidFill>
                  <a:srgbClr val="7D9029"/>
                </a:solidFill>
                <a:latin typeface="Courier"/>
              </a:rPr>
              <a:t>=</a:t>
            </a:r>
            <a:r>
              <a:rPr lang="en-US" dirty="0">
                <a:solidFill>
                  <a:srgbClr val="40A070"/>
                </a:solidFill>
                <a:latin typeface="Courier"/>
              </a:rPr>
              <a:t>0.5</a:t>
            </a:r>
            <a:r>
              <a:rPr lang="en-US" dirty="0">
                <a:latin typeface="Courier"/>
              </a:rPr>
              <a:t>)</a:t>
            </a:r>
          </a:p>
        </p:txBody>
      </p:sp>
      <p:pic>
        <p:nvPicPr>
          <p:cNvPr id="3" name="Picture 2" descr="Flights_files/figure-pptx/unnamed-chunk-68-1.png">
            <a:extLst>
              <a:ext uri="{FF2B5EF4-FFF2-40B4-BE49-F238E27FC236}">
                <a16:creationId xmlns:a16="http://schemas.microsoft.com/office/drawing/2014/main" id="{9F12F2B2-45A3-5AC7-9B5B-5D7227B0B62E}"/>
              </a:ext>
            </a:extLst>
          </p:cNvPr>
          <p:cNvPicPr>
            <a:picLocks noGrp="1" noChangeAspect="1"/>
          </p:cNvPicPr>
          <p:nvPr/>
        </p:nvPicPr>
        <p:blipFill>
          <a:blip r:embed="rId2"/>
          <a:stretch>
            <a:fillRect/>
          </a:stretch>
        </p:blipFill>
        <p:spPr bwMode="auto">
          <a:xfrm>
            <a:off x="4960585" y="1752657"/>
            <a:ext cx="3673175" cy="2942195"/>
          </a:xfrm>
          <a:prstGeom prst="rect">
            <a:avLst/>
          </a:prstGeom>
          <a:noFill/>
          <a:ln w="9525">
            <a:noFill/>
            <a:headEnd/>
            <a:tailEnd/>
          </a:ln>
        </p:spPr>
      </p:pic>
    </p:spTree>
    <p:extLst>
      <p:ext uri="{BB962C8B-B14F-4D97-AF65-F5344CB8AC3E}">
        <p14:creationId xmlns:p14="http://schemas.microsoft.com/office/powerpoint/2010/main" val="1548353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B116-80D1-35AC-7695-99DFC14359A2}"/>
              </a:ext>
            </a:extLst>
          </p:cNvPr>
          <p:cNvSpPr>
            <a:spLocks noGrp="1"/>
          </p:cNvSpPr>
          <p:nvPr>
            <p:ph type="title"/>
          </p:nvPr>
        </p:nvSpPr>
        <p:spPr/>
        <p:txBody>
          <a:bodyPr>
            <a:normAutofit/>
          </a:bodyPr>
          <a:lstStyle/>
          <a:p>
            <a:r>
              <a:rPr lang="en-US" dirty="0"/>
              <a:t>Naïve Bayes</a:t>
            </a:r>
          </a:p>
        </p:txBody>
      </p:sp>
      <p:sp>
        <p:nvSpPr>
          <p:cNvPr id="6" name="Text Placeholder 3">
            <a:extLst>
              <a:ext uri="{FF2B5EF4-FFF2-40B4-BE49-F238E27FC236}">
                <a16:creationId xmlns:a16="http://schemas.microsoft.com/office/drawing/2014/main" id="{E75D2842-E850-1636-2585-7C7449939156}"/>
              </a:ext>
            </a:extLst>
          </p:cNvPr>
          <p:cNvSpPr txBox="1">
            <a:spLocks/>
          </p:cNvSpPr>
          <p:nvPr/>
        </p:nvSpPr>
        <p:spPr>
          <a:xfrm>
            <a:off x="510237" y="2263245"/>
            <a:ext cx="7210396" cy="1543518"/>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lnSpc>
                <a:spcPct val="100000"/>
              </a:lnSpc>
              <a:spcBef>
                <a:spcPts val="0"/>
              </a:spcBef>
              <a:buNone/>
            </a:pPr>
            <a:r>
              <a:rPr lang="en-US" dirty="0">
                <a:latin typeface="Courier"/>
              </a:rPr>
              <a:t>Freq </a:t>
            </a:r>
            <a:r>
              <a:rPr lang="en-US" dirty="0">
                <a:solidFill>
                  <a:srgbClr val="007020"/>
                </a:solidFill>
                <a:latin typeface="Courier"/>
              </a:rPr>
              <a:t>&lt;-</a:t>
            </a:r>
            <a:r>
              <a:rPr lang="en-US" dirty="0">
                <a:latin typeface="Courier"/>
              </a:rPr>
              <a:t> </a:t>
            </a:r>
            <a:r>
              <a:rPr lang="en-US" dirty="0" err="1">
                <a:solidFill>
                  <a:srgbClr val="06287E"/>
                </a:solidFill>
                <a:latin typeface="Courier"/>
              </a:rPr>
              <a:t>xtabs</a:t>
            </a:r>
            <a:r>
              <a:rPr lang="en-US" dirty="0">
                <a:latin typeface="Courier"/>
              </a:rPr>
              <a:t>(</a:t>
            </a:r>
            <a:r>
              <a:rPr lang="en-US" dirty="0">
                <a:solidFill>
                  <a:srgbClr val="4070A0"/>
                </a:solidFill>
                <a:latin typeface="Courier"/>
              </a:rPr>
              <a:t>~</a:t>
            </a:r>
            <a:r>
              <a:rPr lang="en-US" dirty="0" err="1">
                <a:latin typeface="Courier"/>
              </a:rPr>
              <a:t>carrier_name</a:t>
            </a:r>
            <a:r>
              <a:rPr lang="en-US" dirty="0">
                <a:latin typeface="Courier"/>
              </a:rPr>
              <a:t>, </a:t>
            </a:r>
            <a:r>
              <a:rPr lang="en-US" dirty="0">
                <a:solidFill>
                  <a:srgbClr val="7D9029"/>
                </a:solidFill>
                <a:latin typeface="Courier"/>
              </a:rPr>
              <a:t>data =</a:t>
            </a:r>
            <a:r>
              <a:rPr lang="en-US" dirty="0">
                <a:latin typeface="Courier"/>
              </a:rPr>
              <a:t> AD1)</a:t>
            </a:r>
            <a:br>
              <a:rPr lang="en-US" dirty="0"/>
            </a:br>
            <a:r>
              <a:rPr lang="en-US" dirty="0">
                <a:latin typeface="Courier"/>
              </a:rPr>
              <a:t>Freq</a:t>
            </a:r>
          </a:p>
          <a:p>
            <a:pPr lvl="0" indent="0">
              <a:lnSpc>
                <a:spcPct val="100000"/>
              </a:lnSpc>
              <a:spcBef>
                <a:spcPts val="0"/>
              </a:spcBef>
              <a:buNone/>
            </a:pPr>
            <a:endParaRPr lang="en-US" dirty="0">
              <a:latin typeface="Courier"/>
            </a:endParaRPr>
          </a:p>
          <a:p>
            <a:pPr lvl="0" indent="0">
              <a:lnSpc>
                <a:spcPct val="100000"/>
              </a:lnSpc>
              <a:spcBef>
                <a:spcPts val="0"/>
              </a:spcBef>
              <a:buNone/>
            </a:pPr>
            <a:r>
              <a:rPr lang="en-US" dirty="0" err="1">
                <a:solidFill>
                  <a:srgbClr val="06287E"/>
                </a:solidFill>
                <a:latin typeface="Courier"/>
              </a:rPr>
              <a:t>set.seed</a:t>
            </a:r>
            <a:r>
              <a:rPr lang="en-US" dirty="0">
                <a:latin typeface="Courier"/>
              </a:rPr>
              <a:t>(</a:t>
            </a:r>
            <a:r>
              <a:rPr lang="en-US" dirty="0">
                <a:solidFill>
                  <a:srgbClr val="40A070"/>
                </a:solidFill>
                <a:latin typeface="Courier"/>
              </a:rPr>
              <a:t>1234</a:t>
            </a:r>
            <a:r>
              <a:rPr lang="en-US" dirty="0">
                <a:latin typeface="Courier"/>
              </a:rPr>
              <a:t>)</a:t>
            </a:r>
            <a:br>
              <a:rPr lang="en-US" dirty="0"/>
            </a:br>
            <a:r>
              <a:rPr lang="en-US" dirty="0" err="1">
                <a:latin typeface="Courier"/>
              </a:rPr>
              <a:t>ind</a:t>
            </a:r>
            <a:r>
              <a:rPr lang="en-US" dirty="0">
                <a:latin typeface="Courier"/>
              </a:rPr>
              <a:t> </a:t>
            </a:r>
            <a:r>
              <a:rPr lang="en-US" dirty="0">
                <a:solidFill>
                  <a:srgbClr val="007020"/>
                </a:solidFill>
                <a:latin typeface="Courier"/>
              </a:rPr>
              <a:t>&lt;-</a:t>
            </a:r>
            <a:r>
              <a:rPr lang="en-US" dirty="0">
                <a:latin typeface="Courier"/>
              </a:rPr>
              <a:t> </a:t>
            </a:r>
            <a:r>
              <a:rPr lang="en-US" dirty="0">
                <a:solidFill>
                  <a:srgbClr val="06287E"/>
                </a:solidFill>
                <a:latin typeface="Courier"/>
              </a:rPr>
              <a:t>sample</a:t>
            </a:r>
            <a:r>
              <a:rPr lang="en-US" dirty="0">
                <a:latin typeface="Courier"/>
              </a:rPr>
              <a:t>(</a:t>
            </a:r>
            <a:r>
              <a:rPr lang="en-US" dirty="0">
                <a:solidFill>
                  <a:srgbClr val="40A070"/>
                </a:solidFill>
                <a:latin typeface="Courier"/>
              </a:rPr>
              <a:t>2</a:t>
            </a:r>
            <a:r>
              <a:rPr lang="en-US" dirty="0">
                <a:latin typeface="Courier"/>
              </a:rPr>
              <a:t>, </a:t>
            </a:r>
            <a:r>
              <a:rPr lang="en-US" dirty="0" err="1">
                <a:solidFill>
                  <a:srgbClr val="06287E"/>
                </a:solidFill>
                <a:latin typeface="Courier"/>
              </a:rPr>
              <a:t>nrow</a:t>
            </a:r>
            <a:r>
              <a:rPr lang="en-US" dirty="0">
                <a:latin typeface="Courier"/>
              </a:rPr>
              <a:t>(AD1), </a:t>
            </a:r>
            <a:r>
              <a:rPr lang="en-US" dirty="0">
                <a:solidFill>
                  <a:srgbClr val="7D9029"/>
                </a:solidFill>
                <a:latin typeface="Courier"/>
              </a:rPr>
              <a:t>replace =</a:t>
            </a:r>
            <a:r>
              <a:rPr lang="en-US" dirty="0">
                <a:latin typeface="Courier"/>
              </a:rPr>
              <a:t> T, </a:t>
            </a:r>
            <a:r>
              <a:rPr lang="en-US" dirty="0">
                <a:solidFill>
                  <a:srgbClr val="7D9029"/>
                </a:solidFill>
                <a:latin typeface="Courier"/>
              </a:rPr>
              <a:t>prob =</a:t>
            </a:r>
            <a:r>
              <a:rPr lang="en-US" dirty="0">
                <a:latin typeface="Courier"/>
              </a:rPr>
              <a:t> </a:t>
            </a:r>
            <a:r>
              <a:rPr lang="en-US" dirty="0">
                <a:solidFill>
                  <a:srgbClr val="06287E"/>
                </a:solidFill>
                <a:latin typeface="Courier"/>
              </a:rPr>
              <a:t>c</a:t>
            </a:r>
            <a:r>
              <a:rPr lang="en-US" dirty="0">
                <a:latin typeface="Courier"/>
              </a:rPr>
              <a:t>(</a:t>
            </a:r>
            <a:r>
              <a:rPr lang="en-US" dirty="0">
                <a:solidFill>
                  <a:srgbClr val="40A070"/>
                </a:solidFill>
                <a:latin typeface="Courier"/>
              </a:rPr>
              <a:t>0.8</a:t>
            </a:r>
            <a:r>
              <a:rPr lang="en-US" dirty="0">
                <a:latin typeface="Courier"/>
              </a:rPr>
              <a:t>, </a:t>
            </a:r>
            <a:r>
              <a:rPr lang="en-US" dirty="0">
                <a:solidFill>
                  <a:srgbClr val="40A070"/>
                </a:solidFill>
                <a:latin typeface="Courier"/>
              </a:rPr>
              <a:t>0.2</a:t>
            </a:r>
            <a:r>
              <a:rPr lang="en-US" dirty="0">
                <a:latin typeface="Courier"/>
              </a:rPr>
              <a:t>))</a:t>
            </a:r>
            <a:br>
              <a:rPr lang="en-US" dirty="0"/>
            </a:br>
            <a:r>
              <a:rPr lang="en-US" dirty="0">
                <a:latin typeface="Courier"/>
              </a:rPr>
              <a:t>train </a:t>
            </a:r>
            <a:r>
              <a:rPr lang="en-US" dirty="0">
                <a:solidFill>
                  <a:srgbClr val="007020"/>
                </a:solidFill>
                <a:latin typeface="Courier"/>
              </a:rPr>
              <a:t>&lt;-</a:t>
            </a:r>
            <a:r>
              <a:rPr lang="en-US" dirty="0">
                <a:latin typeface="Courier"/>
              </a:rPr>
              <a:t> AD1[</a:t>
            </a:r>
            <a:r>
              <a:rPr lang="en-US" dirty="0" err="1">
                <a:latin typeface="Courier"/>
              </a:rPr>
              <a:t>ind</a:t>
            </a:r>
            <a:r>
              <a:rPr lang="en-US" dirty="0">
                <a:latin typeface="Courier"/>
              </a:rPr>
              <a:t> </a:t>
            </a:r>
            <a:r>
              <a:rPr lang="en-US" dirty="0">
                <a:solidFill>
                  <a:srgbClr val="4070A0"/>
                </a:solidFill>
                <a:latin typeface="Courier"/>
              </a:rPr>
              <a:t>==</a:t>
            </a:r>
            <a:r>
              <a:rPr lang="en-US" dirty="0">
                <a:latin typeface="Courier"/>
              </a:rPr>
              <a:t> </a:t>
            </a:r>
            <a:r>
              <a:rPr lang="en-US" dirty="0">
                <a:solidFill>
                  <a:srgbClr val="40A070"/>
                </a:solidFill>
                <a:latin typeface="Courier"/>
              </a:rPr>
              <a:t>1</a:t>
            </a:r>
            <a:r>
              <a:rPr lang="en-US" dirty="0">
                <a:latin typeface="Courier"/>
              </a:rPr>
              <a:t>,]</a:t>
            </a:r>
            <a:br>
              <a:rPr lang="en-US" dirty="0"/>
            </a:br>
            <a:r>
              <a:rPr lang="en-US" dirty="0">
                <a:latin typeface="Courier"/>
              </a:rPr>
              <a:t>test </a:t>
            </a:r>
            <a:r>
              <a:rPr lang="en-US" dirty="0">
                <a:solidFill>
                  <a:srgbClr val="007020"/>
                </a:solidFill>
                <a:latin typeface="Courier"/>
              </a:rPr>
              <a:t>&lt;-</a:t>
            </a:r>
            <a:r>
              <a:rPr lang="en-US" dirty="0">
                <a:latin typeface="Courier"/>
              </a:rPr>
              <a:t> AD1[</a:t>
            </a:r>
            <a:r>
              <a:rPr lang="en-US" dirty="0" err="1">
                <a:latin typeface="Courier"/>
              </a:rPr>
              <a:t>ind</a:t>
            </a:r>
            <a:r>
              <a:rPr lang="en-US" dirty="0">
                <a:latin typeface="Courier"/>
              </a:rPr>
              <a:t> </a:t>
            </a:r>
            <a:r>
              <a:rPr lang="en-US" dirty="0">
                <a:solidFill>
                  <a:srgbClr val="4070A0"/>
                </a:solidFill>
                <a:latin typeface="Courier"/>
              </a:rPr>
              <a:t>==</a:t>
            </a:r>
            <a:r>
              <a:rPr lang="en-US" dirty="0">
                <a:latin typeface="Courier"/>
              </a:rPr>
              <a:t> </a:t>
            </a:r>
            <a:r>
              <a:rPr lang="en-US" dirty="0">
                <a:solidFill>
                  <a:srgbClr val="40A070"/>
                </a:solidFill>
                <a:latin typeface="Courier"/>
              </a:rPr>
              <a:t>2</a:t>
            </a:r>
            <a:r>
              <a:rPr lang="en-US" dirty="0">
                <a:latin typeface="Courier"/>
              </a:rPr>
              <a:t>,]</a:t>
            </a:r>
          </a:p>
        </p:txBody>
      </p:sp>
      <p:sp>
        <p:nvSpPr>
          <p:cNvPr id="3" name="Title 1">
            <a:extLst>
              <a:ext uri="{FF2B5EF4-FFF2-40B4-BE49-F238E27FC236}">
                <a16:creationId xmlns:a16="http://schemas.microsoft.com/office/drawing/2014/main" id="{1F1C3ABF-AACB-9DF3-2E84-6C9949E0E112}"/>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Frequencies</a:t>
            </a:r>
          </a:p>
        </p:txBody>
      </p:sp>
      <p:sp>
        <p:nvSpPr>
          <p:cNvPr id="4" name="Content Placeholder 2">
            <a:extLst>
              <a:ext uri="{FF2B5EF4-FFF2-40B4-BE49-F238E27FC236}">
                <a16:creationId xmlns:a16="http://schemas.microsoft.com/office/drawing/2014/main" id="{F4D68894-35B0-50CC-FD90-28A8C6C61AE8}"/>
              </a:ext>
            </a:extLst>
          </p:cNvPr>
          <p:cNvSpPr txBox="1">
            <a:spLocks/>
          </p:cNvSpPr>
          <p:nvPr/>
        </p:nvSpPr>
        <p:spPr>
          <a:xfrm>
            <a:off x="510241" y="1754007"/>
            <a:ext cx="7210394" cy="36859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marL="0" lvl="0" indent="0">
              <a:buNone/>
            </a:pPr>
            <a:r>
              <a:rPr lang="en-US" sz="1000" b="1" dirty="0"/>
              <a:t>The </a:t>
            </a:r>
            <a:r>
              <a:rPr lang="en-US" sz="1000" b="1" dirty="0" err="1"/>
              <a:t>xtabs</a:t>
            </a:r>
            <a:r>
              <a:rPr lang="en-US" sz="1000" b="1" dirty="0"/>
              <a:t>()</a:t>
            </a:r>
            <a:r>
              <a:rPr lang="en-US" sz="1000" dirty="0"/>
              <a:t> function is used to create a contingency table from cross-classifying factors, usually contained in a data frame, using a formula interface.</a:t>
            </a:r>
          </a:p>
        </p:txBody>
      </p:sp>
      <p:sp>
        <p:nvSpPr>
          <p:cNvPr id="8" name="Content Placeholder 2">
            <a:extLst>
              <a:ext uri="{FF2B5EF4-FFF2-40B4-BE49-F238E27FC236}">
                <a16:creationId xmlns:a16="http://schemas.microsoft.com/office/drawing/2014/main" id="{9BF997E4-A1BE-6C05-3A8A-B593DDE0C8B5}"/>
              </a:ext>
            </a:extLst>
          </p:cNvPr>
          <p:cNvSpPr txBox="1">
            <a:spLocks/>
          </p:cNvSpPr>
          <p:nvPr/>
        </p:nvSpPr>
        <p:spPr>
          <a:xfrm>
            <a:off x="510239" y="3947406"/>
            <a:ext cx="7210392" cy="99321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marL="0" lvl="0" indent="0">
              <a:buNone/>
            </a:pPr>
            <a:r>
              <a:rPr lang="en-US" sz="1000" dirty="0" err="1"/>
              <a:t>Skywest</a:t>
            </a:r>
            <a:r>
              <a:rPr lang="en-US" sz="1000" dirty="0"/>
              <a:t> Airlines Inc. came out as the carrier with the highest frequency with 14,919 of being affected with some sort of delay. </a:t>
            </a:r>
          </a:p>
          <a:p>
            <a:pPr marL="0" lvl="0" indent="0">
              <a:buNone/>
            </a:pPr>
            <a:r>
              <a:rPr lang="en-US" sz="1000" dirty="0"/>
              <a:t>Out of the bigger carriers, Delta came in first with a frequency of 9,045.</a:t>
            </a:r>
          </a:p>
          <a:p>
            <a:pPr marL="0" lvl="0" indent="0">
              <a:buNone/>
            </a:pPr>
            <a:r>
              <a:rPr lang="en-US" sz="1000" dirty="0"/>
              <a:t>According to this test, one should avoid </a:t>
            </a:r>
            <a:r>
              <a:rPr lang="en-US" sz="1000" dirty="0" err="1"/>
              <a:t>Skywest</a:t>
            </a:r>
            <a:r>
              <a:rPr lang="en-US" sz="1000" dirty="0"/>
              <a:t> and Delta to lesser your chances of incurring some type of delay on your flight.</a:t>
            </a:r>
          </a:p>
        </p:txBody>
      </p:sp>
    </p:spTree>
    <p:extLst>
      <p:ext uri="{BB962C8B-B14F-4D97-AF65-F5344CB8AC3E}">
        <p14:creationId xmlns:p14="http://schemas.microsoft.com/office/powerpoint/2010/main" val="1110871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B116-80D1-35AC-7695-99DFC14359A2}"/>
              </a:ext>
            </a:extLst>
          </p:cNvPr>
          <p:cNvSpPr>
            <a:spLocks noGrp="1"/>
          </p:cNvSpPr>
          <p:nvPr>
            <p:ph type="title"/>
          </p:nvPr>
        </p:nvSpPr>
        <p:spPr/>
        <p:txBody>
          <a:bodyPr>
            <a:normAutofit/>
          </a:bodyPr>
          <a:lstStyle/>
          <a:p>
            <a:r>
              <a:rPr lang="en-US" dirty="0"/>
              <a:t>Naïve Bayes (cont.)</a:t>
            </a:r>
          </a:p>
        </p:txBody>
      </p:sp>
      <p:sp>
        <p:nvSpPr>
          <p:cNvPr id="6" name="Text Placeholder 3">
            <a:extLst>
              <a:ext uri="{FF2B5EF4-FFF2-40B4-BE49-F238E27FC236}">
                <a16:creationId xmlns:a16="http://schemas.microsoft.com/office/drawing/2014/main" id="{E75D2842-E850-1636-2585-7C7449939156}"/>
              </a:ext>
            </a:extLst>
          </p:cNvPr>
          <p:cNvSpPr txBox="1">
            <a:spLocks/>
          </p:cNvSpPr>
          <p:nvPr/>
        </p:nvSpPr>
        <p:spPr>
          <a:xfrm>
            <a:off x="510239" y="2386918"/>
            <a:ext cx="7210394" cy="393740"/>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lvl="0" indent="0">
              <a:buNone/>
            </a:pPr>
            <a:r>
              <a:rPr lang="en-US" dirty="0">
                <a:latin typeface="Courier"/>
              </a:rPr>
              <a:t>model </a:t>
            </a:r>
            <a:r>
              <a:rPr lang="en-US" dirty="0">
                <a:solidFill>
                  <a:srgbClr val="007020"/>
                </a:solidFill>
                <a:latin typeface="Courier"/>
              </a:rPr>
              <a:t>&lt;-</a:t>
            </a:r>
            <a:r>
              <a:rPr lang="en-US" dirty="0">
                <a:latin typeface="Courier"/>
              </a:rPr>
              <a:t> </a:t>
            </a:r>
            <a:r>
              <a:rPr lang="en-US" dirty="0" err="1">
                <a:solidFill>
                  <a:srgbClr val="06287E"/>
                </a:solidFill>
                <a:latin typeface="Courier"/>
              </a:rPr>
              <a:t>naive_bayes</a:t>
            </a:r>
            <a:r>
              <a:rPr lang="en-US" dirty="0">
                <a:latin typeface="Courier"/>
              </a:rPr>
              <a:t>(</a:t>
            </a:r>
            <a:r>
              <a:rPr lang="en-US" dirty="0" err="1">
                <a:latin typeface="Courier"/>
              </a:rPr>
              <a:t>carrier_name</a:t>
            </a:r>
            <a:r>
              <a:rPr lang="en-US" dirty="0">
                <a:latin typeface="Courier"/>
              </a:rPr>
              <a:t> </a:t>
            </a:r>
            <a:r>
              <a:rPr lang="en-US" dirty="0">
                <a:solidFill>
                  <a:srgbClr val="4070A0"/>
                </a:solidFill>
                <a:latin typeface="Courier"/>
              </a:rPr>
              <a:t>~</a:t>
            </a:r>
            <a:r>
              <a:rPr lang="en-US" dirty="0">
                <a:latin typeface="Courier"/>
              </a:rPr>
              <a:t> ., </a:t>
            </a:r>
            <a:r>
              <a:rPr lang="en-US" dirty="0">
                <a:solidFill>
                  <a:srgbClr val="7D9029"/>
                </a:solidFill>
                <a:latin typeface="Courier"/>
              </a:rPr>
              <a:t>data =</a:t>
            </a:r>
            <a:r>
              <a:rPr lang="en-US" dirty="0">
                <a:latin typeface="Courier"/>
              </a:rPr>
              <a:t> train, </a:t>
            </a:r>
            <a:r>
              <a:rPr lang="en-US" dirty="0" err="1">
                <a:solidFill>
                  <a:srgbClr val="7D9029"/>
                </a:solidFill>
                <a:latin typeface="Courier"/>
              </a:rPr>
              <a:t>usekernel</a:t>
            </a:r>
            <a:r>
              <a:rPr lang="en-US" dirty="0">
                <a:solidFill>
                  <a:srgbClr val="7D9029"/>
                </a:solidFill>
                <a:latin typeface="Courier"/>
              </a:rPr>
              <a:t> =</a:t>
            </a:r>
            <a:r>
              <a:rPr lang="en-US" dirty="0">
                <a:latin typeface="Courier"/>
              </a:rPr>
              <a:t> F) </a:t>
            </a:r>
            <a:br>
              <a:rPr lang="en-US" dirty="0"/>
            </a:br>
            <a:r>
              <a:rPr lang="en-US" dirty="0">
                <a:solidFill>
                  <a:srgbClr val="06287E"/>
                </a:solidFill>
                <a:latin typeface="Courier"/>
              </a:rPr>
              <a:t>plot</a:t>
            </a:r>
            <a:r>
              <a:rPr lang="en-US" dirty="0">
                <a:latin typeface="Courier"/>
              </a:rPr>
              <a:t>(model) </a:t>
            </a:r>
          </a:p>
        </p:txBody>
      </p:sp>
      <p:sp>
        <p:nvSpPr>
          <p:cNvPr id="8" name="Content Placeholder 2">
            <a:extLst>
              <a:ext uri="{FF2B5EF4-FFF2-40B4-BE49-F238E27FC236}">
                <a16:creationId xmlns:a16="http://schemas.microsoft.com/office/drawing/2014/main" id="{9BF997E4-A1BE-6C05-3A8A-B593DDE0C8B5}"/>
              </a:ext>
            </a:extLst>
          </p:cNvPr>
          <p:cNvSpPr txBox="1">
            <a:spLocks/>
          </p:cNvSpPr>
          <p:nvPr/>
        </p:nvSpPr>
        <p:spPr>
          <a:xfrm>
            <a:off x="510239" y="3486402"/>
            <a:ext cx="3679512" cy="3937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marL="0" lvl="0" indent="0">
              <a:buNone/>
            </a:pPr>
            <a:endParaRPr lang="en-US" sz="1050" dirty="0"/>
          </a:p>
        </p:txBody>
      </p:sp>
      <p:sp>
        <p:nvSpPr>
          <p:cNvPr id="5" name="Title 1">
            <a:extLst>
              <a:ext uri="{FF2B5EF4-FFF2-40B4-BE49-F238E27FC236}">
                <a16:creationId xmlns:a16="http://schemas.microsoft.com/office/drawing/2014/main" id="{99E1B7A6-CF21-9C2C-24BF-1F4835581D31}"/>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Naïve Bayes Function</a:t>
            </a:r>
          </a:p>
        </p:txBody>
      </p:sp>
      <p:sp>
        <p:nvSpPr>
          <p:cNvPr id="9" name="Content Placeholder 2">
            <a:extLst>
              <a:ext uri="{FF2B5EF4-FFF2-40B4-BE49-F238E27FC236}">
                <a16:creationId xmlns:a16="http://schemas.microsoft.com/office/drawing/2014/main" id="{65B07B22-4552-5F41-BCE9-26B93BA8945C}"/>
              </a:ext>
            </a:extLst>
          </p:cNvPr>
          <p:cNvSpPr txBox="1">
            <a:spLocks/>
          </p:cNvSpPr>
          <p:nvPr/>
        </p:nvSpPr>
        <p:spPr>
          <a:xfrm>
            <a:off x="510240" y="1754006"/>
            <a:ext cx="7210395" cy="62762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marL="0" lvl="0" indent="0">
              <a:buNone/>
            </a:pPr>
            <a:r>
              <a:rPr lang="en-US" sz="1000" dirty="0"/>
              <a:t>The general function </a:t>
            </a:r>
            <a:r>
              <a:rPr lang="en-US" sz="1000" b="1" dirty="0" err="1"/>
              <a:t>naive_bayes</a:t>
            </a:r>
            <a:r>
              <a:rPr lang="en-US" sz="1000" b="1" dirty="0"/>
              <a:t>()</a:t>
            </a:r>
            <a:r>
              <a:rPr lang="en-US" sz="1000" dirty="0"/>
              <a:t> detects the class of each feature in the dataset and, depending on the user choices, assumes possibly different distribution for each feature. It currently supports following class conditional distributions.</a:t>
            </a:r>
          </a:p>
          <a:p>
            <a:pPr marL="0" indent="0">
              <a:buNone/>
            </a:pPr>
            <a:r>
              <a:rPr lang="en-US" sz="1000" dirty="0"/>
              <a:t>The next model shows density plots of how different carriers get affected by every different type of delays.</a:t>
            </a:r>
          </a:p>
        </p:txBody>
      </p:sp>
      <p:pic>
        <p:nvPicPr>
          <p:cNvPr id="11" name="Picture 10">
            <a:extLst>
              <a:ext uri="{FF2B5EF4-FFF2-40B4-BE49-F238E27FC236}">
                <a16:creationId xmlns:a16="http://schemas.microsoft.com/office/drawing/2014/main" id="{9119B1C6-546D-7514-9273-983BD31C0DF4}"/>
              </a:ext>
            </a:extLst>
          </p:cNvPr>
          <p:cNvPicPr>
            <a:picLocks noChangeAspect="1"/>
          </p:cNvPicPr>
          <p:nvPr/>
        </p:nvPicPr>
        <p:blipFill>
          <a:blip r:embed="rId2"/>
          <a:stretch>
            <a:fillRect/>
          </a:stretch>
        </p:blipFill>
        <p:spPr>
          <a:xfrm>
            <a:off x="2996275" y="2881850"/>
            <a:ext cx="2255873" cy="1330386"/>
          </a:xfrm>
          <a:prstGeom prst="rect">
            <a:avLst/>
          </a:prstGeom>
        </p:spPr>
      </p:pic>
      <p:pic>
        <p:nvPicPr>
          <p:cNvPr id="13" name="Picture 12">
            <a:extLst>
              <a:ext uri="{FF2B5EF4-FFF2-40B4-BE49-F238E27FC236}">
                <a16:creationId xmlns:a16="http://schemas.microsoft.com/office/drawing/2014/main" id="{10460316-B646-6023-B0E8-325C4280C93B}"/>
              </a:ext>
            </a:extLst>
          </p:cNvPr>
          <p:cNvPicPr>
            <a:picLocks noChangeAspect="1"/>
          </p:cNvPicPr>
          <p:nvPr/>
        </p:nvPicPr>
        <p:blipFill>
          <a:blip r:embed="rId3"/>
          <a:stretch>
            <a:fillRect/>
          </a:stretch>
        </p:blipFill>
        <p:spPr>
          <a:xfrm>
            <a:off x="5421417" y="2881850"/>
            <a:ext cx="2299216" cy="1330386"/>
          </a:xfrm>
          <a:prstGeom prst="rect">
            <a:avLst/>
          </a:prstGeom>
        </p:spPr>
      </p:pic>
      <p:pic>
        <p:nvPicPr>
          <p:cNvPr id="15" name="Picture 14">
            <a:extLst>
              <a:ext uri="{FF2B5EF4-FFF2-40B4-BE49-F238E27FC236}">
                <a16:creationId xmlns:a16="http://schemas.microsoft.com/office/drawing/2014/main" id="{BD63353B-B8C0-231E-481B-4A9EEF9B2423}"/>
              </a:ext>
            </a:extLst>
          </p:cNvPr>
          <p:cNvPicPr>
            <a:picLocks noChangeAspect="1"/>
          </p:cNvPicPr>
          <p:nvPr/>
        </p:nvPicPr>
        <p:blipFill>
          <a:blip r:embed="rId4"/>
          <a:stretch>
            <a:fillRect/>
          </a:stretch>
        </p:blipFill>
        <p:spPr>
          <a:xfrm>
            <a:off x="510239" y="2881850"/>
            <a:ext cx="2316767" cy="1330386"/>
          </a:xfrm>
          <a:prstGeom prst="rect">
            <a:avLst/>
          </a:prstGeom>
        </p:spPr>
      </p:pic>
    </p:spTree>
    <p:extLst>
      <p:ext uri="{BB962C8B-B14F-4D97-AF65-F5344CB8AC3E}">
        <p14:creationId xmlns:p14="http://schemas.microsoft.com/office/powerpoint/2010/main" val="1923260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A697-23FE-23DD-42EE-C95A6B568863}"/>
              </a:ext>
            </a:extLst>
          </p:cNvPr>
          <p:cNvSpPr>
            <a:spLocks noGrp="1"/>
          </p:cNvSpPr>
          <p:nvPr>
            <p:ph type="title"/>
          </p:nvPr>
        </p:nvSpPr>
        <p:spPr/>
        <p:txBody>
          <a:bodyPr/>
          <a:lstStyle/>
          <a:p>
            <a:r>
              <a:rPr lang="en-US" dirty="0"/>
              <a:t>Naïve Bayes (cont.)</a:t>
            </a:r>
          </a:p>
        </p:txBody>
      </p:sp>
      <p:sp>
        <p:nvSpPr>
          <p:cNvPr id="5" name="Content Placeholder 2">
            <a:extLst>
              <a:ext uri="{FF2B5EF4-FFF2-40B4-BE49-F238E27FC236}">
                <a16:creationId xmlns:a16="http://schemas.microsoft.com/office/drawing/2014/main" id="{7636D304-4EA5-A298-FF6E-67D4667276DE}"/>
              </a:ext>
            </a:extLst>
          </p:cNvPr>
          <p:cNvSpPr txBox="1">
            <a:spLocks/>
          </p:cNvSpPr>
          <p:nvPr/>
        </p:nvSpPr>
        <p:spPr>
          <a:xfrm>
            <a:off x="510240" y="1754006"/>
            <a:ext cx="7210393" cy="22558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r>
              <a:rPr lang="en-US" sz="1200" dirty="0"/>
              <a:t>For carrier delays we can see Allegiant Air got affected the most. </a:t>
            </a:r>
          </a:p>
          <a:p>
            <a:r>
              <a:rPr lang="en-US" sz="1200" dirty="0"/>
              <a:t>Weather delays affected Frontier Airlines the most and for </a:t>
            </a:r>
            <a:r>
              <a:rPr lang="en-US" sz="1200" dirty="0" err="1"/>
              <a:t>nas</a:t>
            </a:r>
            <a:r>
              <a:rPr lang="en-US" sz="1200" dirty="0"/>
              <a:t> delays brought Allegiant Air in first. </a:t>
            </a:r>
          </a:p>
          <a:p>
            <a:r>
              <a:rPr lang="en-US" sz="1200" dirty="0"/>
              <a:t>For security delays, United Airlines took the prize and lastly for late aircraft delays it went to Allegiant Air. </a:t>
            </a:r>
          </a:p>
          <a:p>
            <a:r>
              <a:rPr lang="en-US" sz="1200" dirty="0"/>
              <a:t>Looking at the density numbers for this model, one could safely assume to avoid Allegiant Air to avoid any delay when it came in as the highest density in three of the five charts. </a:t>
            </a:r>
          </a:p>
          <a:p>
            <a:r>
              <a:rPr lang="en-US" sz="1200" dirty="0"/>
              <a:t>That being said, </a:t>
            </a:r>
            <a:r>
              <a:rPr lang="en-US" sz="1200" dirty="0" err="1"/>
              <a:t>Skywest</a:t>
            </a:r>
            <a:r>
              <a:rPr lang="en-US" sz="1200" dirty="0"/>
              <a:t> Airline Inc. came in second against most of the different delays. Combining the frequency and density charts than </a:t>
            </a:r>
            <a:r>
              <a:rPr lang="en-US" sz="1200" dirty="0" err="1"/>
              <a:t>Skywest</a:t>
            </a:r>
            <a:r>
              <a:rPr lang="en-US" sz="1200" dirty="0"/>
              <a:t> Airlines Inc. has the biggest red flag and one to really avoid to decrease your chances of being delayed for a flight.</a:t>
            </a:r>
          </a:p>
        </p:txBody>
      </p:sp>
      <p:sp>
        <p:nvSpPr>
          <p:cNvPr id="8" name="Title 1">
            <a:extLst>
              <a:ext uri="{FF2B5EF4-FFF2-40B4-BE49-F238E27FC236}">
                <a16:creationId xmlns:a16="http://schemas.microsoft.com/office/drawing/2014/main" id="{FD79A315-D591-71B5-C2F4-E43C55A8494D}"/>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Naïve Bayes Function</a:t>
            </a:r>
          </a:p>
        </p:txBody>
      </p:sp>
    </p:spTree>
    <p:extLst>
      <p:ext uri="{BB962C8B-B14F-4D97-AF65-F5344CB8AC3E}">
        <p14:creationId xmlns:p14="http://schemas.microsoft.com/office/powerpoint/2010/main" val="4183738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A697-23FE-23DD-42EE-C95A6B568863}"/>
              </a:ext>
            </a:extLst>
          </p:cNvPr>
          <p:cNvSpPr>
            <a:spLocks noGrp="1"/>
          </p:cNvSpPr>
          <p:nvPr>
            <p:ph type="title"/>
          </p:nvPr>
        </p:nvSpPr>
        <p:spPr/>
        <p:txBody>
          <a:bodyPr/>
          <a:lstStyle/>
          <a:p>
            <a:r>
              <a:rPr lang="en-US" dirty="0"/>
              <a:t>Naïve Bayes (cont.)</a:t>
            </a:r>
          </a:p>
        </p:txBody>
      </p:sp>
      <p:sp>
        <p:nvSpPr>
          <p:cNvPr id="5" name="Content Placeholder 2">
            <a:extLst>
              <a:ext uri="{FF2B5EF4-FFF2-40B4-BE49-F238E27FC236}">
                <a16:creationId xmlns:a16="http://schemas.microsoft.com/office/drawing/2014/main" id="{7636D304-4EA5-A298-FF6E-67D4667276DE}"/>
              </a:ext>
            </a:extLst>
          </p:cNvPr>
          <p:cNvSpPr txBox="1">
            <a:spLocks/>
          </p:cNvSpPr>
          <p:nvPr/>
        </p:nvSpPr>
        <p:spPr>
          <a:xfrm>
            <a:off x="510241" y="1754006"/>
            <a:ext cx="7210394" cy="94422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marL="0" indent="0">
              <a:buNone/>
            </a:pPr>
            <a:r>
              <a:rPr lang="en-US" sz="1000" dirty="0"/>
              <a:t>A pairs plot is a matrix of scatterplots that let you understand the pairwise relationship between different variables in a dataset. Fortunately it’s easy to create a pairs plot in R by using the pairs() function. Correlation shows the strength of a relationship between two variables and is expressed numerically by the correlation coefficient.</a:t>
            </a:r>
          </a:p>
          <a:p>
            <a:pPr marL="0" indent="0">
              <a:buNone/>
            </a:pPr>
            <a:r>
              <a:rPr lang="en-US" sz="1000" dirty="0"/>
              <a:t>In the next panel we can see that the highest correlation comes between carrier and late carrier. This correlation is easily understandable because when the aircrafts create a delay it will trigger the late aircraft delay variable. This correlation came in at 90%. The second highest correlation came in between air traffic delay and late aircraft delay at 80%.</a:t>
            </a:r>
          </a:p>
        </p:txBody>
      </p:sp>
      <p:pic>
        <p:nvPicPr>
          <p:cNvPr id="6" name="Picture 5" descr="Flights_files/figure-pptx/unnamed-chunk-78-1.png">
            <a:extLst>
              <a:ext uri="{FF2B5EF4-FFF2-40B4-BE49-F238E27FC236}">
                <a16:creationId xmlns:a16="http://schemas.microsoft.com/office/drawing/2014/main" id="{B2EACBBA-A954-EE81-AC5F-815113C7F982}"/>
              </a:ext>
            </a:extLst>
          </p:cNvPr>
          <p:cNvPicPr>
            <a:picLocks noGrp="1" noChangeAspect="1"/>
          </p:cNvPicPr>
          <p:nvPr/>
        </p:nvPicPr>
        <p:blipFill>
          <a:blip r:embed="rId2"/>
          <a:stretch>
            <a:fillRect/>
          </a:stretch>
        </p:blipFill>
        <p:spPr bwMode="auto">
          <a:xfrm>
            <a:off x="1109847" y="3072015"/>
            <a:ext cx="2345385" cy="1878642"/>
          </a:xfrm>
          <a:prstGeom prst="rect">
            <a:avLst/>
          </a:prstGeom>
          <a:noFill/>
          <a:ln w="9525">
            <a:noFill/>
            <a:headEnd/>
            <a:tailEnd/>
          </a:ln>
        </p:spPr>
      </p:pic>
      <p:sp>
        <p:nvSpPr>
          <p:cNvPr id="7" name="Text Placeholder 3">
            <a:extLst>
              <a:ext uri="{FF2B5EF4-FFF2-40B4-BE49-F238E27FC236}">
                <a16:creationId xmlns:a16="http://schemas.microsoft.com/office/drawing/2014/main" id="{90CF9C63-6FDF-9217-B28B-1992D5C8ACF8}"/>
              </a:ext>
            </a:extLst>
          </p:cNvPr>
          <p:cNvSpPr txBox="1">
            <a:spLocks/>
          </p:cNvSpPr>
          <p:nvPr/>
        </p:nvSpPr>
        <p:spPr>
          <a:xfrm>
            <a:off x="510241" y="2757220"/>
            <a:ext cx="3537103" cy="255804"/>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US" dirty="0" err="1">
                <a:solidFill>
                  <a:srgbClr val="06287E"/>
                </a:solidFill>
                <a:latin typeface="Courier"/>
              </a:rPr>
              <a:t>pairs.panels</a:t>
            </a:r>
            <a:r>
              <a:rPr lang="en-US" dirty="0">
                <a:latin typeface="Courier"/>
              </a:rPr>
              <a:t>(AD1[</a:t>
            </a:r>
            <a:r>
              <a:rPr lang="en-US" dirty="0">
                <a:solidFill>
                  <a:srgbClr val="4070A0"/>
                </a:solidFill>
                <a:latin typeface="Courier"/>
              </a:rPr>
              <a:t>-</a:t>
            </a:r>
            <a:r>
              <a:rPr lang="en-US" dirty="0">
                <a:solidFill>
                  <a:srgbClr val="40A070"/>
                </a:solidFill>
                <a:latin typeface="Courier"/>
              </a:rPr>
              <a:t>1</a:t>
            </a:r>
            <a:r>
              <a:rPr lang="en-US" dirty="0">
                <a:latin typeface="Courier"/>
              </a:rPr>
              <a:t>])</a:t>
            </a:r>
          </a:p>
        </p:txBody>
      </p:sp>
      <p:sp>
        <p:nvSpPr>
          <p:cNvPr id="3" name="Title 1">
            <a:extLst>
              <a:ext uri="{FF2B5EF4-FFF2-40B4-BE49-F238E27FC236}">
                <a16:creationId xmlns:a16="http://schemas.microsoft.com/office/drawing/2014/main" id="{75F979E4-EE34-7D4C-9B5F-E3D595784519}"/>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Paris Panels</a:t>
            </a:r>
          </a:p>
        </p:txBody>
      </p:sp>
      <p:sp>
        <p:nvSpPr>
          <p:cNvPr id="4" name="Text Placeholder 3">
            <a:extLst>
              <a:ext uri="{FF2B5EF4-FFF2-40B4-BE49-F238E27FC236}">
                <a16:creationId xmlns:a16="http://schemas.microsoft.com/office/drawing/2014/main" id="{7564CBD0-0C23-FC6B-738F-76D8331A78C9}"/>
              </a:ext>
            </a:extLst>
          </p:cNvPr>
          <p:cNvSpPr txBox="1">
            <a:spLocks/>
          </p:cNvSpPr>
          <p:nvPr/>
        </p:nvSpPr>
        <p:spPr>
          <a:xfrm>
            <a:off x="4183533" y="2757220"/>
            <a:ext cx="3537102" cy="255804"/>
          </a:xfrm>
          <a:prstGeom prst="rect">
            <a:avLst/>
          </a:prstGeom>
          <a:solidFill>
            <a:schemeClr val="accent6">
              <a:lumMod val="40000"/>
              <a:lumOff val="60000"/>
            </a:schemeClr>
          </a:solidFill>
        </p:spPr>
        <p:txBody>
          <a:bodyPr vert="horz" lIns="91440" tIns="45720" rIns="9144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r>
              <a:rPr lang="en-US" dirty="0" err="1">
                <a:solidFill>
                  <a:srgbClr val="06287E"/>
                </a:solidFill>
                <a:latin typeface="Courier"/>
              </a:rPr>
              <a:t>pairs.panels</a:t>
            </a:r>
            <a:r>
              <a:rPr lang="en-US" dirty="0">
                <a:latin typeface="Courier"/>
              </a:rPr>
              <a:t>(train[</a:t>
            </a:r>
            <a:r>
              <a:rPr lang="en-US" dirty="0">
                <a:solidFill>
                  <a:srgbClr val="4070A0"/>
                </a:solidFill>
                <a:latin typeface="Courier"/>
              </a:rPr>
              <a:t>-</a:t>
            </a:r>
            <a:r>
              <a:rPr lang="en-US" dirty="0">
                <a:solidFill>
                  <a:srgbClr val="40A070"/>
                </a:solidFill>
                <a:latin typeface="Courier"/>
              </a:rPr>
              <a:t>1</a:t>
            </a:r>
            <a:r>
              <a:rPr lang="en-US" dirty="0">
                <a:latin typeface="Courier"/>
              </a:rPr>
              <a:t>])</a:t>
            </a:r>
          </a:p>
        </p:txBody>
      </p:sp>
      <p:pic>
        <p:nvPicPr>
          <p:cNvPr id="9" name="Picture 8" descr="Flights_files/figure-pptx/unnamed-chunk-79-1.png">
            <a:extLst>
              <a:ext uri="{FF2B5EF4-FFF2-40B4-BE49-F238E27FC236}">
                <a16:creationId xmlns:a16="http://schemas.microsoft.com/office/drawing/2014/main" id="{0B5B19F2-DC3C-A6AC-17D7-26DC4B40B525}"/>
              </a:ext>
            </a:extLst>
          </p:cNvPr>
          <p:cNvPicPr>
            <a:picLocks noGrp="1" noChangeAspect="1"/>
          </p:cNvPicPr>
          <p:nvPr/>
        </p:nvPicPr>
        <p:blipFill>
          <a:blip r:embed="rId3"/>
          <a:stretch>
            <a:fillRect/>
          </a:stretch>
        </p:blipFill>
        <p:spPr bwMode="auto">
          <a:xfrm>
            <a:off x="4785455" y="3072015"/>
            <a:ext cx="2345386" cy="1878642"/>
          </a:xfrm>
          <a:prstGeom prst="rect">
            <a:avLst/>
          </a:prstGeom>
          <a:noFill/>
          <a:ln w="9525">
            <a:noFill/>
            <a:headEnd/>
            <a:tailEnd/>
          </a:ln>
        </p:spPr>
      </p:pic>
    </p:spTree>
    <p:extLst>
      <p:ext uri="{BB962C8B-B14F-4D97-AF65-F5344CB8AC3E}">
        <p14:creationId xmlns:p14="http://schemas.microsoft.com/office/powerpoint/2010/main" val="218240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2F35-6B88-7AEB-647A-5A5070CCC8BC}"/>
              </a:ext>
            </a:extLst>
          </p:cNvPr>
          <p:cNvSpPr>
            <a:spLocks noGrp="1"/>
          </p:cNvSpPr>
          <p:nvPr>
            <p:ph type="title"/>
          </p:nvPr>
        </p:nvSpPr>
        <p:spPr/>
        <p:txBody>
          <a:bodyPr/>
          <a:lstStyle/>
          <a:p>
            <a:r>
              <a:rPr lang="en-US" dirty="0"/>
              <a:t>Key questions about the data</a:t>
            </a:r>
          </a:p>
        </p:txBody>
      </p:sp>
      <p:sp>
        <p:nvSpPr>
          <p:cNvPr id="3" name="Content Placeholder 2">
            <a:extLst>
              <a:ext uri="{FF2B5EF4-FFF2-40B4-BE49-F238E27FC236}">
                <a16:creationId xmlns:a16="http://schemas.microsoft.com/office/drawing/2014/main" id="{94C99DC5-764A-E435-9C03-FF6ADC8F47AD}"/>
              </a:ext>
            </a:extLst>
          </p:cNvPr>
          <p:cNvSpPr>
            <a:spLocks noGrp="1"/>
          </p:cNvSpPr>
          <p:nvPr>
            <p:ph idx="1"/>
          </p:nvPr>
        </p:nvSpPr>
        <p:spPr>
          <a:xfrm>
            <a:off x="510241" y="1752655"/>
            <a:ext cx="7210396" cy="3161251"/>
          </a:xfrm>
        </p:spPr>
        <p:txBody>
          <a:bodyPr>
            <a:normAutofit fontScale="92500" lnSpcReduction="20000"/>
          </a:bodyPr>
          <a:lstStyle/>
          <a:p>
            <a:pPr marL="0" marR="0" lvl="0" indent="0" algn="just">
              <a:spcBef>
                <a:spcPts val="0"/>
              </a:spcBef>
              <a:spcAft>
                <a:spcPts val="0"/>
              </a:spcAft>
              <a:buNone/>
            </a:pPr>
            <a:r>
              <a:rPr lang="en-US" sz="1200" b="1" dirty="0">
                <a:effectLst/>
                <a:ea typeface="EB Garamond" panose="020F0502020204030204" pitchFamily="34" charset="0"/>
              </a:rPr>
              <a:t>1. Which airlines typically have significant flight delays?</a:t>
            </a:r>
          </a:p>
          <a:p>
            <a:pPr marL="0" marR="0" lvl="0" indent="0" algn="just">
              <a:spcBef>
                <a:spcPts val="0"/>
              </a:spcBef>
              <a:spcAft>
                <a:spcPts val="0"/>
              </a:spcAft>
              <a:buNone/>
            </a:pPr>
            <a:r>
              <a:rPr lang="en-US" sz="1200" dirty="0">
                <a:effectLst/>
                <a:ea typeface="EB Garamond" panose="020F0502020204030204" pitchFamily="34" charset="0"/>
              </a:rPr>
              <a:t>	</a:t>
            </a:r>
          </a:p>
          <a:p>
            <a:pPr marL="0" marR="0" lvl="0" indent="0" algn="just">
              <a:spcBef>
                <a:spcPts val="0"/>
              </a:spcBef>
              <a:spcAft>
                <a:spcPts val="0"/>
              </a:spcAft>
              <a:buNone/>
            </a:pPr>
            <a:r>
              <a:rPr lang="en-US" sz="1050" dirty="0">
                <a:effectLst/>
                <a:ea typeface="EB Garamond" panose="020F0502020204030204" pitchFamily="34" charset="0"/>
              </a:rPr>
              <a:t>         The airlines with most significant flight delays are </a:t>
            </a:r>
          </a:p>
          <a:p>
            <a:pPr marL="0" marR="0" lvl="0" indent="0" algn="just">
              <a:spcBef>
                <a:spcPts val="0"/>
              </a:spcBef>
              <a:spcAft>
                <a:spcPts val="0"/>
              </a:spcAft>
              <a:buNone/>
            </a:pPr>
            <a:r>
              <a:rPr lang="en-US" sz="1050" dirty="0">
                <a:effectLst/>
                <a:ea typeface="EB Garamond" panose="020F0502020204030204" pitchFamily="34" charset="0"/>
              </a:rPr>
              <a:t>	</a:t>
            </a:r>
          </a:p>
          <a:p>
            <a:pPr marL="0" marR="0" lvl="0" indent="0" algn="just">
              <a:spcBef>
                <a:spcPts val="0"/>
              </a:spcBef>
              <a:spcAft>
                <a:spcPts val="0"/>
              </a:spcAft>
              <a:buNone/>
            </a:pPr>
            <a:r>
              <a:rPr lang="en-US" sz="1050" dirty="0">
                <a:effectLst/>
                <a:ea typeface="EB Garamond" panose="020F0502020204030204" pitchFamily="34" charset="0"/>
              </a:rPr>
              <a:t>	Southwest Airlines Co.	 132,398,304.25 </a:t>
            </a:r>
          </a:p>
          <a:p>
            <a:pPr marL="0" marR="0" lvl="0" indent="0" algn="just">
              <a:spcBef>
                <a:spcPts val="0"/>
              </a:spcBef>
              <a:spcAft>
                <a:spcPts val="0"/>
              </a:spcAft>
              <a:buNone/>
            </a:pPr>
            <a:r>
              <a:rPr lang="en-US" sz="1050" dirty="0">
                <a:effectLst/>
                <a:ea typeface="EB Garamond" panose="020F0502020204030204" pitchFamily="34" charset="0"/>
              </a:rPr>
              <a:t>	American Airlines Inc.	 116,828,009.76 </a:t>
            </a:r>
          </a:p>
          <a:p>
            <a:pPr marL="0" marR="0" lvl="0" indent="0" algn="just">
              <a:spcBef>
                <a:spcPts val="0"/>
              </a:spcBef>
              <a:spcAft>
                <a:spcPts val="0"/>
              </a:spcAft>
              <a:buNone/>
            </a:pPr>
            <a:r>
              <a:rPr lang="en-US" sz="1050" dirty="0">
                <a:effectLst/>
                <a:ea typeface="EB Garamond" panose="020F0502020204030204" pitchFamily="34" charset="0"/>
              </a:rPr>
              <a:t>	SkyWest Airlines Inc.	   107,692,923.86 </a:t>
            </a:r>
          </a:p>
          <a:p>
            <a:pPr marL="0" marR="0" lvl="0" indent="0" algn="just">
              <a:spcBef>
                <a:spcPts val="0"/>
              </a:spcBef>
              <a:spcAft>
                <a:spcPts val="0"/>
              </a:spcAft>
              <a:buNone/>
            </a:pPr>
            <a:r>
              <a:rPr lang="en-US" sz="1050" dirty="0">
                <a:effectLst/>
                <a:ea typeface="EB Garamond" panose="020F0502020204030204" pitchFamily="34" charset="0"/>
              </a:rPr>
              <a:t>	Delta Air Lines Inc.	    89,618,221.94 </a:t>
            </a:r>
          </a:p>
          <a:p>
            <a:pPr marL="0" marR="0" lvl="0" indent="0" algn="just">
              <a:spcBef>
                <a:spcPts val="0"/>
              </a:spcBef>
              <a:spcAft>
                <a:spcPts val="0"/>
              </a:spcAft>
              <a:buNone/>
            </a:pPr>
            <a:endParaRPr lang="en-US" sz="1050" dirty="0">
              <a:effectLst/>
              <a:ea typeface="EB Garamond" panose="020F0502020204030204" pitchFamily="34" charset="0"/>
            </a:endParaRPr>
          </a:p>
          <a:p>
            <a:pPr marL="342900" marR="0" lvl="0" indent="-342900" algn="just">
              <a:spcBef>
                <a:spcPts val="0"/>
              </a:spcBef>
              <a:spcAft>
                <a:spcPts val="0"/>
              </a:spcAft>
              <a:buFont typeface="+mj-lt"/>
              <a:buAutoNum type="arabicPeriod"/>
            </a:pPr>
            <a:endParaRPr lang="en-US" sz="1200" dirty="0">
              <a:effectLst/>
              <a:ea typeface="Times New Roman" panose="02020603050405020304" pitchFamily="18" charset="0"/>
            </a:endParaRPr>
          </a:p>
          <a:p>
            <a:pPr marL="0" marR="0" lvl="0" indent="0" algn="just">
              <a:spcBef>
                <a:spcPts val="0"/>
              </a:spcBef>
              <a:spcAft>
                <a:spcPts val="0"/>
              </a:spcAft>
              <a:buNone/>
            </a:pPr>
            <a:r>
              <a:rPr lang="en-US" sz="1200" b="1" dirty="0">
                <a:effectLst/>
                <a:ea typeface="EB Garamond" panose="020F0502020204030204" pitchFamily="34" charset="0"/>
              </a:rPr>
              <a:t>2. Which airports typically have significant flight delays?</a:t>
            </a:r>
          </a:p>
          <a:p>
            <a:pPr marL="0" marR="0" lvl="0" indent="0" algn="just">
              <a:spcBef>
                <a:spcPts val="0"/>
              </a:spcBef>
              <a:spcAft>
                <a:spcPts val="0"/>
              </a:spcAft>
              <a:buNone/>
            </a:pPr>
            <a:endParaRPr lang="en-US" sz="1200" b="1" dirty="0">
              <a:effectLst/>
              <a:ea typeface="EB Garamond" panose="020F0502020204030204" pitchFamily="34" charset="0"/>
            </a:endParaRPr>
          </a:p>
          <a:p>
            <a:pPr marL="0" marR="0" lvl="0" indent="0" algn="just">
              <a:spcBef>
                <a:spcPts val="0"/>
              </a:spcBef>
              <a:spcAft>
                <a:spcPts val="0"/>
              </a:spcAft>
              <a:buNone/>
            </a:pPr>
            <a:r>
              <a:rPr lang="en-US" sz="1100" dirty="0">
                <a:effectLst/>
                <a:ea typeface="EB Garamond" panose="020F0502020204030204" pitchFamily="34" charset="0"/>
              </a:rPr>
              <a:t>          The affected airports that have significant flights delays are </a:t>
            </a:r>
          </a:p>
          <a:p>
            <a:pPr marL="0" marR="0" lvl="0" indent="0" algn="just">
              <a:spcBef>
                <a:spcPts val="0"/>
              </a:spcBef>
              <a:spcAft>
                <a:spcPts val="0"/>
              </a:spcAft>
              <a:buNone/>
            </a:pPr>
            <a:r>
              <a:rPr lang="en-US" sz="1100" dirty="0">
                <a:effectLst/>
                <a:ea typeface="EB Garamond" panose="020F0502020204030204" pitchFamily="34" charset="0"/>
              </a:rPr>
              <a:t>	Albuquerque, NM: Albuquerque International </a:t>
            </a:r>
            <a:r>
              <a:rPr lang="en-US" sz="1100" dirty="0" err="1">
                <a:effectLst/>
                <a:ea typeface="EB Garamond" panose="020F0502020204030204" pitchFamily="34" charset="0"/>
              </a:rPr>
              <a:t>Sunport</a:t>
            </a:r>
            <a:r>
              <a:rPr lang="en-US" sz="1100" dirty="0">
                <a:effectLst/>
                <a:ea typeface="EB Garamond" panose="020F0502020204030204" pitchFamily="34" charset="0"/>
              </a:rPr>
              <a:t>, New Mexico</a:t>
            </a:r>
          </a:p>
          <a:p>
            <a:pPr marL="0" marR="0" lvl="0" indent="0" algn="just">
              <a:spcBef>
                <a:spcPts val="0"/>
              </a:spcBef>
              <a:spcAft>
                <a:spcPts val="0"/>
              </a:spcAft>
              <a:buNone/>
            </a:pPr>
            <a:r>
              <a:rPr lang="en-US" sz="1100" dirty="0">
                <a:effectLst/>
                <a:ea typeface="EB Garamond" panose="020F0502020204030204" pitchFamily="34" charset="0"/>
              </a:rPr>
              <a:t> 	Arcata/Eureka, CA: California Redwood Coast Humboldt County, California</a:t>
            </a:r>
          </a:p>
          <a:p>
            <a:pPr marL="0" marR="0" lvl="0" indent="0" algn="just">
              <a:spcBef>
                <a:spcPts val="0"/>
              </a:spcBef>
              <a:spcAft>
                <a:spcPts val="0"/>
              </a:spcAft>
              <a:buNone/>
            </a:pPr>
            <a:endParaRPr lang="en-US" sz="1100" dirty="0">
              <a:effectLst/>
              <a:ea typeface="EB Garamond" panose="020F0502020204030204" pitchFamily="34" charset="0"/>
            </a:endParaRPr>
          </a:p>
          <a:p>
            <a:pPr marL="342900" marR="0" lvl="0" indent="-342900" algn="just">
              <a:spcBef>
                <a:spcPts val="0"/>
              </a:spcBef>
              <a:spcAft>
                <a:spcPts val="0"/>
              </a:spcAft>
              <a:buFont typeface="+mj-lt"/>
              <a:buAutoNum type="arabicPeriod"/>
            </a:pPr>
            <a:endParaRPr lang="en-US" sz="1200" dirty="0">
              <a:effectLst/>
              <a:ea typeface="Times New Roman" panose="02020603050405020304" pitchFamily="18" charset="0"/>
            </a:endParaRPr>
          </a:p>
          <a:p>
            <a:pPr marL="0" marR="0" lvl="0" indent="0" algn="just">
              <a:spcBef>
                <a:spcPts val="0"/>
              </a:spcBef>
              <a:spcAft>
                <a:spcPts val="0"/>
              </a:spcAft>
              <a:buNone/>
            </a:pPr>
            <a:r>
              <a:rPr lang="en-US" sz="1200" b="1" dirty="0">
                <a:effectLst/>
                <a:ea typeface="EB Garamond" panose="020F0502020204030204" pitchFamily="34" charset="0"/>
              </a:rPr>
              <a:t>3. Which time of year, and month typically have the most flight delays?</a:t>
            </a:r>
          </a:p>
          <a:p>
            <a:pPr marL="0" marR="0" lvl="0" indent="0" algn="just">
              <a:spcBef>
                <a:spcPts val="0"/>
              </a:spcBef>
              <a:spcAft>
                <a:spcPts val="0"/>
              </a:spcAft>
              <a:buNone/>
            </a:pPr>
            <a:endParaRPr lang="en-US" sz="1200" b="1" dirty="0">
              <a:effectLst/>
              <a:ea typeface="EB Garamond" panose="020F0502020204030204" pitchFamily="34" charset="0"/>
            </a:endParaRPr>
          </a:p>
          <a:p>
            <a:pPr marL="0" marR="0" lvl="0" indent="0" algn="just">
              <a:spcBef>
                <a:spcPts val="0"/>
              </a:spcBef>
              <a:spcAft>
                <a:spcPts val="0"/>
              </a:spcAft>
              <a:buNone/>
            </a:pPr>
            <a:r>
              <a:rPr lang="en-US" sz="1100" dirty="0">
                <a:effectLst/>
                <a:ea typeface="EB Garamond" panose="020F0502020204030204" pitchFamily="34" charset="0"/>
              </a:rPr>
              <a:t>           December of 2019 was the month that had most flight delays, with a total number of 1,812 occurrences. </a:t>
            </a:r>
          </a:p>
          <a:p>
            <a:pPr marL="0" marR="0" lvl="0" indent="0" algn="just">
              <a:spcBef>
                <a:spcPts val="0"/>
              </a:spcBef>
              <a:spcAft>
                <a:spcPts val="0"/>
              </a:spcAft>
              <a:buNone/>
            </a:pPr>
            <a:r>
              <a:rPr lang="en-US" sz="1100" dirty="0">
                <a:effectLst/>
                <a:ea typeface="EB Garamond" panose="020F0502020204030204" pitchFamily="34" charset="0"/>
              </a:rPr>
              <a:t>SkyWest Airlines Inc. airline had the higher number of events, with a total of 256 occurrences in December 2019</a:t>
            </a:r>
          </a:p>
          <a:p>
            <a:pPr marL="0" marR="0" lvl="0" indent="0" algn="just">
              <a:spcBef>
                <a:spcPts val="0"/>
              </a:spcBef>
              <a:spcAft>
                <a:spcPts val="0"/>
              </a:spcAft>
              <a:buNone/>
            </a:pPr>
            <a:endParaRPr lang="en-US" sz="1100" dirty="0">
              <a:effectLst/>
              <a:ea typeface="EB Garamond" panose="020F0502020204030204" pitchFamily="34" charset="0"/>
            </a:endParaRPr>
          </a:p>
          <a:p>
            <a:pPr marL="342900" marR="0" lvl="0" indent="-342900" algn="just">
              <a:spcBef>
                <a:spcPts val="0"/>
              </a:spcBef>
              <a:spcAft>
                <a:spcPts val="0"/>
              </a:spcAft>
              <a:buFont typeface="+mj-lt"/>
              <a:buAutoNum type="arabicPeriod"/>
            </a:pPr>
            <a:endParaRPr lang="en-US" sz="1200" dirty="0">
              <a:effectLst/>
              <a:ea typeface="EB Garamond" panose="020F0502020204030204" pitchFamily="34" charset="0"/>
            </a:endParaRPr>
          </a:p>
          <a:p>
            <a:pPr marL="0" marR="0" lvl="0" indent="0" algn="just">
              <a:spcBef>
                <a:spcPts val="0"/>
              </a:spcBef>
              <a:spcAft>
                <a:spcPts val="0"/>
              </a:spcAft>
              <a:buNone/>
            </a:pPr>
            <a:r>
              <a:rPr lang="en-US" sz="1200" b="1" dirty="0">
                <a:effectLst/>
                <a:ea typeface="EB Garamond" panose="020F0502020204030204" pitchFamily="34" charset="0"/>
              </a:rPr>
              <a:t>4. Which airlines typically have significant flight delays?</a:t>
            </a:r>
          </a:p>
          <a:p>
            <a:pPr marL="0" marR="0" lvl="0" indent="0" algn="just">
              <a:spcBef>
                <a:spcPts val="0"/>
              </a:spcBef>
              <a:spcAft>
                <a:spcPts val="0"/>
              </a:spcAft>
              <a:buNone/>
            </a:pPr>
            <a:r>
              <a:rPr lang="en-US" sz="1200" b="1" dirty="0">
                <a:effectLst/>
                <a:ea typeface="EB Garamond" panose="020F0502020204030204" pitchFamily="34" charset="0"/>
              </a:rPr>
              <a:t> </a:t>
            </a:r>
          </a:p>
          <a:p>
            <a:pPr marL="0" marR="0" lvl="0" indent="0" algn="just">
              <a:spcBef>
                <a:spcPts val="0"/>
              </a:spcBef>
              <a:spcAft>
                <a:spcPts val="0"/>
              </a:spcAft>
              <a:buNone/>
            </a:pPr>
            <a:r>
              <a:rPr lang="en-US" sz="1200" dirty="0">
                <a:effectLst/>
                <a:ea typeface="EB Garamond" panose="020F0502020204030204" pitchFamily="34" charset="0"/>
              </a:rPr>
              <a:t>          </a:t>
            </a:r>
            <a:r>
              <a:rPr lang="en-US" sz="1100" dirty="0">
                <a:effectLst/>
                <a:ea typeface="EB Garamond" panose="020F0502020204030204" pitchFamily="34" charset="0"/>
              </a:rPr>
              <a:t>SkyWest Airlines Inc. and Southwest Airlines Co. are the carriers with higher number of delays</a:t>
            </a:r>
            <a:endParaRPr lang="en-US" sz="1200" dirty="0">
              <a:effectLst/>
              <a:ea typeface="EB Garamond" panose="020F0502020204030204" pitchFamily="34" charset="0"/>
            </a:endParaRPr>
          </a:p>
        </p:txBody>
      </p:sp>
    </p:spTree>
    <p:extLst>
      <p:ext uri="{BB962C8B-B14F-4D97-AF65-F5344CB8AC3E}">
        <p14:creationId xmlns:p14="http://schemas.microsoft.com/office/powerpoint/2010/main" val="150172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About the data (cont.)</a:t>
            </a:r>
          </a:p>
        </p:txBody>
      </p:sp>
      <p:graphicFrame>
        <p:nvGraphicFramePr>
          <p:cNvPr id="4" name="Table 4">
            <a:extLst>
              <a:ext uri="{FF2B5EF4-FFF2-40B4-BE49-F238E27FC236}">
                <a16:creationId xmlns:a16="http://schemas.microsoft.com/office/drawing/2014/main" id="{08BAA654-D1CB-0C55-1FAD-88CA70FEB73F}"/>
              </a:ext>
            </a:extLst>
          </p:cNvPr>
          <p:cNvGraphicFramePr>
            <a:graphicFrameLocks noGrp="1"/>
          </p:cNvGraphicFramePr>
          <p:nvPr>
            <p:extLst>
              <p:ext uri="{D42A27DB-BD31-4B8C-83A1-F6EECF244321}">
                <p14:modId xmlns:p14="http://schemas.microsoft.com/office/powerpoint/2010/main" val="1285647355"/>
              </p:ext>
            </p:extLst>
          </p:nvPr>
        </p:nvGraphicFramePr>
        <p:xfrm>
          <a:off x="510241" y="2197066"/>
          <a:ext cx="3883789" cy="2463892"/>
        </p:xfrm>
        <a:graphic>
          <a:graphicData uri="http://schemas.openxmlformats.org/drawingml/2006/table">
            <a:tbl>
              <a:tblPr firstRow="1" bandRow="1">
                <a:tableStyleId>{5C22544A-7EE6-4342-B048-85BDC9FD1C3A}</a:tableStyleId>
              </a:tblPr>
              <a:tblGrid>
                <a:gridCol w="1378526">
                  <a:extLst>
                    <a:ext uri="{9D8B030D-6E8A-4147-A177-3AD203B41FA5}">
                      <a16:colId xmlns:a16="http://schemas.microsoft.com/office/drawing/2014/main" val="1150425915"/>
                    </a:ext>
                  </a:extLst>
                </a:gridCol>
                <a:gridCol w="2505263">
                  <a:extLst>
                    <a:ext uri="{9D8B030D-6E8A-4147-A177-3AD203B41FA5}">
                      <a16:colId xmlns:a16="http://schemas.microsoft.com/office/drawing/2014/main" val="2811117052"/>
                    </a:ext>
                  </a:extLst>
                </a:gridCol>
              </a:tblGrid>
              <a:tr h="392823">
                <a:tc>
                  <a:txBody>
                    <a:bodyPr/>
                    <a:lstStyle/>
                    <a:p>
                      <a:pPr marL="0" indent="0">
                        <a:buFont typeface="+mj-lt"/>
                        <a:buNone/>
                      </a:pPr>
                      <a:r>
                        <a:rPr lang="en-US" sz="1200" dirty="0"/>
                        <a:t>Column Name</a:t>
                      </a:r>
                    </a:p>
                  </a:txBody>
                  <a:tcPr/>
                </a:tc>
                <a:tc>
                  <a:txBody>
                    <a:bodyPr/>
                    <a:lstStyle/>
                    <a:p>
                      <a:r>
                        <a:rPr lang="en-US" sz="1200" dirty="0"/>
                        <a:t>Description</a:t>
                      </a:r>
                    </a:p>
                  </a:txBody>
                  <a:tcPr/>
                </a:tc>
                <a:extLst>
                  <a:ext uri="{0D108BD9-81ED-4DB2-BD59-A6C34878D82A}">
                    <a16:rowId xmlns:a16="http://schemas.microsoft.com/office/drawing/2014/main" val="2460133601"/>
                  </a:ext>
                </a:extLst>
              </a:tr>
              <a:tr h="392823">
                <a:tc>
                  <a:txBody>
                    <a:bodyPr/>
                    <a:lstStyle/>
                    <a:p>
                      <a:pPr marL="342900" indent="-342900">
                        <a:buFont typeface="+mj-lt"/>
                        <a:buAutoNum type="arabicPeriod" startAt="9"/>
                      </a:pPr>
                      <a:r>
                        <a:rPr lang="en-US" sz="1200" dirty="0" err="1"/>
                        <a:t>carrier_ct</a:t>
                      </a:r>
                      <a:endParaRPr lang="en-US" sz="1200" dirty="0"/>
                    </a:p>
                  </a:txBody>
                  <a:tcPr/>
                </a:tc>
                <a:tc>
                  <a:txBody>
                    <a:bodyPr/>
                    <a:lstStyle/>
                    <a:p>
                      <a:r>
                        <a:rPr lang="en-US" sz="1200" dirty="0"/>
                        <a:t>number of flights delayed due to air carrier (e.g. no crew)</a:t>
                      </a:r>
                    </a:p>
                  </a:txBody>
                  <a:tcPr/>
                </a:tc>
                <a:extLst>
                  <a:ext uri="{0D108BD9-81ED-4DB2-BD59-A6C34878D82A}">
                    <a16:rowId xmlns:a16="http://schemas.microsoft.com/office/drawing/2014/main" val="1084884175"/>
                  </a:ext>
                </a:extLst>
              </a:tr>
              <a:tr h="516589">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10"/>
                        <a:tabLst/>
                        <a:defRPr/>
                      </a:pPr>
                      <a:r>
                        <a:rPr lang="en-US" sz="1200" dirty="0" err="1"/>
                        <a:t>weather_ct</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number of flights due to weather</a:t>
                      </a:r>
                    </a:p>
                  </a:txBody>
                  <a:tcPr/>
                </a:tc>
                <a:extLst>
                  <a:ext uri="{0D108BD9-81ED-4DB2-BD59-A6C34878D82A}">
                    <a16:rowId xmlns:a16="http://schemas.microsoft.com/office/drawing/2014/main" val="1104379964"/>
                  </a:ext>
                </a:extLst>
              </a:tr>
              <a:tr h="392823">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11"/>
                        <a:tabLst/>
                        <a:defRPr/>
                      </a:pPr>
                      <a:r>
                        <a:rPr lang="en-US" sz="1200" dirty="0" err="1"/>
                        <a:t>nas_ct</a:t>
                      </a:r>
                      <a:endParaRPr lang="en-US" sz="1200" dirty="0"/>
                    </a:p>
                  </a:txBody>
                  <a:tcPr/>
                </a:tc>
                <a:tc>
                  <a:txBody>
                    <a:bodyPr/>
                    <a:lstStyle/>
                    <a:p>
                      <a:r>
                        <a:rPr lang="en-US" sz="1200" dirty="0"/>
                        <a:t>number of flights delayed due to National Aviation System (e.g. heavy air traffic)</a:t>
                      </a:r>
                    </a:p>
                  </a:txBody>
                  <a:tcPr/>
                </a:tc>
                <a:extLst>
                  <a:ext uri="{0D108BD9-81ED-4DB2-BD59-A6C34878D82A}">
                    <a16:rowId xmlns:a16="http://schemas.microsoft.com/office/drawing/2014/main" val="297465940"/>
                  </a:ext>
                </a:extLst>
              </a:tr>
              <a:tr h="392823">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12"/>
                        <a:tabLst/>
                        <a:defRPr/>
                      </a:pPr>
                      <a:r>
                        <a:rPr lang="en-US" sz="1200" dirty="0" err="1"/>
                        <a:t>security_ct</a:t>
                      </a:r>
                      <a:endParaRPr lang="en-US" sz="1200" dirty="0"/>
                    </a:p>
                  </a:txBody>
                  <a:tcPr/>
                </a:tc>
                <a:tc>
                  <a:txBody>
                    <a:bodyPr/>
                    <a:lstStyle/>
                    <a:p>
                      <a:r>
                        <a:rPr lang="en-US" sz="1200" dirty="0"/>
                        <a:t>number of flights canceled due to a security breach</a:t>
                      </a:r>
                    </a:p>
                  </a:txBody>
                  <a:tcPr/>
                </a:tc>
                <a:extLst>
                  <a:ext uri="{0D108BD9-81ED-4DB2-BD59-A6C34878D82A}">
                    <a16:rowId xmlns:a16="http://schemas.microsoft.com/office/drawing/2014/main" val="333778796"/>
                  </a:ext>
                </a:extLst>
              </a:tr>
            </a:tbl>
          </a:graphicData>
        </a:graphic>
      </p:graphicFrame>
      <p:graphicFrame>
        <p:nvGraphicFramePr>
          <p:cNvPr id="5" name="Table 4">
            <a:extLst>
              <a:ext uri="{FF2B5EF4-FFF2-40B4-BE49-F238E27FC236}">
                <a16:creationId xmlns:a16="http://schemas.microsoft.com/office/drawing/2014/main" id="{F291E8C7-6C67-8F19-F1B8-128ECF966361}"/>
              </a:ext>
            </a:extLst>
          </p:cNvPr>
          <p:cNvGraphicFramePr>
            <a:graphicFrameLocks noGrp="1"/>
          </p:cNvGraphicFramePr>
          <p:nvPr>
            <p:extLst>
              <p:ext uri="{D42A27DB-BD31-4B8C-83A1-F6EECF244321}">
                <p14:modId xmlns:p14="http://schemas.microsoft.com/office/powerpoint/2010/main" val="3924748472"/>
              </p:ext>
            </p:extLst>
          </p:nvPr>
        </p:nvGraphicFramePr>
        <p:xfrm>
          <a:off x="4479946" y="2197065"/>
          <a:ext cx="4153813" cy="2463892"/>
        </p:xfrm>
        <a:graphic>
          <a:graphicData uri="http://schemas.openxmlformats.org/drawingml/2006/table">
            <a:tbl>
              <a:tblPr firstRow="1" bandRow="1">
                <a:tableStyleId>{5C22544A-7EE6-4342-B048-85BDC9FD1C3A}</a:tableStyleId>
              </a:tblPr>
              <a:tblGrid>
                <a:gridCol w="1626282">
                  <a:extLst>
                    <a:ext uri="{9D8B030D-6E8A-4147-A177-3AD203B41FA5}">
                      <a16:colId xmlns:a16="http://schemas.microsoft.com/office/drawing/2014/main" val="3592017438"/>
                    </a:ext>
                  </a:extLst>
                </a:gridCol>
                <a:gridCol w="2527531">
                  <a:extLst>
                    <a:ext uri="{9D8B030D-6E8A-4147-A177-3AD203B41FA5}">
                      <a16:colId xmlns:a16="http://schemas.microsoft.com/office/drawing/2014/main" val="542769229"/>
                    </a:ext>
                  </a:extLst>
                </a:gridCol>
              </a:tblGrid>
              <a:tr h="380263">
                <a:tc>
                  <a:txBody>
                    <a:bodyPr/>
                    <a:lstStyle/>
                    <a:p>
                      <a:r>
                        <a:rPr lang="en-US" sz="1200" dirty="0"/>
                        <a:t>Column Name</a:t>
                      </a:r>
                    </a:p>
                  </a:txBody>
                  <a:tcPr/>
                </a:tc>
                <a:tc>
                  <a:txBody>
                    <a:bodyPr/>
                    <a:lstStyle/>
                    <a:p>
                      <a:r>
                        <a:rPr lang="en-US" sz="1200" dirty="0"/>
                        <a:t>Description</a:t>
                      </a:r>
                    </a:p>
                  </a:txBody>
                  <a:tcPr/>
                </a:tc>
                <a:extLst>
                  <a:ext uri="{0D108BD9-81ED-4DB2-BD59-A6C34878D82A}">
                    <a16:rowId xmlns:a16="http://schemas.microsoft.com/office/drawing/2014/main" val="2157975852"/>
                  </a:ext>
                </a:extLst>
              </a:tr>
              <a:tr h="703224">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13"/>
                        <a:tabLst/>
                        <a:defRPr/>
                      </a:pPr>
                      <a:r>
                        <a:rPr lang="en-US" sz="1200" dirty="0" err="1"/>
                        <a:t>late_aircraft_ct</a:t>
                      </a:r>
                      <a:endParaRPr lang="en-US" sz="1200" dirty="0"/>
                    </a:p>
                  </a:txBody>
                  <a:tcPr/>
                </a:tc>
                <a:tc>
                  <a:txBody>
                    <a:bodyPr/>
                    <a:lstStyle/>
                    <a:p>
                      <a:r>
                        <a:rPr lang="en-US" sz="1200" dirty="0"/>
                        <a:t>number of flights delayed as a result of another flight on the same aircraft delayed</a:t>
                      </a:r>
                    </a:p>
                  </a:txBody>
                  <a:tcPr/>
                </a:tc>
                <a:extLst>
                  <a:ext uri="{0D108BD9-81ED-4DB2-BD59-A6C34878D82A}">
                    <a16:rowId xmlns:a16="http://schemas.microsoft.com/office/drawing/2014/main" val="3592774894"/>
                  </a:ext>
                </a:extLst>
              </a:tr>
              <a:tr h="380263">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14"/>
                        <a:tabLst/>
                        <a:defRPr/>
                      </a:pPr>
                      <a:r>
                        <a:rPr lang="en-US" sz="1200" dirty="0" err="1"/>
                        <a:t>arr_cancelled</a:t>
                      </a:r>
                      <a:r>
                        <a:rPr lang="en-US" sz="1200" dirty="0"/>
                        <a: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number of cancelled flights</a:t>
                      </a:r>
                    </a:p>
                  </a:txBody>
                  <a:tcPr/>
                </a:tc>
                <a:extLst>
                  <a:ext uri="{0D108BD9-81ED-4DB2-BD59-A6C34878D82A}">
                    <a16:rowId xmlns:a16="http://schemas.microsoft.com/office/drawing/2014/main" val="3686340364"/>
                  </a:ext>
                </a:extLst>
              </a:tr>
              <a:tr h="500071">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15"/>
                        <a:tabLst/>
                        <a:defRPr/>
                      </a:pPr>
                      <a:r>
                        <a:rPr lang="en-US" sz="1200" dirty="0" err="1"/>
                        <a:t>arr_diverted</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number of flights that were diverted</a:t>
                      </a:r>
                    </a:p>
                  </a:txBody>
                  <a:tcPr/>
                </a:tc>
                <a:extLst>
                  <a:ext uri="{0D108BD9-81ED-4DB2-BD59-A6C34878D82A}">
                    <a16:rowId xmlns:a16="http://schemas.microsoft.com/office/drawing/2014/main" val="1541645622"/>
                  </a:ext>
                </a:extLst>
              </a:tr>
              <a:tr h="500071">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16"/>
                        <a:tabLst/>
                        <a:defRPr/>
                      </a:pPr>
                      <a:r>
                        <a:rPr lang="en-US" sz="1200" dirty="0" err="1"/>
                        <a:t>arr_delay</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total time (minutes) of delayed flight</a:t>
                      </a:r>
                    </a:p>
                  </a:txBody>
                  <a:tcPr/>
                </a:tc>
                <a:extLst>
                  <a:ext uri="{0D108BD9-81ED-4DB2-BD59-A6C34878D82A}">
                    <a16:rowId xmlns:a16="http://schemas.microsoft.com/office/drawing/2014/main" val="3608081997"/>
                  </a:ext>
                </a:extLst>
              </a:tr>
            </a:tbl>
          </a:graphicData>
        </a:graphic>
      </p:graphicFrame>
    </p:spTree>
    <p:extLst>
      <p:ext uri="{BB962C8B-B14F-4D97-AF65-F5344CB8AC3E}">
        <p14:creationId xmlns:p14="http://schemas.microsoft.com/office/powerpoint/2010/main" val="26048246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4320-4DD8-997C-7D45-D461D2D400D3}"/>
              </a:ext>
            </a:extLst>
          </p:cNvPr>
          <p:cNvSpPr>
            <a:spLocks noGrp="1"/>
          </p:cNvSpPr>
          <p:nvPr>
            <p:ph type="title"/>
          </p:nvPr>
        </p:nvSpPr>
        <p:spPr/>
        <p:txBody>
          <a:bodyPr/>
          <a:lstStyle/>
          <a:p>
            <a:r>
              <a:rPr lang="en-US" dirty="0"/>
              <a:t>Questions?</a:t>
            </a:r>
          </a:p>
        </p:txBody>
      </p:sp>
      <p:pic>
        <p:nvPicPr>
          <p:cNvPr id="8" name="Picture 7">
            <a:extLst>
              <a:ext uri="{FF2B5EF4-FFF2-40B4-BE49-F238E27FC236}">
                <a16:creationId xmlns:a16="http://schemas.microsoft.com/office/drawing/2014/main" id="{917388A8-F3EF-5203-AEBD-AC92D5397B2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1014614">
            <a:off x="6234125" y="1821388"/>
            <a:ext cx="2419432" cy="2510074"/>
          </a:xfrm>
          <a:prstGeom prst="rect">
            <a:avLst/>
          </a:prstGeom>
        </p:spPr>
      </p:pic>
      <p:pic>
        <p:nvPicPr>
          <p:cNvPr id="12" name="Content Placeholder 11">
            <a:extLst>
              <a:ext uri="{FF2B5EF4-FFF2-40B4-BE49-F238E27FC236}">
                <a16:creationId xmlns:a16="http://schemas.microsoft.com/office/drawing/2014/main" id="{DF2F0630-F50E-ADD6-3100-44C90B4873F4}"/>
              </a:ext>
            </a:extLst>
          </p:cNvPr>
          <p:cNvPicPr>
            <a:picLocks noGrp="1" noChangeAspect="1"/>
          </p:cNvPicPr>
          <p:nvPr>
            <p:ph idx="1"/>
          </p:nvPr>
        </p:nvPicPr>
        <p:blipFill>
          <a:blip r:embed="rId4">
            <a:extLst>
              <a:ext uri="{837473B0-CC2E-450A-ABE3-18F120FF3D39}">
                <a1611:picAttrSrcUrl xmlns:a1611="http://schemas.microsoft.com/office/drawing/2016/11/main" r:id="rId5"/>
              </a:ext>
            </a:extLst>
          </a:blip>
          <a:stretch>
            <a:fillRect/>
          </a:stretch>
        </p:blipFill>
        <p:spPr>
          <a:xfrm>
            <a:off x="3222625" y="1870252"/>
            <a:ext cx="2698750" cy="2698750"/>
          </a:xfrm>
        </p:spPr>
      </p:pic>
      <p:sp>
        <p:nvSpPr>
          <p:cNvPr id="13" name="TextBox 12">
            <a:extLst>
              <a:ext uri="{FF2B5EF4-FFF2-40B4-BE49-F238E27FC236}">
                <a16:creationId xmlns:a16="http://schemas.microsoft.com/office/drawing/2014/main" id="{714232E2-3510-066E-09E7-E63E83B9A69B}"/>
              </a:ext>
            </a:extLst>
          </p:cNvPr>
          <p:cNvSpPr txBox="1"/>
          <p:nvPr/>
        </p:nvSpPr>
        <p:spPr>
          <a:xfrm>
            <a:off x="3222625" y="4585696"/>
            <a:ext cx="2698750" cy="369332"/>
          </a:xfrm>
          <a:prstGeom prst="rect">
            <a:avLst/>
          </a:prstGeom>
          <a:noFill/>
        </p:spPr>
        <p:txBody>
          <a:bodyPr wrap="square" rtlCol="0">
            <a:spAutoFit/>
          </a:bodyPr>
          <a:lstStyle/>
          <a:p>
            <a:r>
              <a:rPr lang="en-US" sz="900" dirty="0">
                <a:hlinkClick r:id="rId5" tooltip="https://owl.excelsior.edu/educator-resources/owl-across-disciplines/owl-across-the-disciplines-grammar-and-usage/"/>
              </a:rPr>
              <a:t>This Photo</a:t>
            </a:r>
            <a:r>
              <a:rPr lang="en-US" sz="900" dirty="0"/>
              <a:t> by Unknown Author is licensed under </a:t>
            </a:r>
            <a:r>
              <a:rPr lang="en-US" sz="900" dirty="0">
                <a:hlinkClick r:id="rId6" tooltip="https://creativecommons.org/licenses/by/3.0/"/>
              </a:rPr>
              <a:t>CC BY</a:t>
            </a:r>
            <a:endParaRPr lang="en-US" sz="900" dirty="0"/>
          </a:p>
        </p:txBody>
      </p:sp>
      <p:pic>
        <p:nvPicPr>
          <p:cNvPr id="18" name="Picture 17">
            <a:extLst>
              <a:ext uri="{FF2B5EF4-FFF2-40B4-BE49-F238E27FC236}">
                <a16:creationId xmlns:a16="http://schemas.microsoft.com/office/drawing/2014/main" id="{B94B60A5-0F7F-2996-F596-6186EC116B0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19540638">
            <a:off x="497014" y="1821388"/>
            <a:ext cx="2419432" cy="2510074"/>
          </a:xfrm>
          <a:prstGeom prst="rect">
            <a:avLst/>
          </a:prstGeom>
        </p:spPr>
      </p:pic>
    </p:spTree>
    <p:extLst>
      <p:ext uri="{BB962C8B-B14F-4D97-AF65-F5344CB8AC3E}">
        <p14:creationId xmlns:p14="http://schemas.microsoft.com/office/powerpoint/2010/main" val="376604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About the data (cont.)</a:t>
            </a:r>
          </a:p>
        </p:txBody>
      </p:sp>
      <p:graphicFrame>
        <p:nvGraphicFramePr>
          <p:cNvPr id="4" name="Table 4">
            <a:extLst>
              <a:ext uri="{FF2B5EF4-FFF2-40B4-BE49-F238E27FC236}">
                <a16:creationId xmlns:a16="http://schemas.microsoft.com/office/drawing/2014/main" id="{08BAA654-D1CB-0C55-1FAD-88CA70FEB73F}"/>
              </a:ext>
            </a:extLst>
          </p:cNvPr>
          <p:cNvGraphicFramePr>
            <a:graphicFrameLocks noGrp="1"/>
          </p:cNvGraphicFramePr>
          <p:nvPr>
            <p:extLst>
              <p:ext uri="{D42A27DB-BD31-4B8C-83A1-F6EECF244321}">
                <p14:modId xmlns:p14="http://schemas.microsoft.com/office/powerpoint/2010/main" val="2429052000"/>
              </p:ext>
            </p:extLst>
          </p:nvPr>
        </p:nvGraphicFramePr>
        <p:xfrm>
          <a:off x="510241" y="2393448"/>
          <a:ext cx="3883789" cy="2006692"/>
        </p:xfrm>
        <a:graphic>
          <a:graphicData uri="http://schemas.openxmlformats.org/drawingml/2006/table">
            <a:tbl>
              <a:tblPr firstRow="1" bandRow="1">
                <a:tableStyleId>{5C22544A-7EE6-4342-B048-85BDC9FD1C3A}</a:tableStyleId>
              </a:tblPr>
              <a:tblGrid>
                <a:gridCol w="1545625">
                  <a:extLst>
                    <a:ext uri="{9D8B030D-6E8A-4147-A177-3AD203B41FA5}">
                      <a16:colId xmlns:a16="http://schemas.microsoft.com/office/drawing/2014/main" val="1150425915"/>
                    </a:ext>
                  </a:extLst>
                </a:gridCol>
                <a:gridCol w="2338164">
                  <a:extLst>
                    <a:ext uri="{9D8B030D-6E8A-4147-A177-3AD203B41FA5}">
                      <a16:colId xmlns:a16="http://schemas.microsoft.com/office/drawing/2014/main" val="2811117052"/>
                    </a:ext>
                  </a:extLst>
                </a:gridCol>
              </a:tblGrid>
              <a:tr h="392823">
                <a:tc>
                  <a:txBody>
                    <a:bodyPr/>
                    <a:lstStyle/>
                    <a:p>
                      <a:pPr marL="0" indent="0">
                        <a:buFont typeface="+mj-lt"/>
                        <a:buNone/>
                      </a:pPr>
                      <a:r>
                        <a:rPr lang="en-US" sz="1200" dirty="0"/>
                        <a:t>Column Name</a:t>
                      </a:r>
                    </a:p>
                  </a:txBody>
                  <a:tcPr/>
                </a:tc>
                <a:tc>
                  <a:txBody>
                    <a:bodyPr/>
                    <a:lstStyle/>
                    <a:p>
                      <a:r>
                        <a:rPr lang="en-US" sz="1200" dirty="0"/>
                        <a:t>Description</a:t>
                      </a:r>
                    </a:p>
                  </a:txBody>
                  <a:tcPr/>
                </a:tc>
                <a:extLst>
                  <a:ext uri="{0D108BD9-81ED-4DB2-BD59-A6C34878D82A}">
                    <a16:rowId xmlns:a16="http://schemas.microsoft.com/office/drawing/2014/main" val="2460133601"/>
                  </a:ext>
                </a:extLst>
              </a:tr>
              <a:tr h="392823">
                <a:tc>
                  <a:txBody>
                    <a:bodyPr/>
                    <a:lstStyle/>
                    <a:p>
                      <a:pPr marL="342900" indent="-342900">
                        <a:buFont typeface="+mj-lt"/>
                        <a:buAutoNum type="arabicPeriod" startAt="17"/>
                      </a:pPr>
                      <a:r>
                        <a:rPr lang="en-US" sz="1200" dirty="0" err="1"/>
                        <a:t>carrier_delay</a:t>
                      </a:r>
                      <a:r>
                        <a:rPr lang="en-US" sz="1200" dirty="0"/>
                        <a: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total time (minutes) of delay due to air carrier</a:t>
                      </a:r>
                    </a:p>
                  </a:txBody>
                  <a:tcPr/>
                </a:tc>
                <a:extLst>
                  <a:ext uri="{0D108BD9-81ED-4DB2-BD59-A6C34878D82A}">
                    <a16:rowId xmlns:a16="http://schemas.microsoft.com/office/drawing/2014/main" val="1084884175"/>
                  </a:ext>
                </a:extLst>
              </a:tr>
              <a:tr h="516589">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18"/>
                        <a:tabLst/>
                        <a:defRPr/>
                      </a:pPr>
                      <a:r>
                        <a:rPr lang="en-US" sz="1200" dirty="0" err="1"/>
                        <a:t>weather_delay</a:t>
                      </a:r>
                      <a:r>
                        <a:rPr lang="en-US" sz="1200" dirty="0"/>
                        <a: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total time (minutes) of delay due to inclement weather</a:t>
                      </a:r>
                    </a:p>
                  </a:txBody>
                  <a:tcPr/>
                </a:tc>
                <a:extLst>
                  <a:ext uri="{0D108BD9-81ED-4DB2-BD59-A6C34878D82A}">
                    <a16:rowId xmlns:a16="http://schemas.microsoft.com/office/drawing/2014/main" val="1104379964"/>
                  </a:ext>
                </a:extLst>
              </a:tr>
              <a:tr h="392823">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19"/>
                        <a:tabLst/>
                        <a:defRPr/>
                      </a:pPr>
                      <a:r>
                        <a:rPr lang="en-US" sz="1200" dirty="0" err="1"/>
                        <a:t>nas_delay</a:t>
                      </a:r>
                      <a:endParaRPr lang="en-US" sz="1200" dirty="0"/>
                    </a:p>
                  </a:txBody>
                  <a:tcPr/>
                </a:tc>
                <a:tc>
                  <a:txBody>
                    <a:bodyPr/>
                    <a:lstStyle/>
                    <a:p>
                      <a:r>
                        <a:rPr lang="en-US" sz="1200" dirty="0"/>
                        <a:t>total time (minutes) of delay due to National Aviation System</a:t>
                      </a:r>
                    </a:p>
                  </a:txBody>
                  <a:tcPr/>
                </a:tc>
                <a:extLst>
                  <a:ext uri="{0D108BD9-81ED-4DB2-BD59-A6C34878D82A}">
                    <a16:rowId xmlns:a16="http://schemas.microsoft.com/office/drawing/2014/main" val="297465940"/>
                  </a:ext>
                </a:extLst>
              </a:tr>
            </a:tbl>
          </a:graphicData>
        </a:graphic>
      </p:graphicFrame>
      <p:graphicFrame>
        <p:nvGraphicFramePr>
          <p:cNvPr id="5" name="Table 4">
            <a:extLst>
              <a:ext uri="{FF2B5EF4-FFF2-40B4-BE49-F238E27FC236}">
                <a16:creationId xmlns:a16="http://schemas.microsoft.com/office/drawing/2014/main" id="{F291E8C7-6C67-8F19-F1B8-128ECF966361}"/>
              </a:ext>
            </a:extLst>
          </p:cNvPr>
          <p:cNvGraphicFramePr>
            <a:graphicFrameLocks noGrp="1"/>
          </p:cNvGraphicFramePr>
          <p:nvPr>
            <p:extLst>
              <p:ext uri="{D42A27DB-BD31-4B8C-83A1-F6EECF244321}">
                <p14:modId xmlns:p14="http://schemas.microsoft.com/office/powerpoint/2010/main" val="3897882232"/>
              </p:ext>
            </p:extLst>
          </p:nvPr>
        </p:nvGraphicFramePr>
        <p:xfrm>
          <a:off x="4479946" y="2393447"/>
          <a:ext cx="4153813" cy="2006692"/>
        </p:xfrm>
        <a:graphic>
          <a:graphicData uri="http://schemas.openxmlformats.org/drawingml/2006/table">
            <a:tbl>
              <a:tblPr firstRow="1" bandRow="1">
                <a:tableStyleId>{5C22544A-7EE6-4342-B048-85BDC9FD1C3A}</a:tableStyleId>
              </a:tblPr>
              <a:tblGrid>
                <a:gridCol w="1853348">
                  <a:extLst>
                    <a:ext uri="{9D8B030D-6E8A-4147-A177-3AD203B41FA5}">
                      <a16:colId xmlns:a16="http://schemas.microsoft.com/office/drawing/2014/main" val="3592017438"/>
                    </a:ext>
                  </a:extLst>
                </a:gridCol>
                <a:gridCol w="2300465">
                  <a:extLst>
                    <a:ext uri="{9D8B030D-6E8A-4147-A177-3AD203B41FA5}">
                      <a16:colId xmlns:a16="http://schemas.microsoft.com/office/drawing/2014/main" val="542769229"/>
                    </a:ext>
                  </a:extLst>
                </a:gridCol>
              </a:tblGrid>
              <a:tr h="380974">
                <a:tc>
                  <a:txBody>
                    <a:bodyPr/>
                    <a:lstStyle/>
                    <a:p>
                      <a:r>
                        <a:rPr lang="en-US" sz="1200" dirty="0"/>
                        <a:t>Column Name</a:t>
                      </a:r>
                    </a:p>
                  </a:txBody>
                  <a:tcPr/>
                </a:tc>
                <a:tc>
                  <a:txBody>
                    <a:bodyPr/>
                    <a:lstStyle/>
                    <a:p>
                      <a:r>
                        <a:rPr lang="en-US" sz="1200" dirty="0"/>
                        <a:t>Description</a:t>
                      </a:r>
                    </a:p>
                  </a:txBody>
                  <a:tcPr/>
                </a:tc>
                <a:extLst>
                  <a:ext uri="{0D108BD9-81ED-4DB2-BD59-A6C34878D82A}">
                    <a16:rowId xmlns:a16="http://schemas.microsoft.com/office/drawing/2014/main" val="2157975852"/>
                  </a:ext>
                </a:extLst>
              </a:tr>
              <a:tr h="580614">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20"/>
                        <a:tabLst/>
                        <a:defRPr/>
                      </a:pPr>
                      <a:r>
                        <a:rPr lang="en-US" sz="1200" dirty="0" err="1"/>
                        <a:t>security_delay</a:t>
                      </a:r>
                      <a:endParaRPr lang="en-US" sz="1200" dirty="0"/>
                    </a:p>
                  </a:txBody>
                  <a:tcPr/>
                </a:tc>
                <a:tc>
                  <a:txBody>
                    <a:bodyPr/>
                    <a:lstStyle/>
                    <a:p>
                      <a:r>
                        <a:rPr lang="en-US" sz="1200" dirty="0"/>
                        <a:t>total time (minutes) of delay as a result of a security issue</a:t>
                      </a:r>
                    </a:p>
                  </a:txBody>
                  <a:tcPr/>
                </a:tc>
                <a:extLst>
                  <a:ext uri="{0D108BD9-81ED-4DB2-BD59-A6C34878D82A}">
                    <a16:rowId xmlns:a16="http://schemas.microsoft.com/office/drawing/2014/main" val="3686340364"/>
                  </a:ext>
                </a:extLst>
              </a:tr>
              <a:tr h="1045104">
                <a:tc>
                  <a:txBody>
                    <a:bodyPr/>
                    <a:lstStyle/>
                    <a:p>
                      <a:pPr marL="342900" marR="0" lvl="0" indent="-342900" algn="l" defTabSz="685800" rtl="0" eaLnBrk="1" fontAlgn="auto" latinLnBrk="0" hangingPunct="1">
                        <a:lnSpc>
                          <a:spcPct val="100000"/>
                        </a:lnSpc>
                        <a:spcBef>
                          <a:spcPts val="0"/>
                        </a:spcBef>
                        <a:spcAft>
                          <a:spcPts val="0"/>
                        </a:spcAft>
                        <a:buClrTx/>
                        <a:buSzTx/>
                        <a:buFont typeface="+mj-lt"/>
                        <a:buAutoNum type="arabicPeriod" startAt="21"/>
                        <a:tabLst/>
                        <a:defRPr/>
                      </a:pPr>
                      <a:r>
                        <a:rPr lang="en-US" sz="1200" dirty="0" err="1"/>
                        <a:t>late_aircraft_delay</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total time (minutes) of delay flights as a result of a previous flight on the same airplane being late</a:t>
                      </a:r>
                    </a:p>
                  </a:txBody>
                  <a:tcPr/>
                </a:tc>
                <a:extLst>
                  <a:ext uri="{0D108BD9-81ED-4DB2-BD59-A6C34878D82A}">
                    <a16:rowId xmlns:a16="http://schemas.microsoft.com/office/drawing/2014/main" val="1541645622"/>
                  </a:ext>
                </a:extLst>
              </a:tr>
            </a:tbl>
          </a:graphicData>
        </a:graphic>
      </p:graphicFrame>
    </p:spTree>
    <p:extLst>
      <p:ext uri="{BB962C8B-B14F-4D97-AF65-F5344CB8AC3E}">
        <p14:creationId xmlns:p14="http://schemas.microsoft.com/office/powerpoint/2010/main" val="409187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2F35-6B88-7AEB-647A-5A5070CCC8BC}"/>
              </a:ext>
            </a:extLst>
          </p:cNvPr>
          <p:cNvSpPr>
            <a:spLocks noGrp="1"/>
          </p:cNvSpPr>
          <p:nvPr>
            <p:ph type="title"/>
          </p:nvPr>
        </p:nvSpPr>
        <p:spPr/>
        <p:txBody>
          <a:bodyPr/>
          <a:lstStyle/>
          <a:p>
            <a:r>
              <a:rPr lang="en-US" dirty="0"/>
              <a:t>Key questions about the data</a:t>
            </a:r>
          </a:p>
        </p:txBody>
      </p:sp>
      <p:sp>
        <p:nvSpPr>
          <p:cNvPr id="3" name="Content Placeholder 2">
            <a:extLst>
              <a:ext uri="{FF2B5EF4-FFF2-40B4-BE49-F238E27FC236}">
                <a16:creationId xmlns:a16="http://schemas.microsoft.com/office/drawing/2014/main" id="{94C99DC5-764A-E435-9C03-FF6ADC8F47AD}"/>
              </a:ext>
            </a:extLst>
          </p:cNvPr>
          <p:cNvSpPr>
            <a:spLocks noGrp="1"/>
          </p:cNvSpPr>
          <p:nvPr>
            <p:ph idx="1"/>
          </p:nvPr>
        </p:nvSpPr>
        <p:spPr/>
        <p:txBody>
          <a:bodyPr>
            <a:normAutofit/>
          </a:bodyPr>
          <a:lstStyle/>
          <a:p>
            <a:pPr marL="342900" marR="0" lvl="0" indent="-342900" algn="just">
              <a:spcBef>
                <a:spcPts val="0"/>
              </a:spcBef>
              <a:spcAft>
                <a:spcPts val="0"/>
              </a:spcAft>
              <a:buFont typeface="+mj-lt"/>
              <a:buAutoNum type="arabicPeriod"/>
            </a:pPr>
            <a:r>
              <a:rPr lang="en-US" sz="1200" dirty="0">
                <a:effectLst/>
                <a:ea typeface="EB Garamond" panose="020F0502020204030204" pitchFamily="34" charset="0"/>
              </a:rPr>
              <a:t>Which airlines typically have significant flight delays?</a:t>
            </a:r>
          </a:p>
          <a:p>
            <a:pPr marL="342900" marR="0" lvl="0" indent="-342900" algn="just">
              <a:spcBef>
                <a:spcPts val="0"/>
              </a:spcBef>
              <a:spcAft>
                <a:spcPts val="0"/>
              </a:spcAft>
              <a:buFont typeface="+mj-lt"/>
              <a:buAutoNum type="arabicPeriod"/>
            </a:pPr>
            <a:endParaRPr lang="en-US" sz="1200" dirty="0">
              <a:effectLst/>
              <a:ea typeface="Times New Roman" panose="02020603050405020304" pitchFamily="18" charset="0"/>
            </a:endParaRPr>
          </a:p>
          <a:p>
            <a:pPr marL="342900" marR="0" lvl="0" indent="-342900" algn="just">
              <a:spcBef>
                <a:spcPts val="0"/>
              </a:spcBef>
              <a:spcAft>
                <a:spcPts val="0"/>
              </a:spcAft>
              <a:buFont typeface="+mj-lt"/>
              <a:buAutoNum type="arabicPeriod"/>
            </a:pPr>
            <a:r>
              <a:rPr lang="en-US" sz="1200" dirty="0">
                <a:effectLst/>
                <a:ea typeface="EB Garamond" panose="020F0502020204030204" pitchFamily="34" charset="0"/>
              </a:rPr>
              <a:t>Which airports typically have significant flight delays?</a:t>
            </a:r>
          </a:p>
          <a:p>
            <a:pPr marL="342900" marR="0" lvl="0" indent="-342900" algn="just">
              <a:spcBef>
                <a:spcPts val="0"/>
              </a:spcBef>
              <a:spcAft>
                <a:spcPts val="0"/>
              </a:spcAft>
              <a:buFont typeface="+mj-lt"/>
              <a:buAutoNum type="arabicPeriod"/>
            </a:pPr>
            <a:endParaRPr lang="en-US" sz="1200" dirty="0">
              <a:effectLst/>
              <a:ea typeface="Times New Roman" panose="02020603050405020304" pitchFamily="18" charset="0"/>
            </a:endParaRPr>
          </a:p>
          <a:p>
            <a:pPr marL="342900" marR="0" lvl="0" indent="-342900" algn="just">
              <a:spcBef>
                <a:spcPts val="0"/>
              </a:spcBef>
              <a:spcAft>
                <a:spcPts val="0"/>
              </a:spcAft>
              <a:buFont typeface="+mj-lt"/>
              <a:buAutoNum type="arabicPeriod"/>
            </a:pPr>
            <a:r>
              <a:rPr lang="en-US" sz="1200" dirty="0">
                <a:effectLst/>
                <a:ea typeface="EB Garamond" panose="020F0502020204030204" pitchFamily="34" charset="0"/>
              </a:rPr>
              <a:t>Which time of year, and month typically have the most flight delays?</a:t>
            </a:r>
          </a:p>
          <a:p>
            <a:pPr marL="342900" marR="0" lvl="0" indent="-342900" algn="just">
              <a:spcBef>
                <a:spcPts val="0"/>
              </a:spcBef>
              <a:spcAft>
                <a:spcPts val="0"/>
              </a:spcAft>
              <a:buFont typeface="+mj-lt"/>
              <a:buAutoNum type="arabicPeriod"/>
            </a:pPr>
            <a:endParaRPr lang="en-US" sz="1200" dirty="0">
              <a:effectLst/>
              <a:ea typeface="EB Garamond" panose="020F0502020204030204" pitchFamily="34" charset="0"/>
            </a:endParaRPr>
          </a:p>
          <a:p>
            <a:pPr marL="342900" marR="0" lvl="0" indent="-342900" algn="just">
              <a:spcBef>
                <a:spcPts val="0"/>
              </a:spcBef>
              <a:spcAft>
                <a:spcPts val="0"/>
              </a:spcAft>
              <a:buFont typeface="+mj-lt"/>
              <a:buAutoNum type="arabicPeriod"/>
            </a:pPr>
            <a:r>
              <a:rPr lang="en-US" sz="1200" dirty="0">
                <a:effectLst/>
                <a:ea typeface="EB Garamond" panose="020F0502020204030204" pitchFamily="34" charset="0"/>
              </a:rPr>
              <a:t>Which airlines typically have significant flight delays?</a:t>
            </a:r>
          </a:p>
          <a:p>
            <a:pPr marL="342900" marR="0" lvl="0" indent="-342900" algn="just">
              <a:spcBef>
                <a:spcPts val="0"/>
              </a:spcBef>
              <a:spcAft>
                <a:spcPts val="0"/>
              </a:spcAft>
              <a:buFont typeface="+mj-lt"/>
              <a:buAutoNum type="arabicPeriod"/>
            </a:pPr>
            <a:endParaRPr lang="en-US" sz="1200" dirty="0">
              <a:effectLst/>
              <a:ea typeface="Times New Roman" panose="02020603050405020304" pitchFamily="18" charset="0"/>
            </a:endParaRPr>
          </a:p>
        </p:txBody>
      </p:sp>
    </p:spTree>
    <p:extLst>
      <p:ext uri="{BB962C8B-B14F-4D97-AF65-F5344CB8AC3E}">
        <p14:creationId xmlns:p14="http://schemas.microsoft.com/office/powerpoint/2010/main" val="2745918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and Models</a:t>
            </a:r>
          </a:p>
        </p:txBody>
      </p:sp>
      <p:sp>
        <p:nvSpPr>
          <p:cNvPr id="3" name="Content Placeholder 2"/>
          <p:cNvSpPr>
            <a:spLocks noGrp="1"/>
          </p:cNvSpPr>
          <p:nvPr>
            <p:ph idx="1"/>
          </p:nvPr>
        </p:nvSpPr>
        <p:spPr>
          <a:xfrm>
            <a:off x="510241" y="1752655"/>
            <a:ext cx="7210396" cy="2174969"/>
          </a:xfrm>
        </p:spPr>
        <p:txBody>
          <a:bodyPr>
            <a:normAutofit/>
          </a:bodyPr>
          <a:lstStyle/>
          <a:p>
            <a:r>
              <a:rPr sz="1200" dirty="0"/>
              <a:t>We will be exploring the data by looking at the internal structure and exploring the contents of the data set. </a:t>
            </a:r>
            <a:endParaRPr lang="en-US" sz="1200" dirty="0"/>
          </a:p>
          <a:p>
            <a:pPr marL="0" indent="0">
              <a:buNone/>
            </a:pPr>
            <a:endParaRPr lang="en-US" sz="1100" dirty="0"/>
          </a:p>
          <a:p>
            <a:r>
              <a:rPr sz="1200" dirty="0"/>
              <a:t>We will explore </a:t>
            </a:r>
            <a:r>
              <a:rPr lang="en-US" sz="1200" dirty="0"/>
              <a:t>also </a:t>
            </a:r>
            <a:r>
              <a:rPr sz="1200" dirty="0"/>
              <a:t>how to identify null values and duplicate values, perform some data cleansing and develop some graphs.</a:t>
            </a:r>
          </a:p>
          <a:p>
            <a:pPr marL="0" lvl="0" indent="0">
              <a:spcBef>
                <a:spcPts val="3000"/>
              </a:spcBef>
              <a:buNone/>
            </a:pPr>
            <a:r>
              <a:rPr sz="1400" b="1" dirty="0">
                <a:solidFill>
                  <a:schemeClr val="accent6">
                    <a:lumMod val="40000"/>
                    <a:lumOff val="60000"/>
                  </a:schemeClr>
                </a:solidFill>
              </a:rPr>
              <a:t>Read the file</a:t>
            </a:r>
          </a:p>
          <a:p>
            <a:pPr marL="0" lvl="0" indent="0">
              <a:buNone/>
            </a:pPr>
            <a:r>
              <a:rPr sz="1100" dirty="0"/>
              <a:t>The following function reads the contents of the file, stores it in a variable named ‘</a:t>
            </a:r>
            <a:r>
              <a:rPr lang="en-US" sz="1100" dirty="0"/>
              <a:t>data</a:t>
            </a:r>
            <a:r>
              <a:rPr sz="1100" dirty="0"/>
              <a:t>’, and replaces null values as blanks.</a:t>
            </a:r>
          </a:p>
        </p:txBody>
      </p:sp>
      <p:sp>
        <p:nvSpPr>
          <p:cNvPr id="4" name="TextBox 3">
            <a:extLst>
              <a:ext uri="{FF2B5EF4-FFF2-40B4-BE49-F238E27FC236}">
                <a16:creationId xmlns:a16="http://schemas.microsoft.com/office/drawing/2014/main" id="{C95C0231-1B46-6E1B-4875-3C00E6097005}"/>
              </a:ext>
            </a:extLst>
          </p:cNvPr>
          <p:cNvSpPr txBox="1"/>
          <p:nvPr/>
        </p:nvSpPr>
        <p:spPr>
          <a:xfrm>
            <a:off x="595281" y="3927624"/>
            <a:ext cx="7125356" cy="830997"/>
          </a:xfrm>
          <a:prstGeom prst="rect">
            <a:avLst/>
          </a:prstGeom>
          <a:solidFill>
            <a:schemeClr val="accent6">
              <a:lumMod val="40000"/>
              <a:lumOff val="60000"/>
            </a:schemeClr>
          </a:solidFill>
        </p:spPr>
        <p:txBody>
          <a:bodyPr wrap="square" rtlCol="0">
            <a:spAutoFit/>
          </a:bodyPr>
          <a:lstStyle/>
          <a:p>
            <a:r>
              <a:rPr lang="en-US" sz="1200" i="1" dirty="0">
                <a:solidFill>
                  <a:srgbClr val="60A0B0"/>
                </a:solidFill>
                <a:latin typeface="Courier"/>
              </a:rPr>
              <a:t># Read the file</a:t>
            </a:r>
            <a:br>
              <a:rPr lang="en-US" sz="1200" dirty="0"/>
            </a:br>
            <a:r>
              <a:rPr lang="en-US" sz="1200" dirty="0">
                <a:latin typeface="Courier"/>
              </a:rPr>
              <a:t>data</a:t>
            </a:r>
            <a:r>
              <a:rPr lang="en-US" sz="1200" dirty="0">
                <a:solidFill>
                  <a:srgbClr val="007020"/>
                </a:solidFill>
                <a:latin typeface="Courier"/>
              </a:rPr>
              <a:t>&lt;-</a:t>
            </a:r>
            <a:r>
              <a:rPr lang="en-US" sz="1200" dirty="0">
                <a:latin typeface="Courier"/>
              </a:rPr>
              <a:t> </a:t>
            </a:r>
            <a:r>
              <a:rPr lang="en-US" sz="1200" dirty="0" err="1">
                <a:solidFill>
                  <a:srgbClr val="06287E"/>
                </a:solidFill>
                <a:latin typeface="Courier"/>
              </a:rPr>
              <a:t>read.csv</a:t>
            </a:r>
            <a:r>
              <a:rPr lang="en-US" sz="1200" dirty="0">
                <a:latin typeface="Courier"/>
              </a:rPr>
              <a:t>(</a:t>
            </a:r>
            <a:r>
              <a:rPr lang="en-US" sz="1200" dirty="0">
                <a:solidFill>
                  <a:srgbClr val="4070A0"/>
                </a:solidFill>
                <a:latin typeface="Courier"/>
              </a:rPr>
              <a:t>"/Users/…Path/</a:t>
            </a:r>
            <a:r>
              <a:rPr lang="en-US" sz="1200" dirty="0" err="1">
                <a:solidFill>
                  <a:srgbClr val="4070A0"/>
                </a:solidFill>
                <a:latin typeface="Courier"/>
              </a:rPr>
              <a:t>Airline_Delay_Cause.csv</a:t>
            </a:r>
            <a:r>
              <a:rPr lang="en-US" sz="1200" dirty="0">
                <a:solidFill>
                  <a:srgbClr val="4070A0"/>
                </a:solidFill>
                <a:latin typeface="Courier"/>
              </a:rPr>
              <a:t>"</a:t>
            </a:r>
            <a:br>
              <a:rPr lang="en-US" sz="1200" dirty="0"/>
            </a:br>
            <a:r>
              <a:rPr lang="en-US" sz="1200" dirty="0">
                <a:latin typeface="Courier"/>
              </a:rPr>
              <a:t>, </a:t>
            </a:r>
            <a:r>
              <a:rPr lang="en-US" sz="1200" dirty="0" err="1">
                <a:solidFill>
                  <a:srgbClr val="7D9029"/>
                </a:solidFill>
                <a:latin typeface="Courier"/>
              </a:rPr>
              <a:t>na.string</a:t>
            </a:r>
            <a:r>
              <a:rPr lang="en-US" sz="1200" dirty="0">
                <a:solidFill>
                  <a:srgbClr val="7D9029"/>
                </a:solidFill>
                <a:latin typeface="Courier"/>
              </a:rPr>
              <a:t> =</a:t>
            </a:r>
            <a:r>
              <a:rPr lang="en-US" sz="1200" dirty="0">
                <a:latin typeface="Courier"/>
              </a:rPr>
              <a:t> </a:t>
            </a:r>
            <a:r>
              <a:rPr lang="en-US" sz="1200" dirty="0">
                <a:solidFill>
                  <a:srgbClr val="06287E"/>
                </a:solidFill>
                <a:latin typeface="Courier"/>
              </a:rPr>
              <a:t>c</a:t>
            </a:r>
            <a:r>
              <a:rPr lang="en-US" sz="1200" dirty="0">
                <a:latin typeface="Courier"/>
              </a:rPr>
              <a:t>(</a:t>
            </a:r>
            <a:r>
              <a:rPr lang="en-US" sz="1200" dirty="0">
                <a:solidFill>
                  <a:srgbClr val="4070A0"/>
                </a:solidFill>
                <a:latin typeface="Courier"/>
              </a:rPr>
              <a:t>""</a:t>
            </a:r>
            <a:r>
              <a:rPr lang="en-US" sz="1200" dirty="0">
                <a:latin typeface="Courier"/>
              </a:rPr>
              <a:t>)) </a:t>
            </a:r>
            <a:br>
              <a:rPr lang="en-US" sz="1200" dirty="0"/>
            </a:br>
            <a:r>
              <a:rPr lang="en-US" sz="1200" dirty="0">
                <a:solidFill>
                  <a:srgbClr val="06287E"/>
                </a:solidFill>
                <a:latin typeface="Courier"/>
              </a:rPr>
              <a:t>options</a:t>
            </a:r>
            <a:r>
              <a:rPr lang="en-US" sz="1200" dirty="0">
                <a:latin typeface="Courier"/>
              </a:rPr>
              <a:t>(</a:t>
            </a:r>
            <a:r>
              <a:rPr lang="en-US" sz="1200" dirty="0">
                <a:solidFill>
                  <a:srgbClr val="7D9029"/>
                </a:solidFill>
                <a:latin typeface="Courier"/>
              </a:rPr>
              <a:t>digits =</a:t>
            </a:r>
            <a:r>
              <a:rPr lang="en-US" sz="1200" dirty="0">
                <a:latin typeface="Courier"/>
              </a:rPr>
              <a:t> </a:t>
            </a:r>
            <a:r>
              <a:rPr lang="en-US" sz="1200" dirty="0">
                <a:solidFill>
                  <a:srgbClr val="40A070"/>
                </a:solidFill>
                <a:latin typeface="Courier"/>
              </a:rPr>
              <a:t>2</a:t>
            </a:r>
            <a:r>
              <a:rPr lang="en-US" sz="1200" dirty="0">
                <a:latin typeface="Courier"/>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Exploring the dataset</a:t>
            </a:r>
          </a:p>
        </p:txBody>
      </p:sp>
      <p:sp>
        <p:nvSpPr>
          <p:cNvPr id="3" name="Content Placeholder 2"/>
          <p:cNvSpPr>
            <a:spLocks noGrp="1"/>
          </p:cNvSpPr>
          <p:nvPr>
            <p:ph idx="1"/>
          </p:nvPr>
        </p:nvSpPr>
        <p:spPr>
          <a:xfrm>
            <a:off x="355940" y="3037772"/>
            <a:ext cx="8702143" cy="2019044"/>
          </a:xfrm>
        </p:spPr>
        <p:txBody>
          <a:bodyPr>
            <a:normAutofit/>
          </a:bodyPr>
          <a:lstStyle/>
          <a:p>
            <a:pPr lvl="0" indent="0">
              <a:buNone/>
            </a:pPr>
            <a:r>
              <a:rPr sz="800" dirty="0">
                <a:latin typeface="Courier"/>
              </a:rPr>
              <a:t>## '</a:t>
            </a:r>
            <a:r>
              <a:rPr sz="800" dirty="0" err="1">
                <a:latin typeface="Courier"/>
              </a:rPr>
              <a:t>data.frame</a:t>
            </a:r>
            <a:r>
              <a:rPr sz="800" dirty="0">
                <a:latin typeface="Courier"/>
              </a:rPr>
              <a:t>':    101315 obs. of  21 variables:
##  $ year               : int  2022 2022 2022 2022 2022 2022 2022 2022 2022 2022 ...
##  $ month              : int  7 7 7 7 7 7 7 7 7 7 ...
##  $ carrier            : chr  "9E" "9E" "9E" "9E" ...
##  $ </a:t>
            </a:r>
            <a:r>
              <a:rPr sz="800" dirty="0" err="1">
                <a:latin typeface="Courier"/>
              </a:rPr>
              <a:t>carrier_name</a:t>
            </a:r>
            <a:r>
              <a:rPr sz="800" dirty="0">
                <a:latin typeface="Courier"/>
              </a:rPr>
              <a:t>       : chr  "Endeavor Air Inc." "Endeavor Air Inc." "Endeavor Air Inc." "Endeavor Air Inc." ...
##  $ airport            : chr  "ABE" "ABY" "ACK" "AEX" ...
##  $ </a:t>
            </a:r>
            <a:r>
              <a:rPr sz="800" dirty="0" err="1">
                <a:latin typeface="Courier"/>
              </a:rPr>
              <a:t>airport_name</a:t>
            </a:r>
            <a:r>
              <a:rPr sz="800" dirty="0">
                <a:latin typeface="Courier"/>
              </a:rPr>
              <a:t>       : chr  "Allentown/Bethlehem/Easton, PA: Lehigh Valley International" "Albany, GA: Southwest Georgia Regional"</a:t>
            </a:r>
            <a:r>
              <a:rPr lang="en-US" sz="800" dirty="0">
                <a:latin typeface="Courier"/>
              </a:rPr>
              <a:t> ...</a:t>
            </a:r>
            <a:r>
              <a:rPr sz="800" dirty="0">
                <a:latin typeface="Courier"/>
              </a:rPr>
              <a:t> 
##  $ </a:t>
            </a:r>
            <a:r>
              <a:rPr sz="800" dirty="0" err="1">
                <a:latin typeface="Courier"/>
              </a:rPr>
              <a:t>arr_flights</a:t>
            </a:r>
            <a:r>
              <a:rPr sz="800" dirty="0">
                <a:latin typeface="Courier"/>
              </a:rPr>
              <a:t>        : num  33 78 124 67 174 ...</a:t>
            </a:r>
            <a:endParaRPr sz="800" dirty="0"/>
          </a:p>
        </p:txBody>
      </p:sp>
      <p:sp>
        <p:nvSpPr>
          <p:cNvPr id="4" name="Content Placeholder 2">
            <a:extLst>
              <a:ext uri="{FF2B5EF4-FFF2-40B4-BE49-F238E27FC236}">
                <a16:creationId xmlns:a16="http://schemas.microsoft.com/office/drawing/2014/main" id="{AF6A23BD-280B-A9CA-2E62-3986092C9C36}"/>
              </a:ext>
            </a:extLst>
          </p:cNvPr>
          <p:cNvSpPr txBox="1">
            <a:spLocks/>
          </p:cNvSpPr>
          <p:nvPr/>
        </p:nvSpPr>
        <p:spPr>
          <a:xfrm>
            <a:off x="510241" y="1752656"/>
            <a:ext cx="7210396" cy="59164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a:lstStyle>
          <a:p>
            <a:pPr marL="0" lvl="0" indent="0">
              <a:buNone/>
            </a:pPr>
            <a:r>
              <a:rPr lang="en-US" sz="1200" dirty="0"/>
              <a:t>The </a:t>
            </a:r>
            <a:r>
              <a:rPr lang="en-US" sz="1200" b="1" i="1" dirty="0">
                <a:solidFill>
                  <a:srgbClr val="0070C0"/>
                </a:solidFill>
              </a:rPr>
              <a:t>str() </a:t>
            </a:r>
            <a:r>
              <a:rPr lang="en-US" sz="1200" b="1" dirty="0">
                <a:solidFill>
                  <a:srgbClr val="0070C0"/>
                </a:solidFill>
              </a:rPr>
              <a:t>function </a:t>
            </a:r>
            <a:r>
              <a:rPr lang="en-US" sz="1200" dirty="0"/>
              <a:t>displays the internal structure of an R object. In this case, the R object is the data-storytelling data frame. This data frame consists of 101,315 observations (rows) and 21 variables (columns).</a:t>
            </a:r>
          </a:p>
        </p:txBody>
      </p:sp>
      <p:sp>
        <p:nvSpPr>
          <p:cNvPr id="5" name="TextBox 4">
            <a:extLst>
              <a:ext uri="{FF2B5EF4-FFF2-40B4-BE49-F238E27FC236}">
                <a16:creationId xmlns:a16="http://schemas.microsoft.com/office/drawing/2014/main" id="{F912904B-AD56-3470-E520-CDB70A521026}"/>
              </a:ext>
            </a:extLst>
          </p:cNvPr>
          <p:cNvSpPr txBox="1"/>
          <p:nvPr/>
        </p:nvSpPr>
        <p:spPr>
          <a:xfrm>
            <a:off x="595281" y="2405669"/>
            <a:ext cx="7125356" cy="461665"/>
          </a:xfrm>
          <a:prstGeom prst="rect">
            <a:avLst/>
          </a:prstGeom>
          <a:solidFill>
            <a:schemeClr val="accent6">
              <a:lumMod val="40000"/>
              <a:lumOff val="60000"/>
            </a:schemeClr>
          </a:solidFill>
        </p:spPr>
        <p:txBody>
          <a:bodyPr wrap="square" rtlCol="0">
            <a:spAutoFit/>
          </a:bodyPr>
          <a:lstStyle/>
          <a:p>
            <a:pPr lvl="0" indent="0">
              <a:buNone/>
            </a:pPr>
            <a:r>
              <a:rPr lang="en-US" sz="1200" i="1" dirty="0">
                <a:solidFill>
                  <a:srgbClr val="60A0B0"/>
                </a:solidFill>
                <a:latin typeface="Courier"/>
              </a:rPr>
              <a:t># Display internal structure</a:t>
            </a:r>
            <a:br>
              <a:rPr lang="en-US" sz="1200" dirty="0"/>
            </a:br>
            <a:r>
              <a:rPr lang="en-US" sz="1200" dirty="0">
                <a:solidFill>
                  <a:srgbClr val="06287E"/>
                </a:solidFill>
                <a:latin typeface="Courier"/>
              </a:rPr>
              <a:t>str</a:t>
            </a:r>
            <a:r>
              <a:rPr lang="en-US" sz="1200" dirty="0">
                <a:latin typeface="Courier"/>
              </a:rPr>
              <a:t>(data)</a:t>
            </a:r>
          </a:p>
        </p:txBody>
      </p:sp>
      <p:sp>
        <p:nvSpPr>
          <p:cNvPr id="6" name="Title 1">
            <a:extLst>
              <a:ext uri="{FF2B5EF4-FFF2-40B4-BE49-F238E27FC236}">
                <a16:creationId xmlns:a16="http://schemas.microsoft.com/office/drawing/2014/main" id="{41877111-28B5-3DF0-6999-98484E97B2EF}"/>
              </a:ext>
            </a:extLst>
          </p:cNvPr>
          <p:cNvSpPr txBox="1">
            <a:spLocks/>
          </p:cNvSpPr>
          <p:nvPr/>
        </p:nvSpPr>
        <p:spPr>
          <a:xfrm>
            <a:off x="510241" y="1156233"/>
            <a:ext cx="7210396" cy="37505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1"/>
                </a:solidFill>
                <a:latin typeface="+mj-lt"/>
                <a:ea typeface="+mj-ea"/>
                <a:cs typeface="+mj-cs"/>
              </a:defRPr>
            </a:lvl1pPr>
          </a:lstStyle>
          <a:p>
            <a:r>
              <a:rPr lang="en-US" sz="1600" dirty="0">
                <a:solidFill>
                  <a:schemeClr val="accent4">
                    <a:lumMod val="40000"/>
                    <a:lumOff val="60000"/>
                  </a:schemeClr>
                </a:solidFill>
                <a:latin typeface="Courier" pitchFamily="2" charset="0"/>
              </a:rPr>
              <a:t>Functions</a:t>
            </a: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{3F754DEF-3DC4-B441-A2F4-2A276C9E6167}tf10001057</Template>
  <TotalTime>3517</TotalTime>
  <Words>7440</Words>
  <Application>Microsoft Office PowerPoint</Application>
  <PresentationFormat>On-screen Show (16:9)</PresentationFormat>
  <Paragraphs>680</Paragraphs>
  <Slides>50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Courier</vt:lpstr>
      <vt:lpstr>EB Garamond</vt:lpstr>
      <vt:lpstr>Lucida Sans</vt:lpstr>
      <vt:lpstr>Times New Roman</vt:lpstr>
      <vt:lpstr>Trebuchet MS</vt:lpstr>
      <vt:lpstr>Berlin</vt:lpstr>
      <vt:lpstr>Flight Delay from  January 2017 - July 2022</vt:lpstr>
      <vt:lpstr>Introduction</vt:lpstr>
      <vt:lpstr>About the data</vt:lpstr>
      <vt:lpstr>About the data (cont.)</vt:lpstr>
      <vt:lpstr>About the data (cont.)</vt:lpstr>
      <vt:lpstr>About the data (cont.)</vt:lpstr>
      <vt:lpstr>Key questions about the data</vt:lpstr>
      <vt:lpstr>Analysis and Models</vt:lpstr>
      <vt:lpstr>Exploring the dataset</vt:lpstr>
      <vt:lpstr>Exploring the dataset (cont.)</vt:lpstr>
      <vt:lpstr>Exploring the dataset (cont.)</vt:lpstr>
      <vt:lpstr>Exploring the dataset (cont.)</vt:lpstr>
      <vt:lpstr>Exploring the dataset (cont.)</vt:lpstr>
      <vt:lpstr>Identify duplicate values</vt:lpstr>
      <vt:lpstr>Understanding the data</vt:lpstr>
      <vt:lpstr>Understanding the data (cont.)</vt:lpstr>
      <vt:lpstr>Understanding the data (cont.)</vt:lpstr>
      <vt:lpstr>Data cleansing</vt:lpstr>
      <vt:lpstr>Results</vt:lpstr>
      <vt:lpstr>PowerPoint Presentation</vt:lpstr>
      <vt:lpstr>PowerPoint Presentation</vt:lpstr>
      <vt:lpstr>Results (cont.)</vt:lpstr>
      <vt:lpstr>Results</vt:lpstr>
      <vt:lpstr>Results</vt:lpstr>
      <vt:lpstr>Flight Delay from  January 2017 - July 2022</vt:lpstr>
      <vt:lpstr>Understanding the data (recap)</vt:lpstr>
      <vt:lpstr>Box Plot</vt:lpstr>
      <vt:lpstr>Box Plot (cont.)</vt:lpstr>
      <vt:lpstr>Association Rule Discovery</vt:lpstr>
      <vt:lpstr>Association Rule Discovery (cont.)</vt:lpstr>
      <vt:lpstr>Association Rule Discovery (cont.)</vt:lpstr>
      <vt:lpstr>Association Rule Discovery (cont.)</vt:lpstr>
      <vt:lpstr>Association Rule Discovery (cont.)</vt:lpstr>
      <vt:lpstr>Association Rule Discovery (cont.)</vt:lpstr>
      <vt:lpstr>Association Rule Discovery (cont.)</vt:lpstr>
      <vt:lpstr>Clustering Analysis</vt:lpstr>
      <vt:lpstr>Clustering Analysis (cont.)</vt:lpstr>
      <vt:lpstr>Clustering Analysis (cont.)</vt:lpstr>
      <vt:lpstr>Clustering Analysis (cont.)</vt:lpstr>
      <vt:lpstr>Clustering Analysis (cont.)</vt:lpstr>
      <vt:lpstr>Hierarchical Clustering Algorithms (HAC)</vt:lpstr>
      <vt:lpstr>Distance Matrix Computation and Visualization</vt:lpstr>
      <vt:lpstr>Decision Tree</vt:lpstr>
      <vt:lpstr>Decision Tree (cont.)</vt:lpstr>
      <vt:lpstr>Naïve Bayes</vt:lpstr>
      <vt:lpstr>Naïve Bayes (cont.)</vt:lpstr>
      <vt:lpstr>Naïve Bayes (cont.)</vt:lpstr>
      <vt:lpstr>Naïve Bayes (cont.)</vt:lpstr>
      <vt:lpstr>Key questions about the data</vt:lpstr>
      <vt:lpstr>Questions?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from January 2017 - July 2022</dc:title>
  <dc:creator>Neysha Pagan, Santiago Lampon, Brandon O’Linn, Justin Washington</dc:creator>
  <cp:keywords/>
  <cp:lastModifiedBy>Brandon O'linn</cp:lastModifiedBy>
  <cp:revision>38</cp:revision>
  <dcterms:created xsi:type="dcterms:W3CDTF">2022-11-08T05:58:30Z</dcterms:created>
  <dcterms:modified xsi:type="dcterms:W3CDTF">2024-02-04T22:29:38Z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2022-11-08</vt:lpwstr>
  </property>
  <property fmtid="{D5CDD505-2E9C-101B-9397-08002B2CF9AE}" pid="3" name="output">
    <vt:lpwstr>powerpoint_presentation</vt:lpwstr>
  </property>
</Properties>
</file>