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70" r:id="rId6"/>
    <p:sldId id="271" r:id="rId7"/>
    <p:sldId id="272" r:id="rId8"/>
    <p:sldId id="287" r:id="rId9"/>
    <p:sldId id="273" r:id="rId10"/>
    <p:sldId id="274" r:id="rId11"/>
    <p:sldId id="265" r:id="rId12"/>
    <p:sldId id="267" r:id="rId13"/>
    <p:sldId id="266" r:id="rId14"/>
    <p:sldId id="268" r:id="rId15"/>
    <p:sldId id="269" r:id="rId16"/>
    <p:sldId id="275" r:id="rId17"/>
    <p:sldId id="276" r:id="rId18"/>
    <p:sldId id="277" r:id="rId19"/>
    <p:sldId id="280" r:id="rId20"/>
    <p:sldId id="281" r:id="rId21"/>
    <p:sldId id="282" r:id="rId22"/>
    <p:sldId id="283" r:id="rId23"/>
    <p:sldId id="284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3" autoAdjust="0"/>
  </p:normalViewPr>
  <p:slideViewPr>
    <p:cSldViewPr>
      <p:cViewPr varScale="1">
        <p:scale>
          <a:sx n="63" d="100"/>
          <a:sy n="6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F1A66-53EF-4DDF-9830-F2A7E1D79B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2D50-3BE5-4B81-A364-771D247B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E2D50-3BE5-4B81-A364-771D247BE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=“…”&gt; &lt;/a&gt;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E2D50-3BE5-4B81-A364-771D247BE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E2D50-3BE5-4B81-A364-771D247BEF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F0C86CF-7540-4E67-9C39-FCE2FA0E179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A0D6009-2A38-4554-AE20-F223DF574E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OWL Jan-24-14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Websites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0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computerhope.com/jargon/d/do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599"/>
            <a:ext cx="7757160" cy="55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6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Browsers</a:t>
            </a:r>
            <a:endParaRPr lang="en-US" dirty="0"/>
          </a:p>
        </p:txBody>
      </p:sp>
      <p:pic>
        <p:nvPicPr>
          <p:cNvPr id="2056" name="Picture 8" descr="http://auginhamilton.files.wordpress.com/2012/03/browser-wa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2331720"/>
            <a:ext cx="6248400" cy="43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0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astersallen.co.uk/sites/default/files/pictures/browsers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748402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9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Each browser renders differently</a:t>
            </a:r>
          </a:p>
          <a:p>
            <a:pPr marL="109728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Browser Compatibility is important!</a:t>
            </a:r>
          </a:p>
          <a:p>
            <a:r>
              <a:rPr lang="en-US" dirty="0">
                <a:latin typeface="+mj-lt"/>
              </a:rPr>
              <a:t>You will also hate it.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2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html5rocks.com/en/tutorials/internals/howbrowserswork/webk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72002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Webkit</a:t>
            </a:r>
            <a:r>
              <a:rPr lang="en-US" dirty="0" smtClean="0"/>
              <a:t> (Chrome &amp; Safari)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9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Gecko (Firefox)</a:t>
            </a:r>
            <a:endParaRPr lang="en-US" dirty="0"/>
          </a:p>
        </p:txBody>
      </p:sp>
      <p:pic>
        <p:nvPicPr>
          <p:cNvPr id="7170" name="Picture 2" descr="http://www.html5rocks.com/en/tutorials/internals/howbrowserswork/image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36202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9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How URLs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+mj-lt"/>
              </a:rPr>
              <a:t>The style of this header terrifies me…</a:t>
            </a:r>
            <a:endParaRPr lang="en-US" dirty="0">
              <a:latin typeface="+mj-lt"/>
            </a:endParaRPr>
          </a:p>
        </p:txBody>
      </p:sp>
      <p:pic>
        <p:nvPicPr>
          <p:cNvPr id="9220" name="Picture 4" descr="https://encrypted-tbn1.gstatic.com/images?q=tbn:ANd9GcSG2Azpn28GVdYhAznsMY3JZEf4GDGUeOjWYGmOnYvHjMVVkkGx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" y="2286000"/>
            <a:ext cx="25812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9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in a URL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Browser looks up IP Address for Domain Name</a:t>
            </a:r>
          </a:p>
          <a:p>
            <a:pPr marL="402336" lvl="1" indent="0">
              <a:buNone/>
            </a:pPr>
            <a:r>
              <a:rPr lang="en-US" dirty="0" smtClean="0">
                <a:latin typeface="+mj-lt"/>
              </a:rPr>
              <a:t>(IP = </a:t>
            </a:r>
            <a:r>
              <a:rPr lang="en-US" dirty="0">
                <a:latin typeface="+mj-lt"/>
              </a:rPr>
              <a:t>Internet Protocol </a:t>
            </a:r>
            <a:r>
              <a:rPr lang="en-US" dirty="0" smtClean="0">
                <a:latin typeface="+mj-lt"/>
              </a:rPr>
              <a:t>address)</a:t>
            </a:r>
          </a:p>
          <a:p>
            <a:pPr marL="402336" lvl="1" indent="0">
              <a:buNone/>
            </a:pPr>
            <a:r>
              <a:rPr lang="en-US" dirty="0" smtClean="0">
                <a:latin typeface="+mj-lt"/>
              </a:rPr>
              <a:t>(DNS = </a:t>
            </a:r>
            <a:r>
              <a:rPr lang="en-US" dirty="0">
                <a:latin typeface="+mj-lt"/>
              </a:rPr>
              <a:t>Domain Name </a:t>
            </a:r>
            <a:r>
              <a:rPr lang="en-US" dirty="0" smtClean="0">
                <a:latin typeface="+mj-lt"/>
              </a:rPr>
              <a:t>System)</a:t>
            </a:r>
          </a:p>
          <a:p>
            <a:pPr marL="402336" lvl="1" indent="0">
              <a:buNone/>
            </a:pPr>
            <a:r>
              <a:rPr lang="en-US" dirty="0" smtClean="0">
                <a:latin typeface="+mj-lt"/>
              </a:rPr>
              <a:t>Will also reference cache/stored data</a:t>
            </a:r>
            <a:endParaRPr lang="en-US" dirty="0">
              <a:latin typeface="+mj-lt"/>
            </a:endParaRPr>
          </a:p>
        </p:txBody>
      </p:sp>
      <p:pic>
        <p:nvPicPr>
          <p:cNvPr id="10242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4846320"/>
            <a:ext cx="32575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2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in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2"/>
            </a:pPr>
            <a:r>
              <a:rPr lang="en-US" dirty="0" smtClean="0">
                <a:latin typeface="+mj-lt"/>
              </a:rPr>
              <a:t>Browser sends HTTP request to server</a:t>
            </a:r>
          </a:p>
          <a:p>
            <a:pPr marL="402336" lvl="1" indent="0">
              <a:buNone/>
            </a:pPr>
            <a:r>
              <a:rPr lang="en-US" dirty="0" smtClean="0">
                <a:latin typeface="+mj-lt"/>
              </a:rPr>
              <a:t>Also contains cookies browser has for domain</a:t>
            </a:r>
            <a:endParaRPr lang="en-US" dirty="0">
              <a:latin typeface="+mj-lt"/>
            </a:endParaRPr>
          </a:p>
        </p:txBody>
      </p:sp>
      <p:pic>
        <p:nvPicPr>
          <p:cNvPr id="1126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63834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3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in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3"/>
            </a:pPr>
            <a:r>
              <a:rPr lang="en-US" dirty="0" smtClean="0">
                <a:latin typeface="+mj-lt"/>
              </a:rPr>
              <a:t>Server Handles/GETs the request</a:t>
            </a:r>
            <a:endParaRPr lang="en-US" dirty="0">
              <a:latin typeface="+mj-lt"/>
            </a:endParaRPr>
          </a:p>
        </p:txBody>
      </p:sp>
      <p:pic>
        <p:nvPicPr>
          <p:cNvPr id="1433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49287"/>
            <a:ext cx="1708639" cy="143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“The Internet” vs. “The Web”?</a:t>
            </a:r>
            <a:endParaRPr lang="en-US" dirty="0"/>
          </a:p>
        </p:txBody>
      </p:sp>
      <p:pic>
        <p:nvPicPr>
          <p:cNvPr id="1026" name="Picture 2" descr="http://skillcrush.com/wp-content/uploads/2013/03/internetvsthe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2362200"/>
            <a:ext cx="6629400" cy="37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7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in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4"/>
            </a:pPr>
            <a:r>
              <a:rPr lang="en-US" dirty="0" smtClean="0">
                <a:latin typeface="+mj-lt"/>
              </a:rPr>
              <a:t>Server sends back an HTTP response</a:t>
            </a:r>
            <a:endParaRPr lang="en-US" dirty="0">
              <a:latin typeface="+mj-lt"/>
            </a:endParaRPr>
          </a:p>
        </p:txBody>
      </p:sp>
      <p:pic>
        <p:nvPicPr>
          <p:cNvPr id="1638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93782"/>
            <a:ext cx="3155926" cy="128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8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in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5"/>
            </a:pPr>
            <a:r>
              <a:rPr lang="en-US" dirty="0" smtClean="0">
                <a:latin typeface="+mj-lt"/>
              </a:rPr>
              <a:t>Browser begins rendering HTML</a:t>
            </a:r>
            <a:endParaRPr lang="en-US" dirty="0">
              <a:latin typeface="+mj-lt"/>
            </a:endParaRPr>
          </a:p>
        </p:txBody>
      </p:sp>
      <p:pic>
        <p:nvPicPr>
          <p:cNvPr id="15364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3836141" cy="21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4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in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6"/>
            </a:pPr>
            <a:r>
              <a:rPr lang="en-US" dirty="0" smtClean="0">
                <a:latin typeface="+mj-lt"/>
              </a:rPr>
              <a:t>Browser sends requests for objects embedded in HTML</a:t>
            </a:r>
            <a:endParaRPr lang="en-US" dirty="0">
              <a:latin typeface="+mj-lt"/>
            </a:endParaRPr>
          </a:p>
        </p:txBody>
      </p:sp>
      <p:pic>
        <p:nvPicPr>
          <p:cNvPr id="1741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610" y="3581400"/>
            <a:ext cx="333254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6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in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7"/>
            </a:pPr>
            <a:r>
              <a:rPr lang="en-US" dirty="0" smtClean="0">
                <a:latin typeface="+mj-lt"/>
              </a:rPr>
              <a:t>Browser sends further asynchronous (AJAX) requests</a:t>
            </a:r>
            <a:endParaRPr lang="en-US" dirty="0">
              <a:latin typeface="+mj-lt"/>
            </a:endParaRPr>
          </a:p>
        </p:txBody>
      </p:sp>
      <p:pic>
        <p:nvPicPr>
          <p:cNvPr id="1843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0687"/>
            <a:ext cx="3048000" cy="1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2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Done!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2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 smtClean="0">
              <a:latin typeface="+mj-lt"/>
            </a:endParaRPr>
          </a:p>
          <a:p>
            <a:pPr marL="109728" indent="0" algn="ctr">
              <a:buNone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network of computer networks linked with a broad array of technology, which facilitate the transmission of data and exchange. </a:t>
            </a:r>
            <a:endParaRPr lang="en-US" dirty="0" smtClean="0">
              <a:latin typeface="+mj-lt"/>
            </a:endParaRPr>
          </a:p>
          <a:p>
            <a:pPr marL="109728" indent="0" algn="ctr">
              <a:buNone/>
            </a:pPr>
            <a:r>
              <a:rPr lang="en-US" dirty="0" smtClean="0">
                <a:latin typeface="+mj-lt"/>
              </a:rPr>
              <a:t>Information </a:t>
            </a:r>
            <a:r>
              <a:rPr lang="en-US" dirty="0">
                <a:latin typeface="+mj-lt"/>
              </a:rPr>
              <a:t>travels via protocols (digital rules)</a:t>
            </a:r>
          </a:p>
        </p:txBody>
      </p:sp>
    </p:spTree>
    <p:extLst>
      <p:ext uri="{BB962C8B-B14F-4D97-AF65-F5344CB8AC3E}">
        <p14:creationId xmlns:p14="http://schemas.microsoft.com/office/powerpoint/2010/main" val="4569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>
                <a:latin typeface="+mj-lt"/>
              </a:rPr>
              <a:t>The way of accessing all this information via the Internet using HTTP (Hypertext Transfer Protocol) protocol and </a:t>
            </a:r>
            <a:r>
              <a:rPr lang="en-US" dirty="0" smtClean="0">
                <a:latin typeface="+mj-lt"/>
              </a:rPr>
              <a:t>tools </a:t>
            </a:r>
            <a:r>
              <a:rPr lang="en-US" dirty="0">
                <a:latin typeface="+mj-lt"/>
              </a:rPr>
              <a:t>such as </a:t>
            </a:r>
            <a:r>
              <a:rPr lang="en-US" dirty="0" smtClean="0">
                <a:latin typeface="+mj-lt"/>
              </a:rPr>
              <a:t>browsers</a:t>
            </a:r>
          </a:p>
          <a:p>
            <a:pPr marL="109728" indent="0" algn="ctr">
              <a:buNone/>
            </a:pPr>
            <a:endParaRPr lang="en-US" dirty="0">
              <a:latin typeface="+mj-lt"/>
            </a:endParaRPr>
          </a:p>
          <a:p>
            <a:pPr marL="109728" indent="0" algn="ctr">
              <a:buNone/>
            </a:pPr>
            <a:r>
              <a:rPr lang="en-US" dirty="0" smtClean="0">
                <a:latin typeface="+mj-lt"/>
              </a:rPr>
              <a:t>Hence “hyperlinks”</a:t>
            </a:r>
          </a:p>
        </p:txBody>
      </p:sp>
    </p:spTree>
    <p:extLst>
      <p:ext uri="{BB962C8B-B14F-4D97-AF65-F5344CB8AC3E}">
        <p14:creationId xmlns:p14="http://schemas.microsoft.com/office/powerpoint/2010/main" val="230078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Side vs. Server Side</a:t>
            </a:r>
            <a:endParaRPr lang="en-US" dirty="0"/>
          </a:p>
        </p:txBody>
      </p:sp>
      <p:pic>
        <p:nvPicPr>
          <p:cNvPr id="4" name="Picture 8" descr="http://wpcontent.answcdn.com/wikipedia/commons/thumb/4/4f/Scheme_dynamic_page_en.svg/600px-Scheme_dynamic_page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948483" cy="25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Front End vs. 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6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Front End			Client Side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Very </a:t>
            </a:r>
            <a:r>
              <a:rPr lang="en-US" sz="2400" dirty="0" err="1" smtClean="0">
                <a:latin typeface="+mj-lt"/>
              </a:rPr>
              <a:t>DesignE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What the user sees and interacts with in the browser</a:t>
            </a:r>
          </a:p>
          <a:p>
            <a:r>
              <a:rPr lang="en-US" sz="2400" dirty="0" smtClean="0">
                <a:latin typeface="+mj-lt"/>
              </a:rPr>
              <a:t>Runs “The Client Side”</a:t>
            </a:r>
          </a:p>
          <a:p>
            <a:r>
              <a:rPr lang="en-US" sz="2400" dirty="0" smtClean="0">
                <a:latin typeface="+mj-lt"/>
              </a:rPr>
              <a:t>Aka, displays things</a:t>
            </a:r>
            <a:endParaRPr lang="en-US" sz="24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Application that runs on a user’s computer (the client being a browser, but not always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 smtClean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Front End == Client Side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066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 End			Server Side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Crunching Data</a:t>
            </a:r>
          </a:p>
          <a:p>
            <a:r>
              <a:rPr lang="en-US" sz="2400" dirty="0" smtClean="0">
                <a:latin typeface="+mj-lt"/>
              </a:rPr>
              <a:t>Runs in the “back end” (unseen by the user) on either the computer or on the server.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Runs on a Server</a:t>
            </a:r>
          </a:p>
          <a:p>
            <a:r>
              <a:rPr lang="en-US" sz="2400" dirty="0" smtClean="0">
                <a:latin typeface="+mj-lt"/>
              </a:rPr>
              <a:t>Explicitly does not run on the users computer (so somewhere else)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Back End == Server Side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603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thumati.files.wordpress.com/2009/12/clientserver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2286000"/>
            <a:ext cx="60721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Quick Review: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(Document Object </a:t>
            </a:r>
            <a:r>
              <a:rPr lang="en-US" dirty="0" smtClean="0"/>
              <a:t>Model)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Programming interface for HTML and XML</a:t>
            </a:r>
          </a:p>
          <a:p>
            <a:r>
              <a:rPr lang="en-US" dirty="0" smtClean="0">
                <a:latin typeface="+mj-lt"/>
              </a:rPr>
              <a:t>Defines structure of document</a:t>
            </a:r>
          </a:p>
          <a:p>
            <a:r>
              <a:rPr lang="en-US" dirty="0" smtClean="0">
                <a:latin typeface="+mj-lt"/>
              </a:rPr>
              <a:t>Defines how document can be manipulated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Document == Web page</a:t>
            </a:r>
          </a:p>
          <a:p>
            <a:r>
              <a:rPr lang="en-US" dirty="0" smtClean="0">
                <a:latin typeface="+mj-lt"/>
              </a:rPr>
              <a:t>Web page =&gt;&gt; DOM</a:t>
            </a:r>
          </a:p>
        </p:txBody>
      </p:sp>
    </p:spTree>
    <p:extLst>
      <p:ext uri="{BB962C8B-B14F-4D97-AF65-F5344CB8AC3E}">
        <p14:creationId xmlns:p14="http://schemas.microsoft.com/office/powerpoint/2010/main" val="205070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983</TotalTime>
  <Words>371</Words>
  <Application>Microsoft Office PowerPoint</Application>
  <PresentationFormat>On-screen Show (4:3)</PresentationFormat>
  <Paragraphs>68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OWL Jan-24-14</vt:lpstr>
      <vt:lpstr>“The Internet” vs. “The Web”?</vt:lpstr>
      <vt:lpstr>The Internet</vt:lpstr>
      <vt:lpstr>The Web</vt:lpstr>
      <vt:lpstr>Client Side vs. Server Side</vt:lpstr>
      <vt:lpstr>Front End   Client Side</vt:lpstr>
      <vt:lpstr>Back End   Server Side</vt:lpstr>
      <vt:lpstr>So, Quick Review:</vt:lpstr>
      <vt:lpstr>The DOM (Document Object Model)</vt:lpstr>
      <vt:lpstr>PowerPoint Presentation</vt:lpstr>
      <vt:lpstr>Browsers</vt:lpstr>
      <vt:lpstr>PowerPoint Presentation</vt:lpstr>
      <vt:lpstr>Browsers</vt:lpstr>
      <vt:lpstr>Webkit (Chrome &amp; Safari)</vt:lpstr>
      <vt:lpstr>Gecko (Firefox)</vt:lpstr>
      <vt:lpstr>How URLs Work</vt:lpstr>
      <vt:lpstr>Enter in a URL</vt:lpstr>
      <vt:lpstr>Enter in a URL</vt:lpstr>
      <vt:lpstr>Enter in a URL</vt:lpstr>
      <vt:lpstr>Enter in a URL</vt:lpstr>
      <vt:lpstr>Enter in a URL</vt:lpstr>
      <vt:lpstr>Enter in a URL</vt:lpstr>
      <vt:lpstr>Enter in a URL</vt:lpstr>
      <vt:lpstr>And Done!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Austin</dc:creator>
  <cp:lastModifiedBy>Kai Austin</cp:lastModifiedBy>
  <cp:revision>17</cp:revision>
  <dcterms:created xsi:type="dcterms:W3CDTF">2014-01-23T17:15:42Z</dcterms:created>
  <dcterms:modified xsi:type="dcterms:W3CDTF">2014-01-24T17:33:02Z</dcterms:modified>
</cp:coreProperties>
</file>