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3" d="100"/>
          <a:sy n="123" d="100"/>
        </p:scale>
        <p:origin x="52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Roberge" userId="ad06ea69c16b2ff0" providerId="LiveId" clId="{0BD3BAEC-413A-480B-8015-BB9DBDB90AE4}"/>
    <pc:docChg chg="undo custSel modSld">
      <pc:chgData name="Olivier Roberge" userId="ad06ea69c16b2ff0" providerId="LiveId" clId="{0BD3BAEC-413A-480B-8015-BB9DBDB90AE4}" dt="2024-11-28T16:24:13.827" v="9" actId="1076"/>
      <pc:docMkLst>
        <pc:docMk/>
      </pc:docMkLst>
      <pc:sldChg chg="modSp mod">
        <pc:chgData name="Olivier Roberge" userId="ad06ea69c16b2ff0" providerId="LiveId" clId="{0BD3BAEC-413A-480B-8015-BB9DBDB90AE4}" dt="2024-11-27T05:51:57.400" v="2" actId="20577"/>
        <pc:sldMkLst>
          <pc:docMk/>
          <pc:sldMk cId="0" sldId="256"/>
        </pc:sldMkLst>
        <pc:spChg chg="mod">
          <ac:chgData name="Olivier Roberge" userId="ad06ea69c16b2ff0" providerId="LiveId" clId="{0BD3BAEC-413A-480B-8015-BB9DBDB90AE4}" dt="2024-11-27T05:51:57.400" v="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Olivier Roberge" userId="ad06ea69c16b2ff0" providerId="LiveId" clId="{0BD3BAEC-413A-480B-8015-BB9DBDB90AE4}" dt="2024-11-27T05:26:09.300" v="1" actId="1076"/>
        <pc:sldMkLst>
          <pc:docMk/>
          <pc:sldMk cId="0" sldId="263"/>
        </pc:sldMkLst>
        <pc:spChg chg="mod">
          <ac:chgData name="Olivier Roberge" userId="ad06ea69c16b2ff0" providerId="LiveId" clId="{0BD3BAEC-413A-480B-8015-BB9DBDB90AE4}" dt="2024-11-27T05:26:09.300" v="1" actId="1076"/>
          <ac:spMkLst>
            <pc:docMk/>
            <pc:sldMk cId="0" sldId="263"/>
            <ac:spMk id="7" creationId="{00000000-0000-0000-0000-000000000000}"/>
          </ac:spMkLst>
        </pc:spChg>
      </pc:sldChg>
      <pc:sldChg chg="modSp mod">
        <pc:chgData name="Olivier Roberge" userId="ad06ea69c16b2ff0" providerId="LiveId" clId="{0BD3BAEC-413A-480B-8015-BB9DBDB90AE4}" dt="2024-11-28T16:24:13.353" v="8" actId="1076"/>
        <pc:sldMkLst>
          <pc:docMk/>
          <pc:sldMk cId="0" sldId="264"/>
        </pc:sldMkLst>
        <pc:spChg chg="mod">
          <ac:chgData name="Olivier Roberge" userId="ad06ea69c16b2ff0" providerId="LiveId" clId="{0BD3BAEC-413A-480B-8015-BB9DBDB90AE4}" dt="2024-11-28T16:24:13.353" v="8" actId="1076"/>
          <ac:spMkLst>
            <pc:docMk/>
            <pc:sldMk cId="0" sldId="264"/>
            <ac:spMk id="7" creationId="{00000000-0000-0000-0000-000000000000}"/>
          </ac:spMkLst>
        </pc:spChg>
      </pc:sldChg>
      <pc:sldChg chg="modSp mod">
        <pc:chgData name="Olivier Roberge" userId="ad06ea69c16b2ff0" providerId="LiveId" clId="{0BD3BAEC-413A-480B-8015-BB9DBDB90AE4}" dt="2024-11-28T16:24:13.827" v="9" actId="1076"/>
        <pc:sldMkLst>
          <pc:docMk/>
          <pc:sldMk cId="0" sldId="265"/>
        </pc:sldMkLst>
        <pc:spChg chg="mod">
          <ac:chgData name="Olivier Roberge" userId="ad06ea69c16b2ff0" providerId="LiveId" clId="{0BD3BAEC-413A-480B-8015-BB9DBDB90AE4}" dt="2024-11-28T16:24:13.827" v="9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livier Roberge" userId="ad06ea69c16b2ff0" providerId="LiveId" clId="{0BD3BAEC-413A-480B-8015-BB9DBDB90AE4}" dt="2024-11-28T16:23:53.739" v="4" actId="255"/>
          <ac:spMkLst>
            <pc:docMk/>
            <pc:sldMk cId="0" sldId="265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39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Real Estate Property Management Platform</a:t>
            </a:r>
            <a:endParaRPr lang="en-US" sz="2810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8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 and Next Steps</a:t>
            </a:r>
            <a:endParaRPr lang="en-US" sz="2885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Real Estate Innovation</a:t>
            </a:r>
            <a:endParaRPr lang="en-US" sz="1320" dirty="0"/>
          </a:p>
        </p:txBody>
      </p:sp>
      <p:sp>
        <p:nvSpPr>
          <p:cNvPr id="8" name="Text"/>
          <p:cNvSpPr/>
          <p:nvPr/>
        </p:nvSpPr>
        <p:spPr>
          <a:xfrm>
            <a:off x="4300205" y="2192369"/>
            <a:ext cx="3704033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platform will simplify operations, empower landlords with AI-driven insights, and provide tenants with a seamless experience, setting a new standard for property management.</a:t>
            </a:r>
            <a:endParaRPr lang="en-US" sz="1600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will this platform transform property management?</a:t>
            </a:r>
            <a:endParaRPr lang="en-US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Executive Summary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vision is to be the most user-friendly, efficient, and comprehensive property management platform, empowering small and independent property managers to streamline operations and grow their businesses.</a:t>
            </a:r>
            <a:endParaRPr lang="en-US" sz="1033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Mission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2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mission is to provide an all-in-one solution for landlords and property management companies, handling tenant relations, rent collection, maintenance requests, and more.</a:t>
            </a:r>
            <a:endParaRPr lang="en-US" sz="112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Business Name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business plan focuses on a platform called 'Example Name' that delivers these solutions.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6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Market Analysis</a:t>
            </a:r>
            <a:endParaRPr lang="en-US" sz="3167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Canada’s real estate market has over 33% of citizens renting properties, presenting a vast opportunity.</a:t>
            </a:r>
            <a:endParaRPr lang="en-US" sz="87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Real estate investing is popular, creating a need for better management tools.</a:t>
            </a:r>
            <a:endParaRPr lang="en-US" sz="87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Challenges include regulatory complexities and hesitation to adopt new technology.</a:t>
            </a:r>
            <a:endParaRPr lang="en-US" sz="87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Opportunities exist with rising rental demands and a focus on localization.</a:t>
            </a:r>
            <a:endParaRPr lang="en-US" sz="87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platform addresses affordability and accessibility for small landlords.</a:t>
            </a:r>
            <a:endParaRPr lang="en-US" sz="870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1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Competitor Landscape</a:t>
            </a:r>
            <a:endParaRPr lang="en-US" sz="2817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Competitors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Competitive Edge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 and Opportunities</a:t>
            </a:r>
            <a:endParaRPr lang="en-US" sz="1803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8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Buildium: Robust but expensive for small landlords. AppFolio: Targets large landlords, making it less suited for individuals. TenantCloud: Affordable but lacks localized Canadian features.</a:t>
            </a:r>
            <a:endParaRPr lang="en-US" sz="1183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Province-specific compliance tools, bilingual (French-English) support, accessible pricing tiers, and AI-driven insights.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Regulatory hurdles pose challenges. Opportunities lie in growing rental demand and under-served small landlords.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taticPath"/>
          <p:cNvSpPr/>
          <p:nvPr/>
        </p:nvSpPr>
        <p:spPr>
          <a:xfrm>
            <a:off x="635889" y="626745"/>
            <a:ext cx="5363528" cy="3866197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"/>
          <p:cNvSpPr/>
          <p:nvPr/>
        </p:nvSpPr>
        <p:spPr>
          <a:xfrm rot="-5400000">
            <a:off x="-770168" y="2168152"/>
            <a:ext cx="3671078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3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Financial Strategy</a:t>
            </a:r>
            <a:endParaRPr lang="en-US" sz="3333" dirty="0"/>
          </a:p>
        </p:txBody>
      </p:sp>
      <p:sp>
        <p:nvSpPr>
          <p:cNvPr id="5" name="Form title 1"/>
          <p:cNvSpPr/>
          <p:nvPr/>
        </p:nvSpPr>
        <p:spPr>
          <a:xfrm>
            <a:off x="2322814" y="754904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Revenue Streams</a:t>
            </a:r>
            <a:endParaRPr lang="en-US" sz="1633" dirty="0"/>
          </a:p>
        </p:txBody>
      </p:sp>
      <p:sp>
        <p:nvSpPr>
          <p:cNvPr id="6" name="Form text 1"/>
          <p:cNvSpPr/>
          <p:nvPr/>
        </p:nvSpPr>
        <p:spPr>
          <a:xfrm>
            <a:off x="2298335" y="1393508"/>
            <a:ext cx="3571875" cy="15518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Subscription pricing: $19/month (Basic) to $99/month (Pro).</a:t>
            </a:r>
            <a:endParaRPr lang="en-US" sz="1233" dirty="0"/>
          </a:p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Transaction fees: 1-2% on each rent payment.</a:t>
            </a:r>
            <a:endParaRPr lang="en-US" sz="1233" dirty="0"/>
          </a:p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Add-ons and commissions: Premium features such as background checks and insurance.</a:t>
            </a:r>
            <a:endParaRPr lang="en-US" sz="1233" dirty="0"/>
          </a:p>
        </p:txBody>
      </p:sp>
      <p:sp>
        <p:nvSpPr>
          <p:cNvPr id="7" name="Form text 2"/>
          <p:cNvSpPr/>
          <p:nvPr/>
        </p:nvSpPr>
        <p:spPr>
          <a:xfrm>
            <a:off x="2310003" y="3429810"/>
            <a:ext cx="3560207" cy="688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Projected Revenue:</a:t>
            </a:r>
            <a:endParaRPr lang="en-US" sz="1233" dirty="0"/>
          </a:p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Year 1: $50,000-$100,000 with 100-200 users.</a:t>
            </a:r>
            <a:endParaRPr lang="en-US" sz="1233" dirty="0"/>
          </a:p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Year 2: $250,000-$500,000 with 500-1000 users.</a:t>
            </a:r>
            <a:endParaRPr lang="en-US" sz="1233" dirty="0"/>
          </a:p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Year 3: $1 million with 2000+ users.</a:t>
            </a:r>
            <a:endParaRPr lang="en-US" sz="1233" dirty="0"/>
          </a:p>
        </p:txBody>
      </p:sp>
      <p:sp>
        <p:nvSpPr>
          <p:cNvPr id="8" name="StaticPath"/>
          <p:cNvSpPr/>
          <p:nvPr/>
        </p:nvSpPr>
        <p:spPr>
          <a:xfrm>
            <a:off x="2559320" y="3193828"/>
            <a:ext cx="3074670" cy="3714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58" y="1601962"/>
            <a:ext cx="2909888" cy="2909888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4192619" y="703707"/>
            <a:ext cx="2154555" cy="3734753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6" y="1023937"/>
            <a:ext cx="3095625" cy="3095625"/>
          </a:xfrm>
          <a:prstGeom prst="rect">
            <a:avLst/>
          </a:prstGeom>
        </p:spPr>
      </p:pic>
      <p:sp>
        <p:nvSpPr>
          <p:cNvPr id="4" name="Question 1"/>
          <p:cNvSpPr/>
          <p:nvPr/>
        </p:nvSpPr>
        <p:spPr>
          <a:xfrm>
            <a:off x="4306205" y="902922"/>
            <a:ext cx="1927336" cy="516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Who drives business growth?</a:t>
            </a:r>
            <a:endParaRPr lang="en-US" sz="1508" dirty="0"/>
          </a:p>
        </p:txBody>
      </p:sp>
      <p:sp>
        <p:nvSpPr>
          <p:cNvPr id="5" name="Answer 1"/>
          <p:cNvSpPr/>
          <p:nvPr/>
        </p:nvSpPr>
        <p:spPr>
          <a:xfrm>
            <a:off x="4298299" y="2557224"/>
            <a:ext cx="1943195" cy="163601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Alex: Focuses on partnerships, customer acquisition, and marketing.</a:t>
            </a:r>
            <a:endParaRPr lang="en-US" sz="1333" dirty="0"/>
          </a:p>
        </p:txBody>
      </p:sp>
      <p:sp>
        <p:nvSpPr>
          <p:cNvPr id="6" name="StaticPath"/>
          <p:cNvSpPr/>
          <p:nvPr/>
        </p:nvSpPr>
        <p:spPr>
          <a:xfrm>
            <a:off x="4928235" y="1616107"/>
            <a:ext cx="682943" cy="682943"/>
          </a:xfrm>
          <a:prstGeom prst="ellipse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6584442" y="704374"/>
            <a:ext cx="2154555" cy="3734753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Question 2"/>
          <p:cNvSpPr/>
          <p:nvPr/>
        </p:nvSpPr>
        <p:spPr>
          <a:xfrm>
            <a:off x="6698028" y="903589"/>
            <a:ext cx="1927336" cy="516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How are leads generated?</a:t>
            </a:r>
            <a:endParaRPr lang="en-US" sz="1600" dirty="0"/>
          </a:p>
        </p:txBody>
      </p:sp>
      <p:sp>
        <p:nvSpPr>
          <p:cNvPr id="9" name="Answer 2"/>
          <p:cNvSpPr/>
          <p:nvPr/>
        </p:nvSpPr>
        <p:spPr>
          <a:xfrm>
            <a:off x="6690122" y="2557891"/>
            <a:ext cx="1943195" cy="10225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Johnathan: Specializes in lead generation, earning $50 per 20 leads.</a:t>
            </a:r>
            <a:endParaRPr lang="en-US" sz="1333" dirty="0"/>
          </a:p>
        </p:txBody>
      </p:sp>
      <p:sp>
        <p:nvSpPr>
          <p:cNvPr id="10" name="StaticPath"/>
          <p:cNvSpPr/>
          <p:nvPr/>
        </p:nvSpPr>
        <p:spPr>
          <a:xfrm>
            <a:off x="7320058" y="1616773"/>
            <a:ext cx="682943" cy="682943"/>
          </a:xfrm>
          <a:prstGeom prst="ellipse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Development Roadmap</a:t>
            </a:r>
            <a:endParaRPr lang="en-US" sz="2890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Month 1-2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Month 3-6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Month 7-12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Develop the MVP with core features: tenant communication, rent collection, and maintenance.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Launch mobile app, add AI-based analytics, and community marketplace features.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Beta testing, refine features based on feedback, and expand platform integrations.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Step-by-Step Timeline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Months 1-3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Conduct market research, outline technical requirements, and develop the MVP with essential features like tenant profiles, rent collection, and maintenance tracking.</a:t>
            </a:r>
            <a:endParaRPr lang="en-US" sz="1152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Months 4-6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Beta test with early adopters, refine the product, and finalize marketing materials including a professional landing page.</a:t>
            </a:r>
            <a:endParaRPr lang="en-US" sz="1339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Months 7-12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Public launch, scale platform functionalities, and add advanced features such as vendor marketplaces and compliance automation.</a:t>
            </a:r>
            <a:endParaRPr lang="en-US" sz="1313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Development Priorities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Tenant Profiles</a:t>
            </a:r>
            <a:endParaRPr lang="en-US" sz="1477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Store tenant data, lease details, and communication history in an organized manner.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Rent Collection</a:t>
            </a:r>
            <a:endParaRPr lang="en-US" sz="1477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Simplify the rent payment process with automated reminders and receipts.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Maintenance Tracking</a:t>
            </a:r>
            <a:endParaRPr lang="en-US" sz="1477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Allow tenants to submit and track maintenance requests through a portal or voice assistant.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575</Words>
  <Application>Microsoft Office PowerPoint</Application>
  <PresentationFormat>Affichage à l'écran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OpenSans-Bold</vt:lpstr>
      <vt:lpstr>OpenSans-Regular</vt:lpstr>
      <vt:lpstr>Prompt-Bold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Olivier Roberge</cp:lastModifiedBy>
  <cp:revision>1</cp:revision>
  <dcterms:created xsi:type="dcterms:W3CDTF">2024-11-27T05:24:48Z</dcterms:created>
  <dcterms:modified xsi:type="dcterms:W3CDTF">2024-11-28T16:24:22Z</dcterms:modified>
</cp:coreProperties>
</file>