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2" r:id="rId2"/>
    <p:sldId id="293" r:id="rId3"/>
    <p:sldId id="273" r:id="rId4"/>
    <p:sldId id="274" r:id="rId5"/>
    <p:sldId id="281" r:id="rId6"/>
    <p:sldId id="280" r:id="rId7"/>
    <p:sldId id="282" r:id="rId8"/>
    <p:sldId id="283" r:id="rId9"/>
    <p:sldId id="284" r:id="rId10"/>
    <p:sldId id="285" r:id="rId11"/>
    <p:sldId id="286" r:id="rId12"/>
    <p:sldId id="287" r:id="rId13"/>
    <p:sldId id="288"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6/27/2018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6/27/2018</a:t>
            </a:fld>
            <a:endParaRPr lang="en-US" dirty="0"/>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6/27/2018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6/27/2018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6/27/2018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6/27/2018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6/27/2018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6/27/2018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6/27/2018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6/27/2018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6/27/2018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6/27/2018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6/27/2018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666102" y="853561"/>
            <a:ext cx="9224320" cy="1035856"/>
          </a:xfrm>
        </p:spPr>
        <p:txBody>
          <a:bodyPr>
            <a:normAutofit/>
          </a:bodyPr>
          <a:lstStyle/>
          <a:p>
            <a:pPr algn="ctr" eaLnBrk="1" hangingPunct="1"/>
            <a:r>
              <a:rPr lang="en-US" sz="2800" dirty="0"/>
              <a:t>Design and Development of Smart Water Purification Level Tester for Visually Impaired Person</a:t>
            </a:r>
            <a:endParaRPr lang="en-US" sz="2900" b="1" dirty="0">
              <a:solidFill>
                <a:schemeClr val="accent1">
                  <a:lumMod val="50000"/>
                </a:schemeClr>
              </a:solidFill>
              <a:latin typeface="Myriad Pro Semibold"/>
              <a:ea typeface="ＭＳ Ｐゴシック"/>
              <a:cs typeface="ＭＳ Ｐゴシック"/>
            </a:endParaRPr>
          </a:p>
        </p:txBody>
      </p:sp>
      <p:sp>
        <p:nvSpPr>
          <p:cNvPr id="7" name="Subtitle 2"/>
          <p:cNvSpPr>
            <a:spLocks noGrp="1"/>
          </p:cNvSpPr>
          <p:nvPr>
            <p:ph type="subTitle" idx="1"/>
          </p:nvPr>
        </p:nvSpPr>
        <p:spPr>
          <a:xfrm>
            <a:off x="1666102" y="2360325"/>
            <a:ext cx="9100752" cy="1059724"/>
          </a:xfrm>
        </p:spPr>
        <p:txBody>
          <a:bodyPr/>
          <a:lstStyle/>
          <a:p>
            <a:pPr algn="ctr" eaLnBrk="1" hangingPunct="1"/>
            <a:r>
              <a:rPr lang="en-US" sz="2000" dirty="0">
                <a:solidFill>
                  <a:srgbClr val="00B050"/>
                </a:solidFill>
              </a:rPr>
              <a:t>8</a:t>
            </a:r>
            <a:r>
              <a:rPr lang="en-US" sz="2000" baseline="30000" dirty="0">
                <a:solidFill>
                  <a:srgbClr val="00B050"/>
                </a:solidFill>
              </a:rPr>
              <a:t>th</a:t>
            </a:r>
            <a:r>
              <a:rPr lang="en-US" sz="2000" dirty="0">
                <a:solidFill>
                  <a:srgbClr val="00B050"/>
                </a:solidFill>
              </a:rPr>
              <a:t> International Workshop on Computer Science and Engineering (WCSE 2018) to Bangkok, Thailand</a:t>
            </a:r>
            <a:endParaRPr kumimoji="1" lang="ru-RU" sz="1600" dirty="0">
              <a:solidFill>
                <a:srgbClr val="00B050"/>
              </a:solidFill>
              <a:latin typeface="Myriad Pro"/>
              <a:ea typeface="ＭＳ Ｐゴシック"/>
              <a:cs typeface="ＭＳ Ｐゴシック"/>
            </a:endParaRPr>
          </a:p>
        </p:txBody>
      </p:sp>
      <p:sp>
        <p:nvSpPr>
          <p:cNvPr id="8" name="Subtitle 2"/>
          <p:cNvSpPr txBox="1">
            <a:spLocks/>
          </p:cNvSpPr>
          <p:nvPr/>
        </p:nvSpPr>
        <p:spPr bwMode="auto">
          <a:xfrm>
            <a:off x="1666102" y="3890957"/>
            <a:ext cx="8007823" cy="10785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charset="-128"/>
                <a:cs typeface="ＭＳ Ｐゴシック"/>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charset="-128"/>
                <a:cs typeface="ＭＳ Ｐゴシック"/>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ＭＳ Ｐゴシック"/>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charset="-128"/>
                <a:cs typeface="ＭＳ Ｐゴシック"/>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hangingPunct="1">
              <a:lnSpc>
                <a:spcPct val="100000"/>
              </a:lnSpc>
              <a:spcBef>
                <a:spcPts val="638"/>
              </a:spcBef>
              <a:tabLst>
                <a:tab pos="723900" algn="l"/>
                <a:tab pos="1447800" algn="l"/>
                <a:tab pos="2171700" algn="l"/>
                <a:tab pos="2895600" algn="l"/>
                <a:tab pos="3619500" algn="l"/>
                <a:tab pos="4343400" algn="l"/>
              </a:tabLst>
            </a:pPr>
            <a:r>
              <a:rPr lang="ru-RU" altLang="ru-RU" sz="1600" b="1" dirty="0">
                <a:solidFill>
                  <a:srgbClr val="002060"/>
                </a:solidFill>
                <a:ea typeface="ＭＳ Ｐゴシック" pitchFamily="34" charset="-128"/>
              </a:rPr>
              <a:t>Pre</a:t>
            </a:r>
            <a:r>
              <a:rPr lang="en-US" altLang="ru-RU" sz="1600" b="1" dirty="0">
                <a:solidFill>
                  <a:srgbClr val="002060"/>
                </a:solidFill>
                <a:ea typeface="ＭＳ Ｐゴシック" pitchFamily="34" charset="-128"/>
              </a:rPr>
              <a:t>sented</a:t>
            </a:r>
            <a:r>
              <a:rPr lang="ru-RU" altLang="ru-RU" sz="1600" b="1" dirty="0">
                <a:solidFill>
                  <a:srgbClr val="002060"/>
                </a:solidFill>
                <a:ea typeface="ＭＳ Ｐゴシック" pitchFamily="34" charset="-128"/>
              </a:rPr>
              <a:t> by:</a:t>
            </a:r>
          </a:p>
          <a:p>
            <a:pPr hangingPunct="1">
              <a:lnSpc>
                <a:spcPct val="100000"/>
              </a:lnSpc>
              <a:spcBef>
                <a:spcPts val="638"/>
              </a:spcBef>
              <a:tabLst>
                <a:tab pos="723900" algn="l"/>
                <a:tab pos="1447800" algn="l"/>
                <a:tab pos="2171700" algn="l"/>
                <a:tab pos="2895600" algn="l"/>
                <a:tab pos="3619500" algn="l"/>
                <a:tab pos="4343400" algn="l"/>
              </a:tabLst>
            </a:pPr>
            <a:r>
              <a:rPr lang="en-US" altLang="ru-RU" sz="2000" b="1" dirty="0">
                <a:solidFill>
                  <a:srgbClr val="002060"/>
                </a:solidFill>
                <a:ea typeface="ＭＳ Ｐゴシック" pitchFamily="34" charset="-128"/>
              </a:rPr>
              <a:t>Md. Khabbab Hossain Tusher</a:t>
            </a:r>
            <a:endParaRPr lang="en-US" sz="2000" dirty="0">
              <a:solidFill>
                <a:srgbClr val="002060"/>
              </a:solidFill>
            </a:endParaRPr>
          </a:p>
          <a:p>
            <a:r>
              <a:rPr lang="en-US" sz="1600" dirty="0"/>
              <a:t> </a:t>
            </a:r>
            <a:r>
              <a:rPr lang="en-US" sz="1600" b="1" dirty="0">
                <a:solidFill>
                  <a:schemeClr val="tx2">
                    <a:lumMod val="50000"/>
                  </a:schemeClr>
                </a:solidFill>
              </a:rPr>
              <a:t>East West University</a:t>
            </a:r>
          </a:p>
          <a:p>
            <a:r>
              <a:rPr lang="en-US" sz="1600" b="1" dirty="0">
                <a:solidFill>
                  <a:schemeClr val="tx2">
                    <a:lumMod val="50000"/>
                  </a:schemeClr>
                </a:solidFill>
              </a:rPr>
              <a:t>Department of Computer Science and Engineering</a:t>
            </a:r>
          </a:p>
          <a:p>
            <a:r>
              <a:rPr lang="en-US" sz="1600" b="1" dirty="0">
                <a:solidFill>
                  <a:schemeClr val="tx2">
                    <a:lumMod val="50000"/>
                  </a:schemeClr>
                </a:solidFill>
              </a:rPr>
              <a:t>Dhaka-1212,Bangladesh</a:t>
            </a:r>
            <a:endParaRPr lang="ru-RU" altLang="ru-RU" sz="1600" b="1" dirty="0">
              <a:solidFill>
                <a:schemeClr val="tx2">
                  <a:lumMod val="50000"/>
                </a:schemeClr>
              </a:solidFill>
              <a:ea typeface="ＭＳ Ｐゴシック"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4" name="Picture 3">
            <a:extLst>
              <a:ext uri="{FF2B5EF4-FFF2-40B4-BE49-F238E27FC236}">
                <a16:creationId xmlns:a16="http://schemas.microsoft.com/office/drawing/2014/main" id="{100E8CEA-E48B-4D9E-A56A-CF4C08C4EC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7" name="Rectangle 6"/>
          <p:cNvSpPr/>
          <p:nvPr/>
        </p:nvSpPr>
        <p:spPr>
          <a:xfrm>
            <a:off x="3847271" y="1672045"/>
            <a:ext cx="5201483" cy="369332"/>
          </a:xfrm>
          <a:prstGeom prst="rect">
            <a:avLst/>
          </a:prstGeom>
          <a:noFill/>
        </p:spPr>
        <p:txBody>
          <a:bodyPr wrap="square" lIns="91440" tIns="45720" rIns="91440" bIns="45720">
            <a:spAutoFit/>
          </a:bodyPr>
          <a:lstStyle/>
          <a:p>
            <a:pPr marL="0" lvl="1" algn="ctr"/>
            <a:r>
              <a:rPr lang="en-US" b="1" dirty="0"/>
              <a:t>Hardware and Software Components</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9222" y="2256478"/>
            <a:ext cx="6169877" cy="2816994"/>
          </a:xfrm>
          <a:prstGeom prst="rect">
            <a:avLst/>
          </a:prstGeom>
          <a:noFill/>
        </p:spPr>
      </p:pic>
      <p:sp>
        <p:nvSpPr>
          <p:cNvPr id="3" name="TextBox 2"/>
          <p:cNvSpPr txBox="1"/>
          <p:nvPr/>
        </p:nvSpPr>
        <p:spPr>
          <a:xfrm>
            <a:off x="6096000" y="5245768"/>
            <a:ext cx="5237747" cy="369332"/>
          </a:xfrm>
          <a:prstGeom prst="rect">
            <a:avLst/>
          </a:prstGeom>
          <a:noFill/>
          <a:ln>
            <a:solidFill>
              <a:schemeClr val="bg2"/>
            </a:solidFill>
          </a:ln>
        </p:spPr>
        <p:txBody>
          <a:bodyPr wrap="square" rtlCol="0">
            <a:spAutoFit/>
          </a:bodyPr>
          <a:lstStyle/>
          <a:p>
            <a:r>
              <a:rPr lang="en-GB" dirty="0"/>
              <a:t>Fig. : The data flow diagram</a:t>
            </a:r>
            <a:endParaRPr lang="en-US" dirty="0"/>
          </a:p>
        </p:txBody>
      </p:sp>
      <p:sp>
        <p:nvSpPr>
          <p:cNvPr id="9" name="TextBox 8"/>
          <p:cNvSpPr txBox="1"/>
          <p:nvPr/>
        </p:nvSpPr>
        <p:spPr>
          <a:xfrm>
            <a:off x="609600" y="2242066"/>
            <a:ext cx="5189622" cy="2031325"/>
          </a:xfrm>
          <a:prstGeom prst="rect">
            <a:avLst/>
          </a:prstGeom>
          <a:noFill/>
          <a:ln>
            <a:solidFill>
              <a:schemeClr val="bg2"/>
            </a:solidFill>
          </a:ln>
        </p:spPr>
        <p:txBody>
          <a:bodyPr wrap="square" rtlCol="0">
            <a:spAutoFit/>
          </a:bodyPr>
          <a:lstStyle/>
          <a:p>
            <a:pPr marL="285750" indent="-285750">
              <a:buFont typeface="Wingdings" panose="05000000000000000000" pitchFamily="2" charset="2"/>
              <a:buChar char="Ø"/>
            </a:pPr>
            <a:r>
              <a:rPr lang="en-US" dirty="0"/>
              <a:t>Pure Silver Wire</a:t>
            </a:r>
          </a:p>
          <a:p>
            <a:pPr marL="285750" indent="-285750">
              <a:buFont typeface="Wingdings" panose="05000000000000000000" pitchFamily="2" charset="2"/>
              <a:buChar char="Ø"/>
            </a:pPr>
            <a:r>
              <a:rPr lang="en-US" dirty="0"/>
              <a:t>10K register</a:t>
            </a:r>
          </a:p>
          <a:p>
            <a:pPr marL="285750" indent="-285750">
              <a:buFont typeface="Wingdings" panose="05000000000000000000" pitchFamily="2" charset="2"/>
              <a:buChar char="Ø"/>
            </a:pPr>
            <a:r>
              <a:rPr lang="en-US" dirty="0"/>
              <a:t>The microcontroller (in our case raspberry pi)</a:t>
            </a:r>
          </a:p>
          <a:p>
            <a:pPr marL="285750" indent="-285750">
              <a:buFont typeface="Wingdings" panose="05000000000000000000" pitchFamily="2" charset="2"/>
              <a:buChar char="Ø"/>
            </a:pPr>
            <a:r>
              <a:rPr lang="en-US" dirty="0"/>
              <a:t>Python script for collecting and processing the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10" name="Picture 9">
            <a:extLst>
              <a:ext uri="{FF2B5EF4-FFF2-40B4-BE49-F238E27FC236}">
                <a16:creationId xmlns:a16="http://schemas.microsoft.com/office/drawing/2014/main" id="{B19B7C6D-AFB3-4038-8473-8C89EE014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1" name="Picture 10">
            <a:extLst>
              <a:ext uri="{FF2B5EF4-FFF2-40B4-BE49-F238E27FC236}">
                <a16:creationId xmlns:a16="http://schemas.microsoft.com/office/drawing/2014/main" id="{98803F54-45AD-489B-8280-C849196C54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2683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7" name="Rectangle 6"/>
          <p:cNvSpPr/>
          <p:nvPr/>
        </p:nvSpPr>
        <p:spPr>
          <a:xfrm>
            <a:off x="3847271" y="1672045"/>
            <a:ext cx="5201483" cy="369332"/>
          </a:xfrm>
          <a:prstGeom prst="rect">
            <a:avLst/>
          </a:prstGeom>
          <a:noFill/>
        </p:spPr>
        <p:txBody>
          <a:bodyPr wrap="square" lIns="91440" tIns="45720" rIns="91440" bIns="45720">
            <a:spAutoFit/>
          </a:bodyPr>
          <a:lstStyle/>
          <a:p>
            <a:pPr marL="0" lvl="1" algn="ctr"/>
            <a:r>
              <a:rPr lang="en-US" b="1" dirty="0"/>
              <a:t>Hardware and Software Components</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1231" y="2256478"/>
            <a:ext cx="6790943" cy="3312039"/>
          </a:xfrm>
          <a:prstGeom prst="rect">
            <a:avLst/>
          </a:prstGeom>
          <a:noFill/>
          <a:ln>
            <a:noFill/>
          </a:ln>
        </p:spPr>
      </p:pic>
      <p:sp>
        <p:nvSpPr>
          <p:cNvPr id="3" name="TextBox 2"/>
          <p:cNvSpPr txBox="1"/>
          <p:nvPr/>
        </p:nvSpPr>
        <p:spPr>
          <a:xfrm>
            <a:off x="6155244" y="5598952"/>
            <a:ext cx="5214598" cy="369332"/>
          </a:xfrm>
          <a:prstGeom prst="rect">
            <a:avLst/>
          </a:prstGeom>
          <a:noFill/>
          <a:ln>
            <a:solidFill>
              <a:schemeClr val="bg2"/>
            </a:solidFill>
          </a:ln>
        </p:spPr>
        <p:txBody>
          <a:bodyPr wrap="square" rtlCol="0">
            <a:spAutoFit/>
          </a:bodyPr>
          <a:lstStyle/>
          <a:p>
            <a:r>
              <a:rPr lang="en-GB" dirty="0"/>
              <a:t>Fig. : The circuit diagram of the system.</a:t>
            </a:r>
            <a:endParaRPr lang="en-US" dirty="0"/>
          </a:p>
        </p:txBody>
      </p:sp>
      <p:sp>
        <p:nvSpPr>
          <p:cNvPr id="9" name="TextBox 8"/>
          <p:cNvSpPr txBox="1"/>
          <p:nvPr/>
        </p:nvSpPr>
        <p:spPr>
          <a:xfrm>
            <a:off x="438912" y="2536747"/>
            <a:ext cx="5189622" cy="2031325"/>
          </a:xfrm>
          <a:prstGeom prst="rect">
            <a:avLst/>
          </a:prstGeom>
          <a:noFill/>
          <a:ln>
            <a:solidFill>
              <a:schemeClr val="bg2"/>
            </a:solidFill>
          </a:ln>
        </p:spPr>
        <p:txBody>
          <a:bodyPr wrap="square" rtlCol="0">
            <a:spAutoFit/>
          </a:bodyPr>
          <a:lstStyle/>
          <a:p>
            <a:pPr marL="285750" indent="-285750">
              <a:buFont typeface="Wingdings" panose="05000000000000000000" pitchFamily="2" charset="2"/>
              <a:buChar char="Ø"/>
            </a:pPr>
            <a:r>
              <a:rPr lang="en-US" dirty="0"/>
              <a:t>Pure Silver Wire</a:t>
            </a:r>
          </a:p>
          <a:p>
            <a:pPr marL="285750" indent="-285750">
              <a:buFont typeface="Wingdings" panose="05000000000000000000" pitchFamily="2" charset="2"/>
              <a:buChar char="Ø"/>
            </a:pPr>
            <a:r>
              <a:rPr lang="en-US" dirty="0"/>
              <a:t>10K register</a:t>
            </a:r>
          </a:p>
          <a:p>
            <a:pPr marL="285750" indent="-285750">
              <a:buFont typeface="Wingdings" panose="05000000000000000000" pitchFamily="2" charset="2"/>
              <a:buChar char="Ø"/>
            </a:pPr>
            <a:r>
              <a:rPr lang="en-US" dirty="0"/>
              <a:t>The microcontroller (in our case raspberry pi)</a:t>
            </a:r>
          </a:p>
          <a:p>
            <a:pPr marL="285750" indent="-285750">
              <a:buFont typeface="Wingdings" panose="05000000000000000000" pitchFamily="2" charset="2"/>
              <a:buChar char="Ø"/>
            </a:pPr>
            <a:r>
              <a:rPr lang="en-US" dirty="0"/>
              <a:t>Python script for collecting and processing the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8" name="Picture 7">
            <a:extLst>
              <a:ext uri="{FF2B5EF4-FFF2-40B4-BE49-F238E27FC236}">
                <a16:creationId xmlns:a16="http://schemas.microsoft.com/office/drawing/2014/main" id="{6DB59443-2E65-4561-AC5D-19D5A84B8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0" name="Picture 9">
            <a:extLst>
              <a:ext uri="{FF2B5EF4-FFF2-40B4-BE49-F238E27FC236}">
                <a16:creationId xmlns:a16="http://schemas.microsoft.com/office/drawing/2014/main" id="{81825D86-3E5F-4A24-B623-0325EB2706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35824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7" name="Rectangle 6"/>
          <p:cNvSpPr/>
          <p:nvPr/>
        </p:nvSpPr>
        <p:spPr>
          <a:xfrm>
            <a:off x="3847271" y="1672045"/>
            <a:ext cx="5201483" cy="369332"/>
          </a:xfrm>
          <a:prstGeom prst="rect">
            <a:avLst/>
          </a:prstGeom>
          <a:noFill/>
        </p:spPr>
        <p:txBody>
          <a:bodyPr wrap="square" lIns="91440" tIns="45720" rIns="91440" bIns="45720">
            <a:spAutoFit/>
          </a:bodyPr>
          <a:lstStyle/>
          <a:p>
            <a:pPr marL="0" lvl="1" algn="ctr"/>
            <a:r>
              <a:rPr lang="en-US" b="1" dirty="0"/>
              <a:t>Hardware and Software Components</a:t>
            </a:r>
          </a:p>
        </p:txBody>
      </p:sp>
      <p:sp>
        <p:nvSpPr>
          <p:cNvPr id="6" name="TextBox 5"/>
          <p:cNvSpPr txBox="1"/>
          <p:nvPr/>
        </p:nvSpPr>
        <p:spPr>
          <a:xfrm>
            <a:off x="1892935" y="2624763"/>
            <a:ext cx="8561705" cy="369332"/>
          </a:xfrm>
          <a:prstGeom prst="rect">
            <a:avLst/>
          </a:prstGeom>
          <a:noFill/>
        </p:spPr>
        <p:txBody>
          <a:bodyPr wrap="square" rtlCol="0">
            <a:spAutoFit/>
          </a:bodyPr>
          <a:lstStyle/>
          <a:p>
            <a:r>
              <a:rPr lang="en-US" altLang="zh-CN" dirty="0">
                <a:latin typeface="Times New Roman" panose="02020603050405020304" pitchFamily="18" charset="0"/>
                <a:ea typeface="SimSun" panose="02010600030101010101" pitchFamily="2" charset="-122"/>
                <a:cs typeface="Times New Roman" panose="02020603050405020304" pitchFamily="18" charset="0"/>
              </a:rPr>
              <a:t>Table 1: The hardware components list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08653006"/>
              </p:ext>
            </p:extLst>
          </p:nvPr>
        </p:nvGraphicFramePr>
        <p:xfrm>
          <a:off x="3457847" y="3569641"/>
          <a:ext cx="6813913" cy="2896384"/>
        </p:xfrm>
        <a:graphic>
          <a:graphicData uri="http://schemas.openxmlformats.org/drawingml/2006/table">
            <a:tbl>
              <a:tblPr firstRow="1" firstCol="1" bandRow="1">
                <a:tableStyleId>{5C22544A-7EE6-4342-B048-85BDC9FD1C3A}</a:tableStyleId>
              </a:tblPr>
              <a:tblGrid>
                <a:gridCol w="2993992">
                  <a:extLst>
                    <a:ext uri="{9D8B030D-6E8A-4147-A177-3AD203B41FA5}">
                      <a16:colId xmlns:a16="http://schemas.microsoft.com/office/drawing/2014/main" val="20000"/>
                    </a:ext>
                  </a:extLst>
                </a:gridCol>
                <a:gridCol w="3819921">
                  <a:extLst>
                    <a:ext uri="{9D8B030D-6E8A-4147-A177-3AD203B41FA5}">
                      <a16:colId xmlns:a16="http://schemas.microsoft.com/office/drawing/2014/main" val="20001"/>
                    </a:ext>
                  </a:extLst>
                </a:gridCol>
              </a:tblGrid>
              <a:tr h="827539">
                <a:tc>
                  <a:txBody>
                    <a:bodyPr/>
                    <a:lstStyle/>
                    <a:p>
                      <a:pPr marL="0" marR="0" indent="0" algn="ctr">
                        <a:lnSpc>
                          <a:spcPts val="1400"/>
                        </a:lnSpc>
                        <a:spcBef>
                          <a:spcPts val="0"/>
                        </a:spcBef>
                        <a:spcAft>
                          <a:spcPts val="300"/>
                        </a:spcAft>
                      </a:pPr>
                      <a:r>
                        <a:rPr lang="en-US" sz="1200" dirty="0">
                          <a:effectLst/>
                        </a:rPr>
                        <a:t>Name of the components</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Purpose</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0"/>
                  </a:ext>
                </a:extLst>
              </a:tr>
              <a:tr h="413769">
                <a:tc>
                  <a:txBody>
                    <a:bodyPr/>
                    <a:lstStyle/>
                    <a:p>
                      <a:pPr marL="0" marR="0" indent="0" algn="ctr">
                        <a:lnSpc>
                          <a:spcPts val="1400"/>
                        </a:lnSpc>
                        <a:spcBef>
                          <a:spcPts val="0"/>
                        </a:spcBef>
                        <a:spcAft>
                          <a:spcPts val="300"/>
                        </a:spcAft>
                      </a:pPr>
                      <a:r>
                        <a:rPr lang="en-US" sz="1200" dirty="0">
                          <a:effectLst/>
                        </a:rPr>
                        <a:t>Raspberry Pi Zero [8]</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The main controlling board</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1"/>
                  </a:ext>
                </a:extLst>
              </a:tr>
              <a:tr h="413769">
                <a:tc>
                  <a:txBody>
                    <a:bodyPr/>
                    <a:lstStyle/>
                    <a:p>
                      <a:pPr marL="0" marR="0" indent="0" algn="ctr">
                        <a:lnSpc>
                          <a:spcPts val="1400"/>
                        </a:lnSpc>
                        <a:spcBef>
                          <a:spcPts val="0"/>
                        </a:spcBef>
                        <a:spcAft>
                          <a:spcPts val="300"/>
                        </a:spcAft>
                      </a:pPr>
                      <a:r>
                        <a:rPr lang="en-US" sz="1200" dirty="0">
                          <a:effectLst/>
                        </a:rPr>
                        <a:t>Speaker</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For audio output</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2"/>
                  </a:ext>
                </a:extLst>
              </a:tr>
              <a:tr h="413769">
                <a:tc>
                  <a:txBody>
                    <a:bodyPr/>
                    <a:lstStyle/>
                    <a:p>
                      <a:pPr marL="0" marR="0" indent="0" algn="ctr">
                        <a:lnSpc>
                          <a:spcPts val="1400"/>
                        </a:lnSpc>
                        <a:spcBef>
                          <a:spcPts val="0"/>
                        </a:spcBef>
                        <a:spcAft>
                          <a:spcPts val="300"/>
                        </a:spcAft>
                      </a:pPr>
                      <a:r>
                        <a:rPr lang="en-US" sz="1200" dirty="0">
                          <a:effectLst/>
                        </a:rPr>
                        <a:t>EC. Probe</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For collecting conductivity data</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3"/>
                  </a:ext>
                </a:extLst>
              </a:tr>
              <a:tr h="413769">
                <a:tc>
                  <a:txBody>
                    <a:bodyPr/>
                    <a:lstStyle/>
                    <a:p>
                      <a:pPr marL="0" marR="0" indent="0" algn="ctr">
                        <a:lnSpc>
                          <a:spcPts val="1400"/>
                        </a:lnSpc>
                        <a:spcBef>
                          <a:spcPts val="0"/>
                        </a:spcBef>
                        <a:spcAft>
                          <a:spcPts val="300"/>
                        </a:spcAft>
                      </a:pPr>
                      <a:r>
                        <a:rPr lang="en-US" sz="1200" dirty="0">
                          <a:effectLst/>
                        </a:rPr>
                        <a:t>Battery</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Power source</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4"/>
                  </a:ext>
                </a:extLst>
              </a:tr>
              <a:tr h="413769">
                <a:tc>
                  <a:txBody>
                    <a:bodyPr/>
                    <a:lstStyle/>
                    <a:p>
                      <a:pPr marL="0" marR="0" indent="0" algn="ctr">
                        <a:lnSpc>
                          <a:spcPts val="1400"/>
                        </a:lnSpc>
                        <a:spcBef>
                          <a:spcPts val="0"/>
                        </a:spcBef>
                        <a:spcAft>
                          <a:spcPts val="300"/>
                        </a:spcAft>
                      </a:pPr>
                      <a:r>
                        <a:rPr lang="en-US" sz="1200" dirty="0">
                          <a:effectLst/>
                        </a:rPr>
                        <a:t>Push button</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ts val="1400"/>
                        </a:lnSpc>
                        <a:spcBef>
                          <a:spcPts val="0"/>
                        </a:spcBef>
                        <a:spcAft>
                          <a:spcPts val="300"/>
                        </a:spcAft>
                      </a:pPr>
                      <a:r>
                        <a:rPr lang="en-US" sz="1200" dirty="0">
                          <a:effectLst/>
                        </a:rPr>
                        <a:t>For testing/on/off</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D5300B6D-945A-432F-91A4-355FBD93D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0" name="Picture 9">
            <a:extLst>
              <a:ext uri="{FF2B5EF4-FFF2-40B4-BE49-F238E27FC236}">
                <a16:creationId xmlns:a16="http://schemas.microsoft.com/office/drawing/2014/main" id="{A86B5A78-B545-499F-A725-DDD90F390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394892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7" name="Rectangle 6"/>
          <p:cNvSpPr/>
          <p:nvPr/>
        </p:nvSpPr>
        <p:spPr>
          <a:xfrm>
            <a:off x="1194841" y="1884756"/>
            <a:ext cx="5201483" cy="369332"/>
          </a:xfrm>
          <a:prstGeom prst="rect">
            <a:avLst/>
          </a:prstGeom>
          <a:noFill/>
        </p:spPr>
        <p:txBody>
          <a:bodyPr wrap="square" lIns="91440" tIns="45720" rIns="91440" bIns="45720">
            <a:spAutoFit/>
          </a:bodyPr>
          <a:lstStyle/>
          <a:p>
            <a:pPr marL="0" lvl="1" algn="ctr"/>
            <a:r>
              <a:rPr lang="en-US" b="1" dirty="0"/>
              <a:t>Hardware and Software Components</a:t>
            </a:r>
          </a:p>
        </p:txBody>
      </p:sp>
      <p:sp>
        <p:nvSpPr>
          <p:cNvPr id="9" name="Rectangle 8"/>
          <p:cNvSpPr/>
          <p:nvPr/>
        </p:nvSpPr>
        <p:spPr>
          <a:xfrm>
            <a:off x="3795582" y="2844735"/>
            <a:ext cx="5201483" cy="369332"/>
          </a:xfrm>
          <a:prstGeom prst="rect">
            <a:avLst/>
          </a:prstGeom>
          <a:noFill/>
        </p:spPr>
        <p:txBody>
          <a:bodyPr wrap="square" lIns="91440" tIns="45720" rIns="91440" bIns="45720">
            <a:spAutoFit/>
          </a:bodyPr>
          <a:lstStyle/>
          <a:p>
            <a:pPr marL="0" lvl="1" algn="ctr"/>
            <a:r>
              <a:rPr lang="en-US" b="1" dirty="0"/>
              <a:t>Meter Calibration and Testing</a:t>
            </a:r>
          </a:p>
        </p:txBody>
      </p:sp>
      <p:sp>
        <p:nvSpPr>
          <p:cNvPr id="10" name="Прямоугольник 13"/>
          <p:cNvSpPr/>
          <p:nvPr/>
        </p:nvSpPr>
        <p:spPr>
          <a:xfrm>
            <a:off x="2093360" y="4174046"/>
            <a:ext cx="8605928" cy="1477328"/>
          </a:xfrm>
          <a:prstGeom prst="rect">
            <a:avLst/>
          </a:prstGeom>
        </p:spPr>
        <p:txBody>
          <a:bodyPr wrap="square">
            <a:spAutoFit/>
          </a:bodyPr>
          <a:lstStyle/>
          <a:p>
            <a:pPr algn="just">
              <a:spcAft>
                <a:spcPts val="600"/>
              </a:spcAft>
              <a:buFont typeface="Wingdings" pitchFamily="2" charset="2"/>
              <a:buChar char="Ø"/>
            </a:pPr>
            <a:r>
              <a:rPr lang="en-US" sz="1400" dirty="0"/>
              <a:t>We choose  distilled water as standard pure water, since distilled water does not contain any minerals.</a:t>
            </a:r>
          </a:p>
          <a:p>
            <a:pPr algn="just">
              <a:spcAft>
                <a:spcPts val="600"/>
              </a:spcAft>
              <a:buFont typeface="Wingdings" pitchFamily="2" charset="2"/>
              <a:buChar char="Ø"/>
            </a:pPr>
            <a:r>
              <a:rPr lang="en-US" sz="1400" b="1" dirty="0"/>
              <a:t> </a:t>
            </a:r>
            <a:r>
              <a:rPr lang="en-US" sz="1400" dirty="0"/>
              <a:t>A thermometer is needed for recording the water temperature during the calibration process.</a:t>
            </a:r>
          </a:p>
          <a:p>
            <a:pPr algn="just">
              <a:spcAft>
                <a:spcPts val="600"/>
              </a:spcAft>
              <a:buFont typeface="Wingdings" pitchFamily="2" charset="2"/>
              <a:buChar char="Ø"/>
            </a:pPr>
            <a:r>
              <a:rPr lang="en-US" sz="1400" dirty="0"/>
              <a:t>Standard TDS meter.</a:t>
            </a:r>
          </a:p>
          <a:p>
            <a:pPr algn="just">
              <a:spcAft>
                <a:spcPts val="600"/>
              </a:spcAft>
              <a:buFont typeface="Wingdings" pitchFamily="2" charset="2"/>
              <a:buChar char="Ø"/>
            </a:pPr>
            <a:r>
              <a:rPr lang="en-US" sz="1400" dirty="0"/>
              <a:t>result is compared with standard TDS meter’s reading (available in the market). </a:t>
            </a:r>
          </a:p>
          <a:p>
            <a:pPr algn="just">
              <a:spcAft>
                <a:spcPts val="600"/>
              </a:spcAft>
              <a:buFont typeface="Wingdings" pitchFamily="2" charset="2"/>
              <a:buChar char="Ø"/>
            </a:pPr>
            <a:endParaRPr lang="en-US" sz="1400" dirty="0">
              <a:latin typeface="Lucida Sans Typewriter" pitchFamily="49" charset="0"/>
            </a:endParaRPr>
          </a:p>
        </p:txBody>
      </p:sp>
      <p:pic>
        <p:nvPicPr>
          <p:cNvPr id="6" name="Picture 5">
            <a:extLst>
              <a:ext uri="{FF2B5EF4-FFF2-40B4-BE49-F238E27FC236}">
                <a16:creationId xmlns:a16="http://schemas.microsoft.com/office/drawing/2014/main" id="{011A4A5C-ABDB-4DAC-AEBF-F9445F88C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8" name="Picture 7">
            <a:extLst>
              <a:ext uri="{FF2B5EF4-FFF2-40B4-BE49-F238E27FC236}">
                <a16:creationId xmlns:a16="http://schemas.microsoft.com/office/drawing/2014/main" id="{903D08FE-C1A4-4D70-9B0D-C81331EB4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1175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7" name="Rectangle 6"/>
          <p:cNvSpPr/>
          <p:nvPr/>
        </p:nvSpPr>
        <p:spPr>
          <a:xfrm>
            <a:off x="1194841" y="1884756"/>
            <a:ext cx="5201483" cy="369332"/>
          </a:xfrm>
          <a:prstGeom prst="rect">
            <a:avLst/>
          </a:prstGeom>
          <a:noFill/>
        </p:spPr>
        <p:txBody>
          <a:bodyPr wrap="square" lIns="91440" tIns="45720" rIns="91440" bIns="45720">
            <a:spAutoFit/>
          </a:bodyPr>
          <a:lstStyle/>
          <a:p>
            <a:pPr marL="0" lvl="1" algn="ctr"/>
            <a:r>
              <a:rPr lang="en-US" b="1" dirty="0"/>
              <a:t>Hardware and Software Components</a:t>
            </a:r>
          </a:p>
        </p:txBody>
      </p:sp>
      <p:sp>
        <p:nvSpPr>
          <p:cNvPr id="6" name="Rectangle 5"/>
          <p:cNvSpPr/>
          <p:nvPr/>
        </p:nvSpPr>
        <p:spPr>
          <a:xfrm>
            <a:off x="4197858" y="2334428"/>
            <a:ext cx="5201483" cy="369332"/>
          </a:xfrm>
          <a:prstGeom prst="rect">
            <a:avLst/>
          </a:prstGeom>
          <a:noFill/>
        </p:spPr>
        <p:txBody>
          <a:bodyPr wrap="square" lIns="91440" tIns="45720" rIns="91440" bIns="45720">
            <a:spAutoFit/>
          </a:bodyPr>
          <a:lstStyle/>
          <a:p>
            <a:pPr marL="0" lvl="1" algn="ctr"/>
            <a:r>
              <a:rPr lang="en-US" b="1" dirty="0"/>
              <a:t>System Integration</a:t>
            </a:r>
          </a:p>
        </p:txBody>
      </p:sp>
      <p:sp>
        <p:nvSpPr>
          <p:cNvPr id="8" name="Прямоугольник 13"/>
          <p:cNvSpPr/>
          <p:nvPr/>
        </p:nvSpPr>
        <p:spPr>
          <a:xfrm>
            <a:off x="2049880" y="2811671"/>
            <a:ext cx="8605928" cy="815608"/>
          </a:xfrm>
          <a:prstGeom prst="rect">
            <a:avLst/>
          </a:prstGeom>
        </p:spPr>
        <p:txBody>
          <a:bodyPr wrap="square">
            <a:spAutoFit/>
          </a:bodyPr>
          <a:lstStyle/>
          <a:p>
            <a:pPr algn="just">
              <a:spcAft>
                <a:spcPts val="600"/>
              </a:spcAft>
              <a:buFont typeface="Wingdings" pitchFamily="2" charset="2"/>
              <a:buChar char="Ø"/>
            </a:pPr>
            <a:r>
              <a:rPr lang="en-US" sz="1400" dirty="0"/>
              <a:t>The whole system is integrated together with all the hardware components as shown in the circuit diagram</a:t>
            </a:r>
          </a:p>
          <a:p>
            <a:pPr algn="just">
              <a:spcAft>
                <a:spcPts val="600"/>
              </a:spcAft>
              <a:buFont typeface="Wingdings" pitchFamily="2" charset="2"/>
              <a:buChar char="Ø"/>
            </a:pPr>
            <a:r>
              <a:rPr lang="en-US" sz="1400" dirty="0"/>
              <a:t>We used the open source text to speech engine for reading the text</a:t>
            </a:r>
            <a:endParaRPr lang="en-US" sz="1400" dirty="0">
              <a:latin typeface="Lucida Sans Typewriter" pitchFamily="49" charset="0"/>
            </a:endParaRPr>
          </a:p>
        </p:txBody>
      </p:sp>
      <p:pic>
        <p:nvPicPr>
          <p:cNvPr id="3" name="Picture 2"/>
          <p:cNvPicPr>
            <a:picLocks noChangeAspect="1"/>
          </p:cNvPicPr>
          <p:nvPr/>
        </p:nvPicPr>
        <p:blipFill>
          <a:blip r:embed="rId2"/>
          <a:stretch>
            <a:fillRect/>
          </a:stretch>
        </p:blipFill>
        <p:spPr>
          <a:xfrm>
            <a:off x="2832099" y="3627279"/>
            <a:ext cx="7041490" cy="2950720"/>
          </a:xfrm>
          <a:prstGeom prst="rect">
            <a:avLst/>
          </a:prstGeom>
        </p:spPr>
      </p:pic>
      <p:pic>
        <p:nvPicPr>
          <p:cNvPr id="9" name="Picture 8">
            <a:extLst>
              <a:ext uri="{FF2B5EF4-FFF2-40B4-BE49-F238E27FC236}">
                <a16:creationId xmlns:a16="http://schemas.microsoft.com/office/drawing/2014/main" id="{C92C6AA4-2401-4107-AAB6-D1924B24E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0" name="Picture 9">
            <a:extLst>
              <a:ext uri="{FF2B5EF4-FFF2-40B4-BE49-F238E27FC236}">
                <a16:creationId xmlns:a16="http://schemas.microsoft.com/office/drawing/2014/main" id="{08F48166-7B94-4E81-B306-8247287FB6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36425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47" y="841248"/>
            <a:ext cx="10972800" cy="615696"/>
          </a:xfrm>
        </p:spPr>
        <p:txBody>
          <a:bodyPr>
            <a:noAutofit/>
          </a:bodyPr>
          <a:lstStyle/>
          <a:p>
            <a:pPr algn="ctr"/>
            <a:r>
              <a:rPr lang="en-US" sz="3000" b="1" dirty="0"/>
              <a:t>Conclusion</a:t>
            </a:r>
          </a:p>
        </p:txBody>
      </p:sp>
      <p:sp>
        <p:nvSpPr>
          <p:cNvPr id="11" name="Прямоугольник 14"/>
          <p:cNvSpPr/>
          <p:nvPr/>
        </p:nvSpPr>
        <p:spPr>
          <a:xfrm>
            <a:off x="1759874" y="2227961"/>
            <a:ext cx="8672252" cy="3600986"/>
          </a:xfrm>
          <a:prstGeom prst="rect">
            <a:avLst/>
          </a:prstGeom>
        </p:spPr>
        <p:txBody>
          <a:bodyPr wrap="square">
            <a:spAutoFit/>
          </a:bodyPr>
          <a:lstStyle/>
          <a:p>
            <a:pPr>
              <a:spcAft>
                <a:spcPts val="600"/>
              </a:spcAft>
            </a:pPr>
            <a:r>
              <a:rPr lang="en-US" sz="2000" b="1" dirty="0">
                <a:solidFill>
                  <a:schemeClr val="accent6"/>
                </a:solidFill>
              </a:rPr>
              <a:t>In Conclusion:</a:t>
            </a:r>
            <a:endParaRPr lang="en-US" sz="2000" b="1" dirty="0"/>
          </a:p>
          <a:p>
            <a:pPr lvl="0">
              <a:spcBef>
                <a:spcPts val="600"/>
              </a:spcBef>
            </a:pPr>
            <a:r>
              <a:rPr lang="en-US" sz="1400" dirty="0">
                <a:latin typeface="Lucida Sans Typewriter" pitchFamily="49" charset="0"/>
              </a:rPr>
              <a:t>The design and implementation of water purification measurement device are presented. The conceptual device design is also included in this paper. This smart device is useful for blind people which may reduce the complexity of their lives with respect to water purification level measurement. This device is also used as a water purification tester for robotics system (service robot). We have a plan to extend this device as a liquid identification (any liquid substance) meter for blind person.</a:t>
            </a:r>
          </a:p>
          <a:p>
            <a:pPr lvl="0">
              <a:spcBef>
                <a:spcPts val="600"/>
              </a:spcBef>
              <a:buFont typeface="Wingdings" pitchFamily="2" charset="2"/>
              <a:buChar char="Ø"/>
            </a:pPr>
            <a:endParaRPr lang="en-US" sz="1400" dirty="0">
              <a:latin typeface="Lucida Sans Typewriter" pitchFamily="49" charset="0"/>
            </a:endParaRPr>
          </a:p>
          <a:p>
            <a:pPr>
              <a:spcAft>
                <a:spcPts val="600"/>
              </a:spcAft>
            </a:pPr>
            <a:r>
              <a:rPr lang="en-US" sz="2000" b="1" dirty="0">
                <a:solidFill>
                  <a:schemeClr val="accent6"/>
                </a:solidFill>
              </a:rPr>
              <a:t>Future Work:</a:t>
            </a:r>
          </a:p>
          <a:p>
            <a:pPr>
              <a:spcAft>
                <a:spcPts val="600"/>
              </a:spcAft>
            </a:pPr>
            <a:r>
              <a:rPr lang="en-US" sz="1400" dirty="0">
                <a:solidFill>
                  <a:prstClr val="black"/>
                </a:solidFill>
                <a:latin typeface="Lucida Sans Typewriter" pitchFamily="49" charset="0"/>
              </a:rPr>
              <a:t>Mobile based purification tester(E.C.Probe) for visually impaired person as well as planning to extend this device for all type of liquid substance detection and recognition system. Additionally, integrate this device with service robot for as water purification testing sensor.</a:t>
            </a:r>
            <a:endParaRPr lang="en-US" sz="2000" b="1" dirty="0">
              <a:solidFill>
                <a:schemeClr val="accent6"/>
              </a:solidFill>
            </a:endParaRPr>
          </a:p>
        </p:txBody>
      </p:sp>
      <p:pic>
        <p:nvPicPr>
          <p:cNvPr id="4" name="Picture 3">
            <a:extLst>
              <a:ext uri="{FF2B5EF4-FFF2-40B4-BE49-F238E27FC236}">
                <a16:creationId xmlns:a16="http://schemas.microsoft.com/office/drawing/2014/main" id="{8FFACA95-EEF6-4262-B450-264DAFDC5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5" name="Picture 4">
            <a:extLst>
              <a:ext uri="{FF2B5EF4-FFF2-40B4-BE49-F238E27FC236}">
                <a16:creationId xmlns:a16="http://schemas.microsoft.com/office/drawing/2014/main" id="{8E25AC9C-003D-4E98-8BCA-D99B7FB324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374411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47" y="841248"/>
            <a:ext cx="10972800" cy="615696"/>
          </a:xfrm>
        </p:spPr>
        <p:txBody>
          <a:bodyPr>
            <a:noAutofit/>
          </a:bodyPr>
          <a:lstStyle/>
          <a:p>
            <a:pPr algn="ctr"/>
            <a:r>
              <a:rPr lang="en-US" sz="3000" b="1" dirty="0"/>
              <a:t>References</a:t>
            </a:r>
          </a:p>
        </p:txBody>
      </p:sp>
      <p:pic>
        <p:nvPicPr>
          <p:cNvPr id="3" name="Picture 2"/>
          <p:cNvPicPr>
            <a:picLocks noChangeAspect="1"/>
          </p:cNvPicPr>
          <p:nvPr/>
        </p:nvPicPr>
        <p:blipFill>
          <a:blip r:embed="rId2"/>
          <a:stretch>
            <a:fillRect/>
          </a:stretch>
        </p:blipFill>
        <p:spPr>
          <a:xfrm>
            <a:off x="1668163" y="1797881"/>
            <a:ext cx="9653553" cy="5060119"/>
          </a:xfrm>
          <a:prstGeom prst="rect">
            <a:avLst/>
          </a:prstGeom>
        </p:spPr>
      </p:pic>
    </p:spTree>
    <p:extLst>
      <p:ext uri="{BB962C8B-B14F-4D97-AF65-F5344CB8AC3E}">
        <p14:creationId xmlns:p14="http://schemas.microsoft.com/office/powerpoint/2010/main" val="6802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01778" y="5226802"/>
            <a:ext cx="7748337" cy="1053682"/>
          </a:xfrm>
          <a:prstGeom prst="rect">
            <a:avLst/>
          </a:prstGeom>
        </p:spPr>
        <p:txBody>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ctr">
              <a:buNone/>
            </a:pPr>
            <a:r>
              <a:rPr lang="en-US" sz="1200" dirty="0">
                <a:solidFill>
                  <a:srgbClr val="003F82"/>
                </a:solidFill>
                <a:latin typeface="Myriad Pro"/>
                <a:ea typeface="ＭＳ Ｐゴシック"/>
                <a:cs typeface="ＭＳ Ｐゴシック"/>
              </a:rPr>
              <a:t>A/2, Jahurul Islam Avenue | Jahurul Islam City | Aftabnagar |</a:t>
            </a:r>
          </a:p>
          <a:p>
            <a:pPr marL="0" indent="0" algn="ctr">
              <a:buNone/>
            </a:pPr>
            <a:r>
              <a:rPr lang="en-US" sz="1200" dirty="0">
                <a:solidFill>
                  <a:srgbClr val="003F82"/>
                </a:solidFill>
                <a:latin typeface="Myriad Pro"/>
                <a:ea typeface="ＭＳ Ｐゴシック"/>
                <a:cs typeface="ＭＳ Ｐゴシック"/>
              </a:rPr>
              <a:t>Dhaka-1212 | Bangladesh</a:t>
            </a:r>
          </a:p>
          <a:p>
            <a:pPr marL="0" indent="0" algn="ctr">
              <a:buNone/>
            </a:pPr>
            <a:r>
              <a:rPr lang="en-US" sz="1200" dirty="0">
                <a:solidFill>
                  <a:srgbClr val="003F82"/>
                </a:solidFill>
                <a:latin typeface="Myriad Pro"/>
                <a:ea typeface="ＭＳ Ｐゴシック"/>
                <a:cs typeface="ＭＳ Ｐゴシック"/>
              </a:rPr>
              <a:t>www.ewubd.edu</a:t>
            </a:r>
            <a:endParaRPr lang="ru-RU" sz="1200" dirty="0">
              <a:solidFill>
                <a:srgbClr val="003F82"/>
              </a:solidFill>
              <a:latin typeface="Myriad Pro"/>
              <a:ea typeface="ＭＳ Ｐゴシック"/>
              <a:cs typeface="ＭＳ Ｐゴシック"/>
            </a:endParaRPr>
          </a:p>
        </p:txBody>
      </p:sp>
      <p:sp>
        <p:nvSpPr>
          <p:cNvPr id="3" name="TextBox 2"/>
          <p:cNvSpPr txBox="1"/>
          <p:nvPr/>
        </p:nvSpPr>
        <p:spPr>
          <a:xfrm>
            <a:off x="2394284" y="2850556"/>
            <a:ext cx="7363326" cy="1631216"/>
          </a:xfrm>
          <a:prstGeom prst="rect">
            <a:avLst/>
          </a:prstGeom>
          <a:noFill/>
          <a:ln>
            <a:solidFill>
              <a:schemeClr val="bg2"/>
            </a:solidFill>
          </a:ln>
        </p:spPr>
        <p:txBody>
          <a:bodyPr wrap="square" rtlCol="0">
            <a:spAutoFit/>
          </a:bodyPr>
          <a:lstStyle/>
          <a:p>
            <a:pPr algn="ctr"/>
            <a:r>
              <a:rPr lang="en-US" sz="5000" dirty="0"/>
              <a:t>Thank you</a:t>
            </a:r>
          </a:p>
          <a:p>
            <a:pPr algn="ctr"/>
            <a:r>
              <a:rPr lang="en-US" sz="5000" dirty="0"/>
              <a:t> for your attention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284" y="905344"/>
            <a:ext cx="6857999" cy="1200182"/>
          </a:xfrm>
          <a:prstGeom prst="rect">
            <a:avLst/>
          </a:prstGeom>
        </p:spPr>
      </p:pic>
    </p:spTree>
    <p:extLst>
      <p:ext uri="{BB962C8B-B14F-4D97-AF65-F5344CB8AC3E}">
        <p14:creationId xmlns:p14="http://schemas.microsoft.com/office/powerpoint/2010/main" val="376124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3CA-A1B4-4E42-ABC4-E7417ACBF756}"/>
              </a:ext>
            </a:extLst>
          </p:cNvPr>
          <p:cNvSpPr>
            <a:spLocks noGrp="1"/>
          </p:cNvSpPr>
          <p:nvPr>
            <p:ph type="title"/>
          </p:nvPr>
        </p:nvSpPr>
        <p:spPr>
          <a:xfrm>
            <a:off x="609600" y="492054"/>
            <a:ext cx="10972800" cy="1143000"/>
          </a:xfrm>
        </p:spPr>
        <p:txBody>
          <a:bodyPr/>
          <a:lstStyle/>
          <a:p>
            <a:r>
              <a:rPr lang="en-US" dirty="0"/>
              <a:t>Summary</a:t>
            </a:r>
          </a:p>
        </p:txBody>
      </p:sp>
      <p:sp>
        <p:nvSpPr>
          <p:cNvPr id="3" name="Content Placeholder 2">
            <a:extLst>
              <a:ext uri="{FF2B5EF4-FFF2-40B4-BE49-F238E27FC236}">
                <a16:creationId xmlns:a16="http://schemas.microsoft.com/office/drawing/2014/main" id="{B204C111-6BD7-4173-A153-A8B2E1D7C1A0}"/>
              </a:ext>
            </a:extLst>
          </p:cNvPr>
          <p:cNvSpPr>
            <a:spLocks noGrp="1"/>
          </p:cNvSpPr>
          <p:nvPr>
            <p:ph idx="1"/>
          </p:nvPr>
        </p:nvSpPr>
        <p:spPr>
          <a:xfrm>
            <a:off x="609600" y="1935481"/>
            <a:ext cx="10442713" cy="4218432"/>
          </a:xfrm>
        </p:spPr>
        <p:txBody>
          <a:bodyPr/>
          <a:lstStyle/>
          <a:p>
            <a:pPr>
              <a:lnSpc>
                <a:spcPct val="150000"/>
              </a:lnSpc>
            </a:pPr>
            <a:r>
              <a:rPr lang="en-US" dirty="0"/>
              <a:t>Introduction</a:t>
            </a:r>
          </a:p>
          <a:p>
            <a:pPr>
              <a:lnSpc>
                <a:spcPct val="150000"/>
              </a:lnSpc>
            </a:pPr>
            <a:r>
              <a:rPr lang="en-US" dirty="0"/>
              <a:t>Existing devices for blind people</a:t>
            </a:r>
          </a:p>
          <a:p>
            <a:pPr>
              <a:lnSpc>
                <a:spcPct val="150000"/>
              </a:lnSpc>
            </a:pPr>
            <a:r>
              <a:rPr lang="en-US" dirty="0"/>
              <a:t>Water purification tester (existing)</a:t>
            </a:r>
          </a:p>
          <a:p>
            <a:pPr>
              <a:lnSpc>
                <a:spcPct val="150000"/>
              </a:lnSpc>
            </a:pPr>
            <a:r>
              <a:rPr lang="en-US" dirty="0"/>
              <a:t>Our proposed system</a:t>
            </a:r>
          </a:p>
          <a:p>
            <a:pPr>
              <a:lnSpc>
                <a:spcPct val="150000"/>
              </a:lnSpc>
            </a:pPr>
            <a:r>
              <a:rPr lang="en-US" dirty="0"/>
              <a:t>System testing</a:t>
            </a:r>
          </a:p>
          <a:p>
            <a:pPr>
              <a:lnSpc>
                <a:spcPct val="150000"/>
              </a:lnSpc>
            </a:pPr>
            <a:r>
              <a:rPr lang="en-US" dirty="0"/>
              <a:t>Conclusion and future plan</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pic>
        <p:nvPicPr>
          <p:cNvPr id="4" name="Picture 3">
            <a:extLst>
              <a:ext uri="{FF2B5EF4-FFF2-40B4-BE49-F238E27FC236}">
                <a16:creationId xmlns:a16="http://schemas.microsoft.com/office/drawing/2014/main" id="{C2AD8F72-AD3A-4063-9881-006E91D5F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5" name="Picture 4">
            <a:extLst>
              <a:ext uri="{FF2B5EF4-FFF2-40B4-BE49-F238E27FC236}">
                <a16:creationId xmlns:a16="http://schemas.microsoft.com/office/drawing/2014/main" id="{FA026435-9BC1-4284-953A-2E3A119CBD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5145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4672" y="350520"/>
            <a:ext cx="10972800" cy="1143000"/>
          </a:xfrm>
        </p:spPr>
        <p:txBody>
          <a:bodyPr/>
          <a:lstStyle/>
          <a:p>
            <a:r>
              <a:rPr lang="en-US" dirty="0"/>
              <a:t>Introduction</a:t>
            </a:r>
          </a:p>
        </p:txBody>
      </p:sp>
      <p:sp>
        <p:nvSpPr>
          <p:cNvPr id="6" name="Content Placeholder 7"/>
          <p:cNvSpPr>
            <a:spLocks noGrp="1"/>
          </p:cNvSpPr>
          <p:nvPr>
            <p:ph idx="1"/>
          </p:nvPr>
        </p:nvSpPr>
        <p:spPr>
          <a:xfrm>
            <a:off x="589007" y="1493520"/>
            <a:ext cx="7673544" cy="4761387"/>
          </a:xfrm>
        </p:spPr>
        <p:txBody>
          <a:bodyPr/>
          <a:lstStyle/>
          <a:p>
            <a:pPr algn="just">
              <a:lnSpc>
                <a:spcPct val="150000"/>
              </a:lnSpc>
              <a:buFont typeface="Wingdings" pitchFamily="2" charset="2"/>
              <a:buChar char="Ø"/>
            </a:pPr>
            <a:r>
              <a:rPr lang="en-US" sz="1400" dirty="0">
                <a:latin typeface="Lucida Sans Typewriter" pitchFamily="49" charset="0"/>
              </a:rPr>
              <a:t>Vision Impairment is one of such a kind physical disability that many people have around the world</a:t>
            </a:r>
            <a:r>
              <a:rPr lang="en-GB" sz="1400" dirty="0">
                <a:latin typeface="Lucida Sans Typewriter" pitchFamily="49" charset="0"/>
              </a:rPr>
              <a:t>.</a:t>
            </a:r>
          </a:p>
          <a:p>
            <a:pPr algn="just">
              <a:lnSpc>
                <a:spcPct val="150000"/>
              </a:lnSpc>
              <a:buFont typeface="Wingdings" pitchFamily="2" charset="2"/>
              <a:buChar char="Ø"/>
            </a:pPr>
            <a:r>
              <a:rPr lang="en-GB" sz="1400" dirty="0">
                <a:latin typeface="Lucida Sans Typewriter" pitchFamily="49" charset="0"/>
              </a:rPr>
              <a:t>Those data are collected from WHO. </a:t>
            </a:r>
          </a:p>
          <a:p>
            <a:pPr algn="just">
              <a:lnSpc>
                <a:spcPct val="150000"/>
              </a:lnSpc>
              <a:buFont typeface="Wingdings" pitchFamily="2" charset="2"/>
              <a:buChar char="Ø"/>
            </a:pPr>
            <a:r>
              <a:rPr lang="en-US" sz="1400" dirty="0">
                <a:latin typeface="Lucida Sans Typewriter" pitchFamily="49" charset="0"/>
              </a:rPr>
              <a:t>Smart device for them for determining the purity level of drinking water based on conductivity properties.</a:t>
            </a:r>
          </a:p>
          <a:p>
            <a:pPr algn="just">
              <a:lnSpc>
                <a:spcPct val="150000"/>
              </a:lnSpc>
              <a:buFont typeface="Wingdings" pitchFamily="2" charset="2"/>
              <a:buChar char="Ø"/>
            </a:pPr>
            <a:r>
              <a:rPr lang="en-US" sz="1400" dirty="0">
                <a:latin typeface="Lucida Sans Typewriter" pitchFamily="49" charset="0"/>
              </a:rPr>
              <a:t>We have a plan to extend this device as a liquid identification (any liquid substance) meter for blind person.</a:t>
            </a:r>
          </a:p>
          <a:p>
            <a:pPr>
              <a:buNone/>
            </a:pPr>
            <a:endParaRPr lang="en-US" dirty="0"/>
          </a:p>
        </p:txBody>
      </p:sp>
      <p:sp>
        <p:nvSpPr>
          <p:cNvPr id="7" name="Right Arrow 6"/>
          <p:cNvSpPr/>
          <p:nvPr/>
        </p:nvSpPr>
        <p:spPr>
          <a:xfrm>
            <a:off x="2841127" y="5437285"/>
            <a:ext cx="632394" cy="4776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386901306"/>
              </p:ext>
            </p:extLst>
          </p:nvPr>
        </p:nvGraphicFramePr>
        <p:xfrm>
          <a:off x="8509685" y="1389627"/>
          <a:ext cx="2849470" cy="2776986"/>
        </p:xfrm>
        <a:graphic>
          <a:graphicData uri="http://schemas.openxmlformats.org/drawingml/2006/table">
            <a:tbl>
              <a:tblPr firstRow="1" bandRow="1">
                <a:tableStyleId>{5C22544A-7EE6-4342-B048-85BDC9FD1C3A}</a:tableStyleId>
              </a:tblPr>
              <a:tblGrid>
                <a:gridCol w="1424735">
                  <a:extLst>
                    <a:ext uri="{9D8B030D-6E8A-4147-A177-3AD203B41FA5}">
                      <a16:colId xmlns:a16="http://schemas.microsoft.com/office/drawing/2014/main" val="20000"/>
                    </a:ext>
                  </a:extLst>
                </a:gridCol>
                <a:gridCol w="1424735">
                  <a:extLst>
                    <a:ext uri="{9D8B030D-6E8A-4147-A177-3AD203B41FA5}">
                      <a16:colId xmlns:a16="http://schemas.microsoft.com/office/drawing/2014/main" val="20001"/>
                    </a:ext>
                  </a:extLst>
                </a:gridCol>
              </a:tblGrid>
              <a:tr h="386631">
                <a:tc>
                  <a:txBody>
                    <a:bodyPr/>
                    <a:lstStyle/>
                    <a:p>
                      <a:r>
                        <a:rPr lang="en-US" sz="1200" b="1" kern="1200" dirty="0">
                          <a:solidFill>
                            <a:schemeClr val="lt1"/>
                          </a:solidFill>
                          <a:effectLst/>
                          <a:latin typeface="+mn-lt"/>
                          <a:ea typeface="+mn-ea"/>
                          <a:cs typeface="+mn-cs"/>
                        </a:rPr>
                        <a:t>Some sort of VI</a:t>
                      </a:r>
                      <a:endParaRPr lang="en-US" sz="1200" dirty="0"/>
                    </a:p>
                  </a:txBody>
                  <a:tcPr/>
                </a:tc>
                <a:tc>
                  <a:txBody>
                    <a:bodyPr/>
                    <a:lstStyle/>
                    <a:p>
                      <a:r>
                        <a:rPr lang="en-US" sz="1200" dirty="0"/>
                        <a:t>253M</a:t>
                      </a:r>
                    </a:p>
                  </a:txBody>
                  <a:tcPr/>
                </a:tc>
                <a:extLst>
                  <a:ext uri="{0D108BD9-81ED-4DB2-BD59-A6C34878D82A}">
                    <a16:rowId xmlns:a16="http://schemas.microsoft.com/office/drawing/2014/main" val="10000"/>
                  </a:ext>
                </a:extLst>
              </a:tr>
              <a:tr h="386631">
                <a:tc>
                  <a:txBody>
                    <a:bodyPr/>
                    <a:lstStyle/>
                    <a:p>
                      <a:r>
                        <a:rPr lang="en-US" sz="1200" dirty="0"/>
                        <a:t>Near</a:t>
                      </a:r>
                      <a:r>
                        <a:rPr lang="en-US" sz="1200" baseline="0" dirty="0"/>
                        <a:t> VI</a:t>
                      </a:r>
                      <a:endParaRPr lang="en-US" sz="1200" dirty="0"/>
                    </a:p>
                  </a:txBody>
                  <a:tcPr/>
                </a:tc>
                <a:tc>
                  <a:txBody>
                    <a:bodyPr/>
                    <a:lstStyle/>
                    <a:p>
                      <a:r>
                        <a:rPr lang="en-US" sz="1200" dirty="0"/>
                        <a:t>1.1B</a:t>
                      </a:r>
                    </a:p>
                  </a:txBody>
                  <a:tcPr/>
                </a:tc>
                <a:extLst>
                  <a:ext uri="{0D108BD9-81ED-4DB2-BD59-A6C34878D82A}">
                    <a16:rowId xmlns:a16="http://schemas.microsoft.com/office/drawing/2014/main" val="10001"/>
                  </a:ext>
                </a:extLst>
              </a:tr>
              <a:tr h="386631">
                <a:tc>
                  <a:txBody>
                    <a:bodyPr/>
                    <a:lstStyle/>
                    <a:p>
                      <a:r>
                        <a:rPr lang="en-US" sz="1200" dirty="0"/>
                        <a:t>Totally Blind</a:t>
                      </a:r>
                    </a:p>
                  </a:txBody>
                  <a:tcPr/>
                </a:tc>
                <a:tc>
                  <a:txBody>
                    <a:bodyPr/>
                    <a:lstStyle/>
                    <a:p>
                      <a:r>
                        <a:rPr lang="en-US" sz="1200" dirty="0"/>
                        <a:t>36M</a:t>
                      </a:r>
                    </a:p>
                  </a:txBody>
                  <a:tcPr/>
                </a:tc>
                <a:extLst>
                  <a:ext uri="{0D108BD9-81ED-4DB2-BD59-A6C34878D82A}">
                    <a16:rowId xmlns:a16="http://schemas.microsoft.com/office/drawing/2014/main" val="10002"/>
                  </a:ext>
                </a:extLst>
              </a:tr>
              <a:tr h="386631">
                <a:tc>
                  <a:txBody>
                    <a:bodyPr/>
                    <a:lstStyle/>
                    <a:p>
                      <a:r>
                        <a:rPr lang="en-US" sz="1200" dirty="0"/>
                        <a:t>Age</a:t>
                      </a:r>
                      <a:r>
                        <a:rPr lang="en-US" sz="1200" baseline="0" dirty="0"/>
                        <a:t> 50+</a:t>
                      </a:r>
                      <a:endParaRPr lang="en-US" sz="1200" dirty="0"/>
                    </a:p>
                  </a:txBody>
                  <a:tcPr/>
                </a:tc>
                <a:tc>
                  <a:txBody>
                    <a:bodyPr/>
                    <a:lstStyle/>
                    <a:p>
                      <a:r>
                        <a:rPr lang="en-US" sz="1200" dirty="0"/>
                        <a:t>81%</a:t>
                      </a:r>
                    </a:p>
                  </a:txBody>
                  <a:tcPr/>
                </a:tc>
                <a:extLst>
                  <a:ext uri="{0D108BD9-81ED-4DB2-BD59-A6C34878D82A}">
                    <a16:rowId xmlns:a16="http://schemas.microsoft.com/office/drawing/2014/main" val="10003"/>
                  </a:ext>
                </a:extLst>
              </a:tr>
              <a:tr h="386631">
                <a:tc>
                  <a:txBody>
                    <a:bodyPr/>
                    <a:lstStyle/>
                    <a:p>
                      <a:r>
                        <a:rPr lang="en-US" sz="1200" dirty="0"/>
                        <a:t>Age</a:t>
                      </a:r>
                      <a:r>
                        <a:rPr lang="en-US" sz="1200" baseline="0" dirty="0"/>
                        <a:t> less then 15</a:t>
                      </a:r>
                      <a:endParaRPr lang="en-US" sz="1200" dirty="0"/>
                    </a:p>
                  </a:txBody>
                  <a:tcPr/>
                </a:tc>
                <a:tc>
                  <a:txBody>
                    <a:bodyPr/>
                    <a:lstStyle/>
                    <a:p>
                      <a:r>
                        <a:rPr lang="en-US" sz="1200" dirty="0"/>
                        <a:t>19M</a:t>
                      </a:r>
                    </a:p>
                  </a:txBody>
                  <a:tcPr/>
                </a:tc>
                <a:extLst>
                  <a:ext uri="{0D108BD9-81ED-4DB2-BD59-A6C34878D82A}">
                    <a16:rowId xmlns:a16="http://schemas.microsoft.com/office/drawing/2014/main" val="10004"/>
                  </a:ext>
                </a:extLst>
              </a:tr>
              <a:tr h="386631">
                <a:tc>
                  <a:txBody>
                    <a:bodyPr/>
                    <a:lstStyle/>
                    <a:p>
                      <a:r>
                        <a:rPr lang="en-US" sz="1200" dirty="0"/>
                        <a:t>Working in Ireland</a:t>
                      </a:r>
                    </a:p>
                  </a:txBody>
                  <a:tcPr/>
                </a:tc>
                <a:tc>
                  <a:txBody>
                    <a:bodyPr/>
                    <a:lstStyle/>
                    <a:p>
                      <a:r>
                        <a:rPr lang="en-US" sz="1200" dirty="0"/>
                        <a:t>16%</a:t>
                      </a:r>
                    </a:p>
                  </a:txBody>
                  <a:tcPr/>
                </a:tc>
                <a:extLst>
                  <a:ext uri="{0D108BD9-81ED-4DB2-BD59-A6C34878D82A}">
                    <a16:rowId xmlns:a16="http://schemas.microsoft.com/office/drawing/2014/main" val="10005"/>
                  </a:ext>
                </a:extLst>
              </a:tr>
              <a:tr h="386631">
                <a:tc>
                  <a:txBody>
                    <a:bodyPr/>
                    <a:lstStyle/>
                    <a:p>
                      <a:r>
                        <a:rPr lang="en-US" sz="1200" dirty="0"/>
                        <a:t>Other Work </a:t>
                      </a:r>
                    </a:p>
                  </a:txBody>
                  <a:tcPr/>
                </a:tc>
                <a:tc>
                  <a:txBody>
                    <a:bodyPr/>
                    <a:lstStyle/>
                    <a:p>
                      <a:r>
                        <a:rPr lang="en-US" sz="1200" dirty="0"/>
                        <a:t>41.36% and 33%</a:t>
                      </a:r>
                    </a:p>
                  </a:txBody>
                  <a:tcPr/>
                </a:tc>
                <a:extLst>
                  <a:ext uri="{0D108BD9-81ED-4DB2-BD59-A6C34878D82A}">
                    <a16:rowId xmlns:a16="http://schemas.microsoft.com/office/drawing/2014/main" val="10006"/>
                  </a:ext>
                </a:extLst>
              </a:tr>
            </a:tbl>
          </a:graphicData>
        </a:graphic>
      </p:graphicFrame>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6463" y="4401514"/>
            <a:ext cx="5434845" cy="2174790"/>
          </a:xfrm>
          <a:prstGeom prst="rect">
            <a:avLst/>
          </a:prstGeom>
          <a:noFill/>
          <a:ln>
            <a:noFill/>
          </a:ln>
        </p:spPr>
      </p:pic>
      <p:pic>
        <p:nvPicPr>
          <p:cNvPr id="9" name="Picture 8">
            <a:extLst>
              <a:ext uri="{FF2B5EF4-FFF2-40B4-BE49-F238E27FC236}">
                <a16:creationId xmlns:a16="http://schemas.microsoft.com/office/drawing/2014/main" id="{13351941-C31B-4A73-881C-9068BDA21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01" y="6132258"/>
            <a:ext cx="2568134" cy="712468"/>
          </a:xfrm>
          <a:prstGeom prst="rect">
            <a:avLst/>
          </a:prstGeom>
        </p:spPr>
      </p:pic>
      <p:pic>
        <p:nvPicPr>
          <p:cNvPr id="11" name="Picture 10">
            <a:extLst>
              <a:ext uri="{FF2B5EF4-FFF2-40B4-BE49-F238E27FC236}">
                <a16:creationId xmlns:a16="http://schemas.microsoft.com/office/drawing/2014/main" id="{35336E8E-762F-4CCD-9915-6F4B3EF239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000" b="1" dirty="0"/>
              <a:t>Overview of Existing Device For Blind People</a:t>
            </a:r>
            <a:br>
              <a:rPr lang="en-US" sz="3000" b="1" dirty="0"/>
            </a:br>
            <a:endParaRPr lang="en-US" sz="3000" b="1" dirty="0"/>
          </a:p>
        </p:txBody>
      </p:sp>
      <p:sp>
        <p:nvSpPr>
          <p:cNvPr id="5" name="Прямоугольник 13"/>
          <p:cNvSpPr/>
          <p:nvPr/>
        </p:nvSpPr>
        <p:spPr>
          <a:xfrm>
            <a:off x="1968843" y="5162113"/>
            <a:ext cx="7939650" cy="892552"/>
          </a:xfrm>
          <a:prstGeom prst="rect">
            <a:avLst/>
          </a:prstGeom>
        </p:spPr>
        <p:txBody>
          <a:bodyPr wrap="square">
            <a:spAutoFit/>
          </a:bodyPr>
          <a:lstStyle/>
          <a:p>
            <a:pPr algn="just">
              <a:spcAft>
                <a:spcPts val="600"/>
              </a:spcAft>
              <a:buFont typeface="Wingdings" pitchFamily="2" charset="2"/>
              <a:buChar char="Ø"/>
            </a:pPr>
            <a:r>
              <a:rPr lang="en-US" sz="1400" dirty="0">
                <a:latin typeface="Lucida Sans Typewriter" pitchFamily="49" charset="0"/>
              </a:rPr>
              <a:t>Social app for helping visually impaired people.</a:t>
            </a:r>
          </a:p>
          <a:p>
            <a:pPr algn="just">
              <a:spcAft>
                <a:spcPts val="600"/>
              </a:spcAft>
              <a:buFont typeface="Wingdings" pitchFamily="2" charset="2"/>
              <a:buChar char="Ø"/>
            </a:pPr>
            <a:r>
              <a:rPr lang="en-US" sz="1400" dirty="0">
                <a:latin typeface="Lucida Sans Typewriter" pitchFamily="49" charset="0"/>
              </a:rPr>
              <a:t> Helping by question answering </a:t>
            </a:r>
          </a:p>
          <a:p>
            <a:pPr algn="just">
              <a:spcAft>
                <a:spcPts val="600"/>
              </a:spcAft>
              <a:buFont typeface="Wingdings" pitchFamily="2" charset="2"/>
              <a:buChar char="Ø"/>
            </a:pPr>
            <a:r>
              <a:rPr lang="en-US" sz="1400" dirty="0">
                <a:latin typeface="Lucida Sans Typewriter" pitchFamily="49" charset="0"/>
              </a:rPr>
              <a:t>5000 active user</a:t>
            </a:r>
          </a:p>
        </p:txBody>
      </p:sp>
      <p:sp>
        <p:nvSpPr>
          <p:cNvPr id="6" name="TextBox 5"/>
          <p:cNvSpPr txBox="1"/>
          <p:nvPr/>
        </p:nvSpPr>
        <p:spPr>
          <a:xfrm>
            <a:off x="3331691" y="1741126"/>
            <a:ext cx="5124450" cy="646331"/>
          </a:xfrm>
          <a:prstGeom prst="rect">
            <a:avLst/>
          </a:prstGeom>
          <a:noFill/>
        </p:spPr>
        <p:txBody>
          <a:bodyPr wrap="square" rtlCol="0">
            <a:spAutoFit/>
          </a:bodyPr>
          <a:lstStyle/>
          <a:p>
            <a:pPr marL="0" lvl="1" algn="ctr"/>
            <a:r>
              <a:rPr lang="en-US" b="1" dirty="0"/>
              <a:t>1.VizWiz Social</a:t>
            </a:r>
          </a:p>
          <a:p>
            <a:pPr algn="ct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913867" y="2190455"/>
            <a:ext cx="5753056" cy="2364214"/>
          </a:xfrm>
          <a:prstGeom prst="rect">
            <a:avLst/>
          </a:prstGeom>
        </p:spPr>
      </p:pic>
      <p:pic>
        <p:nvPicPr>
          <p:cNvPr id="8" name="Picture 7">
            <a:extLst>
              <a:ext uri="{FF2B5EF4-FFF2-40B4-BE49-F238E27FC236}">
                <a16:creationId xmlns:a16="http://schemas.microsoft.com/office/drawing/2014/main" id="{A181FB5E-23DB-4B0B-B60A-5854A825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9" name="Picture 8">
            <a:extLst>
              <a:ext uri="{FF2B5EF4-FFF2-40B4-BE49-F238E27FC236}">
                <a16:creationId xmlns:a16="http://schemas.microsoft.com/office/drawing/2014/main" id="{1CDBEDA0-7DA8-480D-992F-5ECFF4F90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000" b="1" dirty="0"/>
              <a:t>Overview of Existing Device For Blind People</a:t>
            </a:r>
            <a:br>
              <a:rPr lang="en-US" sz="3000" b="1" dirty="0"/>
            </a:br>
            <a:endParaRPr lang="en-US" sz="3000" b="1" dirty="0"/>
          </a:p>
        </p:txBody>
      </p:sp>
      <p:sp>
        <p:nvSpPr>
          <p:cNvPr id="4" name="Прямоугольник 13"/>
          <p:cNvSpPr/>
          <p:nvPr/>
        </p:nvSpPr>
        <p:spPr>
          <a:xfrm>
            <a:off x="2234232" y="5008813"/>
            <a:ext cx="7213177" cy="892552"/>
          </a:xfrm>
          <a:prstGeom prst="rect">
            <a:avLst/>
          </a:prstGeom>
        </p:spPr>
        <p:txBody>
          <a:bodyPr wrap="square">
            <a:spAutoFit/>
          </a:bodyPr>
          <a:lstStyle/>
          <a:p>
            <a:pPr algn="just">
              <a:spcAft>
                <a:spcPts val="600"/>
              </a:spcAft>
              <a:buFont typeface="Wingdings" pitchFamily="2" charset="2"/>
              <a:buChar char="Ø"/>
            </a:pPr>
            <a:r>
              <a:rPr lang="en-US" sz="1400" dirty="0">
                <a:latin typeface="Lucida Sans Typewriter" pitchFamily="49" charset="0"/>
              </a:rPr>
              <a:t>Prototype state (under research) .</a:t>
            </a:r>
          </a:p>
          <a:p>
            <a:pPr algn="just">
              <a:spcAft>
                <a:spcPts val="600"/>
              </a:spcAft>
              <a:buFont typeface="Wingdings" pitchFamily="2" charset="2"/>
              <a:buChar char="Ø"/>
            </a:pPr>
            <a:r>
              <a:rPr lang="en-US" sz="1400" dirty="0">
                <a:latin typeface="Lucida Sans Typewriter" pitchFamily="49" charset="0"/>
              </a:rPr>
              <a:t> Wearable device</a:t>
            </a:r>
          </a:p>
          <a:p>
            <a:pPr algn="just">
              <a:spcAft>
                <a:spcPts val="600"/>
              </a:spcAft>
              <a:buFont typeface="Wingdings" pitchFamily="2" charset="2"/>
              <a:buChar char="Ø"/>
            </a:pPr>
            <a:r>
              <a:rPr lang="en-US" sz="1400" dirty="0">
                <a:latin typeface="Lucida Sans Typewriter" pitchFamily="49" charset="0"/>
              </a:rPr>
              <a:t>Read the printed lines during the movement of the device</a:t>
            </a:r>
          </a:p>
        </p:txBody>
      </p:sp>
      <p:sp>
        <p:nvSpPr>
          <p:cNvPr id="5" name="TextBox 4"/>
          <p:cNvSpPr txBox="1"/>
          <p:nvPr/>
        </p:nvSpPr>
        <p:spPr>
          <a:xfrm>
            <a:off x="3278595" y="1662422"/>
            <a:ext cx="5124450" cy="369332"/>
          </a:xfrm>
          <a:prstGeom prst="rect">
            <a:avLst/>
          </a:prstGeom>
          <a:noFill/>
        </p:spPr>
        <p:txBody>
          <a:bodyPr wrap="square" rtlCol="0">
            <a:spAutoFit/>
          </a:bodyPr>
          <a:lstStyle/>
          <a:p>
            <a:pPr marL="0" lvl="1" algn="ctr"/>
            <a:r>
              <a:rPr lang="en-US" b="1" dirty="0"/>
              <a:t>2. FingerReader</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278595" y="2068064"/>
            <a:ext cx="5239264" cy="2524425"/>
          </a:xfrm>
          <a:prstGeom prst="rect">
            <a:avLst/>
          </a:prstGeom>
        </p:spPr>
      </p:pic>
      <p:sp>
        <p:nvSpPr>
          <p:cNvPr id="7" name="TextBox 6"/>
          <p:cNvSpPr txBox="1"/>
          <p:nvPr/>
        </p:nvSpPr>
        <p:spPr>
          <a:xfrm>
            <a:off x="4145869" y="4618910"/>
            <a:ext cx="3592286" cy="323165"/>
          </a:xfrm>
          <a:prstGeom prst="rect">
            <a:avLst/>
          </a:prstGeom>
          <a:noFill/>
        </p:spPr>
        <p:txBody>
          <a:bodyPr wrap="square" rtlCol="0">
            <a:spAutoFit/>
          </a:bodyPr>
          <a:lstStyle/>
          <a:p>
            <a:r>
              <a:rPr lang="en-US" sz="1500" dirty="0"/>
              <a:t>The Finger Reader Device of MIT</a:t>
            </a:r>
          </a:p>
        </p:txBody>
      </p:sp>
      <p:pic>
        <p:nvPicPr>
          <p:cNvPr id="8" name="Picture 7">
            <a:extLst>
              <a:ext uri="{FF2B5EF4-FFF2-40B4-BE49-F238E27FC236}">
                <a16:creationId xmlns:a16="http://schemas.microsoft.com/office/drawing/2014/main" id="{D29C3EBC-F3DC-44D5-9F0D-32C596E40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9" name="Picture 8">
            <a:extLst>
              <a:ext uri="{FF2B5EF4-FFF2-40B4-BE49-F238E27FC236}">
                <a16:creationId xmlns:a16="http://schemas.microsoft.com/office/drawing/2014/main" id="{8F1F6295-9EFB-4A2D-A2E0-0B8CB86FE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35170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b="1" dirty="0"/>
              <a:t>Overview of Existing Device For Blind People</a:t>
            </a:r>
            <a:br>
              <a:rPr lang="en-US" sz="3000" b="1" dirty="0"/>
            </a:br>
            <a:endParaRPr lang="en-US" sz="3000" b="1" dirty="0"/>
          </a:p>
        </p:txBody>
      </p:sp>
      <p:sp>
        <p:nvSpPr>
          <p:cNvPr id="8" name="Прямоугольник 13"/>
          <p:cNvSpPr/>
          <p:nvPr/>
        </p:nvSpPr>
        <p:spPr>
          <a:xfrm>
            <a:off x="2184805" y="5062293"/>
            <a:ext cx="7213177" cy="1107996"/>
          </a:xfrm>
          <a:prstGeom prst="rect">
            <a:avLst/>
          </a:prstGeom>
        </p:spPr>
        <p:txBody>
          <a:bodyPr wrap="square">
            <a:spAutoFit/>
          </a:bodyPr>
          <a:lstStyle/>
          <a:p>
            <a:pPr algn="just">
              <a:spcAft>
                <a:spcPts val="600"/>
              </a:spcAft>
              <a:buFont typeface="Wingdings" pitchFamily="2" charset="2"/>
              <a:buChar char="Ø"/>
            </a:pPr>
            <a:r>
              <a:rPr lang="en-US" sz="1400" dirty="0">
                <a:latin typeface="Lucida Sans Typewriter" pitchFamily="49" charset="0"/>
              </a:rPr>
              <a:t>First tablet for blind people.</a:t>
            </a:r>
          </a:p>
          <a:p>
            <a:pPr algn="just">
              <a:spcAft>
                <a:spcPts val="600"/>
              </a:spcAft>
              <a:buFont typeface="Wingdings" pitchFamily="2" charset="2"/>
              <a:buChar char="Ø"/>
            </a:pPr>
            <a:r>
              <a:rPr lang="en-US" sz="1400" dirty="0">
                <a:latin typeface="Lucida Sans Typewriter" pitchFamily="49" charset="0"/>
              </a:rPr>
              <a:t> start selling for about $500</a:t>
            </a:r>
          </a:p>
          <a:p>
            <a:pPr algn="just">
              <a:spcAft>
                <a:spcPts val="600"/>
              </a:spcAft>
              <a:buFont typeface="Wingdings" pitchFamily="2" charset="2"/>
              <a:buChar char="Ø"/>
            </a:pPr>
            <a:r>
              <a:rPr lang="en-US" sz="1400" dirty="0">
                <a:latin typeface="Lucida Sans Typewriter" pitchFamily="49" charset="0"/>
              </a:rPr>
              <a:t>This device easily performs the communication with personal computer via serial port</a:t>
            </a:r>
          </a:p>
        </p:txBody>
      </p:sp>
      <p:sp>
        <p:nvSpPr>
          <p:cNvPr id="9" name="TextBox 8"/>
          <p:cNvSpPr txBox="1"/>
          <p:nvPr/>
        </p:nvSpPr>
        <p:spPr>
          <a:xfrm>
            <a:off x="3059843" y="1648494"/>
            <a:ext cx="5124450" cy="646331"/>
          </a:xfrm>
          <a:prstGeom prst="rect">
            <a:avLst/>
          </a:prstGeom>
          <a:noFill/>
        </p:spPr>
        <p:txBody>
          <a:bodyPr wrap="square" rtlCol="0">
            <a:spAutoFit/>
          </a:bodyPr>
          <a:lstStyle/>
          <a:p>
            <a:pPr marL="0" lvl="1" algn="ctr"/>
            <a:r>
              <a:rPr lang="en-US" b="1" dirty="0"/>
              <a:t>3. Bitlab</a:t>
            </a:r>
          </a:p>
          <a:p>
            <a:pPr marL="0" lvl="1" algn="ctr"/>
            <a:endParaRPr lang="en-US" dirty="0"/>
          </a:p>
        </p:txBody>
      </p:sp>
      <p:sp>
        <p:nvSpPr>
          <p:cNvPr id="10" name="TextBox 9"/>
          <p:cNvSpPr txBox="1"/>
          <p:nvPr/>
        </p:nvSpPr>
        <p:spPr>
          <a:xfrm>
            <a:off x="4096443" y="4374397"/>
            <a:ext cx="3592286" cy="338554"/>
          </a:xfrm>
          <a:prstGeom prst="rect">
            <a:avLst/>
          </a:prstGeom>
          <a:noFill/>
        </p:spPr>
        <p:txBody>
          <a:bodyPr wrap="square" rtlCol="0">
            <a:spAutoFit/>
          </a:bodyPr>
          <a:lstStyle/>
          <a:p>
            <a:pPr algn="ctr"/>
            <a:r>
              <a:rPr lang="en-US" sz="1600" dirty="0"/>
              <a:t>The Bitlab tablet</a:t>
            </a:r>
            <a:endParaRPr lang="en-US" sz="1500"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3930428" y="2196430"/>
            <a:ext cx="3383279" cy="2038007"/>
          </a:xfrm>
          <a:prstGeom prst="rect">
            <a:avLst/>
          </a:prstGeom>
        </p:spPr>
      </p:pic>
      <p:pic>
        <p:nvPicPr>
          <p:cNvPr id="7" name="Picture 6">
            <a:extLst>
              <a:ext uri="{FF2B5EF4-FFF2-40B4-BE49-F238E27FC236}">
                <a16:creationId xmlns:a16="http://schemas.microsoft.com/office/drawing/2014/main" id="{F79B79B8-6941-4734-AB34-81ACBA5F0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2" name="Picture 11">
            <a:extLst>
              <a:ext uri="{FF2B5EF4-FFF2-40B4-BE49-F238E27FC236}">
                <a16:creationId xmlns:a16="http://schemas.microsoft.com/office/drawing/2014/main" id="{C90FAC75-575D-44CD-9517-055A3C9B24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28697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000" b="1" dirty="0"/>
              <a:t>Overview of Existing Devices for Measuring Water Purification level</a:t>
            </a:r>
          </a:p>
        </p:txBody>
      </p:sp>
      <p:sp>
        <p:nvSpPr>
          <p:cNvPr id="7" name="Прямоугольник 13"/>
          <p:cNvSpPr/>
          <p:nvPr/>
        </p:nvSpPr>
        <p:spPr>
          <a:xfrm>
            <a:off x="2357799" y="5001608"/>
            <a:ext cx="7213177" cy="815608"/>
          </a:xfrm>
          <a:prstGeom prst="rect">
            <a:avLst/>
          </a:prstGeom>
        </p:spPr>
        <p:txBody>
          <a:bodyPr wrap="square">
            <a:spAutoFit/>
          </a:bodyPr>
          <a:lstStyle/>
          <a:p>
            <a:pPr algn="just">
              <a:spcAft>
                <a:spcPts val="600"/>
              </a:spcAft>
              <a:buFont typeface="Wingdings" pitchFamily="2" charset="2"/>
              <a:buChar char="Ø"/>
            </a:pPr>
            <a:r>
              <a:rPr lang="en-US" sz="1400" dirty="0">
                <a:latin typeface="Lucida Sans Typewriter" pitchFamily="49" charset="0"/>
              </a:rPr>
              <a:t>the transparent level of the water</a:t>
            </a:r>
          </a:p>
          <a:p>
            <a:pPr algn="just">
              <a:spcAft>
                <a:spcPts val="600"/>
              </a:spcAft>
              <a:buFont typeface="Wingdings" pitchFamily="2" charset="2"/>
              <a:buChar char="Ø"/>
            </a:pPr>
            <a:r>
              <a:rPr lang="en-US" sz="1400" dirty="0">
                <a:latin typeface="Lucida Sans Typewriter" pitchFamily="49" charset="0"/>
              </a:rPr>
              <a:t> It uses light transmittance and sees the scattering rate and then checks the turbidity</a:t>
            </a:r>
          </a:p>
        </p:txBody>
      </p:sp>
      <p:sp>
        <p:nvSpPr>
          <p:cNvPr id="8" name="TextBox 7"/>
          <p:cNvSpPr txBox="1"/>
          <p:nvPr/>
        </p:nvSpPr>
        <p:spPr>
          <a:xfrm>
            <a:off x="3059842" y="2196698"/>
            <a:ext cx="5124450" cy="646331"/>
          </a:xfrm>
          <a:prstGeom prst="rect">
            <a:avLst/>
          </a:prstGeom>
          <a:noFill/>
        </p:spPr>
        <p:txBody>
          <a:bodyPr wrap="square" rtlCol="0">
            <a:spAutoFit/>
          </a:bodyPr>
          <a:lstStyle/>
          <a:p>
            <a:pPr marL="0" lvl="1" algn="ctr"/>
            <a:r>
              <a:rPr lang="en-US" b="1" dirty="0"/>
              <a:t>1.</a:t>
            </a:r>
            <a:r>
              <a:rPr lang="en-GB" b="1" dirty="0"/>
              <a:t> OBS-3+ Turbidity Sensor</a:t>
            </a:r>
            <a:endParaRPr lang="en-US" b="1" dirty="0"/>
          </a:p>
          <a:p>
            <a:pPr marL="0" lvl="1" algn="ct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rot="5400000">
            <a:off x="4393906" y="2763065"/>
            <a:ext cx="2268388" cy="1983939"/>
          </a:xfrm>
          <a:prstGeom prst="rect">
            <a:avLst/>
          </a:prstGeom>
        </p:spPr>
      </p:pic>
      <p:pic>
        <p:nvPicPr>
          <p:cNvPr id="6" name="Picture 5">
            <a:extLst>
              <a:ext uri="{FF2B5EF4-FFF2-40B4-BE49-F238E27FC236}">
                <a16:creationId xmlns:a16="http://schemas.microsoft.com/office/drawing/2014/main" id="{BB6E1D3B-886C-4FB7-AD65-F8AA9A09B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10" name="Picture 9">
            <a:extLst>
              <a:ext uri="{FF2B5EF4-FFF2-40B4-BE49-F238E27FC236}">
                <a16:creationId xmlns:a16="http://schemas.microsoft.com/office/drawing/2014/main" id="{B9F80824-E285-43A7-A044-EA190554B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30628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000" b="1" dirty="0"/>
              <a:t>Overview of Existing Devices for Measuring Water Purification level</a:t>
            </a:r>
          </a:p>
        </p:txBody>
      </p:sp>
      <p:sp>
        <p:nvSpPr>
          <p:cNvPr id="6" name="Прямоугольник 13"/>
          <p:cNvSpPr/>
          <p:nvPr/>
        </p:nvSpPr>
        <p:spPr>
          <a:xfrm>
            <a:off x="2485321" y="5750004"/>
            <a:ext cx="7213177" cy="1107996"/>
          </a:xfrm>
          <a:prstGeom prst="rect">
            <a:avLst/>
          </a:prstGeom>
        </p:spPr>
        <p:txBody>
          <a:bodyPr wrap="square">
            <a:spAutoFit/>
          </a:bodyPr>
          <a:lstStyle/>
          <a:p>
            <a:pPr algn="just">
              <a:spcAft>
                <a:spcPts val="600"/>
              </a:spcAft>
              <a:buFont typeface="Wingdings" pitchFamily="2" charset="2"/>
              <a:buChar char="Ø"/>
            </a:pPr>
            <a:r>
              <a:rPr lang="en-US" sz="1400" dirty="0">
                <a:latin typeface="Lucida Sans Typewriter" pitchFamily="49" charset="0"/>
              </a:rPr>
              <a:t>. It measures total dissolved solid in water through the conductivity properties of water</a:t>
            </a:r>
          </a:p>
          <a:p>
            <a:pPr algn="just">
              <a:spcAft>
                <a:spcPts val="600"/>
              </a:spcAft>
              <a:buFont typeface="Wingdings" pitchFamily="2" charset="2"/>
              <a:buChar char="Ø"/>
            </a:pPr>
            <a:endParaRPr lang="en-US" sz="1400" dirty="0">
              <a:latin typeface="Lucida Sans Typewriter" pitchFamily="49" charset="0"/>
            </a:endParaRPr>
          </a:p>
          <a:p>
            <a:pPr algn="just">
              <a:spcAft>
                <a:spcPts val="600"/>
              </a:spcAft>
              <a:buFont typeface="Wingdings" pitchFamily="2" charset="2"/>
              <a:buChar char="Ø"/>
            </a:pPr>
            <a:endParaRPr lang="en-US" sz="1400" dirty="0">
              <a:latin typeface="Lucida Sans Typewriter" pitchFamily="49" charset="0"/>
            </a:endParaRPr>
          </a:p>
        </p:txBody>
      </p:sp>
      <p:sp>
        <p:nvSpPr>
          <p:cNvPr id="10" name="TextBox 9"/>
          <p:cNvSpPr txBox="1"/>
          <p:nvPr/>
        </p:nvSpPr>
        <p:spPr>
          <a:xfrm>
            <a:off x="2964942" y="2272318"/>
            <a:ext cx="5124450" cy="646331"/>
          </a:xfrm>
          <a:prstGeom prst="rect">
            <a:avLst/>
          </a:prstGeom>
          <a:noFill/>
        </p:spPr>
        <p:txBody>
          <a:bodyPr wrap="square" rtlCol="0">
            <a:spAutoFit/>
          </a:bodyPr>
          <a:lstStyle/>
          <a:p>
            <a:pPr marL="0" lvl="1" algn="ctr"/>
            <a:r>
              <a:rPr lang="en-US" b="1" dirty="0"/>
              <a:t>2.</a:t>
            </a:r>
            <a:r>
              <a:rPr lang="en-GB" b="1" dirty="0"/>
              <a:t> Xiomi TDS Pen</a:t>
            </a:r>
            <a:endParaRPr lang="en-US" b="1" dirty="0"/>
          </a:p>
          <a:p>
            <a:pPr marL="0" lvl="1" algn="ctr"/>
            <a:endParaRPr lang="en-US"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2599182" y="2999594"/>
            <a:ext cx="2299063" cy="2462629"/>
          </a:xfrm>
          <a:prstGeom prst="rect">
            <a:avLst/>
          </a:prstGeom>
        </p:spPr>
      </p:pic>
      <p:pic>
        <p:nvPicPr>
          <p:cNvPr id="12" name="Picture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7803" y="3206426"/>
            <a:ext cx="3020695" cy="2048963"/>
          </a:xfrm>
          <a:prstGeom prst="rect">
            <a:avLst/>
          </a:prstGeom>
          <a:noFill/>
          <a:ln>
            <a:noFill/>
          </a:ln>
        </p:spPr>
      </p:pic>
      <p:pic>
        <p:nvPicPr>
          <p:cNvPr id="7" name="Picture 6">
            <a:extLst>
              <a:ext uri="{FF2B5EF4-FFF2-40B4-BE49-F238E27FC236}">
                <a16:creationId xmlns:a16="http://schemas.microsoft.com/office/drawing/2014/main" id="{3396AFE3-408C-4B7D-98B8-B87049599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8" name="Picture 7">
            <a:extLst>
              <a:ext uri="{FF2B5EF4-FFF2-40B4-BE49-F238E27FC236}">
                <a16:creationId xmlns:a16="http://schemas.microsoft.com/office/drawing/2014/main" id="{8195D41A-28BF-41B1-922E-F0AC78CB95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141739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1248"/>
            <a:ext cx="10972800" cy="615696"/>
          </a:xfrm>
        </p:spPr>
        <p:txBody>
          <a:bodyPr>
            <a:noAutofit/>
          </a:bodyPr>
          <a:lstStyle/>
          <a:p>
            <a:pPr algn="ctr"/>
            <a:r>
              <a:rPr lang="en-US" sz="3000" b="1" dirty="0"/>
              <a:t>Proposed System Design and Implementation</a:t>
            </a:r>
          </a:p>
        </p:txBody>
      </p:sp>
      <p:sp>
        <p:nvSpPr>
          <p:cNvPr id="4" name="Прямоугольник 13"/>
          <p:cNvSpPr/>
          <p:nvPr/>
        </p:nvSpPr>
        <p:spPr>
          <a:xfrm>
            <a:off x="1649094" y="1978917"/>
            <a:ext cx="9201785" cy="2477601"/>
          </a:xfrm>
          <a:prstGeom prst="rect">
            <a:avLst/>
          </a:prstGeom>
        </p:spPr>
        <p:txBody>
          <a:bodyPr wrap="square">
            <a:spAutoFit/>
          </a:bodyPr>
          <a:lstStyle/>
          <a:p>
            <a:endParaRPr lang="en-US" sz="1400" dirty="0">
              <a:latin typeface="Lucida Sans Typewriter" pitchFamily="49" charset="0"/>
            </a:endParaRPr>
          </a:p>
          <a:p>
            <a:pPr marL="0" lvl="1">
              <a:buFont typeface="Wingdings" pitchFamily="2" charset="2"/>
              <a:buChar char="Ø"/>
            </a:pPr>
            <a:r>
              <a:rPr lang="en-US" b="1" dirty="0"/>
              <a:t>Hardware and Software Components</a:t>
            </a:r>
          </a:p>
          <a:p>
            <a:pPr marL="0" lvl="1">
              <a:buFont typeface="Wingdings" pitchFamily="2" charset="2"/>
              <a:buChar char="Ø"/>
            </a:pPr>
            <a:r>
              <a:rPr lang="en-US" sz="1500" dirty="0">
                <a:latin typeface="Lucida Sans Typewriter" pitchFamily="49" charset="0"/>
              </a:rPr>
              <a:t>The main component of our system is designing the conductivity sensor or conductivity probe for measuring the conductivity level of water</a:t>
            </a:r>
          </a:p>
          <a:p>
            <a:pPr marL="0" lvl="1"/>
            <a:endParaRPr lang="en-US" b="1" dirty="0"/>
          </a:p>
          <a:p>
            <a:pPr marL="0" lvl="2">
              <a:buFont typeface="Wingdings" pitchFamily="2" charset="2"/>
              <a:buChar char="Ø"/>
            </a:pPr>
            <a:r>
              <a:rPr lang="en-US" b="1" dirty="0"/>
              <a:t>Meter Calibration and Testing</a:t>
            </a:r>
          </a:p>
          <a:p>
            <a:pPr marL="0" lvl="2">
              <a:buFont typeface="Wingdings" pitchFamily="2" charset="2"/>
              <a:buChar char="Ø"/>
            </a:pPr>
            <a:r>
              <a:rPr lang="en-US" sz="1500" dirty="0"/>
              <a:t>The accuracy of any sensor/meter (in our case, EC probe), depends on calibration</a:t>
            </a:r>
            <a:endParaRPr lang="en-US" sz="1500" b="1" dirty="0"/>
          </a:p>
          <a:p>
            <a:pPr>
              <a:buFont typeface="Wingdings" pitchFamily="2" charset="2"/>
              <a:buChar char="Ø"/>
            </a:pPr>
            <a:endParaRPr lang="en-US" sz="1400" dirty="0">
              <a:latin typeface="Lucida Sans Typewriter" pitchFamily="49" charset="0"/>
            </a:endParaRPr>
          </a:p>
          <a:p>
            <a:endParaRPr lang="en-US" sz="1400" dirty="0">
              <a:latin typeface="Lucida Sans Typewriter" pitchFamily="49" charset="0"/>
            </a:endParaRPr>
          </a:p>
          <a:p>
            <a:endParaRPr lang="en-US" sz="1400" dirty="0">
              <a:latin typeface="Lucida Sans Typewriter" pitchFamily="49" charset="0"/>
            </a:endParaRPr>
          </a:p>
        </p:txBody>
      </p:sp>
      <p:sp>
        <p:nvSpPr>
          <p:cNvPr id="5" name="Rectangle 4"/>
          <p:cNvSpPr/>
          <p:nvPr/>
        </p:nvSpPr>
        <p:spPr>
          <a:xfrm>
            <a:off x="1649094" y="4978491"/>
            <a:ext cx="5536515" cy="830997"/>
          </a:xfrm>
          <a:prstGeom prst="rect">
            <a:avLst/>
          </a:prstGeom>
          <a:noFill/>
        </p:spPr>
        <p:txBody>
          <a:bodyPr wrap="square" lIns="91440" tIns="45720" rIns="91440" bIns="45720">
            <a:spAutoFit/>
          </a:bodyPr>
          <a:lstStyle/>
          <a:p>
            <a:pPr algn="ctr"/>
            <a:r>
              <a:rPr lang="en-US" sz="2400" b="1" cap="none" spc="300" dirty="0">
                <a:ln w="11430" cmpd="sng">
                  <a:solidFill>
                    <a:schemeClr val="accent1">
                      <a:tint val="10000"/>
                    </a:schemeClr>
                  </a:solidFill>
                  <a:prstDash val="solid"/>
                  <a:miter lim="800000"/>
                </a:ln>
                <a:solidFill>
                  <a:srgbClr val="C00000"/>
                </a:solidFill>
                <a:effectLst>
                  <a:glow rad="45500">
                    <a:schemeClr val="accent1">
                      <a:satMod val="220000"/>
                      <a:alpha val="35000"/>
                    </a:schemeClr>
                  </a:glow>
                </a:effectLst>
              </a:rPr>
              <a:t>Lets discuss our Technique in details</a:t>
            </a:r>
          </a:p>
        </p:txBody>
      </p:sp>
      <p:sp>
        <p:nvSpPr>
          <p:cNvPr id="6" name="Right Arrow 5"/>
          <p:cNvSpPr/>
          <p:nvPr/>
        </p:nvSpPr>
        <p:spPr>
          <a:xfrm>
            <a:off x="7746824" y="5012765"/>
            <a:ext cx="1430517" cy="79672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10822B7-CA4F-4BB2-A641-31326DEA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435" y="6132280"/>
            <a:ext cx="2568134" cy="712468"/>
          </a:xfrm>
          <a:prstGeom prst="rect">
            <a:avLst/>
          </a:prstGeom>
        </p:spPr>
      </p:pic>
      <p:pic>
        <p:nvPicPr>
          <p:cNvPr id="8" name="Picture 7">
            <a:extLst>
              <a:ext uri="{FF2B5EF4-FFF2-40B4-BE49-F238E27FC236}">
                <a16:creationId xmlns:a16="http://schemas.microsoft.com/office/drawing/2014/main" id="{FAE3ACC0-3C80-433A-B6A9-1FC84217F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6854" y="6004439"/>
            <a:ext cx="1178877" cy="773880"/>
          </a:xfrm>
          <a:prstGeom prst="rect">
            <a:avLst/>
          </a:prstGeom>
        </p:spPr>
      </p:pic>
    </p:spTree>
    <p:extLst>
      <p:ext uri="{BB962C8B-B14F-4D97-AF65-F5344CB8AC3E}">
        <p14:creationId xmlns:p14="http://schemas.microsoft.com/office/powerpoint/2010/main" val="400304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139</TotalTime>
  <Words>805</Words>
  <Application>Microsoft Office PowerPoint</Application>
  <PresentationFormat>Widescreen</PresentationFormat>
  <Paragraphs>122</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ＭＳ Ｐゴシック</vt:lpstr>
      <vt:lpstr>SimSun</vt:lpstr>
      <vt:lpstr>Arial</vt:lpstr>
      <vt:lpstr>Calibri</vt:lpstr>
      <vt:lpstr>Century Gothic</vt:lpstr>
      <vt:lpstr>Lucida Sans Typewriter</vt:lpstr>
      <vt:lpstr>Myriad Pro</vt:lpstr>
      <vt:lpstr>Myriad Pro Semibold</vt:lpstr>
      <vt:lpstr>Palatino Linotype</vt:lpstr>
      <vt:lpstr>Times New Roman</vt:lpstr>
      <vt:lpstr>Wingdings</vt:lpstr>
      <vt:lpstr>Wingdings 2</vt:lpstr>
      <vt:lpstr>Presentation on brainstorming</vt:lpstr>
      <vt:lpstr>Design and Development of Smart Water Purification Level Tester for Visually Impaired Person</vt:lpstr>
      <vt:lpstr>Summary</vt:lpstr>
      <vt:lpstr>Introduction</vt:lpstr>
      <vt:lpstr>Overview of Existing Device For Blind People </vt:lpstr>
      <vt:lpstr>Overview of Existing Device For Blind People </vt:lpstr>
      <vt:lpstr>Overview of Existing Device For Blind People </vt:lpstr>
      <vt:lpstr>Overview of Existing Devices for Measuring Water Purification level</vt:lpstr>
      <vt:lpstr>Overview of Existing Devices for Measuring Water Purification level</vt:lpstr>
      <vt:lpstr>Proposed System Design and Implementation</vt:lpstr>
      <vt:lpstr>Proposed System Design and Implementation</vt:lpstr>
      <vt:lpstr>Proposed System Design and Implementation</vt:lpstr>
      <vt:lpstr>Proposed System Design and Implementation</vt:lpstr>
      <vt:lpstr>Proposed System Design and Implementation</vt:lpstr>
      <vt:lpstr>Proposed System Design and Implementation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Smart Water Purification Level Tester for Visually Impaired Person</dc:title>
  <dc:creator>Khabbab</dc:creator>
  <cp:lastModifiedBy>Admin</cp:lastModifiedBy>
  <cp:revision>22</cp:revision>
  <dcterms:created xsi:type="dcterms:W3CDTF">2018-06-26T18:57:14Z</dcterms:created>
  <dcterms:modified xsi:type="dcterms:W3CDTF">2018-06-27T05:09:50Z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