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59" r:id="rId5"/>
    <p:sldId id="260" r:id="rId6"/>
    <p:sldId id="261" r:id="rId7"/>
    <p:sldId id="273" r:id="rId8"/>
    <p:sldId id="274" r:id="rId9"/>
    <p:sldId id="276" r:id="rId10"/>
    <p:sldId id="275" r:id="rId11"/>
    <p:sldId id="268" r:id="rId12"/>
    <p:sldId id="269" r:id="rId13"/>
    <p:sldId id="271"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0E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FFF994-8AB5-4C3E-9338-3B2B12107325}"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DDD98-65AF-4230-8F0D-988D68D5FEE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FFF994-8AB5-4C3E-9338-3B2B12107325}"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DDD98-65AF-4230-8F0D-988D68D5FEE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FFF994-8AB5-4C3E-9338-3B2B12107325}"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DDD98-65AF-4230-8F0D-988D68D5FEE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FFF994-8AB5-4C3E-9338-3B2B12107325}"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DDD98-65AF-4230-8F0D-988D68D5FEE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FFF994-8AB5-4C3E-9338-3B2B12107325}"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DDD98-65AF-4230-8F0D-988D68D5FEE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FFF994-8AB5-4C3E-9338-3B2B12107325}"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DDD98-65AF-4230-8F0D-988D68D5FEE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FFF994-8AB5-4C3E-9338-3B2B12107325}" type="datetimeFigureOut">
              <a:rPr lang="en-US" smtClean="0"/>
              <a:t>3/27/2018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9DDD98-65AF-4230-8F0D-988D68D5FEE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FFF994-8AB5-4C3E-9338-3B2B12107325}" type="datetimeFigureOut">
              <a:rPr lang="en-US" smtClean="0"/>
              <a:t>3/27/2018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9DDD98-65AF-4230-8F0D-988D68D5FEE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FFF994-8AB5-4C3E-9338-3B2B12107325}" type="datetimeFigureOut">
              <a:rPr lang="en-US" smtClean="0"/>
              <a:t>3/27/2018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9DDD98-65AF-4230-8F0D-988D68D5FEE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FFF994-8AB5-4C3E-9338-3B2B12107325}"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DDD98-65AF-4230-8F0D-988D68D5FEE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FFF994-8AB5-4C3E-9338-3B2B12107325}"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DDD98-65AF-4230-8F0D-988D68D5FEE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FFF994-8AB5-4C3E-9338-3B2B12107325}" type="datetimeFigureOut">
              <a:rPr lang="en-US" smtClean="0"/>
              <a:t>3/27/2018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9DDD98-65AF-4230-8F0D-988D68D5FEE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4" name="Picture 3" descr="dew-drops-on-dandelion-seeds-full-screen-high-resolution-wallpaper-images-desktop-images-high-resolution-colorful-1920x1080.jpg"/>
          <p:cNvPicPr>
            <a:picLocks noChangeAspect="1"/>
          </p:cNvPicPr>
          <p:nvPr/>
        </p:nvPicPr>
        <p:blipFill>
          <a:blip r:embed="rId2"/>
          <a:stretch>
            <a:fillRect/>
          </a:stretch>
        </p:blipFill>
        <p:spPr>
          <a:xfrm>
            <a:off x="0" y="0"/>
            <a:ext cx="9144000" cy="6858000"/>
          </a:xfrm>
          <a:prstGeom prst="rect">
            <a:avLst/>
          </a:prstGeom>
        </p:spPr>
      </p:pic>
      <p:sp>
        <p:nvSpPr>
          <p:cNvPr id="5" name="Rectangle 4"/>
          <p:cNvSpPr/>
          <p:nvPr/>
        </p:nvSpPr>
        <p:spPr>
          <a:xfrm>
            <a:off x="533400" y="228600"/>
            <a:ext cx="8382000" cy="2585323"/>
          </a:xfrm>
          <a:prstGeom prst="rect">
            <a:avLst/>
          </a:prstGeom>
          <a:noFill/>
        </p:spPr>
        <p:style>
          <a:lnRef idx="1">
            <a:schemeClr val="accent5"/>
          </a:lnRef>
          <a:fillRef idx="2">
            <a:schemeClr val="accent5"/>
          </a:fillRef>
          <a:effectRef idx="1">
            <a:schemeClr val="accent5"/>
          </a:effectRef>
          <a:fontRef idx="minor">
            <a:schemeClr val="dk1"/>
          </a:fontRef>
        </p:style>
        <p:txBody>
          <a:bodyPr wrap="square">
            <a:spAutoFit/>
          </a:bodyPr>
          <a:lstStyle/>
          <a:p>
            <a:r>
              <a:rPr lang="en-US" sz="4400" b="1" dirty="0" smtClean="0">
                <a:effectLst>
                  <a:outerShdw blurRad="38100" dist="38100" dir="2700000" algn="tl">
                    <a:srgbClr val="000000">
                      <a:alpha val="43137"/>
                    </a:srgbClr>
                  </a:outerShdw>
                </a:effectLst>
                <a:latin typeface="Algerian" pitchFamily="82" charset="0"/>
              </a:rPr>
              <a:t>      </a:t>
            </a:r>
            <a:r>
              <a:rPr lang="en-US" sz="4400" b="1" dirty="0" smtClean="0">
                <a:solidFill>
                  <a:srgbClr val="C00000"/>
                </a:solidFill>
                <a:effectLst>
                  <a:outerShdw blurRad="38100" dist="38100" dir="2700000" algn="tl">
                    <a:srgbClr val="000000">
                      <a:alpha val="43137"/>
                    </a:srgbClr>
                  </a:outerShdw>
                </a:effectLst>
                <a:latin typeface="Algerian" pitchFamily="82" charset="0"/>
              </a:rPr>
              <a:t>  </a:t>
            </a:r>
            <a:r>
              <a:rPr lang="en-US" sz="4400" b="1" dirty="0" smtClean="0">
                <a:solidFill>
                  <a:schemeClr val="tx1">
                    <a:lumMod val="95000"/>
                    <a:lumOff val="5000"/>
                  </a:schemeClr>
                </a:solidFill>
                <a:effectLst>
                  <a:outerShdw blurRad="38100" dist="38100" dir="2700000" algn="tl">
                    <a:srgbClr val="000000">
                      <a:alpha val="43137"/>
                    </a:srgbClr>
                  </a:outerShdw>
                </a:effectLst>
                <a:latin typeface="Algerian" pitchFamily="82" charset="0"/>
              </a:rPr>
              <a:t> </a:t>
            </a:r>
            <a:r>
              <a:rPr lang="en-US" sz="5400" b="1" dirty="0" smtClean="0">
                <a:solidFill>
                  <a:schemeClr val="tx1">
                    <a:lumMod val="95000"/>
                    <a:lumOff val="5000"/>
                  </a:schemeClr>
                </a:solidFill>
                <a:effectLst>
                  <a:outerShdw blurRad="38100" dist="38100" dir="2700000" algn="tl">
                    <a:srgbClr val="000000">
                      <a:alpha val="43137"/>
                    </a:srgbClr>
                  </a:outerShdw>
                </a:effectLst>
                <a:latin typeface="Algerian" pitchFamily="82" charset="0"/>
              </a:rPr>
              <a:t>     welcome </a:t>
            </a:r>
            <a:br>
              <a:rPr lang="en-US" sz="5400" b="1" dirty="0" smtClean="0">
                <a:solidFill>
                  <a:schemeClr val="tx1">
                    <a:lumMod val="95000"/>
                    <a:lumOff val="5000"/>
                  </a:schemeClr>
                </a:solidFill>
                <a:effectLst>
                  <a:outerShdw blurRad="38100" dist="38100" dir="2700000" algn="tl">
                    <a:srgbClr val="000000">
                      <a:alpha val="43137"/>
                    </a:srgbClr>
                  </a:outerShdw>
                </a:effectLst>
                <a:latin typeface="Algerian" pitchFamily="82" charset="0"/>
              </a:rPr>
            </a:br>
            <a:r>
              <a:rPr lang="en-US" sz="5400" b="1" dirty="0" smtClean="0">
                <a:solidFill>
                  <a:schemeClr val="tx1">
                    <a:lumMod val="95000"/>
                    <a:lumOff val="5000"/>
                  </a:schemeClr>
                </a:solidFill>
                <a:effectLst>
                  <a:outerShdw blurRad="38100" dist="38100" dir="2700000" algn="tl">
                    <a:srgbClr val="000000">
                      <a:alpha val="43137"/>
                    </a:srgbClr>
                  </a:outerShdw>
                </a:effectLst>
                <a:latin typeface="Algerian" pitchFamily="82" charset="0"/>
              </a:rPr>
              <a:t>               To our</a:t>
            </a:r>
            <a:br>
              <a:rPr lang="en-US" sz="5400" b="1" dirty="0" smtClean="0">
                <a:solidFill>
                  <a:schemeClr val="tx1">
                    <a:lumMod val="95000"/>
                    <a:lumOff val="5000"/>
                  </a:schemeClr>
                </a:solidFill>
                <a:effectLst>
                  <a:outerShdw blurRad="38100" dist="38100" dir="2700000" algn="tl">
                    <a:srgbClr val="000000">
                      <a:alpha val="43137"/>
                    </a:srgbClr>
                  </a:outerShdw>
                </a:effectLst>
                <a:latin typeface="Algerian" pitchFamily="82" charset="0"/>
              </a:rPr>
            </a:br>
            <a:r>
              <a:rPr lang="en-US" sz="5400" b="1" dirty="0" smtClean="0">
                <a:solidFill>
                  <a:schemeClr val="tx1">
                    <a:lumMod val="95000"/>
                    <a:lumOff val="5000"/>
                  </a:schemeClr>
                </a:solidFill>
                <a:effectLst>
                  <a:outerShdw blurRad="38100" dist="38100" dir="2700000" algn="tl">
                    <a:srgbClr val="000000">
                      <a:alpha val="43137"/>
                    </a:srgbClr>
                  </a:outerShdw>
                </a:effectLst>
                <a:latin typeface="Algerian" pitchFamily="82" charset="0"/>
              </a:rPr>
              <a:t>         presentation</a:t>
            </a:r>
            <a:endParaRPr lang="en-US" sz="4400"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ablet_Dandelion-flower-macro-water-drops.jpg"/>
          <p:cNvPicPr>
            <a:picLocks noChangeAspect="1"/>
          </p:cNvPicPr>
          <p:nvPr/>
        </p:nvPicPr>
        <p:blipFill>
          <a:blip r:embed="rId2"/>
          <a:stretch>
            <a:fillRect/>
          </a:stretch>
        </p:blipFill>
        <p:spPr>
          <a:xfrm>
            <a:off x="0" y="0"/>
            <a:ext cx="9144000" cy="6857999"/>
          </a:xfrm>
          <a:prstGeom prst="rect">
            <a:avLst/>
          </a:prstGeom>
        </p:spPr>
      </p:pic>
      <p:sp>
        <p:nvSpPr>
          <p:cNvPr id="5" name="Rectangle 4"/>
          <p:cNvSpPr/>
          <p:nvPr/>
        </p:nvSpPr>
        <p:spPr>
          <a:xfrm>
            <a:off x="1524000" y="304800"/>
            <a:ext cx="6096000" cy="1569660"/>
          </a:xfrm>
          <a:prstGeom prst="rect">
            <a:avLst/>
          </a:prstGeom>
          <a:solidFill>
            <a:schemeClr val="tx2">
              <a:lumMod val="20000"/>
              <a:lumOff val="80000"/>
            </a:schemeClr>
          </a:solidFill>
        </p:spPr>
        <p:txBody>
          <a:bodyPr wrap="square">
            <a:spAutoFit/>
          </a:bodyPr>
          <a:lstStyle/>
          <a:p>
            <a:pPr algn="ctr"/>
            <a:endParaRPr lang="en-US" sz="2400" b="1" dirty="0" smtClean="0"/>
          </a:p>
          <a:p>
            <a:pPr algn="ctr"/>
            <a:r>
              <a:rPr lang="en-US" sz="2400" b="1" dirty="0"/>
              <a:t>Finding which players are more Consistent player </a:t>
            </a:r>
          </a:p>
          <a:p>
            <a:endParaRPr lang="en-US" sz="2400" dirty="0"/>
          </a:p>
        </p:txBody>
      </p:sp>
      <p:sp>
        <p:nvSpPr>
          <p:cNvPr id="7" name="Right Arrow 6"/>
          <p:cNvSpPr/>
          <p:nvPr/>
        </p:nvSpPr>
        <p:spPr>
          <a:xfrm>
            <a:off x="0" y="5334000"/>
            <a:ext cx="9105900" cy="1524000"/>
          </a:xfrm>
          <a:prstGeom prst="rightArrow">
            <a:avLst>
              <a:gd name="adj1" fmla="val 50000"/>
              <a:gd name="adj2" fmla="val 4162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400" dirty="0" smtClean="0"/>
          </a:p>
          <a:p>
            <a:pPr algn="ctr"/>
            <a:endParaRPr lang="en-US" dirty="0" smtClean="0"/>
          </a:p>
          <a:p>
            <a:pPr algn="ctr"/>
            <a:endParaRPr lang="en-US" sz="1200" dirty="0" smtClean="0"/>
          </a:p>
          <a:p>
            <a:pPr algn="ctr"/>
            <a:endParaRPr lang="en-US" sz="1200" b="1" dirty="0" smtClean="0"/>
          </a:p>
          <a:p>
            <a:pPr algn="ctr"/>
            <a:endParaRPr lang="en-US" sz="1050" b="1" u="sng" dirty="0" smtClean="0"/>
          </a:p>
          <a:p>
            <a:pPr algn="ctr"/>
            <a:r>
              <a:rPr lang="en-US" sz="1050" b="1" u="sng" dirty="0" smtClean="0"/>
              <a:t>Interpretation</a:t>
            </a:r>
            <a:r>
              <a:rPr lang="en-US" sz="1000" b="1" dirty="0"/>
              <a:t>: </a:t>
            </a:r>
            <a:r>
              <a:rPr lang="en-US" sz="1100" b="1" dirty="0"/>
              <a:t>From the graph of player </a:t>
            </a:r>
            <a:r>
              <a:rPr lang="en-US" sz="1100" b="1" dirty="0" err="1"/>
              <a:t>vs</a:t>
            </a:r>
            <a:r>
              <a:rPr lang="en-US" sz="1100" b="1" dirty="0"/>
              <a:t> average and player </a:t>
            </a:r>
            <a:r>
              <a:rPr lang="en-US" sz="1100" b="1" dirty="0" err="1"/>
              <a:t>vs</a:t>
            </a:r>
            <a:r>
              <a:rPr lang="en-US" sz="1100" b="1" dirty="0"/>
              <a:t> variance we can see batsman1 is best among them as it got the highest average as well as comparatively lower variance in respect to average. On the other hand batsman2 has the slightly higher average than batsman5 but the variance of batsman2 is much higher than batsman5 which makes batsman5 more consistent than batsman2</a:t>
            </a:r>
            <a:r>
              <a:rPr lang="en-US" sz="2400" dirty="0"/>
              <a:t>.</a:t>
            </a:r>
          </a:p>
          <a:p>
            <a:pPr algn="ctr"/>
            <a:r>
              <a:rPr lang="en-US" sz="1200" dirty="0" smtClean="0"/>
              <a:t>.</a:t>
            </a:r>
            <a:endParaRPr lang="en-US" sz="1200" dirty="0"/>
          </a:p>
          <a:p>
            <a:pPr algn="ctr"/>
            <a:r>
              <a:rPr lang="en-US" sz="1600" dirty="0" smtClean="0"/>
              <a:t>.</a:t>
            </a:r>
            <a:endParaRPr lang="en-US" sz="1600" dirty="0"/>
          </a:p>
          <a:p>
            <a:pPr algn="ctr"/>
            <a:endParaRPr lang="en-US" sz="2400" dirty="0"/>
          </a:p>
          <a:p>
            <a:pPr algn="ctr"/>
            <a:r>
              <a:rPr lang="en-US" sz="2400" b="1" dirty="0" smtClean="0"/>
              <a:t>  </a:t>
            </a:r>
            <a:endParaRPr lang="en-US" sz="2400" b="1" dirty="0"/>
          </a:p>
        </p:txBody>
      </p:sp>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19049" y="2057400"/>
            <a:ext cx="4552951" cy="3371850"/>
          </a:xfrm>
          <a:prstGeom prst="rect">
            <a:avLst/>
          </a:prstGeom>
        </p:spPr>
      </p:pic>
      <p:pic>
        <p:nvPicPr>
          <p:cNvPr id="10" name="Picture 9"/>
          <p:cNvPicPr/>
          <p:nvPr/>
        </p:nvPicPr>
        <p:blipFill>
          <a:blip r:embed="rId4">
            <a:extLst>
              <a:ext uri="{28A0092B-C50C-407E-A947-70E740481C1C}">
                <a14:useLocalDpi xmlns:a14="http://schemas.microsoft.com/office/drawing/2010/main" val="0"/>
              </a:ext>
            </a:extLst>
          </a:blip>
          <a:stretch>
            <a:fillRect/>
          </a:stretch>
        </p:blipFill>
        <p:spPr>
          <a:xfrm>
            <a:off x="4572000" y="2057400"/>
            <a:ext cx="4591049" cy="3371850"/>
          </a:xfrm>
          <a:prstGeom prst="rect">
            <a:avLst/>
          </a:prstGeom>
        </p:spPr>
      </p:pic>
    </p:spTree>
    <p:extLst>
      <p:ext uri="{BB962C8B-B14F-4D97-AF65-F5344CB8AC3E}">
        <p14:creationId xmlns:p14="http://schemas.microsoft.com/office/powerpoint/2010/main" val="231307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20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5" end="5"/>
                                            </p:txEl>
                                          </p:spTgt>
                                        </p:tgtEl>
                                        <p:attrNameLst>
                                          <p:attrName>style.visibility</p:attrName>
                                        </p:attrNameLst>
                                      </p:cBhvr>
                                      <p:to>
                                        <p:strVal val="visible"/>
                                      </p:to>
                                    </p:set>
                                    <p:animEffect transition="in" filter="fade">
                                      <p:cBhvr>
                                        <p:cTn id="10" dur="2000"/>
                                        <p:tgtEl>
                                          <p:spTgt spid="7">
                                            <p:txEl>
                                              <p:pRg st="5" end="5"/>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Effect transition="in" filter="fade">
                                      <p:cBhvr>
                                        <p:cTn id="13" dur="2000"/>
                                        <p:tgtEl>
                                          <p:spTgt spid="7">
                                            <p:txEl>
                                              <p:pRg st="6" end="6"/>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7" end="7"/>
                                            </p:txEl>
                                          </p:spTgt>
                                        </p:tgtEl>
                                        <p:attrNameLst>
                                          <p:attrName>style.visibility</p:attrName>
                                        </p:attrNameLst>
                                      </p:cBhvr>
                                      <p:to>
                                        <p:strVal val="visible"/>
                                      </p:to>
                                    </p:set>
                                    <p:animEffect transition="in" filter="fade">
                                      <p:cBhvr>
                                        <p:cTn id="16" dur="2000"/>
                                        <p:tgtEl>
                                          <p:spTgt spid="7">
                                            <p:txEl>
                                              <p:pRg st="7" end="7"/>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animEffect transition="in" filter="fade">
                                      <p:cBhvr>
                                        <p:cTn id="19" dur="20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1025" name="Rectangle 1"/>
          <p:cNvSpPr>
            <a:spLocks noGrp="1" noChangeArrowheads="1"/>
          </p:cNvSpPr>
          <p:nvPr>
            <p:ph idx="1"/>
          </p:nvPr>
        </p:nvSpPr>
        <p:spPr bwMode="auto">
          <a:xfrm>
            <a:off x="0" y="0"/>
            <a:ext cx="226344" cy="29238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 name="Picture 5" descr="tablet_Dandelion-flower-macro-water-drops.jpg"/>
          <p:cNvPicPr>
            <a:picLocks noChangeAspect="1"/>
          </p:cNvPicPr>
          <p:nvPr/>
        </p:nvPicPr>
        <p:blipFill>
          <a:blip r:embed="rId2"/>
          <a:stretch>
            <a:fillRect/>
          </a:stretch>
        </p:blipFill>
        <p:spPr>
          <a:xfrm>
            <a:off x="-12526" y="-4175"/>
            <a:ext cx="9144000" cy="6857999"/>
          </a:xfrm>
          <a:prstGeom prst="rect">
            <a:avLst/>
          </a:prstGeom>
        </p:spPr>
      </p:pic>
      <p:sp>
        <p:nvSpPr>
          <p:cNvPr id="1026" name="Rectangle 2"/>
          <p:cNvSpPr>
            <a:spLocks noChangeArrowheads="1"/>
          </p:cNvSpPr>
          <p:nvPr/>
        </p:nvSpPr>
        <p:spPr bwMode="auto">
          <a:xfrm>
            <a:off x="2640904" y="5352045"/>
            <a:ext cx="48768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 </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p:txBody>
      </p:sp>
      <p:sp>
        <p:nvSpPr>
          <p:cNvPr id="3" name="TextBox 2"/>
          <p:cNvSpPr txBox="1"/>
          <p:nvPr/>
        </p:nvSpPr>
        <p:spPr>
          <a:xfrm>
            <a:off x="3657600" y="533400"/>
            <a:ext cx="3810000" cy="646331"/>
          </a:xfrm>
          <a:prstGeom prst="rect">
            <a:avLst/>
          </a:prstGeom>
          <a:noFill/>
        </p:spPr>
        <p:txBody>
          <a:bodyPr wrap="square" rtlCol="0">
            <a:spAutoFit/>
          </a:bodyPr>
          <a:lstStyle/>
          <a:p>
            <a:r>
              <a:rPr lang="en-US" b="1" dirty="0" smtClean="0"/>
              <a:t> </a:t>
            </a:r>
            <a:endParaRPr lang="en-US" b="1" dirty="0"/>
          </a:p>
          <a:p>
            <a:endParaRPr lang="en-US" dirty="0"/>
          </a:p>
        </p:txBody>
      </p:sp>
      <p:sp>
        <p:nvSpPr>
          <p:cNvPr id="18" name="Rectangle 17"/>
          <p:cNvSpPr/>
          <p:nvPr/>
        </p:nvSpPr>
        <p:spPr>
          <a:xfrm>
            <a:off x="1143000" y="394901"/>
            <a:ext cx="7162800" cy="1877437"/>
          </a:xfrm>
          <a:prstGeom prst="rect">
            <a:avLst/>
          </a:prstGeom>
          <a:solidFill>
            <a:schemeClr val="tx2">
              <a:lumMod val="20000"/>
              <a:lumOff val="80000"/>
            </a:schemeClr>
          </a:solidFill>
        </p:spPr>
        <p:txBody>
          <a:bodyPr wrap="square">
            <a:spAutoFit/>
          </a:bodyPr>
          <a:lstStyle/>
          <a:p>
            <a:pPr algn="ctr"/>
            <a:endParaRPr lang="en-US" sz="3200" b="1" dirty="0" smtClean="0"/>
          </a:p>
          <a:p>
            <a:pPr algn="ctr"/>
            <a:r>
              <a:rPr lang="en-US" sz="3200" b="1" i="1" dirty="0"/>
              <a:t>Prediction of </a:t>
            </a:r>
            <a:r>
              <a:rPr lang="en-US" sz="3200" b="1" i="1" dirty="0" smtClean="0"/>
              <a:t>Players</a:t>
            </a:r>
            <a:endParaRPr lang="en-US" sz="3200" i="1" dirty="0"/>
          </a:p>
          <a:p>
            <a:pPr algn="ctr"/>
            <a:endParaRPr lang="en-US" sz="3200" b="1" dirty="0"/>
          </a:p>
          <a:p>
            <a:endParaRPr lang="en-US" sz="2000" dirty="0"/>
          </a:p>
        </p:txBody>
      </p:sp>
      <p:cxnSp>
        <p:nvCxnSpPr>
          <p:cNvPr id="25" name="Straight Arrow Connector 24"/>
          <p:cNvCxnSpPr/>
          <p:nvPr/>
        </p:nvCxnSpPr>
        <p:spPr>
          <a:xfrm>
            <a:off x="323589" y="2819400"/>
            <a:ext cx="2133600" cy="1588"/>
          </a:xfrm>
          <a:prstGeom prst="straightConnector1">
            <a:avLst/>
          </a:prstGeom>
          <a:ln w="57150">
            <a:tailEnd type="arrow"/>
          </a:ln>
          <a:effectLst>
            <a:outerShdw blurRad="50800" dist="38100" dir="8100000" algn="tr"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5" name="Rectangle 4"/>
          <p:cNvSpPr/>
          <p:nvPr/>
        </p:nvSpPr>
        <p:spPr>
          <a:xfrm>
            <a:off x="2674307" y="2559378"/>
            <a:ext cx="2646966" cy="523220"/>
          </a:xfrm>
          <a:prstGeom prst="rect">
            <a:avLst/>
          </a:prstGeom>
        </p:spPr>
        <p:txBody>
          <a:bodyPr wrap="square">
            <a:spAutoFit/>
          </a:bodyPr>
          <a:lstStyle/>
          <a:p>
            <a:r>
              <a:rPr lang="en-US" sz="2800" b="1" i="1" dirty="0"/>
              <a:t>Steven Smith </a:t>
            </a:r>
          </a:p>
        </p:txBody>
      </p:sp>
      <p:cxnSp>
        <p:nvCxnSpPr>
          <p:cNvPr id="26" name="Straight Arrow Connector 25"/>
          <p:cNvCxnSpPr/>
          <p:nvPr/>
        </p:nvCxnSpPr>
        <p:spPr>
          <a:xfrm>
            <a:off x="1715022" y="5350457"/>
            <a:ext cx="2133600" cy="1588"/>
          </a:xfrm>
          <a:prstGeom prst="straightConnector1">
            <a:avLst/>
          </a:prstGeom>
          <a:ln w="57150">
            <a:tailEnd type="arrow"/>
          </a:ln>
          <a:effectLst>
            <a:outerShdw blurRad="50800" dist="38100" dir="8100000" algn="tr"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7" name="Rectangle 6"/>
          <p:cNvSpPr/>
          <p:nvPr/>
        </p:nvSpPr>
        <p:spPr>
          <a:xfrm>
            <a:off x="2895600" y="3176785"/>
            <a:ext cx="2667000" cy="523220"/>
          </a:xfrm>
          <a:prstGeom prst="rect">
            <a:avLst/>
          </a:prstGeom>
        </p:spPr>
        <p:txBody>
          <a:bodyPr wrap="square">
            <a:spAutoFit/>
          </a:bodyPr>
          <a:lstStyle/>
          <a:p>
            <a:r>
              <a:rPr lang="en-US" sz="2800" b="1" i="1" dirty="0" err="1"/>
              <a:t>Virat</a:t>
            </a:r>
            <a:r>
              <a:rPr lang="en-US" sz="2800" b="1" i="1" dirty="0"/>
              <a:t> </a:t>
            </a:r>
            <a:r>
              <a:rPr lang="en-US" sz="2800" b="1" i="1" dirty="0" err="1"/>
              <a:t>Kohli</a:t>
            </a:r>
            <a:r>
              <a:rPr lang="en-US" sz="2800" b="1" i="1" dirty="0"/>
              <a:t> </a:t>
            </a:r>
            <a:endParaRPr lang="en-US" sz="2800" i="1" dirty="0"/>
          </a:p>
        </p:txBody>
      </p:sp>
      <p:cxnSp>
        <p:nvCxnSpPr>
          <p:cNvPr id="27" name="Straight Arrow Connector 26"/>
          <p:cNvCxnSpPr/>
          <p:nvPr/>
        </p:nvCxnSpPr>
        <p:spPr>
          <a:xfrm>
            <a:off x="914400" y="4022284"/>
            <a:ext cx="2133600" cy="1588"/>
          </a:xfrm>
          <a:prstGeom prst="straightConnector1">
            <a:avLst/>
          </a:prstGeom>
          <a:ln w="57150">
            <a:tailEnd type="arrow"/>
          </a:ln>
          <a:effectLst>
            <a:outerShdw blurRad="50800" dist="38100" dir="8100000" algn="tr"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28" name="TextBox 11"/>
          <p:cNvSpPr txBox="1"/>
          <p:nvPr/>
        </p:nvSpPr>
        <p:spPr>
          <a:xfrm>
            <a:off x="3258572" y="3701434"/>
            <a:ext cx="22098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b="1" i="1" dirty="0" smtClean="0"/>
              <a:t>Joe Root</a:t>
            </a:r>
            <a:endParaRPr lang="en-US" sz="3200" i="1" dirty="0"/>
          </a:p>
        </p:txBody>
      </p:sp>
      <p:cxnSp>
        <p:nvCxnSpPr>
          <p:cNvPr id="29" name="Straight Arrow Connector 28"/>
          <p:cNvCxnSpPr/>
          <p:nvPr/>
        </p:nvCxnSpPr>
        <p:spPr>
          <a:xfrm>
            <a:off x="1252602" y="4626011"/>
            <a:ext cx="2133600" cy="1588"/>
          </a:xfrm>
          <a:prstGeom prst="straightConnector1">
            <a:avLst/>
          </a:prstGeom>
          <a:ln w="57150">
            <a:tailEnd type="arrow"/>
          </a:ln>
          <a:effectLst>
            <a:outerShdw blurRad="50800" dist="38100" dir="8100000" algn="tr"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30" name="TextBox 16"/>
          <p:cNvSpPr txBox="1"/>
          <p:nvPr/>
        </p:nvSpPr>
        <p:spPr>
          <a:xfrm>
            <a:off x="3588420" y="4364401"/>
            <a:ext cx="2271959"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i="1" dirty="0" smtClean="0"/>
              <a:t>David Warner</a:t>
            </a:r>
          </a:p>
        </p:txBody>
      </p:sp>
      <p:cxnSp>
        <p:nvCxnSpPr>
          <p:cNvPr id="31" name="Straight Arrow Connector 30"/>
          <p:cNvCxnSpPr/>
          <p:nvPr/>
        </p:nvCxnSpPr>
        <p:spPr>
          <a:xfrm>
            <a:off x="2095500" y="6172200"/>
            <a:ext cx="2133600" cy="1588"/>
          </a:xfrm>
          <a:prstGeom prst="straightConnector1">
            <a:avLst/>
          </a:prstGeom>
          <a:ln w="57150">
            <a:tailEnd type="arrow"/>
          </a:ln>
          <a:effectLst>
            <a:outerShdw blurRad="50800" dist="38100" dir="8100000" algn="tr"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15" name="Rectangle 14"/>
          <p:cNvSpPr/>
          <p:nvPr/>
        </p:nvSpPr>
        <p:spPr>
          <a:xfrm>
            <a:off x="4427906" y="5835133"/>
            <a:ext cx="2582493" cy="523220"/>
          </a:xfrm>
          <a:prstGeom prst="rect">
            <a:avLst/>
          </a:prstGeom>
        </p:spPr>
        <p:txBody>
          <a:bodyPr wrap="square">
            <a:spAutoFit/>
          </a:bodyPr>
          <a:lstStyle/>
          <a:p>
            <a:r>
              <a:rPr lang="en-US" sz="2800" b="1" dirty="0" err="1" smtClean="0"/>
              <a:t>Tamim</a:t>
            </a:r>
            <a:r>
              <a:rPr lang="en-US" sz="2800" b="1" dirty="0" smtClean="0"/>
              <a:t> Iqbal</a:t>
            </a:r>
            <a:endParaRPr lang="en-US" sz="2800" b="1" dirty="0"/>
          </a:p>
        </p:txBody>
      </p:sp>
      <p:cxnSp>
        <p:nvCxnSpPr>
          <p:cNvPr id="20" name="Straight Arrow Connector 19"/>
          <p:cNvCxnSpPr/>
          <p:nvPr/>
        </p:nvCxnSpPr>
        <p:spPr>
          <a:xfrm>
            <a:off x="637784" y="3436007"/>
            <a:ext cx="2133600" cy="1588"/>
          </a:xfrm>
          <a:prstGeom prst="straightConnector1">
            <a:avLst/>
          </a:prstGeom>
          <a:ln w="57150">
            <a:tailEnd type="arrow"/>
          </a:ln>
          <a:effectLst>
            <a:outerShdw blurRad="50800" dist="38100" dir="8100000" algn="tr"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8" name="Rectangle 7"/>
          <p:cNvSpPr/>
          <p:nvPr/>
        </p:nvSpPr>
        <p:spPr>
          <a:xfrm>
            <a:off x="3886200" y="5167579"/>
            <a:ext cx="2685607" cy="523220"/>
          </a:xfrm>
          <a:prstGeom prst="rect">
            <a:avLst/>
          </a:prstGeom>
        </p:spPr>
        <p:txBody>
          <a:bodyPr wrap="none">
            <a:spAutoFit/>
          </a:bodyPr>
          <a:lstStyle/>
          <a:p>
            <a:r>
              <a:rPr lang="en-US" sz="2800" b="1" dirty="0" smtClean="0"/>
              <a:t>Kane Williamson</a:t>
            </a:r>
            <a:endParaRPr lang="en-US" sz="28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ablet_Dandelion-flower-macro-water-drops.jpg"/>
          <p:cNvPicPr>
            <a:picLocks noGrp="1" noChangeAspect="1"/>
          </p:cNvPicPr>
          <p:nvPr>
            <p:ph idx="1"/>
          </p:nvPr>
        </p:nvPicPr>
        <p:blipFill>
          <a:blip r:embed="rId2"/>
          <a:stretch>
            <a:fillRect/>
          </a:stretch>
        </p:blipFill>
        <p:spPr>
          <a:xfrm>
            <a:off x="0" y="0"/>
            <a:ext cx="9144000" cy="6858000"/>
          </a:xfrm>
        </p:spPr>
      </p:pic>
      <p:pic>
        <p:nvPicPr>
          <p:cNvPr id="7" name="Picture 6" descr="C:\Users\olip\Desktop\464report\la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833" y="1371600"/>
            <a:ext cx="7316788"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ew-drops-on-dandelion-seeds-full-screen-high-resolution-wallpaper-images-desktop-images-high-resolution-colorful-1920x1080.jpg"/>
          <p:cNvPicPr>
            <a:picLocks noGrp="1" noChangeAspect="1"/>
          </p:cNvPicPr>
          <p:nvPr>
            <p:ph idx="1"/>
          </p:nvPr>
        </p:nvPicPr>
        <p:blipFill>
          <a:blip r:embed="rId2"/>
          <a:stretch>
            <a:fillRect/>
          </a:stretch>
        </p:blipFill>
        <p:spPr>
          <a:xfrm>
            <a:off x="0" y="0"/>
            <a:ext cx="9144000" cy="6858000"/>
          </a:xfrm>
        </p:spPr>
      </p:pic>
      <p:sp>
        <p:nvSpPr>
          <p:cNvPr id="5" name="Rectangle 4"/>
          <p:cNvSpPr/>
          <p:nvPr/>
        </p:nvSpPr>
        <p:spPr>
          <a:xfrm>
            <a:off x="685800" y="685800"/>
            <a:ext cx="8567343" cy="830997"/>
          </a:xfrm>
          <a:prstGeom prst="rect">
            <a:avLst/>
          </a:prstGeom>
        </p:spPr>
        <p:txBody>
          <a:bodyPr wrap="square">
            <a:spAutoFit/>
          </a:bodyPr>
          <a:lstStyle/>
          <a:p>
            <a:pPr algn="ctr"/>
            <a:r>
              <a:rPr lang="en-US" sz="4800" b="1" dirty="0" smtClean="0">
                <a:latin typeface="Agency FB" pitchFamily="34" charset="0"/>
              </a:rPr>
              <a:t>Any</a:t>
            </a:r>
            <a:r>
              <a:rPr lang="en-US" sz="4800" b="1" dirty="0" smtClean="0">
                <a:latin typeface="Agency FB" pitchFamily="34" charset="0"/>
              </a:rPr>
              <a:t> </a:t>
            </a:r>
            <a:r>
              <a:rPr lang="en-US" sz="4800" b="1" dirty="0" smtClean="0">
                <a:latin typeface="Agency FB" pitchFamily="34" charset="0"/>
              </a:rPr>
              <a:t>Question in your mind????</a:t>
            </a:r>
            <a:endParaRPr lang="en-US" sz="4800" b="1" dirty="0">
              <a:latin typeface="Agency FB" pitchFamily="34" charset="0"/>
            </a:endParaRPr>
          </a:p>
        </p:txBody>
      </p:sp>
      <p:pic>
        <p:nvPicPr>
          <p:cNvPr id="6" name="Picture 5" descr="download.jpg"/>
          <p:cNvPicPr>
            <a:picLocks noChangeAspect="1"/>
          </p:cNvPicPr>
          <p:nvPr/>
        </p:nvPicPr>
        <p:blipFill>
          <a:blip r:embed="rId3"/>
          <a:stretch>
            <a:fillRect/>
          </a:stretch>
        </p:blipFill>
        <p:spPr>
          <a:xfrm>
            <a:off x="1371600" y="1828800"/>
            <a:ext cx="6096000" cy="46482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descr="3D-Wallpapers-20.jpg"/>
          <p:cNvPicPr>
            <a:picLocks noChangeAspect="1"/>
          </p:cNvPicPr>
          <p:nvPr/>
        </p:nvPicPr>
        <p:blipFill>
          <a:blip r:embed="rId2"/>
          <a:stretch>
            <a:fillRect/>
          </a:stretch>
        </p:blipFill>
        <p:spPr>
          <a:xfrm>
            <a:off x="0" y="0"/>
            <a:ext cx="9144000" cy="6858000"/>
          </a:xfrm>
          <a:prstGeom prst="rect">
            <a:avLst/>
          </a:prstGeom>
        </p:spPr>
      </p:pic>
      <p:pic>
        <p:nvPicPr>
          <p:cNvPr id="5" name="Picture 4" descr="Thank-You-Free-PNG-Image.png"/>
          <p:cNvPicPr>
            <a:picLocks noChangeAspect="1"/>
          </p:cNvPicPr>
          <p:nvPr/>
        </p:nvPicPr>
        <p:blipFill>
          <a:blip r:embed="rId3" cstate="print"/>
          <a:stretch>
            <a:fillRect/>
          </a:stretch>
        </p:blipFill>
        <p:spPr>
          <a:xfrm>
            <a:off x="0" y="2133600"/>
            <a:ext cx="9144000" cy="4724400"/>
          </a:xfrm>
          <a:prstGeom prst="rect">
            <a:avLst/>
          </a:prstGeom>
        </p:spPr>
      </p:pic>
      <p:sp>
        <p:nvSpPr>
          <p:cNvPr id="6" name="Rectangle 5"/>
          <p:cNvSpPr/>
          <p:nvPr/>
        </p:nvSpPr>
        <p:spPr>
          <a:xfrm>
            <a:off x="1143000" y="381000"/>
            <a:ext cx="6705600" cy="132343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n-US" sz="4000" dirty="0" smtClean="0">
                <a:solidFill>
                  <a:schemeClr val="tx2">
                    <a:lumMod val="75000"/>
                  </a:schemeClr>
                </a:solidFill>
                <a:latin typeface="Arial Rounded MT Bold" pitchFamily="34" charset="0"/>
              </a:rPr>
              <a:t>Thank you </a:t>
            </a:r>
            <a:r>
              <a:rPr lang="en-US" sz="4000" dirty="0" smtClean="0">
                <a:solidFill>
                  <a:schemeClr val="tx2">
                    <a:lumMod val="75000"/>
                  </a:schemeClr>
                </a:solidFill>
                <a:latin typeface="Arial Rounded MT Bold" pitchFamily="34" charset="0"/>
              </a:rPr>
              <a:t>all </a:t>
            </a:r>
            <a:r>
              <a:rPr lang="en-US" sz="4000" dirty="0" smtClean="0">
                <a:solidFill>
                  <a:schemeClr val="tx2">
                    <a:lumMod val="75000"/>
                  </a:schemeClr>
                </a:solidFill>
                <a:latin typeface="Arial Rounded MT Bold" pitchFamily="34" charset="0"/>
              </a:rPr>
              <a:t>for being  with us…….</a:t>
            </a:r>
            <a:r>
              <a:rPr lang="en-US" sz="4000" dirty="0" smtClean="0">
                <a:solidFill>
                  <a:schemeClr val="tx2">
                    <a:lumMod val="75000"/>
                  </a:schemeClr>
                </a:solidFill>
                <a:latin typeface="Arial Rounded MT Bold" pitchFamily="34" charset="0"/>
                <a:sym typeface="Wingdings" pitchFamily="2" charset="2"/>
              </a:rPr>
              <a:t></a:t>
            </a:r>
            <a:endParaRPr lang="en-US" sz="4000" dirty="0">
              <a:solidFill>
                <a:schemeClr val="tx2">
                  <a:lumMod val="75000"/>
                </a:schemeClr>
              </a:solidFill>
              <a:latin typeface="Arial Rounded MT Bold"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tablet_Dandelion-flower-macro-water-drops.jpg"/>
          <p:cNvPicPr>
            <a:picLocks noGrp="1" noChangeAspect="1"/>
          </p:cNvPicPr>
          <p:nvPr>
            <p:ph idx="1"/>
          </p:nvPr>
        </p:nvPicPr>
        <p:blipFill>
          <a:blip r:embed="rId2"/>
          <a:stretch>
            <a:fillRect/>
          </a:stretch>
        </p:blipFill>
        <p:spPr>
          <a:xfrm>
            <a:off x="0" y="0"/>
            <a:ext cx="9144000" cy="6858000"/>
          </a:xfrm>
        </p:spPr>
      </p:pic>
      <p:sp>
        <p:nvSpPr>
          <p:cNvPr id="5" name="Rectangle 4"/>
          <p:cNvSpPr/>
          <p:nvPr/>
        </p:nvSpPr>
        <p:spPr>
          <a:xfrm>
            <a:off x="762001" y="609600"/>
            <a:ext cx="4649172" cy="707886"/>
          </a:xfrm>
          <a:prstGeom prst="rect">
            <a:avLst/>
          </a:prstGeom>
        </p:spPr>
        <p:txBody>
          <a:bodyPr wrap="square">
            <a:spAutoFit/>
          </a:bodyPr>
          <a:lstStyle/>
          <a:p>
            <a:r>
              <a:rPr lang="en-US" sz="4000" b="1" dirty="0" smtClean="0"/>
              <a:t>          Represented By</a:t>
            </a:r>
            <a:endParaRPr lang="en-US" sz="4000" b="1" dirty="0"/>
          </a:p>
        </p:txBody>
      </p:sp>
      <p:sp>
        <p:nvSpPr>
          <p:cNvPr id="6" name="Right Arrow 5"/>
          <p:cNvSpPr/>
          <p:nvPr/>
        </p:nvSpPr>
        <p:spPr>
          <a:xfrm>
            <a:off x="228600" y="1447800"/>
            <a:ext cx="4495800" cy="182880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b="1" dirty="0" smtClean="0"/>
          </a:p>
          <a:p>
            <a:pPr algn="ctr"/>
            <a:r>
              <a:rPr lang="en-US" sz="2400" b="1" dirty="0" err="1" smtClean="0"/>
              <a:t>Hasan</a:t>
            </a:r>
            <a:r>
              <a:rPr lang="en-US" sz="2400" b="1" dirty="0" smtClean="0"/>
              <a:t> </a:t>
            </a:r>
            <a:r>
              <a:rPr lang="en-US" sz="2400" b="1" dirty="0" err="1"/>
              <a:t>Shakif</a:t>
            </a:r>
            <a:r>
              <a:rPr lang="en-US" sz="2400" b="1" dirty="0"/>
              <a:t> </a:t>
            </a:r>
            <a:r>
              <a:rPr lang="en-US" sz="2400" b="1" dirty="0" err="1"/>
              <a:t>Tushar</a:t>
            </a:r>
            <a:r>
              <a:rPr lang="en-US" sz="2400" b="1" dirty="0"/>
              <a:t>  </a:t>
            </a:r>
          </a:p>
          <a:p>
            <a:pPr algn="ctr"/>
            <a:r>
              <a:rPr lang="en-US" sz="2400" b="1" dirty="0"/>
              <a:t>2014-1-60-094</a:t>
            </a:r>
          </a:p>
          <a:p>
            <a:pPr algn="ctr"/>
            <a:endParaRPr lang="en-US" sz="2400" b="1" dirty="0"/>
          </a:p>
        </p:txBody>
      </p:sp>
      <p:sp>
        <p:nvSpPr>
          <p:cNvPr id="7" name="Right Arrow 6"/>
          <p:cNvSpPr/>
          <p:nvPr/>
        </p:nvSpPr>
        <p:spPr>
          <a:xfrm>
            <a:off x="5029200" y="1474940"/>
            <a:ext cx="4114800" cy="190500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err="1"/>
              <a:t>Alinoor</a:t>
            </a:r>
            <a:r>
              <a:rPr lang="en-US" sz="2400" b="1" dirty="0"/>
              <a:t> </a:t>
            </a:r>
            <a:r>
              <a:rPr lang="en-US" sz="2400" b="1" dirty="0" err="1"/>
              <a:t>Hossain</a:t>
            </a:r>
            <a:r>
              <a:rPr lang="en-US" sz="2400" b="1" dirty="0"/>
              <a:t> </a:t>
            </a:r>
            <a:r>
              <a:rPr lang="en-US" sz="2400" b="1" dirty="0" err="1"/>
              <a:t>Olip</a:t>
            </a:r>
            <a:r>
              <a:rPr lang="en-US" sz="2400" b="1" dirty="0"/>
              <a:t>  </a:t>
            </a:r>
          </a:p>
          <a:p>
            <a:pPr algn="ctr"/>
            <a:r>
              <a:rPr lang="en-US" sz="2400" b="1" dirty="0"/>
              <a:t>2014-3-60-008</a:t>
            </a:r>
          </a:p>
        </p:txBody>
      </p:sp>
      <p:sp>
        <p:nvSpPr>
          <p:cNvPr id="8" name="Right Arrow 7"/>
          <p:cNvSpPr/>
          <p:nvPr/>
        </p:nvSpPr>
        <p:spPr>
          <a:xfrm>
            <a:off x="304800" y="4495800"/>
            <a:ext cx="4343400" cy="198120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smtClean="0"/>
              <a:t>Mamunur Rashid</a:t>
            </a:r>
          </a:p>
          <a:p>
            <a:pPr algn="ctr"/>
            <a:r>
              <a:rPr lang="en-US" sz="2400" b="1" dirty="0" smtClean="0"/>
              <a:t>ID # 2014-2-60-023</a:t>
            </a:r>
            <a:endParaRPr lang="en-US" sz="2400" b="1" dirty="0"/>
          </a:p>
        </p:txBody>
      </p:sp>
      <p:sp>
        <p:nvSpPr>
          <p:cNvPr id="9" name="Right Arrow 8"/>
          <p:cNvSpPr/>
          <p:nvPr/>
        </p:nvSpPr>
        <p:spPr>
          <a:xfrm>
            <a:off x="5029200" y="4495800"/>
            <a:ext cx="4114800" cy="190500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err="1"/>
              <a:t>Aiswarja</a:t>
            </a:r>
            <a:r>
              <a:rPr lang="en-US" sz="2400" b="1" dirty="0"/>
              <a:t> </a:t>
            </a:r>
            <a:r>
              <a:rPr lang="en-US" sz="2400" b="1" dirty="0" err="1"/>
              <a:t>Saha</a:t>
            </a:r>
            <a:r>
              <a:rPr lang="en-US" sz="2400" b="1" dirty="0"/>
              <a:t> </a:t>
            </a:r>
            <a:r>
              <a:rPr lang="en-US" sz="2400" b="1" dirty="0" err="1"/>
              <a:t>Joye</a:t>
            </a:r>
            <a:endParaRPr lang="en-US" sz="2400" b="1" dirty="0"/>
          </a:p>
          <a:p>
            <a:pPr algn="ctr"/>
            <a:r>
              <a:rPr lang="en-US" sz="2400" b="1" dirty="0"/>
              <a:t>ID# 2014-2-60-114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2000"/>
                                        <p:tgtEl>
                                          <p:spTgt spid="6">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20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20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bg/>
                                          </p:spTgt>
                                        </p:tgtEl>
                                        <p:attrNameLst>
                                          <p:attrName>style.visibility</p:attrName>
                                        </p:attrNameLst>
                                      </p:cBhvr>
                                      <p:to>
                                        <p:strVal val="visible"/>
                                      </p:to>
                                    </p:set>
                                    <p:animEffect transition="in" filter="fade">
                                      <p:cBhvr>
                                        <p:cTn id="18" dur="2000"/>
                                        <p:tgtEl>
                                          <p:spTgt spid="7">
                                            <p:bg/>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fade">
                                      <p:cBhvr>
                                        <p:cTn id="21" dur="2000"/>
                                        <p:tgtEl>
                                          <p:spTgt spid="7">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fade">
                                      <p:cBhvr>
                                        <p:cTn id="24" dur="2000"/>
                                        <p:tgtEl>
                                          <p:spTgt spid="7">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8">
                                            <p:bg/>
                                          </p:spTgt>
                                        </p:tgtEl>
                                        <p:attrNameLst>
                                          <p:attrName>style.visibility</p:attrName>
                                        </p:attrNameLst>
                                      </p:cBhvr>
                                      <p:to>
                                        <p:strVal val="visible"/>
                                      </p:to>
                                    </p:set>
                                    <p:animEffect transition="in" filter="wipe(down)">
                                      <p:cBhvr>
                                        <p:cTn id="29" dur="500"/>
                                        <p:tgtEl>
                                          <p:spTgt spid="8">
                                            <p:bg/>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wipe(down)">
                                      <p:cBhvr>
                                        <p:cTn id="32" dur="500"/>
                                        <p:tgtEl>
                                          <p:spTgt spid="8">
                                            <p:txEl>
                                              <p:pRg st="0" end="0"/>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animEffect transition="in" filter="wipe(down)">
                                      <p:cBhvr>
                                        <p:cTn id="35" dur="500"/>
                                        <p:tgtEl>
                                          <p:spTgt spid="8">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bg/>
                                          </p:spTgt>
                                        </p:tgtEl>
                                        <p:attrNameLst>
                                          <p:attrName>style.visibility</p:attrName>
                                        </p:attrNameLst>
                                      </p:cBhvr>
                                      <p:to>
                                        <p:strVal val="visible"/>
                                      </p:to>
                                    </p:set>
                                    <p:animEffect transition="in" filter="fade">
                                      <p:cBhvr>
                                        <p:cTn id="40" dur="2000"/>
                                        <p:tgtEl>
                                          <p:spTgt spid="9">
                                            <p:bg/>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
                                            <p:txEl>
                                              <p:pRg st="0" end="0"/>
                                            </p:txEl>
                                          </p:spTgt>
                                        </p:tgtEl>
                                        <p:attrNameLst>
                                          <p:attrName>style.visibility</p:attrName>
                                        </p:attrNameLst>
                                      </p:cBhvr>
                                      <p:to>
                                        <p:strVal val="visible"/>
                                      </p:to>
                                    </p:set>
                                    <p:animEffect transition="in" filter="fade">
                                      <p:cBhvr>
                                        <p:cTn id="43" dur="2000"/>
                                        <p:tgtEl>
                                          <p:spTgt spid="9">
                                            <p:txEl>
                                              <p:pRg st="0" end="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
                                            <p:txEl>
                                              <p:pRg st="1" end="1"/>
                                            </p:txEl>
                                          </p:spTgt>
                                        </p:tgtEl>
                                        <p:attrNameLst>
                                          <p:attrName>style.visibility</p:attrName>
                                        </p:attrNameLst>
                                      </p:cBhvr>
                                      <p:to>
                                        <p:strVal val="visible"/>
                                      </p:to>
                                    </p:set>
                                    <p:animEffect transition="in" filter="fade">
                                      <p:cBhvr>
                                        <p:cTn id="46" dur="20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P spid="7" grpId="0" build="allAtOnce" animBg="1"/>
      <p:bldP spid="8" grpId="0" build="allAtOnce" animBg="1"/>
      <p:bldP spid="9" grpId="0" build="allAtOnce"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Rectangle 4"/>
          <p:cNvSpPr/>
          <p:nvPr/>
        </p:nvSpPr>
        <p:spPr>
          <a:xfrm>
            <a:off x="2362200" y="6248400"/>
            <a:ext cx="5486400" cy="830997"/>
          </a:xfrm>
          <a:prstGeom prst="rect">
            <a:avLst/>
          </a:prstGeom>
        </p:spPr>
        <p:txBody>
          <a:bodyPr wrap="square">
            <a:spAutoFit/>
          </a:bodyPr>
          <a:lstStyle/>
          <a:p>
            <a:r>
              <a:rPr lang="en-US" sz="4800" b="1" dirty="0" smtClean="0">
                <a:solidFill>
                  <a:srgbClr val="040E08"/>
                </a:solidFill>
              </a:rPr>
              <a:t>                 </a:t>
            </a:r>
            <a:endParaRPr lang="en-US" sz="4800" dirty="0"/>
          </a:p>
        </p:txBody>
      </p:sp>
      <p:pic>
        <p:nvPicPr>
          <p:cNvPr id="7" name="Content Placeholder 6" descr="tablet_Dandelion-flower-macro-water-drops.jpg"/>
          <p:cNvPicPr>
            <a:picLocks noGrp="1" noChangeAspect="1"/>
          </p:cNvPicPr>
          <p:nvPr>
            <p:ph idx="1"/>
          </p:nvPr>
        </p:nvPicPr>
        <p:blipFill>
          <a:blip r:embed="rId2"/>
          <a:stretch>
            <a:fillRect/>
          </a:stretch>
        </p:blipFill>
        <p:spPr>
          <a:xfrm>
            <a:off x="0" y="0"/>
            <a:ext cx="9144000" cy="6858000"/>
          </a:xfrm>
        </p:spPr>
      </p:pic>
      <p:sp>
        <p:nvSpPr>
          <p:cNvPr id="8" name="Rectangle 7"/>
          <p:cNvSpPr/>
          <p:nvPr/>
        </p:nvSpPr>
        <p:spPr>
          <a:xfrm>
            <a:off x="1371600" y="228600"/>
            <a:ext cx="6477000" cy="1754326"/>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en-US" sz="3600" b="1" dirty="0" smtClean="0">
                <a:solidFill>
                  <a:srgbClr val="040E08"/>
                </a:solidFill>
              </a:rPr>
              <a:t>  </a:t>
            </a:r>
            <a:r>
              <a:rPr lang="en-US" sz="3600" dirty="0">
                <a:solidFill>
                  <a:schemeClr val="tx1"/>
                </a:solidFill>
                <a:latin typeface="Algerian" pitchFamily="82" charset="0"/>
              </a:rPr>
              <a:t> the screenshot of our data set after importing in </a:t>
            </a:r>
            <a:r>
              <a:rPr lang="en-US" sz="3600" dirty="0" err="1">
                <a:solidFill>
                  <a:schemeClr val="tx1"/>
                </a:solidFill>
                <a:latin typeface="Algerian" pitchFamily="82" charset="0"/>
              </a:rPr>
              <a:t>jupyter</a:t>
            </a:r>
            <a:r>
              <a:rPr lang="en-US" sz="3600" dirty="0">
                <a:solidFill>
                  <a:schemeClr val="tx1"/>
                </a:solidFill>
                <a:latin typeface="Algerian" pitchFamily="82" charset="0"/>
              </a:rPr>
              <a:t> notebook</a:t>
            </a:r>
            <a:endParaRPr lang="en-US" sz="3600" dirty="0">
              <a:solidFill>
                <a:schemeClr val="tx1"/>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08624"/>
            <a:ext cx="9144000" cy="474937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ew-drops-on-dandelion-seeds-full-screen-high-resolution-wallpaper-images-desktop-images-high-resolution-colorful-1920x1080.jpg"/>
          <p:cNvPicPr>
            <a:picLocks noGrp="1" noChangeAspect="1"/>
          </p:cNvPicPr>
          <p:nvPr>
            <p:ph idx="1"/>
          </p:nvPr>
        </p:nvPicPr>
        <p:blipFill>
          <a:blip r:embed="rId2"/>
          <a:stretch>
            <a:fillRect/>
          </a:stretch>
        </p:blipFill>
        <p:spPr>
          <a:xfrm>
            <a:off x="0" y="0"/>
            <a:ext cx="9144000" cy="6858000"/>
          </a:xfrm>
        </p:spPr>
      </p:pic>
      <p:sp>
        <p:nvSpPr>
          <p:cNvPr id="5" name="Rectangle 4"/>
          <p:cNvSpPr/>
          <p:nvPr/>
        </p:nvSpPr>
        <p:spPr>
          <a:xfrm>
            <a:off x="1752600" y="304800"/>
            <a:ext cx="5715000" cy="1938992"/>
          </a:xfrm>
          <a:prstGeom prst="rect">
            <a:avLst/>
          </a:prstGeom>
        </p:spPr>
        <p:txBody>
          <a:bodyPr wrap="square">
            <a:spAutoFit/>
          </a:bodyPr>
          <a:lstStyle/>
          <a:p>
            <a:pPr algn="ctr"/>
            <a:r>
              <a:rPr lang="en-US" sz="4000" b="1" dirty="0" smtClean="0"/>
              <a:t>Problems </a:t>
            </a:r>
            <a:r>
              <a:rPr lang="en-US" sz="4000" b="1" dirty="0"/>
              <a:t>in Dataset some missing attribute </a:t>
            </a:r>
            <a:r>
              <a:rPr lang="en-US" sz="4000" b="1" dirty="0">
                <a:sym typeface="Wingdings" pitchFamily="2" charset="2"/>
              </a:rPr>
              <a:t> </a:t>
            </a:r>
          </a:p>
          <a:p>
            <a:pPr algn="ctr"/>
            <a:r>
              <a:rPr lang="en-US" sz="4000" b="1" spc="-5" dirty="0" smtClean="0">
                <a:solidFill>
                  <a:schemeClr val="tx1">
                    <a:lumMod val="95000"/>
                    <a:lumOff val="5000"/>
                  </a:schemeClr>
                </a:solidFill>
                <a:latin typeface="Myanmar Text"/>
                <a:cs typeface="Myanmar Text"/>
              </a:rPr>
              <a:t>  </a:t>
            </a:r>
            <a:endParaRPr lang="en-US" sz="4000" b="1" dirty="0">
              <a:solidFill>
                <a:schemeClr val="tx1">
                  <a:lumMod val="95000"/>
                  <a:lumOff val="5000"/>
                </a:schemeClr>
              </a:solidFill>
            </a:endParaRPr>
          </a:p>
        </p:txBody>
      </p:sp>
      <p:pic>
        <p:nvPicPr>
          <p:cNvPr id="10" name="Picture 9" descr="images (17).jpg"/>
          <p:cNvPicPr>
            <a:picLocks noChangeAspect="1"/>
          </p:cNvPicPr>
          <p:nvPr/>
        </p:nvPicPr>
        <p:blipFill>
          <a:blip r:embed="rId3"/>
          <a:stretch>
            <a:fillRect/>
          </a:stretch>
        </p:blipFill>
        <p:spPr>
          <a:xfrm>
            <a:off x="7759701" y="609600"/>
            <a:ext cx="838202" cy="838202"/>
          </a:xfrm>
          <a:prstGeom prst="rect">
            <a:avLst/>
          </a:prstGeom>
        </p:spPr>
      </p:pic>
      <p:pic>
        <p:nvPicPr>
          <p:cNvPr id="11" name="Picture 10"/>
          <p:cNvPicPr/>
          <p:nvPr/>
        </p:nvPicPr>
        <p:blipFill>
          <a:blip r:embed="rId4">
            <a:extLst>
              <a:ext uri="{28A0092B-C50C-407E-A947-70E740481C1C}">
                <a14:useLocalDpi xmlns:a14="http://schemas.microsoft.com/office/drawing/2010/main" val="0"/>
              </a:ext>
            </a:extLst>
          </a:blip>
          <a:stretch>
            <a:fillRect/>
          </a:stretch>
        </p:blipFill>
        <p:spPr>
          <a:xfrm>
            <a:off x="0" y="2667000"/>
            <a:ext cx="5781675" cy="3365500"/>
          </a:xfrm>
          <a:prstGeom prst="rect">
            <a:avLst/>
          </a:prstGeom>
        </p:spPr>
      </p:pic>
      <p:sp>
        <p:nvSpPr>
          <p:cNvPr id="12" name="Left Arrow 11"/>
          <p:cNvSpPr/>
          <p:nvPr/>
        </p:nvSpPr>
        <p:spPr>
          <a:xfrm>
            <a:off x="5781675" y="3429000"/>
            <a:ext cx="3362325" cy="2057400"/>
          </a:xfrm>
          <a:prstGeom prst="lef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We solve this using </a:t>
            </a:r>
            <a:r>
              <a:rPr lang="en-US" dirty="0" err="1">
                <a:solidFill>
                  <a:schemeClr val="tx1"/>
                </a:solidFill>
              </a:rPr>
              <a:t>dropna</a:t>
            </a:r>
            <a:r>
              <a:rPr lang="en-US" dirty="0">
                <a:solidFill>
                  <a:schemeClr val="tx1"/>
                </a:solidFill>
              </a:rPr>
              <a:t>() function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ablet_Dandelion-flower-macro-water-drops.jpg"/>
          <p:cNvPicPr>
            <a:picLocks noChangeAspect="1"/>
          </p:cNvPicPr>
          <p:nvPr/>
        </p:nvPicPr>
        <p:blipFill>
          <a:blip r:embed="rId2"/>
          <a:stretch>
            <a:fillRect/>
          </a:stretch>
        </p:blipFill>
        <p:spPr>
          <a:xfrm>
            <a:off x="0" y="1"/>
            <a:ext cx="9144000" cy="6857999"/>
          </a:xfrm>
          <a:prstGeom prst="rect">
            <a:avLst/>
          </a:prstGeom>
        </p:spPr>
      </p:pic>
      <p:sp>
        <p:nvSpPr>
          <p:cNvPr id="4" name="Rectangle 3"/>
          <p:cNvSpPr/>
          <p:nvPr/>
        </p:nvSpPr>
        <p:spPr>
          <a:xfrm>
            <a:off x="1752600" y="381000"/>
            <a:ext cx="6705600" cy="1446550"/>
          </a:xfrm>
          <a:prstGeom prst="rect">
            <a:avLst/>
          </a:prstGeom>
        </p:spPr>
        <p:txBody>
          <a:bodyPr wrap="square">
            <a:spAutoFit/>
          </a:bodyPr>
          <a:lstStyle/>
          <a:p>
            <a:pPr algn="ctr"/>
            <a:r>
              <a:rPr lang="en-US" sz="2800" b="1" dirty="0">
                <a:solidFill>
                  <a:schemeClr val="bg1"/>
                </a:solidFill>
              </a:rPr>
              <a:t>For Comparisons of Performances of players we need to do partitioned the dataset to </a:t>
            </a:r>
            <a:r>
              <a:rPr lang="en-US" sz="3200" b="1" dirty="0">
                <a:solidFill>
                  <a:schemeClr val="bg1"/>
                </a:solidFill>
              </a:rPr>
              <a:t>get only 4</a:t>
            </a:r>
            <a:r>
              <a:rPr lang="en-US" sz="3200" b="1" baseline="30000" dirty="0">
                <a:solidFill>
                  <a:schemeClr val="bg1"/>
                </a:solidFill>
              </a:rPr>
              <a:t>th</a:t>
            </a:r>
            <a:r>
              <a:rPr lang="en-US" sz="3200" b="1" dirty="0">
                <a:solidFill>
                  <a:schemeClr val="bg1"/>
                </a:solidFill>
              </a:rPr>
              <a:t> innings data.</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 y="2895600"/>
            <a:ext cx="9105900" cy="39418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ablet_Dandelion-flower-macro-water-drops.jpg"/>
          <p:cNvPicPr>
            <a:picLocks noChangeAspect="1"/>
          </p:cNvPicPr>
          <p:nvPr/>
        </p:nvPicPr>
        <p:blipFill>
          <a:blip r:embed="rId2"/>
          <a:stretch>
            <a:fillRect/>
          </a:stretch>
        </p:blipFill>
        <p:spPr>
          <a:xfrm>
            <a:off x="0" y="0"/>
            <a:ext cx="9144000" cy="6857999"/>
          </a:xfrm>
          <a:prstGeom prst="rect">
            <a:avLst/>
          </a:prstGeom>
        </p:spPr>
      </p:pic>
      <p:sp>
        <p:nvSpPr>
          <p:cNvPr id="5" name="Rectangle 4"/>
          <p:cNvSpPr/>
          <p:nvPr/>
        </p:nvSpPr>
        <p:spPr>
          <a:xfrm>
            <a:off x="1524000" y="304800"/>
            <a:ext cx="6096000" cy="1200329"/>
          </a:xfrm>
          <a:prstGeom prst="rect">
            <a:avLst/>
          </a:prstGeom>
          <a:solidFill>
            <a:schemeClr val="tx2">
              <a:lumMod val="20000"/>
              <a:lumOff val="80000"/>
            </a:schemeClr>
          </a:solidFill>
        </p:spPr>
        <p:txBody>
          <a:bodyPr wrap="square">
            <a:spAutoFit/>
          </a:bodyPr>
          <a:lstStyle/>
          <a:p>
            <a:pPr algn="ctr"/>
            <a:endParaRPr lang="en-US" sz="2400" b="1" dirty="0" smtClean="0"/>
          </a:p>
          <a:p>
            <a:pPr algn="ctr"/>
            <a:r>
              <a:rPr lang="en-US" sz="2400" b="1" dirty="0" smtClean="0"/>
              <a:t>Players </a:t>
            </a:r>
            <a:r>
              <a:rPr lang="en-US" sz="2400" b="1" dirty="0"/>
              <a:t>VS Average run in 4</a:t>
            </a:r>
            <a:r>
              <a:rPr lang="en-US" sz="2400" b="1" baseline="30000" dirty="0"/>
              <a:t>th</a:t>
            </a:r>
            <a:r>
              <a:rPr lang="en-US" sz="2400" b="1" dirty="0"/>
              <a:t> innings</a:t>
            </a:r>
          </a:p>
          <a:p>
            <a:endParaRPr lang="en-US" sz="2400" dirty="0"/>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9050" y="1819275"/>
            <a:ext cx="9105900" cy="34575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Right Arrow 6"/>
          <p:cNvSpPr/>
          <p:nvPr/>
        </p:nvSpPr>
        <p:spPr>
          <a:xfrm>
            <a:off x="0" y="5257802"/>
            <a:ext cx="9105900" cy="1600198"/>
          </a:xfrm>
          <a:prstGeom prst="rightArrow">
            <a:avLst>
              <a:gd name="adj1" fmla="val 50000"/>
              <a:gd name="adj2" fmla="val 4162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400" dirty="0" smtClean="0"/>
          </a:p>
          <a:p>
            <a:pPr algn="ctr"/>
            <a:endParaRPr lang="en-US" dirty="0" smtClean="0"/>
          </a:p>
          <a:p>
            <a:pPr algn="ctr"/>
            <a:endParaRPr lang="en-US" sz="1600" dirty="0" smtClean="0"/>
          </a:p>
          <a:p>
            <a:pPr algn="ctr"/>
            <a:r>
              <a:rPr lang="en-US" sz="1600" b="1" dirty="0" smtClean="0"/>
              <a:t>Interpretation: This </a:t>
            </a:r>
            <a:r>
              <a:rPr lang="en-US" sz="1600" b="1" dirty="0"/>
              <a:t>graph shows that player 5 has the highest average among the </a:t>
            </a:r>
            <a:r>
              <a:rPr lang="en-US" sz="1600" b="1" dirty="0" smtClean="0"/>
              <a:t>batsman. That </a:t>
            </a:r>
            <a:r>
              <a:rPr lang="en-US" sz="1600" b="1" dirty="0"/>
              <a:t>means for draw or win, batsman5 has the highest impact then player4, player1, player3, player2, player6 </a:t>
            </a:r>
            <a:r>
              <a:rPr lang="en-US" sz="1600" b="1" dirty="0" smtClean="0"/>
              <a:t>respectively</a:t>
            </a:r>
            <a:r>
              <a:rPr lang="en-US" sz="1600" dirty="0" smtClean="0"/>
              <a:t>.</a:t>
            </a:r>
            <a:endParaRPr lang="en-US" sz="1600" dirty="0"/>
          </a:p>
          <a:p>
            <a:pPr algn="ctr"/>
            <a:endParaRPr lang="en-US" sz="2400" dirty="0"/>
          </a:p>
          <a:p>
            <a:pPr algn="ctr"/>
            <a:r>
              <a:rPr lang="en-US" sz="2400" b="1" dirty="0" smtClean="0"/>
              <a:t>  </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bg/>
                                          </p:spTgt>
                                        </p:tgtEl>
                                        <p:attrNameLst>
                                          <p:attrName>style.visibility</p:attrName>
                                        </p:attrNameLst>
                                      </p:cBhvr>
                                      <p:to>
                                        <p:strVal val="visible"/>
                                      </p:to>
                                    </p:set>
                                    <p:animEffect transition="in" filter="fade">
                                      <p:cBhvr>
                                        <p:cTn id="14" dur="2000"/>
                                        <p:tgtEl>
                                          <p:spTgt spid="7">
                                            <p:bg/>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2000"/>
                                        <p:tgtEl>
                                          <p:spTgt spid="7">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5" end="5"/>
                                            </p:txEl>
                                          </p:spTgt>
                                        </p:tgtEl>
                                        <p:attrNameLst>
                                          <p:attrName>style.visibility</p:attrName>
                                        </p:attrNameLst>
                                      </p:cBhvr>
                                      <p:to>
                                        <p:strVal val="visible"/>
                                      </p:to>
                                    </p:set>
                                    <p:animEffect transition="in" filter="fade">
                                      <p:cBhvr>
                                        <p:cTn id="20" dur="20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ablet_Dandelion-flower-macro-water-drops.jpg"/>
          <p:cNvPicPr>
            <a:picLocks noChangeAspect="1"/>
          </p:cNvPicPr>
          <p:nvPr/>
        </p:nvPicPr>
        <p:blipFill>
          <a:blip r:embed="rId2"/>
          <a:stretch>
            <a:fillRect/>
          </a:stretch>
        </p:blipFill>
        <p:spPr>
          <a:xfrm>
            <a:off x="0" y="0"/>
            <a:ext cx="9144000" cy="6857999"/>
          </a:xfrm>
          <a:prstGeom prst="rect">
            <a:avLst/>
          </a:prstGeom>
        </p:spPr>
      </p:pic>
      <p:sp>
        <p:nvSpPr>
          <p:cNvPr id="5" name="Rectangle 4"/>
          <p:cNvSpPr/>
          <p:nvPr/>
        </p:nvSpPr>
        <p:spPr>
          <a:xfrm>
            <a:off x="1524000" y="304800"/>
            <a:ext cx="6096000" cy="1323439"/>
          </a:xfrm>
          <a:prstGeom prst="rect">
            <a:avLst/>
          </a:prstGeom>
          <a:solidFill>
            <a:schemeClr val="tx2">
              <a:lumMod val="20000"/>
              <a:lumOff val="80000"/>
            </a:schemeClr>
          </a:solidFill>
        </p:spPr>
        <p:txBody>
          <a:bodyPr wrap="square">
            <a:spAutoFit/>
          </a:bodyPr>
          <a:lstStyle/>
          <a:p>
            <a:pPr algn="ctr"/>
            <a:endParaRPr lang="en-US" sz="2400" b="1" dirty="0" smtClean="0"/>
          </a:p>
          <a:p>
            <a:pPr algn="ctr"/>
            <a:r>
              <a:rPr lang="en-US" sz="3200" b="1" dirty="0"/>
              <a:t>Players VS balls faced in 4</a:t>
            </a:r>
            <a:r>
              <a:rPr lang="en-US" sz="3200" b="1" baseline="30000" dirty="0"/>
              <a:t>th</a:t>
            </a:r>
            <a:r>
              <a:rPr lang="en-US" sz="3200" b="1" dirty="0"/>
              <a:t> innings</a:t>
            </a:r>
          </a:p>
          <a:p>
            <a:endParaRPr lang="en-US" sz="2400" dirty="0"/>
          </a:p>
        </p:txBody>
      </p:sp>
      <p:sp>
        <p:nvSpPr>
          <p:cNvPr id="7" name="Right Arrow 6"/>
          <p:cNvSpPr/>
          <p:nvPr/>
        </p:nvSpPr>
        <p:spPr>
          <a:xfrm>
            <a:off x="0" y="5257802"/>
            <a:ext cx="9105900" cy="1600198"/>
          </a:xfrm>
          <a:prstGeom prst="rightArrow">
            <a:avLst>
              <a:gd name="adj1" fmla="val 50000"/>
              <a:gd name="adj2" fmla="val 4162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400" dirty="0" smtClean="0"/>
          </a:p>
          <a:p>
            <a:pPr algn="ctr"/>
            <a:endParaRPr lang="en-US" dirty="0" smtClean="0"/>
          </a:p>
          <a:p>
            <a:pPr algn="ctr"/>
            <a:endParaRPr lang="en-US" sz="1200" dirty="0" smtClean="0"/>
          </a:p>
          <a:p>
            <a:pPr algn="ctr"/>
            <a:endParaRPr lang="en-US" sz="1200" b="1" dirty="0" smtClean="0"/>
          </a:p>
          <a:p>
            <a:pPr algn="ctr"/>
            <a:r>
              <a:rPr lang="en-US" sz="1200" b="1" dirty="0" smtClean="0"/>
              <a:t>Interpretation</a:t>
            </a:r>
            <a:r>
              <a:rPr lang="en-US" sz="1200" b="1" dirty="0"/>
              <a:t>:. The result is almost same as above but player6 has surprisingly high value than player2 in terms of ball facing. The average of player2 is slightly better in 4</a:t>
            </a:r>
            <a:r>
              <a:rPr lang="en-US" sz="1200" b="1" baseline="30000" dirty="0"/>
              <a:t>th</a:t>
            </a:r>
            <a:r>
              <a:rPr lang="en-US" sz="1200" b="1" dirty="0"/>
              <a:t> innings than player6. But player6 has survived in the pitch better playing over twice as much ball than player2.</a:t>
            </a:r>
          </a:p>
          <a:p>
            <a:pPr algn="ctr"/>
            <a:r>
              <a:rPr lang="en-US" sz="1200" b="1" dirty="0"/>
              <a:t>So combining both player6 has the higher impact than player2 in 4</a:t>
            </a:r>
            <a:r>
              <a:rPr lang="en-US" sz="1200" b="1" baseline="30000" dirty="0"/>
              <a:t>th</a:t>
            </a:r>
            <a:r>
              <a:rPr lang="en-US" sz="1200" b="1" dirty="0"/>
              <a:t> innings</a:t>
            </a:r>
            <a:r>
              <a:rPr lang="en-US" sz="1200" dirty="0"/>
              <a:t>.</a:t>
            </a:r>
          </a:p>
          <a:p>
            <a:pPr algn="ctr"/>
            <a:r>
              <a:rPr lang="en-US" sz="1600" dirty="0" smtClean="0"/>
              <a:t>.</a:t>
            </a:r>
            <a:endParaRPr lang="en-US" sz="1600" dirty="0"/>
          </a:p>
          <a:p>
            <a:pPr algn="ctr"/>
            <a:endParaRPr lang="en-US" sz="2400" dirty="0"/>
          </a:p>
          <a:p>
            <a:pPr algn="ctr"/>
            <a:r>
              <a:rPr lang="en-US" sz="2400" b="1" dirty="0" smtClean="0"/>
              <a:t>  </a:t>
            </a:r>
            <a:endParaRPr lang="en-US" sz="2400" b="1" dirty="0"/>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0" y="1752600"/>
            <a:ext cx="9124949" cy="3352801"/>
          </a:xfrm>
          <a:prstGeom prst="rect">
            <a:avLst/>
          </a:prstGeom>
        </p:spPr>
      </p:pic>
    </p:spTree>
    <p:extLst>
      <p:ext uri="{BB962C8B-B14F-4D97-AF65-F5344CB8AC3E}">
        <p14:creationId xmlns:p14="http://schemas.microsoft.com/office/powerpoint/2010/main" val="171161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20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4" end="4"/>
                                            </p:txEl>
                                          </p:spTgt>
                                        </p:tgtEl>
                                        <p:attrNameLst>
                                          <p:attrName>style.visibility</p:attrName>
                                        </p:attrNameLst>
                                      </p:cBhvr>
                                      <p:to>
                                        <p:strVal val="visible"/>
                                      </p:to>
                                    </p:set>
                                    <p:animEffect transition="in" filter="fade">
                                      <p:cBhvr>
                                        <p:cTn id="10" dur="2000"/>
                                        <p:tgtEl>
                                          <p:spTgt spid="7">
                                            <p:txEl>
                                              <p:pRg st="4" end="4"/>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animEffect transition="in" filter="fade">
                                      <p:cBhvr>
                                        <p:cTn id="13" dur="2000"/>
                                        <p:tgtEl>
                                          <p:spTgt spid="7">
                                            <p:txEl>
                                              <p:pRg st="5" end="5"/>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6" end="6"/>
                                            </p:txEl>
                                          </p:spTgt>
                                        </p:tgtEl>
                                        <p:attrNameLst>
                                          <p:attrName>style.visibility</p:attrName>
                                        </p:attrNameLst>
                                      </p:cBhvr>
                                      <p:to>
                                        <p:strVal val="visible"/>
                                      </p:to>
                                    </p:set>
                                    <p:animEffect transition="in" filter="fade">
                                      <p:cBhvr>
                                        <p:cTn id="16" dur="2000"/>
                                        <p:tgtEl>
                                          <p:spTgt spid="7">
                                            <p:txEl>
                                              <p:pRg st="6" end="6"/>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animEffect transition="in" filter="fade">
                                      <p:cBhvr>
                                        <p:cTn id="19" dur="20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ablet_Dandelion-flower-macro-water-drops.jpg"/>
          <p:cNvPicPr>
            <a:picLocks noChangeAspect="1"/>
          </p:cNvPicPr>
          <p:nvPr/>
        </p:nvPicPr>
        <p:blipFill>
          <a:blip r:embed="rId2"/>
          <a:stretch>
            <a:fillRect/>
          </a:stretch>
        </p:blipFill>
        <p:spPr>
          <a:xfrm>
            <a:off x="0" y="0"/>
            <a:ext cx="9144000" cy="6857999"/>
          </a:xfrm>
          <a:prstGeom prst="rect">
            <a:avLst/>
          </a:prstGeom>
        </p:spPr>
      </p:pic>
      <p:sp>
        <p:nvSpPr>
          <p:cNvPr id="5" name="Rectangle 4"/>
          <p:cNvSpPr/>
          <p:nvPr/>
        </p:nvSpPr>
        <p:spPr>
          <a:xfrm>
            <a:off x="1524000" y="304800"/>
            <a:ext cx="6096000" cy="1200329"/>
          </a:xfrm>
          <a:prstGeom prst="rect">
            <a:avLst/>
          </a:prstGeom>
          <a:solidFill>
            <a:schemeClr val="tx2">
              <a:lumMod val="20000"/>
              <a:lumOff val="80000"/>
            </a:schemeClr>
          </a:solidFill>
        </p:spPr>
        <p:txBody>
          <a:bodyPr wrap="square">
            <a:spAutoFit/>
          </a:bodyPr>
          <a:lstStyle/>
          <a:p>
            <a:pPr algn="ctr"/>
            <a:endParaRPr lang="en-US" sz="2400" b="1" dirty="0" smtClean="0"/>
          </a:p>
          <a:p>
            <a:pPr algn="ctr"/>
            <a:r>
              <a:rPr lang="en-US" sz="2400" b="1" dirty="0"/>
              <a:t>Players VS Ratio of Strike Rate and Boundaries</a:t>
            </a:r>
          </a:p>
          <a:p>
            <a:endParaRPr lang="en-US" sz="2400" dirty="0"/>
          </a:p>
        </p:txBody>
      </p:sp>
      <p:sp>
        <p:nvSpPr>
          <p:cNvPr id="7" name="Right Arrow 6"/>
          <p:cNvSpPr/>
          <p:nvPr/>
        </p:nvSpPr>
        <p:spPr>
          <a:xfrm>
            <a:off x="0" y="5257802"/>
            <a:ext cx="9105900" cy="1600198"/>
          </a:xfrm>
          <a:prstGeom prst="rightArrow">
            <a:avLst>
              <a:gd name="adj1" fmla="val 50000"/>
              <a:gd name="adj2" fmla="val 4162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400" dirty="0" smtClean="0"/>
          </a:p>
          <a:p>
            <a:pPr algn="ctr"/>
            <a:endParaRPr lang="en-US" dirty="0" smtClean="0"/>
          </a:p>
          <a:p>
            <a:pPr algn="ctr"/>
            <a:endParaRPr lang="en-US" sz="1200" dirty="0" smtClean="0"/>
          </a:p>
          <a:p>
            <a:pPr algn="ctr"/>
            <a:endParaRPr lang="en-US" sz="1200" b="1" dirty="0" smtClean="0"/>
          </a:p>
          <a:p>
            <a:pPr algn="ctr"/>
            <a:r>
              <a:rPr lang="en-US" sz="1200" b="1" u="sng" dirty="0"/>
              <a:t>Interpretation</a:t>
            </a:r>
            <a:r>
              <a:rPr lang="en-US" sz="1200" b="1" dirty="0"/>
              <a:t>: This graph shows that player4 has the highest ratio so this player is always busy to take runs in spite of scoring fewer boundaries.</a:t>
            </a:r>
          </a:p>
          <a:p>
            <a:pPr algn="ctr"/>
            <a:r>
              <a:rPr lang="en-US" sz="1200" dirty="0" smtClean="0"/>
              <a:t>.</a:t>
            </a:r>
            <a:endParaRPr lang="en-US" sz="1200" dirty="0"/>
          </a:p>
          <a:p>
            <a:pPr algn="ctr"/>
            <a:r>
              <a:rPr lang="en-US" sz="1600" dirty="0" smtClean="0"/>
              <a:t>.</a:t>
            </a:r>
            <a:endParaRPr lang="en-US" sz="1600" dirty="0"/>
          </a:p>
          <a:p>
            <a:pPr algn="ctr"/>
            <a:endParaRPr lang="en-US" sz="2400" dirty="0"/>
          </a:p>
          <a:p>
            <a:pPr algn="ctr"/>
            <a:r>
              <a:rPr lang="en-US" sz="2400" b="1" dirty="0" smtClean="0"/>
              <a:t>  </a:t>
            </a:r>
            <a:endParaRPr lang="en-US" sz="2400"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 y="1728677"/>
            <a:ext cx="9105900" cy="3400646"/>
          </a:xfrm>
          <a:prstGeom prst="rect">
            <a:avLst/>
          </a:prstGeom>
        </p:spPr>
      </p:pic>
    </p:spTree>
    <p:extLst>
      <p:ext uri="{BB962C8B-B14F-4D97-AF65-F5344CB8AC3E}">
        <p14:creationId xmlns:p14="http://schemas.microsoft.com/office/powerpoint/2010/main" val="2473474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20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4" end="4"/>
                                            </p:txEl>
                                          </p:spTgt>
                                        </p:tgtEl>
                                        <p:attrNameLst>
                                          <p:attrName>style.visibility</p:attrName>
                                        </p:attrNameLst>
                                      </p:cBhvr>
                                      <p:to>
                                        <p:strVal val="visible"/>
                                      </p:to>
                                    </p:set>
                                    <p:animEffect transition="in" filter="fade">
                                      <p:cBhvr>
                                        <p:cTn id="10" dur="2000"/>
                                        <p:tgtEl>
                                          <p:spTgt spid="7">
                                            <p:txEl>
                                              <p:pRg st="4" end="4"/>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animEffect transition="in" filter="fade">
                                      <p:cBhvr>
                                        <p:cTn id="13" dur="2000"/>
                                        <p:tgtEl>
                                          <p:spTgt spid="7">
                                            <p:txEl>
                                              <p:pRg st="5" end="5"/>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6" end="6"/>
                                            </p:txEl>
                                          </p:spTgt>
                                        </p:tgtEl>
                                        <p:attrNameLst>
                                          <p:attrName>style.visibility</p:attrName>
                                        </p:attrNameLst>
                                      </p:cBhvr>
                                      <p:to>
                                        <p:strVal val="visible"/>
                                      </p:to>
                                    </p:set>
                                    <p:animEffect transition="in" filter="fade">
                                      <p:cBhvr>
                                        <p:cTn id="16" dur="2000"/>
                                        <p:tgtEl>
                                          <p:spTgt spid="7">
                                            <p:txEl>
                                              <p:pRg st="6" end="6"/>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animEffect transition="in" filter="fade">
                                      <p:cBhvr>
                                        <p:cTn id="19" dur="20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ablet_Dandelion-flower-macro-water-drops.jpg"/>
          <p:cNvPicPr>
            <a:picLocks noChangeAspect="1"/>
          </p:cNvPicPr>
          <p:nvPr/>
        </p:nvPicPr>
        <p:blipFill>
          <a:blip r:embed="rId2"/>
          <a:stretch>
            <a:fillRect/>
          </a:stretch>
        </p:blipFill>
        <p:spPr>
          <a:xfrm>
            <a:off x="0" y="0"/>
            <a:ext cx="9144000" cy="6857999"/>
          </a:xfrm>
          <a:prstGeom prst="rect">
            <a:avLst/>
          </a:prstGeom>
        </p:spPr>
      </p:pic>
      <p:sp>
        <p:nvSpPr>
          <p:cNvPr id="5" name="Rectangle 4"/>
          <p:cNvSpPr/>
          <p:nvPr/>
        </p:nvSpPr>
        <p:spPr>
          <a:xfrm>
            <a:off x="1524000" y="304800"/>
            <a:ext cx="6096000" cy="1569660"/>
          </a:xfrm>
          <a:prstGeom prst="rect">
            <a:avLst/>
          </a:prstGeom>
          <a:solidFill>
            <a:schemeClr val="tx2">
              <a:lumMod val="20000"/>
              <a:lumOff val="80000"/>
            </a:schemeClr>
          </a:solidFill>
        </p:spPr>
        <p:txBody>
          <a:bodyPr wrap="square">
            <a:spAutoFit/>
          </a:bodyPr>
          <a:lstStyle/>
          <a:p>
            <a:pPr algn="ctr"/>
            <a:endParaRPr lang="en-US" sz="3600" b="1" dirty="0" smtClean="0"/>
          </a:p>
          <a:p>
            <a:pPr algn="ctr"/>
            <a:r>
              <a:rPr lang="en-US" sz="3600" b="1" dirty="0"/>
              <a:t>Players VS Minutes Played</a:t>
            </a:r>
          </a:p>
          <a:p>
            <a:endParaRPr lang="en-US" sz="2400" dirty="0"/>
          </a:p>
        </p:txBody>
      </p:sp>
      <p:sp>
        <p:nvSpPr>
          <p:cNvPr id="7" name="Right Arrow 6"/>
          <p:cNvSpPr/>
          <p:nvPr/>
        </p:nvSpPr>
        <p:spPr>
          <a:xfrm>
            <a:off x="0" y="5257802"/>
            <a:ext cx="9105900" cy="1600198"/>
          </a:xfrm>
          <a:prstGeom prst="rightArrow">
            <a:avLst>
              <a:gd name="adj1" fmla="val 50000"/>
              <a:gd name="adj2" fmla="val 4162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400" dirty="0" smtClean="0"/>
          </a:p>
          <a:p>
            <a:pPr algn="ctr"/>
            <a:endParaRPr lang="en-US" dirty="0" smtClean="0"/>
          </a:p>
          <a:p>
            <a:pPr algn="ctr"/>
            <a:endParaRPr lang="en-US" sz="1200" dirty="0" smtClean="0"/>
          </a:p>
          <a:p>
            <a:pPr algn="ctr"/>
            <a:endParaRPr lang="en-US" sz="1200" b="1" dirty="0" smtClean="0"/>
          </a:p>
          <a:p>
            <a:pPr algn="ctr"/>
            <a:endParaRPr lang="en-US" sz="1200" dirty="0"/>
          </a:p>
          <a:p>
            <a:pPr algn="ctr"/>
            <a:r>
              <a:rPr lang="en-US" sz="2000" b="1" u="sng" dirty="0"/>
              <a:t>Interpretation</a:t>
            </a:r>
            <a:r>
              <a:rPr lang="en-US" b="1" dirty="0"/>
              <a:t>: from the graph we see the batsman_1 is the best performer for test match and also can make more runs in that particular test match. </a:t>
            </a:r>
            <a:endParaRPr lang="en-US" dirty="0"/>
          </a:p>
          <a:p>
            <a:pPr algn="ctr"/>
            <a:r>
              <a:rPr lang="en-US" sz="1200" dirty="0" smtClean="0"/>
              <a:t>.</a:t>
            </a:r>
            <a:endParaRPr lang="en-US" sz="1200" dirty="0"/>
          </a:p>
          <a:p>
            <a:pPr algn="ctr"/>
            <a:r>
              <a:rPr lang="en-US" sz="1600" dirty="0" smtClean="0"/>
              <a:t>.</a:t>
            </a:r>
            <a:endParaRPr lang="en-US" sz="1600" dirty="0"/>
          </a:p>
          <a:p>
            <a:pPr algn="ctr"/>
            <a:endParaRPr lang="en-US" sz="2400" dirty="0"/>
          </a:p>
          <a:p>
            <a:pPr algn="ctr"/>
            <a:r>
              <a:rPr lang="en-US" sz="2400" b="1" dirty="0" smtClean="0"/>
              <a:t>  </a:t>
            </a:r>
            <a:endParaRPr lang="en-US" sz="2400" b="1"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33600"/>
            <a:ext cx="9144000" cy="3362260"/>
          </a:xfrm>
          <a:prstGeom prst="rect">
            <a:avLst/>
          </a:prstGeom>
        </p:spPr>
      </p:pic>
    </p:spTree>
    <p:extLst>
      <p:ext uri="{BB962C8B-B14F-4D97-AF65-F5344CB8AC3E}">
        <p14:creationId xmlns:p14="http://schemas.microsoft.com/office/powerpoint/2010/main" val="1324183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20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5" end="5"/>
                                            </p:txEl>
                                          </p:spTgt>
                                        </p:tgtEl>
                                        <p:attrNameLst>
                                          <p:attrName>style.visibility</p:attrName>
                                        </p:attrNameLst>
                                      </p:cBhvr>
                                      <p:to>
                                        <p:strVal val="visible"/>
                                      </p:to>
                                    </p:set>
                                    <p:animEffect transition="in" filter="fade">
                                      <p:cBhvr>
                                        <p:cTn id="10" dur="2000"/>
                                        <p:tgtEl>
                                          <p:spTgt spid="7">
                                            <p:txEl>
                                              <p:pRg st="5" end="5"/>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Effect transition="in" filter="fade">
                                      <p:cBhvr>
                                        <p:cTn id="13" dur="2000"/>
                                        <p:tgtEl>
                                          <p:spTgt spid="7">
                                            <p:txEl>
                                              <p:pRg st="6" end="6"/>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7" end="7"/>
                                            </p:txEl>
                                          </p:spTgt>
                                        </p:tgtEl>
                                        <p:attrNameLst>
                                          <p:attrName>style.visibility</p:attrName>
                                        </p:attrNameLst>
                                      </p:cBhvr>
                                      <p:to>
                                        <p:strVal val="visible"/>
                                      </p:to>
                                    </p:set>
                                    <p:animEffect transition="in" filter="fade">
                                      <p:cBhvr>
                                        <p:cTn id="16" dur="2000"/>
                                        <p:tgtEl>
                                          <p:spTgt spid="7">
                                            <p:txEl>
                                              <p:pRg st="7" end="7"/>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animEffect transition="in" filter="fade">
                                      <p:cBhvr>
                                        <p:cTn id="19" dur="20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226</TotalTime>
  <Words>380</Words>
  <Application>Microsoft Office PowerPoint</Application>
  <PresentationFormat>On-screen Show (4:3)</PresentationFormat>
  <Paragraphs>84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olip</cp:lastModifiedBy>
  <cp:revision>23</cp:revision>
  <dcterms:created xsi:type="dcterms:W3CDTF">2017-12-05T06:43:45Z</dcterms:created>
  <dcterms:modified xsi:type="dcterms:W3CDTF">2018-03-27T17:27:32Z</dcterms:modified>
</cp:coreProperties>
</file>