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5" r:id="rId9"/>
    <p:sldId id="266" r:id="rId10"/>
    <p:sldId id="267" r:id="rId11"/>
    <p:sldId id="268" r:id="rId12"/>
    <p:sldId id="269" r:id="rId13"/>
    <p:sldId id="270" r:id="rId14"/>
    <p:sldId id="274" r:id="rId15"/>
    <p:sldId id="280" r:id="rId16"/>
    <p:sldId id="273" r:id="rId17"/>
    <p:sldId id="263" r:id="rId18"/>
    <p:sldId id="281" r:id="rId19"/>
    <p:sldId id="279" r:id="rId20"/>
    <p:sldId id="275" r:id="rId21"/>
    <p:sldId id="284" r:id="rId22"/>
    <p:sldId id="282" r:id="rId23"/>
    <p:sldId id="283"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p:scale>
          <a:sx n="80" d="100"/>
          <a:sy n="80" d="100"/>
        </p:scale>
        <p:origin x="691"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AAF6-6B32-741D-95F5-958F9192B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498A2-FA35-999C-3C3D-0F8F7E030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DA35D-52AC-0538-F861-63F4B057E957}"/>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6C108339-D5E5-D0F3-9141-A653F12A2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5B6FD-AE34-F6E8-98F1-83639CFFE5A0}"/>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309298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DD3B-7FCC-76C7-32E9-0553BDECB8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07C25-A28B-B635-7F43-76FFF8C13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6F98A-261A-66A1-4039-85975506B47D}"/>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0F77C0B9-1BBF-CD83-999A-F70B1D1F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69B52-E8FA-7DCC-C964-72542050DB05}"/>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221645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31569-0A01-7A1F-2EAC-31E1ABA10C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FDC5E-05F5-899A-8D2E-3F4266C4E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8B4C0-B068-B5AB-726B-E07CAC0C17E9}"/>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C887D011-D594-9A90-DA19-EC42EB72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80F01-A436-468E-0845-2A8D04B9C564}"/>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289424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3DC5-D40C-731D-4512-B25676753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E10AA-BF58-79E5-B715-9EBB53942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BF3F1-AAD2-8ABD-D035-4B237F35816E}"/>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BFEEF888-6CD0-4346-CF5A-185226C1A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2BC77-2542-7340-E3B4-026EFD711F1A}"/>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111543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128F-7F3C-2CFB-1341-7F2DF50F8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D5B789-5A25-D2EC-A00C-5A80A421A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62C21-795A-421F-CFCC-C96C0E8EC673}"/>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CA978370-3874-930B-AB10-04B775A0A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E4821-9732-D79D-5A47-5F48AAB777D1}"/>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85771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DF2C-3D7D-39EF-5B66-78806A020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B8A71-1445-F8D0-63A3-A4DB64D29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20D071-89C2-58E6-57EB-7846D37F0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68D9C8-C9A4-00BD-5352-05A6D1BDB383}"/>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6" name="Footer Placeholder 5">
            <a:extLst>
              <a:ext uri="{FF2B5EF4-FFF2-40B4-BE49-F238E27FC236}">
                <a16:creationId xmlns:a16="http://schemas.microsoft.com/office/drawing/2014/main" id="{6541EE48-A9A4-2F2C-D5C4-9A137707F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102BE-D13A-8314-8554-242F36ACEECD}"/>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332539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3748-178F-2CD8-ED1B-D581C42AE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49B6B-93AA-79D1-302C-6EF94E519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A59BE-74DD-222B-7CCC-D08BF00E8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0633BA-7DD1-7A91-8241-6FF31E251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05EA5-ABB6-D885-66B3-1C9159A2B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ED29C9-E6F2-CCB0-8139-10086677A507}"/>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8" name="Footer Placeholder 7">
            <a:extLst>
              <a:ext uri="{FF2B5EF4-FFF2-40B4-BE49-F238E27FC236}">
                <a16:creationId xmlns:a16="http://schemas.microsoft.com/office/drawing/2014/main" id="{9F6F7D17-8A00-30B8-4188-FDEA398E5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FD108E-A897-7625-424A-E3BC78174F7C}"/>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413983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6B53-2DB4-C6CB-B07A-66F7B6F61D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E8C8B-18BF-7DE0-FAF7-5C5F98FA5CEE}"/>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4" name="Footer Placeholder 3">
            <a:extLst>
              <a:ext uri="{FF2B5EF4-FFF2-40B4-BE49-F238E27FC236}">
                <a16:creationId xmlns:a16="http://schemas.microsoft.com/office/drawing/2014/main" id="{775D5DF3-C197-2898-4DDD-5172F7969F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C0BF1D-81C9-D641-76AE-1B4047446B37}"/>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239624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995B8-2C03-E562-5FBA-CF5CBAFB664A}"/>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3" name="Footer Placeholder 2">
            <a:extLst>
              <a:ext uri="{FF2B5EF4-FFF2-40B4-BE49-F238E27FC236}">
                <a16:creationId xmlns:a16="http://schemas.microsoft.com/office/drawing/2014/main" id="{AB9FC3D4-3324-2A8E-156D-0FBA3F7B9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C8D6B-1066-AC79-4E2B-9FA5567495CB}"/>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341554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240B-367C-3BE8-C0B6-ADC4975C4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954AE-776D-7D13-4B60-8C921F872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D8D0FB-12F6-D743-008C-ECE068975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70C91-0152-5B06-A757-689AA82013FE}"/>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6" name="Footer Placeholder 5">
            <a:extLst>
              <a:ext uri="{FF2B5EF4-FFF2-40B4-BE49-F238E27FC236}">
                <a16:creationId xmlns:a16="http://schemas.microsoft.com/office/drawing/2014/main" id="{7C9BC53B-5D7C-0BB9-BD08-DA02A65D1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3E9B0F-05C6-A939-2BA6-BB293ED76EE7}"/>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39169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2CB9-CC6F-1B99-2CAE-3DBF119C9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DE7A9D-C081-32A7-B34E-08BD75565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64A24-FBE7-EE06-1899-A0A529255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E7D31-465D-CBA2-74B0-842D6C526459}"/>
              </a:ext>
            </a:extLst>
          </p:cNvPr>
          <p:cNvSpPr>
            <a:spLocks noGrp="1"/>
          </p:cNvSpPr>
          <p:nvPr>
            <p:ph type="dt" sz="half" idx="10"/>
          </p:nvPr>
        </p:nvSpPr>
        <p:spPr/>
        <p:txBody>
          <a:bodyPr/>
          <a:lstStyle/>
          <a:p>
            <a:fld id="{75423EBA-CD61-4F1E-9CCA-ABF6CED842D9}" type="datetimeFigureOut">
              <a:rPr lang="en-US" smtClean="0"/>
              <a:t>5/22/2022</a:t>
            </a:fld>
            <a:endParaRPr lang="en-US"/>
          </a:p>
        </p:txBody>
      </p:sp>
      <p:sp>
        <p:nvSpPr>
          <p:cNvPr id="6" name="Footer Placeholder 5">
            <a:extLst>
              <a:ext uri="{FF2B5EF4-FFF2-40B4-BE49-F238E27FC236}">
                <a16:creationId xmlns:a16="http://schemas.microsoft.com/office/drawing/2014/main" id="{597C48D5-06DE-5019-FC61-5D8EC1709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0CB10-5770-7844-A1D0-FE4C1BB9CE96}"/>
              </a:ext>
            </a:extLst>
          </p:cNvPr>
          <p:cNvSpPr>
            <a:spLocks noGrp="1"/>
          </p:cNvSpPr>
          <p:nvPr>
            <p:ph type="sldNum" sz="quarter" idx="12"/>
          </p:nvPr>
        </p:nvSpPr>
        <p:spPr/>
        <p:txBody>
          <a:bodyPr/>
          <a:lstStyle/>
          <a:p>
            <a:fld id="{18E38D99-CBD9-43CE-8E77-FD1139452B8E}" type="slidenum">
              <a:rPr lang="en-US" smtClean="0"/>
              <a:t>‹#›</a:t>
            </a:fld>
            <a:endParaRPr lang="en-US"/>
          </a:p>
        </p:txBody>
      </p:sp>
    </p:spTree>
    <p:extLst>
      <p:ext uri="{BB962C8B-B14F-4D97-AF65-F5344CB8AC3E}">
        <p14:creationId xmlns:p14="http://schemas.microsoft.com/office/powerpoint/2010/main" val="24552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24F7B-599A-3ADE-CF7B-C4F231763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1D52F6-D02F-4A69-B348-A8D812908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F176B-D4ED-7EED-262B-4B034C7B2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23EBA-CD61-4F1E-9CCA-ABF6CED842D9}" type="datetimeFigureOut">
              <a:rPr lang="en-US" smtClean="0"/>
              <a:t>5/22/2022</a:t>
            </a:fld>
            <a:endParaRPr lang="en-US"/>
          </a:p>
        </p:txBody>
      </p:sp>
      <p:sp>
        <p:nvSpPr>
          <p:cNvPr id="5" name="Footer Placeholder 4">
            <a:extLst>
              <a:ext uri="{FF2B5EF4-FFF2-40B4-BE49-F238E27FC236}">
                <a16:creationId xmlns:a16="http://schemas.microsoft.com/office/drawing/2014/main" id="{34EE073D-ACBF-AF4C-5487-0E7B5253D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496AE-91ED-3045-9B42-1BBC9E858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38D99-CBD9-43CE-8E77-FD1139452B8E}" type="slidenum">
              <a:rPr lang="en-US" smtClean="0"/>
              <a:t>‹#›</a:t>
            </a:fld>
            <a:endParaRPr lang="en-US"/>
          </a:p>
        </p:txBody>
      </p:sp>
    </p:spTree>
    <p:extLst>
      <p:ext uri="{BB962C8B-B14F-4D97-AF65-F5344CB8AC3E}">
        <p14:creationId xmlns:p14="http://schemas.microsoft.com/office/powerpoint/2010/main" val="4085445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bproperty.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property.com/en/dhaka/properties-for-rent"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71CD7A-B550-6687-6E39-3109E2248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304" y="0"/>
            <a:ext cx="9133392" cy="6858000"/>
          </a:xfrm>
          <a:prstGeom prst="rect">
            <a:avLst/>
          </a:prstGeom>
        </p:spPr>
      </p:pic>
    </p:spTree>
    <p:extLst>
      <p:ext uri="{BB962C8B-B14F-4D97-AF65-F5344CB8AC3E}">
        <p14:creationId xmlns:p14="http://schemas.microsoft.com/office/powerpoint/2010/main" val="270972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8286-7402-6FA2-3EEE-0DD99E6FF92A}"/>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Data Preprocessing</a:t>
            </a:r>
          </a:p>
        </p:txBody>
      </p:sp>
      <p:sp>
        <p:nvSpPr>
          <p:cNvPr id="3" name="Slide Number Placeholder 2">
            <a:extLst>
              <a:ext uri="{FF2B5EF4-FFF2-40B4-BE49-F238E27FC236}">
                <a16:creationId xmlns:a16="http://schemas.microsoft.com/office/drawing/2014/main" id="{293602FD-7D2B-9F11-8356-7A0E7BD614EE}"/>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10</a:t>
            </a:fld>
            <a:endParaRPr lang="en-US" sz="2400" dirty="0"/>
          </a:p>
        </p:txBody>
      </p:sp>
      <p:cxnSp>
        <p:nvCxnSpPr>
          <p:cNvPr id="4" name="Straight Connector 3">
            <a:extLst>
              <a:ext uri="{FF2B5EF4-FFF2-40B4-BE49-F238E27FC236}">
                <a16:creationId xmlns:a16="http://schemas.microsoft.com/office/drawing/2014/main" id="{12D580E6-F14D-F45B-373F-F8F87A692CC7}"/>
              </a:ext>
            </a:extLst>
          </p:cNvPr>
          <p:cNvCxnSpPr>
            <a:cxnSpLocks/>
          </p:cNvCxnSpPr>
          <p:nvPr/>
        </p:nvCxnSpPr>
        <p:spPr>
          <a:xfrm>
            <a:off x="142875" y="320269"/>
            <a:ext cx="37623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54D069FE-8850-5E7D-2739-4DC82B5BAA48}"/>
              </a:ext>
            </a:extLst>
          </p:cNvPr>
          <p:cNvCxnSpPr>
            <a:cxnSpLocks/>
          </p:cNvCxnSpPr>
          <p:nvPr/>
        </p:nvCxnSpPr>
        <p:spPr>
          <a:xfrm>
            <a:off x="8410575" y="320269"/>
            <a:ext cx="354058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20B7BFBE-ACDD-845D-C8D7-92B239B9186E}"/>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7" name="Picture 16">
            <a:extLst>
              <a:ext uri="{FF2B5EF4-FFF2-40B4-BE49-F238E27FC236}">
                <a16:creationId xmlns:a16="http://schemas.microsoft.com/office/drawing/2014/main" id="{E30281D8-0466-57B7-1959-2C7981C81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05" y="933451"/>
            <a:ext cx="4033875" cy="1514473"/>
          </a:xfrm>
          <a:prstGeom prst="rect">
            <a:avLst/>
          </a:prstGeom>
        </p:spPr>
      </p:pic>
      <p:pic>
        <p:nvPicPr>
          <p:cNvPr id="19" name="Picture 18">
            <a:extLst>
              <a:ext uri="{FF2B5EF4-FFF2-40B4-BE49-F238E27FC236}">
                <a16:creationId xmlns:a16="http://schemas.microsoft.com/office/drawing/2014/main" id="{743D57EB-A686-1CF5-FCCC-83E2D5196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05" y="3535136"/>
            <a:ext cx="4011068" cy="1894114"/>
          </a:xfrm>
          <a:prstGeom prst="rect">
            <a:avLst/>
          </a:prstGeom>
        </p:spPr>
      </p:pic>
      <p:pic>
        <p:nvPicPr>
          <p:cNvPr id="21" name="Picture 20">
            <a:extLst>
              <a:ext uri="{FF2B5EF4-FFF2-40B4-BE49-F238E27FC236}">
                <a16:creationId xmlns:a16="http://schemas.microsoft.com/office/drawing/2014/main" id="{A428703C-4B53-4C21-E2E1-BF23B0967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17" y="933451"/>
            <a:ext cx="6344115" cy="4259195"/>
          </a:xfrm>
          <a:prstGeom prst="rect">
            <a:avLst/>
          </a:prstGeom>
        </p:spPr>
      </p:pic>
    </p:spTree>
    <p:extLst>
      <p:ext uri="{BB962C8B-B14F-4D97-AF65-F5344CB8AC3E}">
        <p14:creationId xmlns:p14="http://schemas.microsoft.com/office/powerpoint/2010/main" val="183839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B408-CD93-7B29-33F0-F5484EB6C923}"/>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Null value In Dataset</a:t>
            </a:r>
          </a:p>
        </p:txBody>
      </p:sp>
      <p:sp>
        <p:nvSpPr>
          <p:cNvPr id="3" name="Slide Number Placeholder 2">
            <a:extLst>
              <a:ext uri="{FF2B5EF4-FFF2-40B4-BE49-F238E27FC236}">
                <a16:creationId xmlns:a16="http://schemas.microsoft.com/office/drawing/2014/main" id="{FFC5E3A0-6501-297A-B322-B715D849417C}"/>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11</a:t>
            </a:fld>
            <a:endParaRPr lang="en-US" sz="2400" dirty="0"/>
          </a:p>
        </p:txBody>
      </p:sp>
      <p:cxnSp>
        <p:nvCxnSpPr>
          <p:cNvPr id="4" name="Straight Connector 3">
            <a:extLst>
              <a:ext uri="{FF2B5EF4-FFF2-40B4-BE49-F238E27FC236}">
                <a16:creationId xmlns:a16="http://schemas.microsoft.com/office/drawing/2014/main" id="{46C39B56-F800-B81E-1F57-3CA247466210}"/>
              </a:ext>
            </a:extLst>
          </p:cNvPr>
          <p:cNvCxnSpPr>
            <a:cxnSpLocks/>
          </p:cNvCxnSpPr>
          <p:nvPr/>
        </p:nvCxnSpPr>
        <p:spPr>
          <a:xfrm>
            <a:off x="142875" y="320269"/>
            <a:ext cx="36480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CDF46AF4-E526-1FB7-AB0C-1C2D48C81B17}"/>
              </a:ext>
            </a:extLst>
          </p:cNvPr>
          <p:cNvCxnSpPr>
            <a:cxnSpLocks/>
          </p:cNvCxnSpPr>
          <p:nvPr/>
        </p:nvCxnSpPr>
        <p:spPr>
          <a:xfrm>
            <a:off x="8410575" y="320269"/>
            <a:ext cx="354058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5B7FC091-195A-41D3-9A5A-41D785425357}"/>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874C2DD2-CF00-BB04-EBF1-84CBF83A7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90" y="640539"/>
            <a:ext cx="10012835" cy="6217462"/>
          </a:xfrm>
          <a:prstGeom prst="rect">
            <a:avLst/>
          </a:prstGeom>
        </p:spPr>
      </p:pic>
    </p:spTree>
    <p:extLst>
      <p:ext uri="{BB962C8B-B14F-4D97-AF65-F5344CB8AC3E}">
        <p14:creationId xmlns:p14="http://schemas.microsoft.com/office/powerpoint/2010/main" val="42217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BC98-CB9E-9736-9152-D3596228BCAB}"/>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Heatmap</a:t>
            </a:r>
          </a:p>
        </p:txBody>
      </p:sp>
      <p:sp>
        <p:nvSpPr>
          <p:cNvPr id="3" name="Slide Number Placeholder 2">
            <a:extLst>
              <a:ext uri="{FF2B5EF4-FFF2-40B4-BE49-F238E27FC236}">
                <a16:creationId xmlns:a16="http://schemas.microsoft.com/office/drawing/2014/main" id="{8C948101-69C7-FBC2-FFFE-EE6D1F2BDB63}"/>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12</a:t>
            </a:fld>
            <a:endParaRPr lang="en-US" sz="2400" dirty="0"/>
          </a:p>
        </p:txBody>
      </p:sp>
      <p:cxnSp>
        <p:nvCxnSpPr>
          <p:cNvPr id="4" name="Straight Connector 3">
            <a:extLst>
              <a:ext uri="{FF2B5EF4-FFF2-40B4-BE49-F238E27FC236}">
                <a16:creationId xmlns:a16="http://schemas.microsoft.com/office/drawing/2014/main" id="{CD40A23E-06B6-39ED-96C8-B2DF01709C70}"/>
              </a:ext>
            </a:extLst>
          </p:cNvPr>
          <p:cNvCxnSpPr>
            <a:cxnSpLocks/>
          </p:cNvCxnSpPr>
          <p:nvPr/>
        </p:nvCxnSpPr>
        <p:spPr>
          <a:xfrm>
            <a:off x="-133350" y="335738"/>
            <a:ext cx="48482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5CB9465A-1385-D682-9498-C64298C2BC2B}"/>
              </a:ext>
            </a:extLst>
          </p:cNvPr>
          <p:cNvCxnSpPr>
            <a:cxnSpLocks/>
          </p:cNvCxnSpPr>
          <p:nvPr/>
        </p:nvCxnSpPr>
        <p:spPr>
          <a:xfrm>
            <a:off x="7400925" y="320269"/>
            <a:ext cx="455023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394DDC0C-7284-0282-2DDD-00DFBAFB4347}"/>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C2D2537D-2960-8036-7157-6E6169D2E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46" y="769938"/>
            <a:ext cx="10889303" cy="5856618"/>
          </a:xfrm>
          <a:prstGeom prst="rect">
            <a:avLst/>
          </a:prstGeom>
        </p:spPr>
      </p:pic>
    </p:spTree>
    <p:extLst>
      <p:ext uri="{BB962C8B-B14F-4D97-AF65-F5344CB8AC3E}">
        <p14:creationId xmlns:p14="http://schemas.microsoft.com/office/powerpoint/2010/main" val="384156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4540-252E-E84D-0AEB-A14B789936B5}"/>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Data Cleaning &amp; Describe</a:t>
            </a:r>
          </a:p>
        </p:txBody>
      </p:sp>
      <p:sp>
        <p:nvSpPr>
          <p:cNvPr id="3" name="Slide Number Placeholder 2">
            <a:extLst>
              <a:ext uri="{FF2B5EF4-FFF2-40B4-BE49-F238E27FC236}">
                <a16:creationId xmlns:a16="http://schemas.microsoft.com/office/drawing/2014/main" id="{D702100A-579C-D051-4FC8-B662956E89CB}"/>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13</a:t>
            </a:fld>
            <a:endParaRPr lang="en-US" sz="2400" dirty="0"/>
          </a:p>
        </p:txBody>
      </p:sp>
      <p:cxnSp>
        <p:nvCxnSpPr>
          <p:cNvPr id="4" name="Straight Connector 3">
            <a:extLst>
              <a:ext uri="{FF2B5EF4-FFF2-40B4-BE49-F238E27FC236}">
                <a16:creationId xmlns:a16="http://schemas.microsoft.com/office/drawing/2014/main" id="{66FDD8C8-6EDB-DF63-A208-C3C7A1229C9A}"/>
              </a:ext>
            </a:extLst>
          </p:cNvPr>
          <p:cNvCxnSpPr>
            <a:cxnSpLocks/>
          </p:cNvCxnSpPr>
          <p:nvPr/>
        </p:nvCxnSpPr>
        <p:spPr>
          <a:xfrm>
            <a:off x="142875" y="320269"/>
            <a:ext cx="31432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E9347DAF-5628-40F8-FA79-94E9C1EA0677}"/>
              </a:ext>
            </a:extLst>
          </p:cNvPr>
          <p:cNvCxnSpPr>
            <a:cxnSpLocks/>
          </p:cNvCxnSpPr>
          <p:nvPr/>
        </p:nvCxnSpPr>
        <p:spPr>
          <a:xfrm>
            <a:off x="9029700" y="320269"/>
            <a:ext cx="292146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094F6949-B5FB-CE96-31BE-62CF8FFFA08F}"/>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3A24FF6B-6E6E-0BB3-F3BA-406F5246D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17" y="914400"/>
            <a:ext cx="4667668" cy="2819397"/>
          </a:xfrm>
          <a:prstGeom prst="rect">
            <a:avLst/>
          </a:prstGeom>
        </p:spPr>
      </p:pic>
      <p:pic>
        <p:nvPicPr>
          <p:cNvPr id="13" name="Picture 12">
            <a:extLst>
              <a:ext uri="{FF2B5EF4-FFF2-40B4-BE49-F238E27FC236}">
                <a16:creationId xmlns:a16="http://schemas.microsoft.com/office/drawing/2014/main" id="{D7AAB3E4-7206-2CFC-BFBD-85C74AF90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94" y="914400"/>
            <a:ext cx="6571289" cy="4391023"/>
          </a:xfrm>
          <a:prstGeom prst="rect">
            <a:avLst/>
          </a:prstGeom>
        </p:spPr>
      </p:pic>
    </p:spTree>
    <p:extLst>
      <p:ext uri="{BB962C8B-B14F-4D97-AF65-F5344CB8AC3E}">
        <p14:creationId xmlns:p14="http://schemas.microsoft.com/office/powerpoint/2010/main" val="113641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338-DE4E-BCBE-D983-EDCB9BB482D5}"/>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Dataset </a:t>
            </a:r>
            <a:r>
              <a:rPr lang="en-US" b="1" dirty="0" err="1">
                <a:solidFill>
                  <a:schemeClr val="accent2">
                    <a:lumMod val="75000"/>
                  </a:schemeClr>
                </a:solidFill>
              </a:rPr>
              <a:t>Regplot</a:t>
            </a:r>
            <a:r>
              <a:rPr lang="en-US" b="1" dirty="0">
                <a:solidFill>
                  <a:schemeClr val="accent2">
                    <a:lumMod val="75000"/>
                  </a:schemeClr>
                </a:solidFill>
              </a:rPr>
              <a:t> of size &amp; price</a:t>
            </a:r>
          </a:p>
        </p:txBody>
      </p:sp>
      <p:sp>
        <p:nvSpPr>
          <p:cNvPr id="3" name="Slide Number Placeholder 2">
            <a:extLst>
              <a:ext uri="{FF2B5EF4-FFF2-40B4-BE49-F238E27FC236}">
                <a16:creationId xmlns:a16="http://schemas.microsoft.com/office/drawing/2014/main" id="{86771B1F-83CE-31BA-F146-3AF4DE00C3B6}"/>
              </a:ext>
            </a:extLst>
          </p:cNvPr>
          <p:cNvSpPr>
            <a:spLocks noGrp="1"/>
          </p:cNvSpPr>
          <p:nvPr>
            <p:ph type="sldNum" sz="quarter" idx="12"/>
          </p:nvPr>
        </p:nvSpPr>
        <p:spPr>
          <a:xfrm>
            <a:off x="9448800" y="6492875"/>
            <a:ext cx="2743200" cy="365125"/>
          </a:xfrm>
        </p:spPr>
        <p:txBody>
          <a:bodyPr/>
          <a:lstStyle/>
          <a:p>
            <a:pPr algn="ctr"/>
            <a:fld id="{6978ACC8-56E2-4EE8-8CE9-CE130BA34CFE}" type="slidenum">
              <a:rPr lang="en-US" sz="2400" smtClean="0"/>
              <a:pPr algn="ctr"/>
              <a:t>14</a:t>
            </a:fld>
            <a:endParaRPr lang="en-US" sz="2400" dirty="0"/>
          </a:p>
        </p:txBody>
      </p:sp>
      <p:cxnSp>
        <p:nvCxnSpPr>
          <p:cNvPr id="4" name="Straight Connector 3">
            <a:extLst>
              <a:ext uri="{FF2B5EF4-FFF2-40B4-BE49-F238E27FC236}">
                <a16:creationId xmlns:a16="http://schemas.microsoft.com/office/drawing/2014/main" id="{20DA325B-4215-6457-3A9D-B29CCD5304DD}"/>
              </a:ext>
            </a:extLst>
          </p:cNvPr>
          <p:cNvCxnSpPr>
            <a:cxnSpLocks/>
          </p:cNvCxnSpPr>
          <p:nvPr/>
        </p:nvCxnSpPr>
        <p:spPr>
          <a:xfrm>
            <a:off x="142875" y="320269"/>
            <a:ext cx="25812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ACCE9AEA-3E7E-57F5-1572-C206FDAF4A11}"/>
              </a:ext>
            </a:extLst>
          </p:cNvPr>
          <p:cNvCxnSpPr>
            <a:cxnSpLocks/>
          </p:cNvCxnSpPr>
          <p:nvPr/>
        </p:nvCxnSpPr>
        <p:spPr>
          <a:xfrm>
            <a:off x="9610725" y="320269"/>
            <a:ext cx="234043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0BF9D4A2-C9B4-57CF-99CA-E4C3C02324E6}"/>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p>
          <a:p>
            <a:pPr algn="ctr"/>
            <a:endParaRPr lang="en-US"/>
          </a:p>
          <a:p>
            <a:pPr marL="0" indent="0" algn="ctr">
              <a:buFont typeface="Arial" panose="020B0604020202020204" pitchFamily="34" charset="0"/>
              <a:buNone/>
            </a:pPr>
            <a:endParaRPr lang="en-US"/>
          </a:p>
          <a:p>
            <a:pPr marL="0" indent="0" algn="ctr">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3884AA6C-982B-69E1-2ED4-C1B66B009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4968"/>
            <a:ext cx="10081305" cy="5091114"/>
          </a:xfrm>
          <a:prstGeom prst="rect">
            <a:avLst/>
          </a:prstGeom>
        </p:spPr>
      </p:pic>
      <p:sp>
        <p:nvSpPr>
          <p:cNvPr id="9" name="TextBox 8">
            <a:extLst>
              <a:ext uri="{FF2B5EF4-FFF2-40B4-BE49-F238E27FC236}">
                <a16:creationId xmlns:a16="http://schemas.microsoft.com/office/drawing/2014/main" id="{4F0EB9BB-536F-5640-E992-72F152CBEA77}"/>
              </a:ext>
            </a:extLst>
          </p:cNvPr>
          <p:cNvSpPr txBox="1"/>
          <p:nvPr/>
        </p:nvSpPr>
        <p:spPr>
          <a:xfrm>
            <a:off x="1514475" y="1037244"/>
            <a:ext cx="8629650" cy="369332"/>
          </a:xfrm>
          <a:prstGeom prst="rect">
            <a:avLst/>
          </a:prstGeom>
          <a:noFill/>
        </p:spPr>
        <p:txBody>
          <a:bodyPr wrap="square">
            <a:spAutoFit/>
          </a:bodyPr>
          <a:lstStyle/>
          <a:p>
            <a:pPr algn="ctr"/>
            <a:r>
              <a:rPr lang="en-US" dirty="0"/>
              <a:t>This method is used to plot data and a linear regression model fit</a:t>
            </a:r>
          </a:p>
        </p:txBody>
      </p:sp>
    </p:spTree>
    <p:extLst>
      <p:ext uri="{BB962C8B-B14F-4D97-AF65-F5344CB8AC3E}">
        <p14:creationId xmlns:p14="http://schemas.microsoft.com/office/powerpoint/2010/main" val="264561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17CE-6623-AC35-5B89-6D1B67F2B9E3}"/>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Dataset </a:t>
            </a:r>
            <a:r>
              <a:rPr lang="en-US" b="1" dirty="0" err="1">
                <a:solidFill>
                  <a:schemeClr val="accent2">
                    <a:lumMod val="75000"/>
                  </a:schemeClr>
                </a:solidFill>
              </a:rPr>
              <a:t>Jointplot</a:t>
            </a:r>
            <a:r>
              <a:rPr lang="en-US" b="1" dirty="0">
                <a:solidFill>
                  <a:schemeClr val="accent2">
                    <a:lumMod val="75000"/>
                  </a:schemeClr>
                </a:solidFill>
              </a:rPr>
              <a:t> of size &amp; price</a:t>
            </a:r>
          </a:p>
        </p:txBody>
      </p:sp>
      <p:sp>
        <p:nvSpPr>
          <p:cNvPr id="3" name="Slide Number Placeholder 2">
            <a:extLst>
              <a:ext uri="{FF2B5EF4-FFF2-40B4-BE49-F238E27FC236}">
                <a16:creationId xmlns:a16="http://schemas.microsoft.com/office/drawing/2014/main" id="{626E1E29-BABC-5BE3-F13D-E4D6592FF24E}"/>
              </a:ext>
            </a:extLst>
          </p:cNvPr>
          <p:cNvSpPr>
            <a:spLocks noGrp="1"/>
          </p:cNvSpPr>
          <p:nvPr>
            <p:ph type="sldNum" sz="quarter" idx="12"/>
          </p:nvPr>
        </p:nvSpPr>
        <p:spPr>
          <a:xfrm>
            <a:off x="9448800" y="6492875"/>
            <a:ext cx="2743200" cy="365125"/>
          </a:xfrm>
        </p:spPr>
        <p:txBody>
          <a:bodyPr/>
          <a:lstStyle/>
          <a:p>
            <a:pPr algn="ctr"/>
            <a:fld id="{6978ACC8-56E2-4EE8-8CE9-CE130BA34CFE}" type="slidenum">
              <a:rPr lang="en-US" sz="2400" smtClean="0"/>
              <a:pPr algn="ctr"/>
              <a:t>15</a:t>
            </a:fld>
            <a:endParaRPr lang="en-US" sz="2400" dirty="0"/>
          </a:p>
        </p:txBody>
      </p:sp>
      <p:cxnSp>
        <p:nvCxnSpPr>
          <p:cNvPr id="4" name="Straight Connector 3">
            <a:extLst>
              <a:ext uri="{FF2B5EF4-FFF2-40B4-BE49-F238E27FC236}">
                <a16:creationId xmlns:a16="http://schemas.microsoft.com/office/drawing/2014/main" id="{7897A29C-978C-351C-48D7-BCE80AFC31D2}"/>
              </a:ext>
            </a:extLst>
          </p:cNvPr>
          <p:cNvCxnSpPr>
            <a:cxnSpLocks/>
          </p:cNvCxnSpPr>
          <p:nvPr/>
        </p:nvCxnSpPr>
        <p:spPr>
          <a:xfrm>
            <a:off x="142875" y="320269"/>
            <a:ext cx="25812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ED7CF5DA-6545-0518-F597-6F736C2C35AB}"/>
              </a:ext>
            </a:extLst>
          </p:cNvPr>
          <p:cNvCxnSpPr>
            <a:cxnSpLocks/>
          </p:cNvCxnSpPr>
          <p:nvPr/>
        </p:nvCxnSpPr>
        <p:spPr>
          <a:xfrm>
            <a:off x="9610725" y="320269"/>
            <a:ext cx="234043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7D953FEB-488C-DC8D-D75B-78110E807315}"/>
              </a:ext>
            </a:extLst>
          </p:cNvPr>
          <p:cNvSpPr txBox="1">
            <a:spLocks/>
          </p:cNvSpPr>
          <p:nvPr/>
        </p:nvSpPr>
        <p:spPr>
          <a:xfrm>
            <a:off x="838200" y="1590675"/>
            <a:ext cx="10515600" cy="4586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a:p>
            <a:pPr algn="ctr"/>
            <a:endParaRPr lang="en-US"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FC08C698-F8CD-5209-41C1-1E7B5495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528112"/>
            <a:ext cx="5997389" cy="5329888"/>
          </a:xfrm>
          <a:prstGeom prst="rect">
            <a:avLst/>
          </a:prstGeom>
        </p:spPr>
      </p:pic>
      <p:sp>
        <p:nvSpPr>
          <p:cNvPr id="10" name="TextBox 9">
            <a:extLst>
              <a:ext uri="{FF2B5EF4-FFF2-40B4-BE49-F238E27FC236}">
                <a16:creationId xmlns:a16="http://schemas.microsoft.com/office/drawing/2014/main" id="{DED529AC-CB7E-0A78-AF12-A4E14F4D0DBF}"/>
              </a:ext>
            </a:extLst>
          </p:cNvPr>
          <p:cNvSpPr txBox="1"/>
          <p:nvPr/>
        </p:nvSpPr>
        <p:spPr>
          <a:xfrm>
            <a:off x="838200" y="888301"/>
            <a:ext cx="10172700" cy="646331"/>
          </a:xfrm>
          <a:prstGeom prst="rect">
            <a:avLst/>
          </a:prstGeom>
          <a:noFill/>
        </p:spPr>
        <p:txBody>
          <a:bodyPr wrap="square">
            <a:spAutoFit/>
          </a:bodyPr>
          <a:lstStyle/>
          <a:p>
            <a:r>
              <a:rPr lang="en-US" dirty="0" err="1"/>
              <a:t>Jointplot</a:t>
            </a:r>
            <a:r>
              <a:rPr lang="en-US" dirty="0"/>
              <a:t> displays a relationship between 2 variables (bivariate) as well as 1D profiles (univariate) in the margins.</a:t>
            </a:r>
          </a:p>
        </p:txBody>
      </p:sp>
    </p:spTree>
    <p:extLst>
      <p:ext uri="{BB962C8B-B14F-4D97-AF65-F5344CB8AC3E}">
        <p14:creationId xmlns:p14="http://schemas.microsoft.com/office/powerpoint/2010/main" val="253145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338-DE4E-BCBE-D983-EDCB9BB482D5}"/>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Outliers Detection &amp; Remove</a:t>
            </a:r>
          </a:p>
        </p:txBody>
      </p:sp>
      <p:sp>
        <p:nvSpPr>
          <p:cNvPr id="3" name="Slide Number Placeholder 2">
            <a:extLst>
              <a:ext uri="{FF2B5EF4-FFF2-40B4-BE49-F238E27FC236}">
                <a16:creationId xmlns:a16="http://schemas.microsoft.com/office/drawing/2014/main" id="{86771B1F-83CE-31BA-F146-3AF4DE00C3B6}"/>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16</a:t>
            </a:fld>
            <a:endParaRPr lang="en-US" sz="2400" dirty="0"/>
          </a:p>
        </p:txBody>
      </p:sp>
      <p:cxnSp>
        <p:nvCxnSpPr>
          <p:cNvPr id="4" name="Straight Connector 3">
            <a:extLst>
              <a:ext uri="{FF2B5EF4-FFF2-40B4-BE49-F238E27FC236}">
                <a16:creationId xmlns:a16="http://schemas.microsoft.com/office/drawing/2014/main" id="{20DA325B-4215-6457-3A9D-B29CCD5304DD}"/>
              </a:ext>
            </a:extLst>
          </p:cNvPr>
          <p:cNvCxnSpPr>
            <a:cxnSpLocks/>
          </p:cNvCxnSpPr>
          <p:nvPr/>
        </p:nvCxnSpPr>
        <p:spPr>
          <a:xfrm>
            <a:off x="142875" y="320269"/>
            <a:ext cx="27527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ACCE9AEA-3E7E-57F5-1572-C206FDAF4A11}"/>
              </a:ext>
            </a:extLst>
          </p:cNvPr>
          <p:cNvCxnSpPr>
            <a:cxnSpLocks/>
          </p:cNvCxnSpPr>
          <p:nvPr/>
        </p:nvCxnSpPr>
        <p:spPr>
          <a:xfrm>
            <a:off x="9448800" y="320269"/>
            <a:ext cx="250236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0BF9D4A2-C9B4-57CF-99CA-E4C3C02324E6}"/>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48DC52D1-365E-E592-FAB1-6184390C7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14388"/>
            <a:ext cx="8978645" cy="6034036"/>
          </a:xfrm>
          <a:prstGeom prst="rect">
            <a:avLst/>
          </a:prstGeom>
        </p:spPr>
      </p:pic>
    </p:spTree>
    <p:extLst>
      <p:ext uri="{BB962C8B-B14F-4D97-AF65-F5344CB8AC3E}">
        <p14:creationId xmlns:p14="http://schemas.microsoft.com/office/powerpoint/2010/main" val="13148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A172-9C89-4E82-7EE8-AED9B892185C}"/>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Preprocessed Dataset </a:t>
            </a:r>
            <a:r>
              <a:rPr lang="en-US" b="1" dirty="0" err="1">
                <a:solidFill>
                  <a:schemeClr val="accent2">
                    <a:lumMod val="75000"/>
                  </a:schemeClr>
                </a:solidFill>
              </a:rPr>
              <a:t>Regplot</a:t>
            </a:r>
            <a:r>
              <a:rPr lang="en-US" b="1" dirty="0">
                <a:solidFill>
                  <a:schemeClr val="accent2">
                    <a:lumMod val="75000"/>
                  </a:schemeClr>
                </a:solidFill>
              </a:rPr>
              <a:t> of size &amp; price</a:t>
            </a:r>
          </a:p>
        </p:txBody>
      </p:sp>
      <p:sp>
        <p:nvSpPr>
          <p:cNvPr id="3" name="Slide Number Placeholder 2">
            <a:extLst>
              <a:ext uri="{FF2B5EF4-FFF2-40B4-BE49-F238E27FC236}">
                <a16:creationId xmlns:a16="http://schemas.microsoft.com/office/drawing/2014/main" id="{BA5F2488-B18B-D235-D226-E4E4CE62AB35}"/>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17</a:t>
            </a:fld>
            <a:endParaRPr lang="en-US" sz="2400" dirty="0"/>
          </a:p>
        </p:txBody>
      </p:sp>
      <p:cxnSp>
        <p:nvCxnSpPr>
          <p:cNvPr id="4" name="Straight Connector 3">
            <a:extLst>
              <a:ext uri="{FF2B5EF4-FFF2-40B4-BE49-F238E27FC236}">
                <a16:creationId xmlns:a16="http://schemas.microsoft.com/office/drawing/2014/main" id="{A759AE37-908E-AF44-4DCA-64692AA29EC2}"/>
              </a:ext>
            </a:extLst>
          </p:cNvPr>
          <p:cNvCxnSpPr>
            <a:cxnSpLocks/>
          </p:cNvCxnSpPr>
          <p:nvPr/>
        </p:nvCxnSpPr>
        <p:spPr>
          <a:xfrm>
            <a:off x="142875" y="320269"/>
            <a:ext cx="10477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71B55BF3-6422-D7C9-12D2-DFCA1B64AA26}"/>
              </a:ext>
            </a:extLst>
          </p:cNvPr>
          <p:cNvCxnSpPr>
            <a:cxnSpLocks/>
          </p:cNvCxnSpPr>
          <p:nvPr/>
        </p:nvCxnSpPr>
        <p:spPr>
          <a:xfrm>
            <a:off x="11106150" y="320269"/>
            <a:ext cx="94978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60D5D2D5-8276-AF67-690E-C3502F9C78F2}"/>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28CC63BE-D319-22F8-B465-1CBE74484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746752"/>
            <a:ext cx="9229726" cy="6101170"/>
          </a:xfrm>
          <a:prstGeom prst="rect">
            <a:avLst/>
          </a:prstGeom>
        </p:spPr>
      </p:pic>
    </p:spTree>
    <p:extLst>
      <p:ext uri="{BB962C8B-B14F-4D97-AF65-F5344CB8AC3E}">
        <p14:creationId xmlns:p14="http://schemas.microsoft.com/office/powerpoint/2010/main" val="287072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A39D-77C7-7BC3-38B0-799F46D9DDDD}"/>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Dataset </a:t>
            </a:r>
            <a:r>
              <a:rPr lang="en-US" b="1" dirty="0" err="1">
                <a:solidFill>
                  <a:schemeClr val="accent2">
                    <a:lumMod val="75000"/>
                  </a:schemeClr>
                </a:solidFill>
              </a:rPr>
              <a:t>Jointplot</a:t>
            </a:r>
            <a:r>
              <a:rPr lang="en-US" b="1" dirty="0">
                <a:solidFill>
                  <a:schemeClr val="accent2">
                    <a:lumMod val="75000"/>
                  </a:schemeClr>
                </a:solidFill>
              </a:rPr>
              <a:t> of size &amp; price</a:t>
            </a:r>
          </a:p>
        </p:txBody>
      </p:sp>
      <p:sp>
        <p:nvSpPr>
          <p:cNvPr id="3" name="Slide Number Placeholder 2">
            <a:extLst>
              <a:ext uri="{FF2B5EF4-FFF2-40B4-BE49-F238E27FC236}">
                <a16:creationId xmlns:a16="http://schemas.microsoft.com/office/drawing/2014/main" id="{AC0D8949-6DAC-21DC-3C6A-5DFE4A6A1EC6}"/>
              </a:ext>
            </a:extLst>
          </p:cNvPr>
          <p:cNvSpPr>
            <a:spLocks noGrp="1"/>
          </p:cNvSpPr>
          <p:nvPr>
            <p:ph type="sldNum" sz="quarter" idx="12"/>
          </p:nvPr>
        </p:nvSpPr>
        <p:spPr>
          <a:xfrm>
            <a:off x="9448800" y="6492875"/>
            <a:ext cx="2743200" cy="365125"/>
          </a:xfrm>
        </p:spPr>
        <p:txBody>
          <a:bodyPr/>
          <a:lstStyle/>
          <a:p>
            <a:pPr algn="ctr"/>
            <a:fld id="{6978ACC8-56E2-4EE8-8CE9-CE130BA34CFE}" type="slidenum">
              <a:rPr lang="en-US" sz="2400" smtClean="0"/>
              <a:pPr algn="ctr"/>
              <a:t>18</a:t>
            </a:fld>
            <a:endParaRPr lang="en-US" sz="2400" dirty="0"/>
          </a:p>
        </p:txBody>
      </p:sp>
      <p:cxnSp>
        <p:nvCxnSpPr>
          <p:cNvPr id="4" name="Straight Connector 3">
            <a:extLst>
              <a:ext uri="{FF2B5EF4-FFF2-40B4-BE49-F238E27FC236}">
                <a16:creationId xmlns:a16="http://schemas.microsoft.com/office/drawing/2014/main" id="{22CAE2AB-4FB6-7961-DA61-88C7971041DD}"/>
              </a:ext>
            </a:extLst>
          </p:cNvPr>
          <p:cNvCxnSpPr>
            <a:cxnSpLocks/>
          </p:cNvCxnSpPr>
          <p:nvPr/>
        </p:nvCxnSpPr>
        <p:spPr>
          <a:xfrm>
            <a:off x="142875" y="320269"/>
            <a:ext cx="25812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046B8983-E047-B7C6-4C4B-5CDBDEAF699F}"/>
              </a:ext>
            </a:extLst>
          </p:cNvPr>
          <p:cNvCxnSpPr>
            <a:cxnSpLocks/>
          </p:cNvCxnSpPr>
          <p:nvPr/>
        </p:nvCxnSpPr>
        <p:spPr>
          <a:xfrm>
            <a:off x="9610725" y="320269"/>
            <a:ext cx="234043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B4F46560-37B1-3F8C-62C0-8245F4AA860A}"/>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a:p>
            <a:pPr algn="ctr"/>
            <a:endParaRPr lang="en-US"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34A388A6-3828-879F-A67A-D71075688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88" y="1714500"/>
            <a:ext cx="8875059" cy="4748034"/>
          </a:xfrm>
          <a:prstGeom prst="rect">
            <a:avLst/>
          </a:prstGeom>
        </p:spPr>
      </p:pic>
    </p:spTree>
    <p:extLst>
      <p:ext uri="{BB962C8B-B14F-4D97-AF65-F5344CB8AC3E}">
        <p14:creationId xmlns:p14="http://schemas.microsoft.com/office/powerpoint/2010/main" val="243077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B94A-DC59-84C1-78D9-1498CF2E6EAD}"/>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Preprocessed Dataset </a:t>
            </a:r>
            <a:r>
              <a:rPr lang="en-US" b="1" dirty="0" err="1">
                <a:solidFill>
                  <a:schemeClr val="accent2">
                    <a:lumMod val="75000"/>
                  </a:schemeClr>
                </a:solidFill>
              </a:rPr>
              <a:t>Pairplot</a:t>
            </a:r>
            <a:endParaRPr lang="en-US" b="1" dirty="0">
              <a:solidFill>
                <a:schemeClr val="accent2">
                  <a:lumMod val="75000"/>
                </a:schemeClr>
              </a:solidFill>
            </a:endParaRPr>
          </a:p>
        </p:txBody>
      </p:sp>
      <p:sp>
        <p:nvSpPr>
          <p:cNvPr id="3" name="Slide Number Placeholder 2">
            <a:extLst>
              <a:ext uri="{FF2B5EF4-FFF2-40B4-BE49-F238E27FC236}">
                <a16:creationId xmlns:a16="http://schemas.microsoft.com/office/drawing/2014/main" id="{AE1208E5-26A5-2EB2-29EF-A48C90071062}"/>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19</a:t>
            </a:fld>
            <a:endParaRPr lang="en-US" sz="2400" dirty="0"/>
          </a:p>
        </p:txBody>
      </p:sp>
      <p:cxnSp>
        <p:nvCxnSpPr>
          <p:cNvPr id="4" name="Straight Connector 3">
            <a:extLst>
              <a:ext uri="{FF2B5EF4-FFF2-40B4-BE49-F238E27FC236}">
                <a16:creationId xmlns:a16="http://schemas.microsoft.com/office/drawing/2014/main" id="{F4571A3B-2441-5A41-63A0-B1B6B950DB8B}"/>
              </a:ext>
            </a:extLst>
          </p:cNvPr>
          <p:cNvCxnSpPr>
            <a:cxnSpLocks/>
          </p:cNvCxnSpPr>
          <p:nvPr/>
        </p:nvCxnSpPr>
        <p:spPr>
          <a:xfrm>
            <a:off x="142875" y="320269"/>
            <a:ext cx="25812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34DD33C4-373F-6936-D811-272C55F6F791}"/>
              </a:ext>
            </a:extLst>
          </p:cNvPr>
          <p:cNvCxnSpPr>
            <a:cxnSpLocks/>
          </p:cNvCxnSpPr>
          <p:nvPr/>
        </p:nvCxnSpPr>
        <p:spPr>
          <a:xfrm>
            <a:off x="9448800" y="320269"/>
            <a:ext cx="250236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C20EED4C-2B3C-80DD-FF0A-84644DFDBD69}"/>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D1E043FC-EC53-F6FA-7A15-A9995BBB1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914402"/>
            <a:ext cx="7839075" cy="5761036"/>
          </a:xfrm>
          <a:prstGeom prst="rect">
            <a:avLst/>
          </a:prstGeom>
        </p:spPr>
      </p:pic>
    </p:spTree>
    <p:extLst>
      <p:ext uri="{BB962C8B-B14F-4D97-AF65-F5344CB8AC3E}">
        <p14:creationId xmlns:p14="http://schemas.microsoft.com/office/powerpoint/2010/main" val="186511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EBAB78-2F50-2659-3717-7CFC41631199}"/>
              </a:ext>
            </a:extLst>
          </p:cNvPr>
          <p:cNvSpPr>
            <a:spLocks noChangeArrowheads="1"/>
          </p:cNvSpPr>
          <p:nvPr/>
        </p:nvSpPr>
        <p:spPr bwMode="auto">
          <a:xfrm>
            <a:off x="238125" y="128055"/>
            <a:ext cx="1166261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3200" b="1" i="0" strike="noStrike" cap="none" normalizeH="0" baseline="0" dirty="0">
                <a:ln>
                  <a:noFill/>
                </a:ln>
                <a:solidFill>
                  <a:srgbClr val="00B050"/>
                </a:solidFill>
                <a:effectLst/>
                <a:latin typeface="Arial" panose="020B0604020202020204" pitchFamily="34" charset="0"/>
                <a:ea typeface="Times New Roman" panose="02020603050405020304" pitchFamily="18" charset="0"/>
              </a:rPr>
              <a:t>Bangladesh Army University Of Science And Technology, BAUST</a:t>
            </a:r>
            <a:endParaRPr kumimoji="0" lang="en-US" altLang="en-US" sz="3200" b="0" i="0" strike="noStrike" cap="none" normalizeH="0" baseline="0" dirty="0">
              <a:ln>
                <a:noFill/>
              </a:ln>
              <a:solidFill>
                <a:srgbClr val="00B050"/>
              </a:solidFill>
              <a:effectLst/>
              <a:latin typeface="Arial" panose="020B0604020202020204" pitchFamily="34" charset="0"/>
            </a:endParaRPr>
          </a:p>
        </p:txBody>
      </p:sp>
      <p:pic>
        <p:nvPicPr>
          <p:cNvPr id="3" name="image10.png">
            <a:extLst>
              <a:ext uri="{FF2B5EF4-FFF2-40B4-BE49-F238E27FC236}">
                <a16:creationId xmlns:a16="http://schemas.microsoft.com/office/drawing/2014/main" id="{FE5DEA68-F022-6E15-89B4-7323D03FE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175" y="219564"/>
            <a:ext cx="652929" cy="576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8DFF2E4-B209-9ED6-8029-EC3B2AF9D75E}"/>
              </a:ext>
            </a:extLst>
          </p:cNvPr>
          <p:cNvSpPr>
            <a:spLocks noChangeArrowheads="1"/>
          </p:cNvSpPr>
          <p:nvPr/>
        </p:nvSpPr>
        <p:spPr bwMode="auto">
          <a:xfrm>
            <a:off x="30187" y="13128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6A0C225E-ED45-7568-2E9A-5AC29262FB9C}"/>
              </a:ext>
            </a:extLst>
          </p:cNvPr>
          <p:cNvSpPr txBox="1"/>
          <p:nvPr/>
        </p:nvSpPr>
        <p:spPr>
          <a:xfrm>
            <a:off x="238124" y="1303299"/>
            <a:ext cx="11749001" cy="2862322"/>
          </a:xfrm>
          <a:prstGeom prst="rect">
            <a:avLst/>
          </a:prstGeom>
          <a:noFill/>
        </p:spPr>
        <p:txBody>
          <a:bodyPr wrap="square" rtlCol="0">
            <a:spAutoFit/>
          </a:bodyPr>
          <a:lstStyle/>
          <a:p>
            <a:pPr algn="ctr"/>
            <a:r>
              <a:rPr lang="en-GB" sz="4400" b="1" i="0" dirty="0">
                <a:solidFill>
                  <a:schemeClr val="accent5"/>
                </a:solidFill>
                <a:effectLst/>
                <a:latin typeface="Source Sans Pro" panose="020B0604020202020204" pitchFamily="34" charset="0"/>
              </a:rPr>
              <a:t>HOME RENT PRICE</a:t>
            </a:r>
          </a:p>
          <a:p>
            <a:pPr algn="ctr"/>
            <a:r>
              <a:rPr lang="en-GB" sz="4400" b="1" i="0" dirty="0">
                <a:solidFill>
                  <a:schemeClr val="accent5"/>
                </a:solidFill>
                <a:effectLst/>
                <a:latin typeface="Source Sans Pro" panose="020B0604020202020204" pitchFamily="34" charset="0"/>
              </a:rPr>
              <a:t>PREDICTION WEBSITE</a:t>
            </a:r>
          </a:p>
          <a:p>
            <a:pPr algn="ctr"/>
            <a:endParaRPr lang="en-GB" sz="4800" b="1" i="0" dirty="0">
              <a:solidFill>
                <a:schemeClr val="accent5"/>
              </a:solidFill>
              <a:effectLst/>
              <a:latin typeface="Source Sans Pro" panose="020B0604020202020204" pitchFamily="34" charset="0"/>
            </a:endParaRPr>
          </a:p>
          <a:p>
            <a:pPr algn="ctr"/>
            <a:endParaRPr lang="en-US" sz="4400" b="1" dirty="0">
              <a:solidFill>
                <a:schemeClr val="accent5"/>
              </a:solidFill>
            </a:endParaRPr>
          </a:p>
        </p:txBody>
      </p:sp>
      <p:graphicFrame>
        <p:nvGraphicFramePr>
          <p:cNvPr id="6" name="Table 5">
            <a:extLst>
              <a:ext uri="{FF2B5EF4-FFF2-40B4-BE49-F238E27FC236}">
                <a16:creationId xmlns:a16="http://schemas.microsoft.com/office/drawing/2014/main" id="{4331A71A-72CF-9C7D-A006-B56C2F01505B}"/>
              </a:ext>
            </a:extLst>
          </p:cNvPr>
          <p:cNvGraphicFramePr>
            <a:graphicFrameLocks noGrp="1"/>
          </p:cNvGraphicFramePr>
          <p:nvPr>
            <p:extLst>
              <p:ext uri="{D42A27DB-BD31-4B8C-83A1-F6EECF244321}">
                <p14:modId xmlns:p14="http://schemas.microsoft.com/office/powerpoint/2010/main" val="3848349099"/>
              </p:ext>
            </p:extLst>
          </p:nvPr>
        </p:nvGraphicFramePr>
        <p:xfrm>
          <a:off x="288421" y="2963004"/>
          <a:ext cx="11698704" cy="1716589"/>
        </p:xfrm>
        <a:graphic>
          <a:graphicData uri="http://schemas.openxmlformats.org/drawingml/2006/table">
            <a:tbl>
              <a:tblPr firstRow="1" bandRow="1">
                <a:tableStyleId>{8799B23B-EC83-4686-B30A-512413B5E67A}</a:tableStyleId>
              </a:tblPr>
              <a:tblGrid>
                <a:gridCol w="5810200">
                  <a:extLst>
                    <a:ext uri="{9D8B030D-6E8A-4147-A177-3AD203B41FA5}">
                      <a16:colId xmlns:a16="http://schemas.microsoft.com/office/drawing/2014/main" val="3306343728"/>
                    </a:ext>
                  </a:extLst>
                </a:gridCol>
                <a:gridCol w="5888504">
                  <a:extLst>
                    <a:ext uri="{9D8B030D-6E8A-4147-A177-3AD203B41FA5}">
                      <a16:colId xmlns:a16="http://schemas.microsoft.com/office/drawing/2014/main" val="2776760657"/>
                    </a:ext>
                  </a:extLst>
                </a:gridCol>
              </a:tblGrid>
              <a:tr h="446459">
                <a:tc>
                  <a:txBody>
                    <a:bodyPr/>
                    <a:lstStyle/>
                    <a:p>
                      <a:pPr algn="ctr"/>
                      <a:r>
                        <a:rPr lang="en-US" sz="2000" b="0" dirty="0"/>
                        <a:t>Department</a:t>
                      </a:r>
                    </a:p>
                  </a:txBody>
                  <a:tcPr/>
                </a:tc>
                <a:tc>
                  <a:txBody>
                    <a:bodyPr/>
                    <a:lstStyle/>
                    <a:p>
                      <a:pPr algn="ctr"/>
                      <a:r>
                        <a:rPr lang="en-US" sz="2000" b="0" dirty="0"/>
                        <a:t>CSE</a:t>
                      </a:r>
                    </a:p>
                  </a:txBody>
                  <a:tcPr/>
                </a:tc>
                <a:extLst>
                  <a:ext uri="{0D108BD9-81ED-4DB2-BD59-A6C34878D82A}">
                    <a16:rowId xmlns:a16="http://schemas.microsoft.com/office/drawing/2014/main" val="4209282099"/>
                  </a:ext>
                </a:extLst>
              </a:tr>
              <a:tr h="417476">
                <a:tc>
                  <a:txBody>
                    <a:bodyPr/>
                    <a:lstStyle/>
                    <a:p>
                      <a:pPr algn="ctr"/>
                      <a:r>
                        <a:rPr lang="en-US" sz="2000" dirty="0"/>
                        <a:t>Course Code </a:t>
                      </a:r>
                    </a:p>
                  </a:txBody>
                  <a:tcPr/>
                </a:tc>
                <a:tc>
                  <a:txBody>
                    <a:bodyPr/>
                    <a:lstStyle/>
                    <a:p>
                      <a:pPr algn="ctr"/>
                      <a:r>
                        <a:rPr lang="en-US" sz="2000" dirty="0"/>
                        <a:t>CSE 4252</a:t>
                      </a:r>
                    </a:p>
                  </a:txBody>
                  <a:tcPr/>
                </a:tc>
                <a:extLst>
                  <a:ext uri="{0D108BD9-81ED-4DB2-BD59-A6C34878D82A}">
                    <a16:rowId xmlns:a16="http://schemas.microsoft.com/office/drawing/2014/main" val="3565166312"/>
                  </a:ext>
                </a:extLst>
              </a:tr>
              <a:tr h="456414">
                <a:tc>
                  <a:txBody>
                    <a:bodyPr/>
                    <a:lstStyle/>
                    <a:p>
                      <a:pPr algn="ctr"/>
                      <a:r>
                        <a:rPr lang="en-US" sz="2000" dirty="0"/>
                        <a:t>Course 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tx1"/>
                          </a:solidFill>
                          <a:latin typeface="+mn-lt"/>
                          <a:ea typeface="+mn-ea"/>
                          <a:cs typeface="+mn-cs"/>
                        </a:rPr>
                        <a:t>Data Ware-housing and Data Mining Sessional 	</a:t>
                      </a:r>
                    </a:p>
                  </a:txBody>
                  <a:tcPr/>
                </a:tc>
                <a:extLst>
                  <a:ext uri="{0D108BD9-81ED-4DB2-BD59-A6C34878D82A}">
                    <a16:rowId xmlns:a16="http://schemas.microsoft.com/office/drawing/2014/main" val="2731558609"/>
                  </a:ext>
                </a:extLst>
              </a:tr>
              <a:tr h="394464">
                <a:tc>
                  <a:txBody>
                    <a:bodyPr/>
                    <a:lstStyle/>
                    <a:p>
                      <a:pPr algn="ctr"/>
                      <a:r>
                        <a:rPr lang="en-US" sz="2000" dirty="0"/>
                        <a:t>Course Credit</a:t>
                      </a:r>
                    </a:p>
                  </a:txBody>
                  <a:tcPr/>
                </a:tc>
                <a:tc>
                  <a:txBody>
                    <a:bodyPr/>
                    <a:lstStyle/>
                    <a:p>
                      <a:pPr algn="ctr"/>
                      <a:r>
                        <a:rPr lang="en-US" sz="2000" dirty="0"/>
                        <a:t>3</a:t>
                      </a:r>
                    </a:p>
                  </a:txBody>
                  <a:tcPr/>
                </a:tc>
                <a:extLst>
                  <a:ext uri="{0D108BD9-81ED-4DB2-BD59-A6C34878D82A}">
                    <a16:rowId xmlns:a16="http://schemas.microsoft.com/office/drawing/2014/main" val="4290529767"/>
                  </a:ext>
                </a:extLst>
              </a:tr>
            </a:tbl>
          </a:graphicData>
        </a:graphic>
      </p:graphicFrame>
      <p:graphicFrame>
        <p:nvGraphicFramePr>
          <p:cNvPr id="7" name="Table 6">
            <a:extLst>
              <a:ext uri="{FF2B5EF4-FFF2-40B4-BE49-F238E27FC236}">
                <a16:creationId xmlns:a16="http://schemas.microsoft.com/office/drawing/2014/main" id="{2412EAC1-62D9-BC21-4A86-255DDC026CA1}"/>
              </a:ext>
            </a:extLst>
          </p:cNvPr>
          <p:cNvGraphicFramePr>
            <a:graphicFrameLocks noGrp="1"/>
          </p:cNvGraphicFramePr>
          <p:nvPr>
            <p:extLst>
              <p:ext uri="{D42A27DB-BD31-4B8C-83A1-F6EECF244321}">
                <p14:modId xmlns:p14="http://schemas.microsoft.com/office/powerpoint/2010/main" val="819807527"/>
              </p:ext>
            </p:extLst>
          </p:nvPr>
        </p:nvGraphicFramePr>
        <p:xfrm>
          <a:off x="281567" y="4719563"/>
          <a:ext cx="11698704" cy="2011680"/>
        </p:xfrm>
        <a:graphic>
          <a:graphicData uri="http://schemas.openxmlformats.org/drawingml/2006/table">
            <a:tbl>
              <a:tblPr firstRow="1" bandRow="1">
                <a:tableStyleId>{073A0DAA-6AF3-43AB-8588-CEC1D06C72B9}</a:tableStyleId>
              </a:tblPr>
              <a:tblGrid>
                <a:gridCol w="2924676">
                  <a:extLst>
                    <a:ext uri="{9D8B030D-6E8A-4147-A177-3AD203B41FA5}">
                      <a16:colId xmlns:a16="http://schemas.microsoft.com/office/drawing/2014/main" val="191359165"/>
                    </a:ext>
                  </a:extLst>
                </a:gridCol>
                <a:gridCol w="2924676">
                  <a:extLst>
                    <a:ext uri="{9D8B030D-6E8A-4147-A177-3AD203B41FA5}">
                      <a16:colId xmlns:a16="http://schemas.microsoft.com/office/drawing/2014/main" val="3802734287"/>
                    </a:ext>
                  </a:extLst>
                </a:gridCol>
                <a:gridCol w="5849352">
                  <a:extLst>
                    <a:ext uri="{9D8B030D-6E8A-4147-A177-3AD203B41FA5}">
                      <a16:colId xmlns:a16="http://schemas.microsoft.com/office/drawing/2014/main" val="3390944834"/>
                    </a:ext>
                  </a:extLst>
                </a:gridCol>
              </a:tblGrid>
              <a:tr h="462354">
                <a:tc gridSpan="2">
                  <a:txBody>
                    <a:bodyPr/>
                    <a:lstStyle/>
                    <a:p>
                      <a:pPr algn="ctr"/>
                      <a:r>
                        <a:rPr lang="en-US" sz="2800" dirty="0"/>
                        <a:t>Submitted By</a:t>
                      </a:r>
                    </a:p>
                  </a:txBody>
                  <a:tcPr/>
                </a:tc>
                <a:tc hMerge="1">
                  <a:txBody>
                    <a:bodyPr/>
                    <a:lstStyle/>
                    <a:p>
                      <a:endParaRPr lang="en-US" dirty="0"/>
                    </a:p>
                  </a:txBody>
                  <a:tcPr/>
                </a:tc>
                <a:tc>
                  <a:txBody>
                    <a:bodyPr/>
                    <a:lstStyle/>
                    <a:p>
                      <a:pPr algn="ctr"/>
                      <a:r>
                        <a:rPr lang="en-US" sz="2800" dirty="0"/>
                        <a:t>Submitted To</a:t>
                      </a:r>
                    </a:p>
                  </a:txBody>
                  <a:tcPr/>
                </a:tc>
                <a:extLst>
                  <a:ext uri="{0D108BD9-81ED-4DB2-BD59-A6C34878D82A}">
                    <a16:rowId xmlns:a16="http://schemas.microsoft.com/office/drawing/2014/main" val="1444573803"/>
                  </a:ext>
                </a:extLst>
              </a:tr>
              <a:tr h="364654">
                <a:tc>
                  <a:txBody>
                    <a:bodyPr/>
                    <a:lstStyle/>
                    <a:p>
                      <a:pPr algn="ctr"/>
                      <a:r>
                        <a:rPr lang="en-US" sz="2000" dirty="0"/>
                        <a:t>Name</a:t>
                      </a:r>
                    </a:p>
                  </a:txBody>
                  <a:tcPr/>
                </a:tc>
                <a:tc>
                  <a:txBody>
                    <a:bodyPr/>
                    <a:lstStyle/>
                    <a:p>
                      <a:pPr algn="ctr"/>
                      <a:r>
                        <a:rPr lang="en-US" sz="2000" dirty="0"/>
                        <a:t>Id</a:t>
                      </a:r>
                    </a:p>
                  </a:txBody>
                  <a:tcPr/>
                </a:tc>
                <a:tc rowSpan="2">
                  <a:txBody>
                    <a:bodyPr/>
                    <a:lstStyle/>
                    <a:p>
                      <a:pPr algn="ctr">
                        <a:lnSpc>
                          <a:spcPct val="100000"/>
                        </a:lnSpc>
                      </a:pPr>
                      <a:r>
                        <a:rPr lang="en-US" sz="2000" dirty="0"/>
                        <a:t>Name of the Teacher:</a:t>
                      </a:r>
                    </a:p>
                    <a:p>
                      <a:r>
                        <a:rPr lang="en-US" sz="1800" b="1" i="0" kern="1200" dirty="0">
                          <a:solidFill>
                            <a:schemeClr val="dk1"/>
                          </a:solidFill>
                          <a:effectLst/>
                          <a:latin typeface="+mn-lt"/>
                          <a:ea typeface="+mn-ea"/>
                          <a:cs typeface="+mn-cs"/>
                        </a:rPr>
                        <a:t>                                 Md. Mamun Hossain</a:t>
                      </a:r>
                    </a:p>
                  </a:txBody>
                  <a:tcPr/>
                </a:tc>
                <a:extLst>
                  <a:ext uri="{0D108BD9-81ED-4DB2-BD59-A6C34878D82A}">
                    <a16:rowId xmlns:a16="http://schemas.microsoft.com/office/drawing/2014/main" val="2672913728"/>
                  </a:ext>
                </a:extLst>
              </a:tr>
              <a:tr h="228527">
                <a:tc>
                  <a:txBody>
                    <a:bodyPr/>
                    <a:lstStyle/>
                    <a:p>
                      <a:pPr algn="ctr"/>
                      <a:r>
                        <a:rPr lang="en-US" sz="2000" dirty="0"/>
                        <a:t>Fahim Adnan</a:t>
                      </a:r>
                    </a:p>
                  </a:txBody>
                  <a:tcPr>
                    <a:solidFill>
                      <a:schemeClr val="bg1">
                        <a:lumMod val="75000"/>
                      </a:schemeClr>
                    </a:solidFill>
                  </a:tcPr>
                </a:tc>
                <a:tc>
                  <a:txBody>
                    <a:bodyPr/>
                    <a:lstStyle/>
                    <a:p>
                      <a:pPr algn="ctr"/>
                      <a:r>
                        <a:rPr lang="en-US" sz="2000" dirty="0"/>
                        <a:t>180101046</a:t>
                      </a:r>
                    </a:p>
                  </a:txBody>
                  <a:tcPr>
                    <a:solidFill>
                      <a:schemeClr val="bg1">
                        <a:lumMod val="75000"/>
                      </a:schemeClr>
                    </a:solidFill>
                  </a:tcPr>
                </a:tc>
                <a:tc vMerge="1">
                  <a:txBody>
                    <a:bodyPr/>
                    <a:lstStyle/>
                    <a:p>
                      <a:pPr algn="ctr"/>
                      <a:endParaRPr lang="en-US" sz="2800" dirty="0"/>
                    </a:p>
                  </a:txBody>
                  <a:tcPr/>
                </a:tc>
                <a:extLst>
                  <a:ext uri="{0D108BD9-81ED-4DB2-BD59-A6C34878D82A}">
                    <a16:rowId xmlns:a16="http://schemas.microsoft.com/office/drawing/2014/main" val="1864862296"/>
                  </a:ext>
                </a:extLst>
              </a:tr>
              <a:tr h="154794">
                <a:tc>
                  <a:txBody>
                    <a:bodyPr/>
                    <a:lstStyle/>
                    <a:p>
                      <a:pPr algn="ctr"/>
                      <a:r>
                        <a:rPr lang="en-US" sz="2000" dirty="0"/>
                        <a:t>MD AL-FAYAD ADOR</a:t>
                      </a:r>
                    </a:p>
                  </a:txBody>
                  <a:tcPr/>
                </a:tc>
                <a:tc>
                  <a:txBody>
                    <a:bodyPr/>
                    <a:lstStyle/>
                    <a:p>
                      <a:pPr algn="ctr"/>
                      <a:r>
                        <a:rPr lang="en-US" sz="2000" dirty="0"/>
                        <a:t>180101010</a:t>
                      </a:r>
                    </a:p>
                  </a:txBody>
                  <a:tcPr/>
                </a:tc>
                <a:tc>
                  <a:txBody>
                    <a:bodyPr/>
                    <a:lstStyle/>
                    <a:p>
                      <a:pPr algn="ctr"/>
                      <a:r>
                        <a:rPr lang="en-US" sz="2000" dirty="0"/>
                        <a:t>Designation:</a:t>
                      </a:r>
                    </a:p>
                    <a:p>
                      <a:pPr algn="ctr"/>
                      <a:r>
                        <a:rPr lang="en-US" sz="2000" dirty="0"/>
                        <a:t>Assistant Professor</a:t>
                      </a:r>
                    </a:p>
                  </a:txBody>
                  <a:tcPr/>
                </a:tc>
                <a:extLst>
                  <a:ext uri="{0D108BD9-81ED-4DB2-BD59-A6C34878D82A}">
                    <a16:rowId xmlns:a16="http://schemas.microsoft.com/office/drawing/2014/main" val="2779788465"/>
                  </a:ext>
                </a:extLst>
              </a:tr>
            </a:tbl>
          </a:graphicData>
        </a:graphic>
      </p:graphicFrame>
      <p:sp>
        <p:nvSpPr>
          <p:cNvPr id="8" name="Slide Number Placeholder 2">
            <a:extLst>
              <a:ext uri="{FF2B5EF4-FFF2-40B4-BE49-F238E27FC236}">
                <a16:creationId xmlns:a16="http://schemas.microsoft.com/office/drawing/2014/main" id="{E825B8DF-4870-FBE1-50A3-963A5DE13C7D}"/>
              </a:ext>
            </a:extLst>
          </p:cNvPr>
          <p:cNvSpPr>
            <a:spLocks noGrp="1"/>
          </p:cNvSpPr>
          <p:nvPr>
            <p:ph type="sldNum" sz="quarter" idx="12"/>
          </p:nvPr>
        </p:nvSpPr>
        <p:spPr>
          <a:xfrm>
            <a:off x="9243925" y="6492875"/>
            <a:ext cx="2743200" cy="365125"/>
          </a:xfrm>
        </p:spPr>
        <p:txBody>
          <a:bodyPr/>
          <a:lstStyle/>
          <a:p>
            <a:fld id="{6978ACC8-56E2-4EE8-8CE9-CE130BA34CFE}" type="slidenum">
              <a:rPr lang="en-US" sz="2400" smtClean="0"/>
              <a:t>2</a:t>
            </a:fld>
            <a:endParaRPr lang="en-US" sz="2400" dirty="0"/>
          </a:p>
        </p:txBody>
      </p:sp>
    </p:spTree>
    <p:extLst>
      <p:ext uri="{BB962C8B-B14F-4D97-AF65-F5344CB8AC3E}">
        <p14:creationId xmlns:p14="http://schemas.microsoft.com/office/powerpoint/2010/main" val="389160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D837-B9DA-D9B1-D965-CB343E6DBA0B}"/>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Machine Learning Models</a:t>
            </a:r>
          </a:p>
        </p:txBody>
      </p:sp>
      <p:sp>
        <p:nvSpPr>
          <p:cNvPr id="3" name="Slide Number Placeholder 2">
            <a:extLst>
              <a:ext uri="{FF2B5EF4-FFF2-40B4-BE49-F238E27FC236}">
                <a16:creationId xmlns:a16="http://schemas.microsoft.com/office/drawing/2014/main" id="{57C48B28-CDB9-A9C5-DAF3-04FC2971475D}"/>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20</a:t>
            </a:fld>
            <a:endParaRPr lang="en-US" sz="2400" dirty="0"/>
          </a:p>
        </p:txBody>
      </p:sp>
      <p:cxnSp>
        <p:nvCxnSpPr>
          <p:cNvPr id="4" name="Straight Connector 3">
            <a:extLst>
              <a:ext uri="{FF2B5EF4-FFF2-40B4-BE49-F238E27FC236}">
                <a16:creationId xmlns:a16="http://schemas.microsoft.com/office/drawing/2014/main" id="{5E1865BA-C469-424F-5C02-FC91381E4834}"/>
              </a:ext>
            </a:extLst>
          </p:cNvPr>
          <p:cNvCxnSpPr>
            <a:cxnSpLocks/>
          </p:cNvCxnSpPr>
          <p:nvPr/>
        </p:nvCxnSpPr>
        <p:spPr>
          <a:xfrm>
            <a:off x="142875" y="320269"/>
            <a:ext cx="30194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B8B089E7-ECDA-62E2-CEDA-D316DC48DD83}"/>
              </a:ext>
            </a:extLst>
          </p:cNvPr>
          <p:cNvCxnSpPr>
            <a:cxnSpLocks/>
          </p:cNvCxnSpPr>
          <p:nvPr/>
        </p:nvCxnSpPr>
        <p:spPr>
          <a:xfrm>
            <a:off x="9096375" y="320269"/>
            <a:ext cx="2854788"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19869566-2AA1-E7C7-FAB6-36A639FCAD35}"/>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7B658F2B-2B19-1AEF-F77E-B4839A278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18" y="2274112"/>
            <a:ext cx="5953982" cy="1841714"/>
          </a:xfrm>
          <a:prstGeom prst="rect">
            <a:avLst/>
          </a:prstGeom>
        </p:spPr>
      </p:pic>
      <p:pic>
        <p:nvPicPr>
          <p:cNvPr id="13" name="Picture 12">
            <a:extLst>
              <a:ext uri="{FF2B5EF4-FFF2-40B4-BE49-F238E27FC236}">
                <a16:creationId xmlns:a16="http://schemas.microsoft.com/office/drawing/2014/main" id="{BF13ABF1-45A4-13A8-1A0C-B8770E00E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22" y="4728463"/>
            <a:ext cx="9909406" cy="1448500"/>
          </a:xfrm>
          <a:prstGeom prst="rect">
            <a:avLst/>
          </a:prstGeom>
        </p:spPr>
      </p:pic>
      <p:pic>
        <p:nvPicPr>
          <p:cNvPr id="8" name="Picture 7">
            <a:extLst>
              <a:ext uri="{FF2B5EF4-FFF2-40B4-BE49-F238E27FC236}">
                <a16:creationId xmlns:a16="http://schemas.microsoft.com/office/drawing/2014/main" id="{372EA77A-310E-A35D-3725-9657C8CD5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25" y="946144"/>
            <a:ext cx="9831504" cy="702094"/>
          </a:xfrm>
          <a:prstGeom prst="rect">
            <a:avLst/>
          </a:prstGeom>
        </p:spPr>
      </p:pic>
    </p:spTree>
    <p:extLst>
      <p:ext uri="{BB962C8B-B14F-4D97-AF65-F5344CB8AC3E}">
        <p14:creationId xmlns:p14="http://schemas.microsoft.com/office/powerpoint/2010/main" val="342238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0C05-E30B-53B6-0E97-8042FB176D59}"/>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Find best model Using </a:t>
            </a:r>
            <a:r>
              <a:rPr lang="en-US" b="1" dirty="0" err="1">
                <a:solidFill>
                  <a:schemeClr val="accent2">
                    <a:lumMod val="75000"/>
                  </a:schemeClr>
                </a:solidFill>
              </a:rPr>
              <a:t>GridSearch</a:t>
            </a:r>
            <a:endParaRPr lang="en-US" b="1" dirty="0">
              <a:solidFill>
                <a:schemeClr val="accent2">
                  <a:lumMod val="75000"/>
                </a:schemeClr>
              </a:solidFill>
            </a:endParaRPr>
          </a:p>
        </p:txBody>
      </p:sp>
      <p:sp>
        <p:nvSpPr>
          <p:cNvPr id="3" name="Slide Number Placeholder 2">
            <a:extLst>
              <a:ext uri="{FF2B5EF4-FFF2-40B4-BE49-F238E27FC236}">
                <a16:creationId xmlns:a16="http://schemas.microsoft.com/office/drawing/2014/main" id="{6983AD20-8E1A-4CE0-E52E-17D16ED5E12C}"/>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21</a:t>
            </a:fld>
            <a:endParaRPr lang="en-US" sz="2400" dirty="0"/>
          </a:p>
        </p:txBody>
      </p:sp>
      <p:cxnSp>
        <p:nvCxnSpPr>
          <p:cNvPr id="4" name="Straight Connector 3">
            <a:extLst>
              <a:ext uri="{FF2B5EF4-FFF2-40B4-BE49-F238E27FC236}">
                <a16:creationId xmlns:a16="http://schemas.microsoft.com/office/drawing/2014/main" id="{076D81F1-282E-4671-AFD0-109471E9EC39}"/>
              </a:ext>
            </a:extLst>
          </p:cNvPr>
          <p:cNvCxnSpPr>
            <a:cxnSpLocks/>
          </p:cNvCxnSpPr>
          <p:nvPr/>
        </p:nvCxnSpPr>
        <p:spPr>
          <a:xfrm>
            <a:off x="142875" y="320269"/>
            <a:ext cx="21145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63BA542E-4063-7618-A9FC-35ABCDFC17C3}"/>
              </a:ext>
            </a:extLst>
          </p:cNvPr>
          <p:cNvCxnSpPr>
            <a:cxnSpLocks/>
          </p:cNvCxnSpPr>
          <p:nvPr/>
        </p:nvCxnSpPr>
        <p:spPr>
          <a:xfrm>
            <a:off x="9944100" y="320269"/>
            <a:ext cx="200706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677C42A8-6845-45E8-DFEA-646686C3A134}"/>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5DD24057-666A-17FC-CCB0-134BE4E4A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90" y="2534241"/>
            <a:ext cx="7797710" cy="2194330"/>
          </a:xfrm>
          <a:prstGeom prst="rect">
            <a:avLst/>
          </a:prstGeom>
        </p:spPr>
      </p:pic>
      <p:sp>
        <p:nvSpPr>
          <p:cNvPr id="12" name="TextBox 11">
            <a:extLst>
              <a:ext uri="{FF2B5EF4-FFF2-40B4-BE49-F238E27FC236}">
                <a16:creationId xmlns:a16="http://schemas.microsoft.com/office/drawing/2014/main" id="{4DEDAFAC-DEF7-7D18-E657-3485A5FB49F8}"/>
              </a:ext>
            </a:extLst>
          </p:cNvPr>
          <p:cNvSpPr txBox="1"/>
          <p:nvPr/>
        </p:nvSpPr>
        <p:spPr>
          <a:xfrm>
            <a:off x="752475" y="5253633"/>
            <a:ext cx="10601326" cy="923330"/>
          </a:xfrm>
          <a:prstGeom prst="rect">
            <a:avLst/>
          </a:prstGeom>
          <a:noFill/>
        </p:spPr>
        <p:txBody>
          <a:bodyPr wrap="square">
            <a:spAutoFit/>
          </a:bodyPr>
          <a:lstStyle/>
          <a:p>
            <a:r>
              <a:rPr lang="en-US" dirty="0"/>
              <a:t>lasso (least absolute shrinkage and selection operator; also Lasso or LASSO) is a regression analysis method that performs both variable selection and regularization in order to enhance the prediction accuracy and interpretability of the resulting statistical model.</a:t>
            </a:r>
          </a:p>
        </p:txBody>
      </p:sp>
      <p:sp>
        <p:nvSpPr>
          <p:cNvPr id="16" name="TextBox 15">
            <a:extLst>
              <a:ext uri="{FF2B5EF4-FFF2-40B4-BE49-F238E27FC236}">
                <a16:creationId xmlns:a16="http://schemas.microsoft.com/office/drawing/2014/main" id="{B9128F44-3594-B180-AE66-A4F538E70A6D}"/>
              </a:ext>
            </a:extLst>
          </p:cNvPr>
          <p:cNvSpPr txBox="1"/>
          <p:nvPr/>
        </p:nvSpPr>
        <p:spPr>
          <a:xfrm>
            <a:off x="838199" y="986458"/>
            <a:ext cx="10353675" cy="646331"/>
          </a:xfrm>
          <a:prstGeom prst="rect">
            <a:avLst/>
          </a:prstGeom>
          <a:noFill/>
        </p:spPr>
        <p:txBody>
          <a:bodyPr wrap="square">
            <a:spAutoFit/>
          </a:bodyPr>
          <a:lstStyle/>
          <a:p>
            <a:r>
              <a:rPr lang="en-US" dirty="0" err="1"/>
              <a:t>GridSearch</a:t>
            </a:r>
            <a:r>
              <a:rPr lang="en-US" dirty="0"/>
              <a:t> is a tool that is used for hyperparameter tuning. As stated before, Machine Learning in practice comes down to comparing different models to each other and trying to find the best working model.</a:t>
            </a:r>
          </a:p>
        </p:txBody>
      </p:sp>
    </p:spTree>
    <p:extLst>
      <p:ext uri="{BB962C8B-B14F-4D97-AF65-F5344CB8AC3E}">
        <p14:creationId xmlns:p14="http://schemas.microsoft.com/office/powerpoint/2010/main" val="159622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9B12-D402-75B9-6A2E-23025079FCEE}"/>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Pickle Model Build &amp; Save Data in </a:t>
            </a:r>
            <a:r>
              <a:rPr lang="en-US" b="1" dirty="0" err="1">
                <a:solidFill>
                  <a:schemeClr val="accent2">
                    <a:lumMod val="75000"/>
                  </a:schemeClr>
                </a:solidFill>
              </a:rPr>
              <a:t>Json</a:t>
            </a:r>
            <a:r>
              <a:rPr lang="en-US" b="1" dirty="0">
                <a:solidFill>
                  <a:schemeClr val="accent2">
                    <a:lumMod val="75000"/>
                  </a:schemeClr>
                </a:solidFill>
              </a:rPr>
              <a:t> Format</a:t>
            </a:r>
          </a:p>
        </p:txBody>
      </p:sp>
      <p:sp>
        <p:nvSpPr>
          <p:cNvPr id="3" name="Slide Number Placeholder 2">
            <a:extLst>
              <a:ext uri="{FF2B5EF4-FFF2-40B4-BE49-F238E27FC236}">
                <a16:creationId xmlns:a16="http://schemas.microsoft.com/office/drawing/2014/main" id="{FEFE9757-5010-CC86-52BB-6E5E24794669}"/>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22</a:t>
            </a:fld>
            <a:endParaRPr lang="en-US" sz="2400" dirty="0"/>
          </a:p>
        </p:txBody>
      </p:sp>
      <p:cxnSp>
        <p:nvCxnSpPr>
          <p:cNvPr id="4" name="Straight Connector 3">
            <a:extLst>
              <a:ext uri="{FF2B5EF4-FFF2-40B4-BE49-F238E27FC236}">
                <a16:creationId xmlns:a16="http://schemas.microsoft.com/office/drawing/2014/main" id="{8ED755DC-49E5-8D75-197E-15910E66AFE7}"/>
              </a:ext>
            </a:extLst>
          </p:cNvPr>
          <p:cNvCxnSpPr>
            <a:cxnSpLocks/>
          </p:cNvCxnSpPr>
          <p:nvPr/>
        </p:nvCxnSpPr>
        <p:spPr>
          <a:xfrm>
            <a:off x="142875" y="320269"/>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E71395C8-4B96-5378-AF4E-F49B3938E19A}"/>
              </a:ext>
            </a:extLst>
          </p:cNvPr>
          <p:cNvCxnSpPr>
            <a:cxnSpLocks/>
          </p:cNvCxnSpPr>
          <p:nvPr/>
        </p:nvCxnSpPr>
        <p:spPr>
          <a:xfrm>
            <a:off x="11220450" y="320269"/>
            <a:ext cx="73071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817A40B1-B712-CC5F-B123-2E10E03FD0DD}"/>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4" name="Picture 13">
            <a:extLst>
              <a:ext uri="{FF2B5EF4-FFF2-40B4-BE49-F238E27FC236}">
                <a16:creationId xmlns:a16="http://schemas.microsoft.com/office/drawing/2014/main" id="{C22D0BF1-01A4-E732-570B-FB8BB4965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297" y="1865827"/>
            <a:ext cx="7485553" cy="3268148"/>
          </a:xfrm>
          <a:prstGeom prst="rect">
            <a:avLst/>
          </a:prstGeom>
        </p:spPr>
      </p:pic>
    </p:spTree>
    <p:extLst>
      <p:ext uri="{BB962C8B-B14F-4D97-AF65-F5344CB8AC3E}">
        <p14:creationId xmlns:p14="http://schemas.microsoft.com/office/powerpoint/2010/main" val="212799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D7B0-D3EF-8738-D4D8-5946B0BDB99D}"/>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Get Location name &amp; Predict Rent</a:t>
            </a:r>
          </a:p>
        </p:txBody>
      </p:sp>
      <p:sp>
        <p:nvSpPr>
          <p:cNvPr id="3" name="Slide Number Placeholder 2">
            <a:extLst>
              <a:ext uri="{FF2B5EF4-FFF2-40B4-BE49-F238E27FC236}">
                <a16:creationId xmlns:a16="http://schemas.microsoft.com/office/drawing/2014/main" id="{F5491921-7FCD-8830-D454-DA6EF585E9DC}"/>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23</a:t>
            </a:fld>
            <a:endParaRPr lang="en-US" sz="2400" dirty="0"/>
          </a:p>
        </p:txBody>
      </p:sp>
      <p:cxnSp>
        <p:nvCxnSpPr>
          <p:cNvPr id="4" name="Straight Connector 3">
            <a:extLst>
              <a:ext uri="{FF2B5EF4-FFF2-40B4-BE49-F238E27FC236}">
                <a16:creationId xmlns:a16="http://schemas.microsoft.com/office/drawing/2014/main" id="{D5EB9735-38A0-7062-9E88-E96F1939634C}"/>
              </a:ext>
            </a:extLst>
          </p:cNvPr>
          <p:cNvCxnSpPr>
            <a:cxnSpLocks/>
          </p:cNvCxnSpPr>
          <p:nvPr/>
        </p:nvCxnSpPr>
        <p:spPr>
          <a:xfrm>
            <a:off x="142875" y="320269"/>
            <a:ext cx="20193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10EC1790-38E2-E42A-3105-879751BD733A}"/>
              </a:ext>
            </a:extLst>
          </p:cNvPr>
          <p:cNvCxnSpPr>
            <a:cxnSpLocks/>
          </p:cNvCxnSpPr>
          <p:nvPr/>
        </p:nvCxnSpPr>
        <p:spPr>
          <a:xfrm>
            <a:off x="10074209" y="320269"/>
            <a:ext cx="187695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0921BF6A-333F-9F6A-F1B8-2DAB60855231}"/>
              </a:ext>
            </a:extLst>
          </p:cNvPr>
          <p:cNvSpPr txBox="1">
            <a:spLocks/>
          </p:cNvSpPr>
          <p:nvPr/>
        </p:nvSpPr>
        <p:spPr>
          <a:xfrm>
            <a:off x="838200" y="1085850"/>
            <a:ext cx="10515600" cy="5091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DDF153FB-F8F1-83FE-90DF-AD3B2579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009" y="1010445"/>
            <a:ext cx="7234161" cy="2352674"/>
          </a:xfrm>
          <a:prstGeom prst="rect">
            <a:avLst/>
          </a:prstGeom>
        </p:spPr>
      </p:pic>
      <p:pic>
        <p:nvPicPr>
          <p:cNvPr id="11" name="Picture 10">
            <a:extLst>
              <a:ext uri="{FF2B5EF4-FFF2-40B4-BE49-F238E27FC236}">
                <a16:creationId xmlns:a16="http://schemas.microsoft.com/office/drawing/2014/main" id="{1DBC1915-F453-28FA-CDE8-CACB567F4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510" y="3679031"/>
            <a:ext cx="8664699" cy="3178969"/>
          </a:xfrm>
          <a:prstGeom prst="rect">
            <a:avLst/>
          </a:prstGeom>
        </p:spPr>
      </p:pic>
    </p:spTree>
    <p:extLst>
      <p:ext uri="{BB962C8B-B14F-4D97-AF65-F5344CB8AC3E}">
        <p14:creationId xmlns:p14="http://schemas.microsoft.com/office/powerpoint/2010/main" val="25554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2B5-3893-8832-1CA2-226814D4B137}"/>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House Rent Prediction Page</a:t>
            </a:r>
          </a:p>
        </p:txBody>
      </p:sp>
      <p:sp>
        <p:nvSpPr>
          <p:cNvPr id="3" name="Slide Number Placeholder 2">
            <a:extLst>
              <a:ext uri="{FF2B5EF4-FFF2-40B4-BE49-F238E27FC236}">
                <a16:creationId xmlns:a16="http://schemas.microsoft.com/office/drawing/2014/main" id="{0D23FEA1-4402-215A-1B18-E09DD42F2471}"/>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24</a:t>
            </a:fld>
            <a:endParaRPr lang="en-US" sz="2400" dirty="0"/>
          </a:p>
        </p:txBody>
      </p:sp>
      <p:cxnSp>
        <p:nvCxnSpPr>
          <p:cNvPr id="4" name="Straight Connector 3">
            <a:extLst>
              <a:ext uri="{FF2B5EF4-FFF2-40B4-BE49-F238E27FC236}">
                <a16:creationId xmlns:a16="http://schemas.microsoft.com/office/drawing/2014/main" id="{72631E29-8C93-314A-CB0C-89650F019E1A}"/>
              </a:ext>
            </a:extLst>
          </p:cNvPr>
          <p:cNvCxnSpPr>
            <a:cxnSpLocks/>
          </p:cNvCxnSpPr>
          <p:nvPr/>
        </p:nvCxnSpPr>
        <p:spPr>
          <a:xfrm>
            <a:off x="333375" y="320269"/>
            <a:ext cx="25527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4E5DD8BB-25A9-B47B-1212-3347F0F1FB8E}"/>
              </a:ext>
            </a:extLst>
          </p:cNvPr>
          <p:cNvCxnSpPr>
            <a:cxnSpLocks/>
          </p:cNvCxnSpPr>
          <p:nvPr/>
        </p:nvCxnSpPr>
        <p:spPr>
          <a:xfrm>
            <a:off x="9316441" y="320269"/>
            <a:ext cx="267553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835E6A4D-EFF8-DD8D-98FF-7197CEC7A5D8}"/>
              </a:ext>
            </a:extLst>
          </p:cNvPr>
          <p:cNvSpPr txBox="1">
            <a:spLocks/>
          </p:cNvSpPr>
          <p:nvPr/>
        </p:nvSpPr>
        <p:spPr>
          <a:xfrm>
            <a:off x="838200" y="771292"/>
            <a:ext cx="10515600" cy="5981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2D9BD348-7DF6-5A00-D760-95D7BBF52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061" y="771291"/>
            <a:ext cx="2451813" cy="5904146"/>
          </a:xfrm>
          <a:prstGeom prst="rect">
            <a:avLst/>
          </a:prstGeom>
        </p:spPr>
      </p:pic>
      <p:pic>
        <p:nvPicPr>
          <p:cNvPr id="13" name="Picture 12">
            <a:extLst>
              <a:ext uri="{FF2B5EF4-FFF2-40B4-BE49-F238E27FC236}">
                <a16:creationId xmlns:a16="http://schemas.microsoft.com/office/drawing/2014/main" id="{CB521E38-2E18-4DDE-F180-B9B011131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232" y="771291"/>
            <a:ext cx="2564209" cy="5904146"/>
          </a:xfrm>
          <a:prstGeom prst="rect">
            <a:avLst/>
          </a:prstGeom>
        </p:spPr>
      </p:pic>
    </p:spTree>
    <p:extLst>
      <p:ext uri="{BB962C8B-B14F-4D97-AF65-F5344CB8AC3E}">
        <p14:creationId xmlns:p14="http://schemas.microsoft.com/office/powerpoint/2010/main" val="1079246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1E72-AC40-8CA6-F8FE-D558AF5F00E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Future Work</a:t>
            </a:r>
          </a:p>
        </p:txBody>
      </p:sp>
      <p:sp>
        <p:nvSpPr>
          <p:cNvPr id="3" name="Slide Number Placeholder 3">
            <a:extLst>
              <a:ext uri="{FF2B5EF4-FFF2-40B4-BE49-F238E27FC236}">
                <a16:creationId xmlns:a16="http://schemas.microsoft.com/office/drawing/2014/main" id="{4DAA06B9-A6CA-B2D5-60B5-47C83E933DB7}"/>
              </a:ext>
            </a:extLst>
          </p:cNvPr>
          <p:cNvSpPr>
            <a:spLocks noGrp="1"/>
          </p:cNvSpPr>
          <p:nvPr>
            <p:ph type="sldNum" sz="quarter" idx="12"/>
          </p:nvPr>
        </p:nvSpPr>
        <p:spPr>
          <a:xfrm>
            <a:off x="8610600" y="6356350"/>
            <a:ext cx="2743200" cy="365125"/>
          </a:xfrm>
        </p:spPr>
        <p:txBody>
          <a:bodyPr/>
          <a:lstStyle/>
          <a:p>
            <a:fld id="{6978ACC8-56E2-4EE8-8CE9-CE130BA34CFE}" type="slidenum">
              <a:rPr lang="en-US" sz="2800" smtClean="0"/>
              <a:t>25</a:t>
            </a:fld>
            <a:endParaRPr lang="en-US" sz="2800" dirty="0"/>
          </a:p>
        </p:txBody>
      </p:sp>
      <p:cxnSp>
        <p:nvCxnSpPr>
          <p:cNvPr id="4" name="Straight Connector 3">
            <a:extLst>
              <a:ext uri="{FF2B5EF4-FFF2-40B4-BE49-F238E27FC236}">
                <a16:creationId xmlns:a16="http://schemas.microsoft.com/office/drawing/2014/main" id="{7CFBE80A-CBDA-B52A-C061-D49165AF19F6}"/>
              </a:ext>
            </a:extLst>
          </p:cNvPr>
          <p:cNvCxnSpPr>
            <a:cxnSpLocks/>
          </p:cNvCxnSpPr>
          <p:nvPr/>
        </p:nvCxnSpPr>
        <p:spPr>
          <a:xfrm>
            <a:off x="154081" y="674345"/>
            <a:ext cx="4437529"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93ACFD19-49F4-EE55-C8AB-056FFE60C000}"/>
              </a:ext>
            </a:extLst>
          </p:cNvPr>
          <p:cNvCxnSpPr>
            <a:cxnSpLocks/>
          </p:cNvCxnSpPr>
          <p:nvPr/>
        </p:nvCxnSpPr>
        <p:spPr>
          <a:xfrm>
            <a:off x="7646894" y="674345"/>
            <a:ext cx="4545106"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TextBox 5">
            <a:extLst>
              <a:ext uri="{FF2B5EF4-FFF2-40B4-BE49-F238E27FC236}">
                <a16:creationId xmlns:a16="http://schemas.microsoft.com/office/drawing/2014/main" id="{34D1C518-3338-42A5-B96A-479773B074A8}"/>
              </a:ext>
            </a:extLst>
          </p:cNvPr>
          <p:cNvSpPr txBox="1"/>
          <p:nvPr/>
        </p:nvSpPr>
        <p:spPr>
          <a:xfrm>
            <a:off x="1076885" y="1452367"/>
            <a:ext cx="10363200" cy="5142305"/>
          </a:xfrm>
          <a:prstGeom prst="rect">
            <a:avLst/>
          </a:prstGeom>
          <a:noFill/>
        </p:spPr>
        <p:txBody>
          <a:bodyPr wrap="square" rtlCol="0">
            <a:spAutoFit/>
          </a:bodyPr>
          <a:lstStyle/>
          <a:p>
            <a:r>
              <a:rPr lang="en-US" sz="2800" dirty="0"/>
              <a:t>The future works of this project include the following:</a:t>
            </a:r>
          </a:p>
          <a:p>
            <a:endParaRPr lang="en-US" sz="2800" dirty="0"/>
          </a:p>
          <a:p>
            <a:pPr marL="342900" indent="-342900">
              <a:lnSpc>
                <a:spcPct val="200000"/>
              </a:lnSpc>
              <a:buFont typeface="Arial" panose="020B0604020202020204" pitchFamily="34" charset="0"/>
              <a:buChar char="•"/>
            </a:pPr>
            <a:r>
              <a:rPr lang="en-US" sz="2800" dirty="0"/>
              <a:t>We can add more feature in our dataset. </a:t>
            </a:r>
          </a:p>
          <a:p>
            <a:pPr marL="342900" indent="-342900">
              <a:lnSpc>
                <a:spcPct val="200000"/>
              </a:lnSpc>
              <a:buFont typeface="Arial" panose="020B0604020202020204" pitchFamily="34" charset="0"/>
              <a:buChar char="•"/>
            </a:pPr>
            <a:r>
              <a:rPr lang="en-US" sz="2800" dirty="0"/>
              <a:t>We can use other advanced regression techniques, like Random Forest and Bayesian Ridge Algorithm.</a:t>
            </a:r>
          </a:p>
          <a:p>
            <a:pPr marL="342900" indent="-342900">
              <a:lnSpc>
                <a:spcPct val="200000"/>
              </a:lnSpc>
              <a:buFont typeface="Arial" panose="020B0604020202020204" pitchFamily="34" charset="0"/>
              <a:buChar char="•"/>
            </a:pPr>
            <a:r>
              <a:rPr lang="en-US" sz="2800" dirty="0"/>
              <a:t>Since the data is highly correlated, we should try Elastic Net regression Technique.</a:t>
            </a:r>
          </a:p>
        </p:txBody>
      </p:sp>
    </p:spTree>
    <p:extLst>
      <p:ext uri="{BB962C8B-B14F-4D97-AF65-F5344CB8AC3E}">
        <p14:creationId xmlns:p14="http://schemas.microsoft.com/office/powerpoint/2010/main" val="304579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CF9AE-5E9F-AA04-83C6-372E21B1D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093" y="1870534"/>
            <a:ext cx="5784208" cy="3116932"/>
          </a:xfrm>
          <a:prstGeom prst="rect">
            <a:avLst/>
          </a:prstGeom>
        </p:spPr>
      </p:pic>
    </p:spTree>
    <p:extLst>
      <p:ext uri="{BB962C8B-B14F-4D97-AF65-F5344CB8AC3E}">
        <p14:creationId xmlns:p14="http://schemas.microsoft.com/office/powerpoint/2010/main" val="90598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00C9-9288-ECE1-142A-4EF76BF0396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accent1"/>
                </a:solidFill>
              </a:rPr>
              <a:t>TABLE OF CONTENT</a:t>
            </a:r>
            <a:endParaRPr lang="en-US" b="1" dirty="0">
              <a:solidFill>
                <a:schemeClr val="accent1"/>
              </a:solidFill>
            </a:endParaRPr>
          </a:p>
        </p:txBody>
      </p:sp>
      <p:sp>
        <p:nvSpPr>
          <p:cNvPr id="3" name="TextBox 2">
            <a:extLst>
              <a:ext uri="{FF2B5EF4-FFF2-40B4-BE49-F238E27FC236}">
                <a16:creationId xmlns:a16="http://schemas.microsoft.com/office/drawing/2014/main" id="{6A36FE69-8AFA-DCCE-46DA-E1E0B6E16B76}"/>
              </a:ext>
            </a:extLst>
          </p:cNvPr>
          <p:cNvSpPr txBox="1"/>
          <p:nvPr/>
        </p:nvSpPr>
        <p:spPr>
          <a:xfrm>
            <a:off x="1130968" y="1666374"/>
            <a:ext cx="9930063"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t>Introduction.</a:t>
            </a:r>
          </a:p>
          <a:p>
            <a:pPr marL="342900" indent="-342900">
              <a:buFont typeface="Arial" panose="020B0604020202020204" pitchFamily="34" charset="0"/>
              <a:buChar char="•"/>
            </a:pPr>
            <a:r>
              <a:rPr lang="en-US" sz="3200" dirty="0"/>
              <a:t>Project Summary.</a:t>
            </a:r>
          </a:p>
          <a:p>
            <a:pPr marL="342900" indent="-342900">
              <a:buFont typeface="Arial" panose="020B0604020202020204" pitchFamily="34" charset="0"/>
              <a:buChar char="•"/>
            </a:pPr>
            <a:r>
              <a:rPr lang="en-US" sz="3200" dirty="0"/>
              <a:t>How It works?</a:t>
            </a:r>
          </a:p>
          <a:p>
            <a:pPr marL="342900" indent="-342900">
              <a:buFont typeface="Arial" panose="020B0604020202020204" pitchFamily="34" charset="0"/>
              <a:buChar char="•"/>
            </a:pPr>
            <a:r>
              <a:rPr lang="en-US" sz="3200" dirty="0"/>
              <a:t>Architecture Diagram.</a:t>
            </a:r>
          </a:p>
          <a:p>
            <a:pPr marL="342900" indent="-342900">
              <a:buFont typeface="Arial" panose="020B0604020202020204" pitchFamily="34" charset="0"/>
              <a:buChar char="•"/>
            </a:pPr>
            <a:r>
              <a:rPr lang="en-US" sz="3200" dirty="0"/>
              <a:t>Hardware &amp; Software specification.</a:t>
            </a:r>
          </a:p>
          <a:p>
            <a:pPr marL="342900" indent="-342900">
              <a:buFont typeface="Arial" panose="020B0604020202020204" pitchFamily="34" charset="0"/>
              <a:buChar char="•"/>
            </a:pPr>
            <a:r>
              <a:rPr lang="en-US" sz="3200" dirty="0"/>
              <a:t>Pictures of the project’s practical demo.</a:t>
            </a:r>
          </a:p>
          <a:p>
            <a:pPr marL="342900" indent="-342900">
              <a:buFont typeface="Arial" panose="020B0604020202020204" pitchFamily="34" charset="0"/>
              <a:buChar char="•"/>
            </a:pPr>
            <a:r>
              <a:rPr lang="en-US" sz="3200" dirty="0"/>
              <a:t>Future Work.</a:t>
            </a:r>
          </a:p>
        </p:txBody>
      </p:sp>
      <p:cxnSp>
        <p:nvCxnSpPr>
          <p:cNvPr id="4" name="Straight Connector 3">
            <a:extLst>
              <a:ext uri="{FF2B5EF4-FFF2-40B4-BE49-F238E27FC236}">
                <a16:creationId xmlns:a16="http://schemas.microsoft.com/office/drawing/2014/main" id="{1284E12B-9177-61BB-59E0-CF2BF52788C5}"/>
              </a:ext>
            </a:extLst>
          </p:cNvPr>
          <p:cNvCxnSpPr/>
          <p:nvPr/>
        </p:nvCxnSpPr>
        <p:spPr>
          <a:xfrm>
            <a:off x="0" y="725261"/>
            <a:ext cx="3801979"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6472332B-C64A-0223-7B1E-B496BA5FA708}"/>
              </a:ext>
            </a:extLst>
          </p:cNvPr>
          <p:cNvCxnSpPr/>
          <p:nvPr/>
        </p:nvCxnSpPr>
        <p:spPr>
          <a:xfrm>
            <a:off x="8390021" y="725261"/>
            <a:ext cx="3801979"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Slide Number Placeholder 2">
            <a:extLst>
              <a:ext uri="{FF2B5EF4-FFF2-40B4-BE49-F238E27FC236}">
                <a16:creationId xmlns:a16="http://schemas.microsoft.com/office/drawing/2014/main" id="{FC233E38-0A6D-F534-22C1-943D9667579F}"/>
              </a:ext>
            </a:extLst>
          </p:cNvPr>
          <p:cNvSpPr>
            <a:spLocks noGrp="1"/>
          </p:cNvSpPr>
          <p:nvPr>
            <p:ph type="sldNum" sz="quarter" idx="12"/>
          </p:nvPr>
        </p:nvSpPr>
        <p:spPr>
          <a:xfrm>
            <a:off x="8610600" y="6356350"/>
            <a:ext cx="2743200" cy="365125"/>
          </a:xfrm>
        </p:spPr>
        <p:txBody>
          <a:bodyPr/>
          <a:lstStyle/>
          <a:p>
            <a:fld id="{6978ACC8-56E2-4EE8-8CE9-CE130BA34CFE}" type="slidenum">
              <a:rPr lang="en-US" sz="2400" smtClean="0"/>
              <a:t>3</a:t>
            </a:fld>
            <a:endParaRPr lang="en-US" sz="2400" dirty="0"/>
          </a:p>
        </p:txBody>
      </p:sp>
    </p:spTree>
    <p:extLst>
      <p:ext uri="{BB962C8B-B14F-4D97-AF65-F5344CB8AC3E}">
        <p14:creationId xmlns:p14="http://schemas.microsoft.com/office/powerpoint/2010/main" val="17556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4FE0-A533-CED4-9944-420F55957501}"/>
              </a:ext>
            </a:extLst>
          </p:cNvPr>
          <p:cNvSpPr txBox="1">
            <a:spLocks/>
          </p:cNvSpPr>
          <p:nvPr/>
        </p:nvSpPr>
        <p:spPr>
          <a:xfrm>
            <a:off x="838200" y="37408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INTRODUCTION</a:t>
            </a:r>
          </a:p>
        </p:txBody>
      </p:sp>
      <p:sp>
        <p:nvSpPr>
          <p:cNvPr id="3" name="Content Placeholder 2">
            <a:extLst>
              <a:ext uri="{FF2B5EF4-FFF2-40B4-BE49-F238E27FC236}">
                <a16:creationId xmlns:a16="http://schemas.microsoft.com/office/drawing/2014/main" id="{66A97165-7960-BD3E-1F9F-CA17DFE56A2E}"/>
              </a:ext>
            </a:extLst>
          </p:cNvPr>
          <p:cNvSpPr txBox="1">
            <a:spLocks/>
          </p:cNvSpPr>
          <p:nvPr/>
        </p:nvSpPr>
        <p:spPr>
          <a:xfrm>
            <a:off x="936812" y="1373022"/>
            <a:ext cx="10515600" cy="4992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b="1" dirty="0"/>
              <a:t>Problems faced during renting a house:</a:t>
            </a:r>
          </a:p>
          <a:p>
            <a:pPr marL="0" indent="0">
              <a:buNone/>
            </a:pPr>
            <a:endParaRPr lang="en-US" dirty="0"/>
          </a:p>
          <a:p>
            <a:r>
              <a:rPr lang="en-US" dirty="0"/>
              <a:t>It’s a </a:t>
            </a:r>
            <a:r>
              <a:rPr lang="en-US" dirty="0" err="1"/>
              <a:t>Stressfull</a:t>
            </a:r>
            <a:r>
              <a:rPr lang="en-US" dirty="0"/>
              <a:t> thing.</a:t>
            </a:r>
          </a:p>
          <a:p>
            <a:r>
              <a:rPr lang="en-US" dirty="0"/>
              <a:t>Tenant are generally not aware of factors that influence the house rent.</a:t>
            </a:r>
          </a:p>
          <a:p>
            <a:r>
              <a:rPr lang="en-US" dirty="0"/>
              <a:t>Hence real estate agents are trusted with the communication between Tenant &amp; Landlord , This just create a middle man and increases the cost.</a:t>
            </a:r>
          </a:p>
        </p:txBody>
      </p:sp>
      <p:cxnSp>
        <p:nvCxnSpPr>
          <p:cNvPr id="4" name="Straight Connector 3">
            <a:extLst>
              <a:ext uri="{FF2B5EF4-FFF2-40B4-BE49-F238E27FC236}">
                <a16:creationId xmlns:a16="http://schemas.microsoft.com/office/drawing/2014/main" id="{70A04B76-FF19-907F-F1EA-1822BD45F0DF}"/>
              </a:ext>
            </a:extLst>
          </p:cNvPr>
          <p:cNvCxnSpPr>
            <a:cxnSpLocks/>
          </p:cNvCxnSpPr>
          <p:nvPr/>
        </p:nvCxnSpPr>
        <p:spPr>
          <a:xfrm>
            <a:off x="0" y="732070"/>
            <a:ext cx="41529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F264335F-ECD2-1452-6871-CF94AD5988B2}"/>
              </a:ext>
            </a:extLst>
          </p:cNvPr>
          <p:cNvCxnSpPr>
            <a:cxnSpLocks/>
          </p:cNvCxnSpPr>
          <p:nvPr/>
        </p:nvCxnSpPr>
        <p:spPr>
          <a:xfrm>
            <a:off x="8037095" y="732070"/>
            <a:ext cx="4154905"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Slide Number Placeholder 4">
            <a:extLst>
              <a:ext uri="{FF2B5EF4-FFF2-40B4-BE49-F238E27FC236}">
                <a16:creationId xmlns:a16="http://schemas.microsoft.com/office/drawing/2014/main" id="{CB55B691-240A-1543-1718-7FC07CE46B64}"/>
              </a:ext>
            </a:extLst>
          </p:cNvPr>
          <p:cNvSpPr>
            <a:spLocks noGrp="1"/>
          </p:cNvSpPr>
          <p:nvPr>
            <p:ph type="sldNum" sz="quarter" idx="12"/>
          </p:nvPr>
        </p:nvSpPr>
        <p:spPr>
          <a:xfrm>
            <a:off x="8610600" y="6365314"/>
            <a:ext cx="2743200" cy="365125"/>
          </a:xfrm>
        </p:spPr>
        <p:txBody>
          <a:bodyPr/>
          <a:lstStyle/>
          <a:p>
            <a:fld id="{6978ACC8-56E2-4EE8-8CE9-CE130BA34CFE}" type="slidenum">
              <a:rPr lang="en-US" sz="2400" smtClean="0"/>
              <a:t>4</a:t>
            </a:fld>
            <a:endParaRPr lang="en-US" sz="2400" dirty="0"/>
          </a:p>
        </p:txBody>
      </p:sp>
    </p:spTree>
    <p:extLst>
      <p:ext uri="{BB962C8B-B14F-4D97-AF65-F5344CB8AC3E}">
        <p14:creationId xmlns:p14="http://schemas.microsoft.com/office/powerpoint/2010/main" val="234039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B7E-EA93-D943-6519-48278BC8A08A}"/>
              </a:ext>
            </a:extLst>
          </p:cNvPr>
          <p:cNvSpPr txBox="1">
            <a:spLocks/>
          </p:cNvSpPr>
          <p:nvPr/>
        </p:nvSpPr>
        <p:spPr>
          <a:xfrm>
            <a:off x="838200" y="37408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Project Summary</a:t>
            </a:r>
          </a:p>
        </p:txBody>
      </p:sp>
      <p:sp>
        <p:nvSpPr>
          <p:cNvPr id="3" name="Content Placeholder 2">
            <a:extLst>
              <a:ext uri="{FF2B5EF4-FFF2-40B4-BE49-F238E27FC236}">
                <a16:creationId xmlns:a16="http://schemas.microsoft.com/office/drawing/2014/main" id="{9B529278-BD64-DF6B-B824-04F62F017B65}"/>
              </a:ext>
            </a:extLst>
          </p:cNvPr>
          <p:cNvSpPr txBox="1">
            <a:spLocks/>
          </p:cNvSpPr>
          <p:nvPr/>
        </p:nvSpPr>
        <p:spPr>
          <a:xfrm>
            <a:off x="945776" y="2654976"/>
            <a:ext cx="10515600" cy="205597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project is a machine learning app, based on certain specifications of your home it will try to guess the most accurate price.</a:t>
            </a:r>
          </a:p>
          <a:p>
            <a:endParaRPr lang="en-US" dirty="0"/>
          </a:p>
          <a:p>
            <a:r>
              <a:rPr lang="en-US" dirty="0"/>
              <a:t>Feature such as Location, Bedroom Number, Bathroom Number, Land Size etc.</a:t>
            </a:r>
          </a:p>
        </p:txBody>
      </p:sp>
      <p:cxnSp>
        <p:nvCxnSpPr>
          <p:cNvPr id="4" name="Straight Connector 3">
            <a:extLst>
              <a:ext uri="{FF2B5EF4-FFF2-40B4-BE49-F238E27FC236}">
                <a16:creationId xmlns:a16="http://schemas.microsoft.com/office/drawing/2014/main" id="{0A7C2864-E7A6-D821-BFC8-250EFD834872}"/>
              </a:ext>
            </a:extLst>
          </p:cNvPr>
          <p:cNvCxnSpPr>
            <a:cxnSpLocks/>
          </p:cNvCxnSpPr>
          <p:nvPr/>
        </p:nvCxnSpPr>
        <p:spPr>
          <a:xfrm>
            <a:off x="0" y="732070"/>
            <a:ext cx="412376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85D360A7-82C6-9B7E-76E7-78C84F0D0AE6}"/>
              </a:ext>
            </a:extLst>
          </p:cNvPr>
          <p:cNvCxnSpPr>
            <a:cxnSpLocks/>
          </p:cNvCxnSpPr>
          <p:nvPr/>
        </p:nvCxnSpPr>
        <p:spPr>
          <a:xfrm>
            <a:off x="8068235" y="732070"/>
            <a:ext cx="4123765"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Slide Number Placeholder 4">
            <a:extLst>
              <a:ext uri="{FF2B5EF4-FFF2-40B4-BE49-F238E27FC236}">
                <a16:creationId xmlns:a16="http://schemas.microsoft.com/office/drawing/2014/main" id="{6A97E47C-81C5-0913-4C3A-554B7AB75D0C}"/>
              </a:ext>
            </a:extLst>
          </p:cNvPr>
          <p:cNvSpPr>
            <a:spLocks noGrp="1"/>
          </p:cNvSpPr>
          <p:nvPr>
            <p:ph type="sldNum" sz="quarter" idx="12"/>
          </p:nvPr>
        </p:nvSpPr>
        <p:spPr>
          <a:xfrm>
            <a:off x="8610600" y="6365314"/>
            <a:ext cx="2743200" cy="365125"/>
          </a:xfrm>
        </p:spPr>
        <p:txBody>
          <a:bodyPr/>
          <a:lstStyle/>
          <a:p>
            <a:fld id="{6978ACC8-56E2-4EE8-8CE9-CE130BA34CFE}" type="slidenum">
              <a:rPr lang="en-US" sz="2400" smtClean="0"/>
              <a:t>5</a:t>
            </a:fld>
            <a:endParaRPr lang="en-US" sz="2400" dirty="0"/>
          </a:p>
        </p:txBody>
      </p:sp>
    </p:spTree>
    <p:extLst>
      <p:ext uri="{BB962C8B-B14F-4D97-AF65-F5344CB8AC3E}">
        <p14:creationId xmlns:p14="http://schemas.microsoft.com/office/powerpoint/2010/main" val="237217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E98-77F0-CE00-F80A-A90861109E9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How It Works</a:t>
            </a:r>
          </a:p>
        </p:txBody>
      </p:sp>
      <p:sp>
        <p:nvSpPr>
          <p:cNvPr id="3" name="Content Placeholder 2">
            <a:extLst>
              <a:ext uri="{FF2B5EF4-FFF2-40B4-BE49-F238E27FC236}">
                <a16:creationId xmlns:a16="http://schemas.microsoft.com/office/drawing/2014/main" id="{369C1637-C2A3-EBCF-A507-A9EA2D8D5286}"/>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Collecting Data: First step was to collect data. We collected data from</a:t>
            </a:r>
          </a:p>
          <a:p>
            <a:pPr marL="0" indent="0">
              <a:buFont typeface="Arial" panose="020B0604020202020204" pitchFamily="34" charset="0"/>
              <a:buNone/>
            </a:pPr>
            <a:r>
              <a:rPr lang="en-US" dirty="0"/>
              <a:t>   </a:t>
            </a:r>
            <a:r>
              <a:rPr lang="en-US" dirty="0">
                <a:hlinkClick r:id="rId2"/>
              </a:rPr>
              <a:t>https://www.bproperty.com</a:t>
            </a:r>
            <a:r>
              <a:rPr lang="en-US" dirty="0"/>
              <a:t> .</a:t>
            </a:r>
          </a:p>
          <a:p>
            <a:r>
              <a:rPr lang="en-US" dirty="0"/>
              <a:t>Then preprocess the collecting data.</a:t>
            </a:r>
          </a:p>
          <a:p>
            <a:r>
              <a:rPr lang="en-US" dirty="0"/>
              <a:t>After preprocessing the data </a:t>
            </a:r>
            <a:r>
              <a:rPr lang="en-US"/>
              <a:t>we trained the </a:t>
            </a:r>
            <a:r>
              <a:rPr lang="en-US" dirty="0"/>
              <a:t>model using machine learning algorithm which in this case is linear regression.</a:t>
            </a:r>
          </a:p>
          <a:p>
            <a:r>
              <a:rPr lang="en-US" dirty="0"/>
              <a:t>Based on the generated graphs we predict the cost of the house rent.</a:t>
            </a:r>
          </a:p>
          <a:p>
            <a:pPr marL="0" indent="0">
              <a:buFont typeface="Arial" panose="020B0604020202020204" pitchFamily="34" charset="0"/>
              <a:buNone/>
            </a:pPr>
            <a:endParaRPr lang="en-US" dirty="0"/>
          </a:p>
        </p:txBody>
      </p:sp>
      <p:cxnSp>
        <p:nvCxnSpPr>
          <p:cNvPr id="4" name="Straight Connector 3">
            <a:extLst>
              <a:ext uri="{FF2B5EF4-FFF2-40B4-BE49-F238E27FC236}">
                <a16:creationId xmlns:a16="http://schemas.microsoft.com/office/drawing/2014/main" id="{A9FAA049-AB26-4D42-B39D-B3353C8DCB6F}"/>
              </a:ext>
            </a:extLst>
          </p:cNvPr>
          <p:cNvCxnSpPr>
            <a:cxnSpLocks/>
          </p:cNvCxnSpPr>
          <p:nvPr/>
        </p:nvCxnSpPr>
        <p:spPr>
          <a:xfrm>
            <a:off x="0" y="723106"/>
            <a:ext cx="428324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B87110B5-6427-A42D-F77F-035207BFC9B3}"/>
              </a:ext>
            </a:extLst>
          </p:cNvPr>
          <p:cNvCxnSpPr>
            <a:cxnSpLocks/>
          </p:cNvCxnSpPr>
          <p:nvPr/>
        </p:nvCxnSpPr>
        <p:spPr>
          <a:xfrm>
            <a:off x="8037095" y="723106"/>
            <a:ext cx="4154905"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Slide Number Placeholder 4">
            <a:extLst>
              <a:ext uri="{FF2B5EF4-FFF2-40B4-BE49-F238E27FC236}">
                <a16:creationId xmlns:a16="http://schemas.microsoft.com/office/drawing/2014/main" id="{1A1178F4-503E-80EA-81A6-628FE2224159}"/>
              </a:ext>
            </a:extLst>
          </p:cNvPr>
          <p:cNvSpPr>
            <a:spLocks noGrp="1"/>
          </p:cNvSpPr>
          <p:nvPr>
            <p:ph type="sldNum" sz="quarter" idx="12"/>
          </p:nvPr>
        </p:nvSpPr>
        <p:spPr>
          <a:xfrm>
            <a:off x="8610600" y="6356350"/>
            <a:ext cx="2743200" cy="365125"/>
          </a:xfrm>
        </p:spPr>
        <p:txBody>
          <a:bodyPr/>
          <a:lstStyle/>
          <a:p>
            <a:fld id="{6978ACC8-56E2-4EE8-8CE9-CE130BA34CFE}" type="slidenum">
              <a:rPr lang="en-US" sz="2400" smtClean="0"/>
              <a:t>6</a:t>
            </a:fld>
            <a:endParaRPr lang="en-US" sz="2400" dirty="0"/>
          </a:p>
        </p:txBody>
      </p:sp>
    </p:spTree>
    <p:extLst>
      <p:ext uri="{BB962C8B-B14F-4D97-AF65-F5344CB8AC3E}">
        <p14:creationId xmlns:p14="http://schemas.microsoft.com/office/powerpoint/2010/main" val="30384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9E6-6B1D-36FB-3DCF-F882A760F13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solidFill>
              </a:rPr>
              <a:t>Architecture Diagram</a:t>
            </a:r>
          </a:p>
        </p:txBody>
      </p:sp>
      <p:sp>
        <p:nvSpPr>
          <p:cNvPr id="3" name="Content Placeholder 2">
            <a:extLst>
              <a:ext uri="{FF2B5EF4-FFF2-40B4-BE49-F238E27FC236}">
                <a16:creationId xmlns:a16="http://schemas.microsoft.com/office/drawing/2014/main" id="{C093B308-6462-4F36-5127-AF31BBDEAEAD}"/>
              </a:ext>
            </a:extLst>
          </p:cNvPr>
          <p:cNvSpPr txBox="1">
            <a:spLocks/>
          </p:cNvSpPr>
          <p:nvPr/>
        </p:nvSpPr>
        <p:spPr>
          <a:xfrm>
            <a:off x="838200" y="1825625"/>
            <a:ext cx="4248150" cy="3213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cxnSp>
        <p:nvCxnSpPr>
          <p:cNvPr id="4" name="Straight Connector 3">
            <a:extLst>
              <a:ext uri="{FF2B5EF4-FFF2-40B4-BE49-F238E27FC236}">
                <a16:creationId xmlns:a16="http://schemas.microsoft.com/office/drawing/2014/main" id="{B881B6FE-2553-1CD9-7B42-F203493F17B7}"/>
              </a:ext>
            </a:extLst>
          </p:cNvPr>
          <p:cNvCxnSpPr>
            <a:cxnSpLocks/>
          </p:cNvCxnSpPr>
          <p:nvPr/>
        </p:nvCxnSpPr>
        <p:spPr>
          <a:xfrm>
            <a:off x="0" y="723106"/>
            <a:ext cx="36004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F6006F23-DA68-5C48-166B-D5A248CDCE8B}"/>
              </a:ext>
            </a:extLst>
          </p:cNvPr>
          <p:cNvCxnSpPr>
            <a:cxnSpLocks/>
          </p:cNvCxnSpPr>
          <p:nvPr/>
        </p:nvCxnSpPr>
        <p:spPr>
          <a:xfrm>
            <a:off x="8610600" y="723106"/>
            <a:ext cx="3581400"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Slide Number Placeholder 4">
            <a:extLst>
              <a:ext uri="{FF2B5EF4-FFF2-40B4-BE49-F238E27FC236}">
                <a16:creationId xmlns:a16="http://schemas.microsoft.com/office/drawing/2014/main" id="{C139D541-DAC6-9EF1-BC1A-6E0745F08A52}"/>
              </a:ext>
            </a:extLst>
          </p:cNvPr>
          <p:cNvSpPr>
            <a:spLocks noGrp="1"/>
          </p:cNvSpPr>
          <p:nvPr>
            <p:ph type="sldNum" sz="quarter" idx="12"/>
          </p:nvPr>
        </p:nvSpPr>
        <p:spPr>
          <a:xfrm>
            <a:off x="8610600" y="6356350"/>
            <a:ext cx="2743200" cy="365125"/>
          </a:xfrm>
        </p:spPr>
        <p:txBody>
          <a:bodyPr/>
          <a:lstStyle/>
          <a:p>
            <a:fld id="{6978ACC8-56E2-4EE8-8CE9-CE130BA34CFE}" type="slidenum">
              <a:rPr lang="en-US" sz="2400" smtClean="0"/>
              <a:t>7</a:t>
            </a:fld>
            <a:endParaRPr lang="en-US" sz="2400" dirty="0"/>
          </a:p>
        </p:txBody>
      </p:sp>
      <p:pic>
        <p:nvPicPr>
          <p:cNvPr id="7" name="Picture 2" descr="A Comparative Study on House Price Prediction">
            <a:extLst>
              <a:ext uri="{FF2B5EF4-FFF2-40B4-BE49-F238E27FC236}">
                <a16:creationId xmlns:a16="http://schemas.microsoft.com/office/drawing/2014/main" id="{DA0D020E-93E1-585A-3D49-A05DF589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270" y="1420457"/>
            <a:ext cx="2669382" cy="520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3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567D9B-C768-E190-49DC-F242AD9EADDE}"/>
              </a:ext>
            </a:extLst>
          </p:cNvPr>
          <p:cNvGraphicFramePr>
            <a:graphicFrameLocks noGrp="1"/>
          </p:cNvGraphicFramePr>
          <p:nvPr>
            <p:extLst>
              <p:ext uri="{D42A27DB-BD31-4B8C-83A1-F6EECF244321}">
                <p14:modId xmlns:p14="http://schemas.microsoft.com/office/powerpoint/2010/main" val="3401281002"/>
              </p:ext>
            </p:extLst>
          </p:nvPr>
        </p:nvGraphicFramePr>
        <p:xfrm>
          <a:off x="152400" y="1810359"/>
          <a:ext cx="11919504" cy="4906118"/>
        </p:xfrm>
        <a:graphic>
          <a:graphicData uri="http://schemas.openxmlformats.org/drawingml/2006/table">
            <a:tbl>
              <a:tblPr firstRow="1" bandRow="1">
                <a:tableStyleId>{073A0DAA-6AF3-43AB-8588-CEC1D06C72B9}</a:tableStyleId>
              </a:tblPr>
              <a:tblGrid>
                <a:gridCol w="3973168">
                  <a:extLst>
                    <a:ext uri="{9D8B030D-6E8A-4147-A177-3AD203B41FA5}">
                      <a16:colId xmlns:a16="http://schemas.microsoft.com/office/drawing/2014/main" val="1249767156"/>
                    </a:ext>
                  </a:extLst>
                </a:gridCol>
                <a:gridCol w="3973168">
                  <a:extLst>
                    <a:ext uri="{9D8B030D-6E8A-4147-A177-3AD203B41FA5}">
                      <a16:colId xmlns:a16="http://schemas.microsoft.com/office/drawing/2014/main" val="2647330925"/>
                    </a:ext>
                  </a:extLst>
                </a:gridCol>
                <a:gridCol w="3973168">
                  <a:extLst>
                    <a:ext uri="{9D8B030D-6E8A-4147-A177-3AD203B41FA5}">
                      <a16:colId xmlns:a16="http://schemas.microsoft.com/office/drawing/2014/main" val="2182409309"/>
                    </a:ext>
                  </a:extLst>
                </a:gridCol>
              </a:tblGrid>
              <a:tr h="699878">
                <a:tc>
                  <a:txBody>
                    <a:bodyPr/>
                    <a:lstStyle/>
                    <a:p>
                      <a:r>
                        <a:rPr lang="en-US" sz="3200" dirty="0"/>
                        <a:t>Hardware</a:t>
                      </a:r>
                    </a:p>
                  </a:txBody>
                  <a:tcPr/>
                </a:tc>
                <a:tc>
                  <a:txBody>
                    <a:bodyPr/>
                    <a:lstStyle/>
                    <a:p>
                      <a:r>
                        <a:rPr lang="en-US" sz="2800" dirty="0"/>
                        <a:t>Software</a:t>
                      </a:r>
                    </a:p>
                  </a:txBody>
                  <a:tcPr/>
                </a:tc>
                <a:tc>
                  <a:txBody>
                    <a:bodyPr/>
                    <a:lstStyle/>
                    <a:p>
                      <a:r>
                        <a:rPr lang="en-US" sz="2800" dirty="0"/>
                        <a:t>Libraries</a:t>
                      </a:r>
                    </a:p>
                  </a:txBody>
                  <a:tcPr/>
                </a:tc>
                <a:extLst>
                  <a:ext uri="{0D108BD9-81ED-4DB2-BD59-A6C34878D82A}">
                    <a16:rowId xmlns:a16="http://schemas.microsoft.com/office/drawing/2014/main" val="2072013490"/>
                  </a:ext>
                </a:extLst>
              </a:tr>
              <a:tr h="794756">
                <a:tc>
                  <a:txBody>
                    <a:bodyPr/>
                    <a:lstStyle/>
                    <a:p>
                      <a:pPr>
                        <a:lnSpc>
                          <a:spcPct val="150000"/>
                        </a:lnSpc>
                      </a:pPr>
                      <a:r>
                        <a:rPr lang="en-US" sz="3200" b="0" dirty="0">
                          <a:solidFill>
                            <a:schemeClr val="tx1">
                              <a:lumMod val="75000"/>
                              <a:lumOff val="25000"/>
                            </a:schemeClr>
                          </a:solidFill>
                        </a:rPr>
                        <a:t>Laptop</a:t>
                      </a:r>
                    </a:p>
                  </a:txBody>
                  <a:tcPr/>
                </a:tc>
                <a:tc>
                  <a:txBody>
                    <a:bodyPr/>
                    <a:lstStyle/>
                    <a:p>
                      <a:r>
                        <a:rPr lang="en-US" sz="2800" dirty="0"/>
                        <a:t>Framework –Flask</a:t>
                      </a:r>
                    </a:p>
                    <a:p>
                      <a:r>
                        <a:rPr lang="en-US" sz="2800" dirty="0"/>
                        <a:t>Design- Html, CSS </a:t>
                      </a:r>
                    </a:p>
                  </a:txBody>
                  <a:tcPr/>
                </a:tc>
                <a:tc>
                  <a:txBody>
                    <a:bodyPr/>
                    <a:lstStyle/>
                    <a:p>
                      <a:r>
                        <a:rPr lang="en-US" sz="2800" dirty="0" err="1"/>
                        <a:t>Numpy,Pandas,Seaborn,Matplotlib</a:t>
                      </a:r>
                      <a:endParaRPr lang="en-US" sz="2800" dirty="0"/>
                    </a:p>
                  </a:txBody>
                  <a:tcPr/>
                </a:tc>
                <a:extLst>
                  <a:ext uri="{0D108BD9-81ED-4DB2-BD59-A6C34878D82A}">
                    <a16:rowId xmlns:a16="http://schemas.microsoft.com/office/drawing/2014/main" val="4248482199"/>
                  </a:ext>
                </a:extLst>
              </a:tr>
              <a:tr h="699878">
                <a:tc>
                  <a:txBody>
                    <a:bodyPr/>
                    <a:lstStyle/>
                    <a:p>
                      <a:r>
                        <a:rPr lang="en-US" sz="3200" dirty="0"/>
                        <a:t>Ram – Min 4 GB</a:t>
                      </a:r>
                    </a:p>
                  </a:txBody>
                  <a:tcPr/>
                </a:tc>
                <a:tc>
                  <a:txBody>
                    <a:bodyPr/>
                    <a:lstStyle/>
                    <a:p>
                      <a:r>
                        <a:rPr lang="en-US" sz="2800" dirty="0"/>
                        <a:t>Virtual Environment - Anaconda Navigator</a:t>
                      </a:r>
                    </a:p>
                  </a:txBody>
                  <a:tcPr/>
                </a:tc>
                <a:tc>
                  <a:txBody>
                    <a:bodyPr/>
                    <a:lstStyle/>
                    <a:p>
                      <a:r>
                        <a:rPr lang="en-US" sz="2800" dirty="0" err="1"/>
                        <a:t>BeautifulSoup,request,csv</a:t>
                      </a:r>
                      <a:endParaRPr lang="en-US" sz="2800" dirty="0"/>
                    </a:p>
                  </a:txBody>
                  <a:tcPr/>
                </a:tc>
                <a:extLst>
                  <a:ext uri="{0D108BD9-81ED-4DB2-BD59-A6C34878D82A}">
                    <a16:rowId xmlns:a16="http://schemas.microsoft.com/office/drawing/2014/main" val="4110484368"/>
                  </a:ext>
                </a:extLst>
              </a:tr>
              <a:tr h="699878">
                <a:tc>
                  <a:txBody>
                    <a:bodyPr/>
                    <a:lstStyle/>
                    <a:p>
                      <a:r>
                        <a:rPr lang="en-US" sz="3200" dirty="0"/>
                        <a:t>HDD – Min 500 GB</a:t>
                      </a:r>
                    </a:p>
                  </a:txBody>
                  <a:tcPr/>
                </a:tc>
                <a:tc>
                  <a:txBody>
                    <a:bodyPr/>
                    <a:lstStyle/>
                    <a:p>
                      <a:r>
                        <a:rPr lang="en-US" sz="2800" dirty="0"/>
                        <a:t>Language – Python, </a:t>
                      </a:r>
                      <a:r>
                        <a:rPr lang="en-US" sz="2800" dirty="0" err="1"/>
                        <a:t>Javascript</a:t>
                      </a:r>
                      <a:endParaRPr lang="en-US" sz="2800" dirty="0"/>
                    </a:p>
                  </a:txBody>
                  <a:tcPr/>
                </a:tc>
                <a:tc>
                  <a:txBody>
                    <a:bodyPr/>
                    <a:lstStyle/>
                    <a:p>
                      <a:r>
                        <a:rPr lang="en-US" sz="2800" dirty="0"/>
                        <a:t>Scikit-learn</a:t>
                      </a:r>
                    </a:p>
                  </a:txBody>
                  <a:tcPr/>
                </a:tc>
                <a:extLst>
                  <a:ext uri="{0D108BD9-81ED-4DB2-BD59-A6C34878D82A}">
                    <a16:rowId xmlns:a16="http://schemas.microsoft.com/office/drawing/2014/main" val="3952191361"/>
                  </a:ext>
                </a:extLst>
              </a:tr>
              <a:tr h="1134401">
                <a:tc>
                  <a:txBody>
                    <a:bodyPr/>
                    <a:lstStyle/>
                    <a:p>
                      <a:r>
                        <a:rPr lang="en-US" sz="3200" dirty="0"/>
                        <a:t>Internet – </a:t>
                      </a:r>
                      <a:r>
                        <a:rPr lang="en-US" sz="3200" dirty="0" err="1"/>
                        <a:t>wifi</a:t>
                      </a:r>
                      <a:r>
                        <a:rPr lang="en-US" sz="3200" dirty="0"/>
                        <a:t>,   broadband                                                      </a:t>
                      </a:r>
                    </a:p>
                  </a:txBody>
                  <a:tcPr/>
                </a:tc>
                <a:tc>
                  <a:txBody>
                    <a:bodyPr/>
                    <a:lstStyle/>
                    <a:p>
                      <a:r>
                        <a:rPr lang="en-US" sz="2800" dirty="0"/>
                        <a:t>IDE - Spyder, </a:t>
                      </a:r>
                      <a:r>
                        <a:rPr lang="en-US" sz="2800" dirty="0" err="1"/>
                        <a:t>Jupyter</a:t>
                      </a:r>
                      <a:r>
                        <a:rPr lang="en-US" sz="2800" dirty="0"/>
                        <a:t> Notebook, VS Code</a:t>
                      </a:r>
                    </a:p>
                    <a:p>
                      <a:r>
                        <a:rPr lang="en-US" sz="2800" dirty="0"/>
                        <a:t>                     </a:t>
                      </a:r>
                    </a:p>
                  </a:txBody>
                  <a:tcPr/>
                </a:tc>
                <a:tc>
                  <a:txBody>
                    <a:bodyPr/>
                    <a:lstStyle/>
                    <a:p>
                      <a:r>
                        <a:rPr lang="en-US" sz="2800" dirty="0"/>
                        <a:t>Pickle, </a:t>
                      </a:r>
                      <a:r>
                        <a:rPr lang="en-US" sz="2800" dirty="0" err="1"/>
                        <a:t>Json</a:t>
                      </a:r>
                      <a:endParaRPr lang="en-US" sz="2800" dirty="0"/>
                    </a:p>
                  </a:txBody>
                  <a:tcPr/>
                </a:tc>
                <a:extLst>
                  <a:ext uri="{0D108BD9-81ED-4DB2-BD59-A6C34878D82A}">
                    <a16:rowId xmlns:a16="http://schemas.microsoft.com/office/drawing/2014/main" val="2477915259"/>
                  </a:ext>
                </a:extLst>
              </a:tr>
            </a:tbl>
          </a:graphicData>
        </a:graphic>
      </p:graphicFrame>
      <p:sp>
        <p:nvSpPr>
          <p:cNvPr id="3" name="TextBox 2">
            <a:extLst>
              <a:ext uri="{FF2B5EF4-FFF2-40B4-BE49-F238E27FC236}">
                <a16:creationId xmlns:a16="http://schemas.microsoft.com/office/drawing/2014/main" id="{3EBD822E-C613-3D7A-A082-AE47B5EB0432}"/>
              </a:ext>
            </a:extLst>
          </p:cNvPr>
          <p:cNvSpPr txBox="1"/>
          <p:nvPr/>
        </p:nvSpPr>
        <p:spPr>
          <a:xfrm>
            <a:off x="3753852" y="304799"/>
            <a:ext cx="5069305" cy="923330"/>
          </a:xfrm>
          <a:prstGeom prst="rect">
            <a:avLst/>
          </a:prstGeom>
          <a:noFill/>
        </p:spPr>
        <p:txBody>
          <a:bodyPr wrap="square" rtlCol="0">
            <a:spAutoFit/>
          </a:bodyPr>
          <a:lstStyle/>
          <a:p>
            <a:pPr algn="ctr"/>
            <a:r>
              <a:rPr lang="en-US" sz="5400" b="1" dirty="0">
                <a:solidFill>
                  <a:schemeClr val="accent2">
                    <a:lumMod val="75000"/>
                  </a:schemeClr>
                </a:solidFill>
              </a:rPr>
              <a:t>Specification</a:t>
            </a:r>
            <a:endParaRPr lang="en-US" sz="5400" dirty="0">
              <a:solidFill>
                <a:schemeClr val="accent2">
                  <a:lumMod val="75000"/>
                </a:schemeClr>
              </a:solidFill>
            </a:endParaRPr>
          </a:p>
        </p:txBody>
      </p:sp>
      <p:cxnSp>
        <p:nvCxnSpPr>
          <p:cNvPr id="4" name="Straight Connector 3">
            <a:extLst>
              <a:ext uri="{FF2B5EF4-FFF2-40B4-BE49-F238E27FC236}">
                <a16:creationId xmlns:a16="http://schemas.microsoft.com/office/drawing/2014/main" id="{866544D4-FE5D-8AB8-BA78-690A2DB4E6BF}"/>
              </a:ext>
              <a:ext uri="{C183D7F6-B498-43B3-948B-1728B52AA6E4}">
                <adec:decorative xmlns:adec="http://schemas.microsoft.com/office/drawing/2017/decorative" val="1"/>
              </a:ext>
            </a:extLst>
          </p:cNvPr>
          <p:cNvCxnSpPr>
            <a:cxnSpLocks/>
            <a:endCxn id="3" idx="1"/>
          </p:cNvCxnSpPr>
          <p:nvPr/>
        </p:nvCxnSpPr>
        <p:spPr>
          <a:xfrm>
            <a:off x="0" y="763932"/>
            <a:ext cx="3753852" cy="2532"/>
          </a:xfrm>
          <a:prstGeom prst="line">
            <a:avLst/>
          </a:prstGeom>
          <a:ln>
            <a:tailEnd type="oval"/>
          </a:ln>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CCC1540C-A01A-671A-052E-DCF118E83518}"/>
              </a:ext>
              <a:ext uri="{C183D7F6-B498-43B3-948B-1728B52AA6E4}">
                <adec:decorative xmlns:adec="http://schemas.microsoft.com/office/drawing/2017/decorative" val="1"/>
              </a:ext>
            </a:extLst>
          </p:cNvPr>
          <p:cNvCxnSpPr>
            <a:cxnSpLocks/>
          </p:cNvCxnSpPr>
          <p:nvPr/>
        </p:nvCxnSpPr>
        <p:spPr>
          <a:xfrm>
            <a:off x="8598568" y="763932"/>
            <a:ext cx="3593432" cy="0"/>
          </a:xfrm>
          <a:prstGeom prst="line">
            <a:avLst/>
          </a:prstGeom>
          <a:ln>
            <a:headEnd type="oval"/>
          </a:ln>
        </p:spPr>
        <p:style>
          <a:lnRef idx="2">
            <a:schemeClr val="accent6"/>
          </a:lnRef>
          <a:fillRef idx="0">
            <a:schemeClr val="accent6"/>
          </a:fillRef>
          <a:effectRef idx="1">
            <a:schemeClr val="accent6"/>
          </a:effectRef>
          <a:fontRef idx="minor">
            <a:schemeClr val="tx1"/>
          </a:fontRef>
        </p:style>
      </p:cxnSp>
      <p:sp>
        <p:nvSpPr>
          <p:cNvPr id="6" name="Slide Number Placeholder 12">
            <a:extLst>
              <a:ext uri="{FF2B5EF4-FFF2-40B4-BE49-F238E27FC236}">
                <a16:creationId xmlns:a16="http://schemas.microsoft.com/office/drawing/2014/main" id="{07572FF8-2909-480D-6940-BA84AFB26675}"/>
              </a:ext>
            </a:extLst>
          </p:cNvPr>
          <p:cNvSpPr>
            <a:spLocks noGrp="1"/>
          </p:cNvSpPr>
          <p:nvPr>
            <p:ph type="sldNum" sz="quarter" idx="12"/>
          </p:nvPr>
        </p:nvSpPr>
        <p:spPr>
          <a:xfrm>
            <a:off x="9204157" y="6439385"/>
            <a:ext cx="2743200" cy="365125"/>
          </a:xfrm>
        </p:spPr>
        <p:txBody>
          <a:bodyPr/>
          <a:lstStyle/>
          <a:p>
            <a:fld id="{6978ACC8-56E2-4EE8-8CE9-CE130BA34CFE}" type="slidenum">
              <a:rPr lang="en-US" sz="2400" smtClean="0"/>
              <a:t>8</a:t>
            </a:fld>
            <a:endParaRPr lang="en-US" sz="2400" dirty="0"/>
          </a:p>
        </p:txBody>
      </p:sp>
    </p:spTree>
    <p:extLst>
      <p:ext uri="{BB962C8B-B14F-4D97-AF65-F5344CB8AC3E}">
        <p14:creationId xmlns:p14="http://schemas.microsoft.com/office/powerpoint/2010/main" val="196403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8199-D612-4E1C-BE10-83C813122F00}"/>
              </a:ext>
            </a:extLst>
          </p:cNvPr>
          <p:cNvSpPr txBox="1">
            <a:spLocks/>
          </p:cNvSpPr>
          <p:nvPr/>
        </p:nvSpPr>
        <p:spPr>
          <a:xfrm>
            <a:off x="838200" y="0"/>
            <a:ext cx="10515600" cy="9144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accent2">
                    <a:lumMod val="75000"/>
                  </a:schemeClr>
                </a:solidFill>
              </a:rPr>
              <a:t>Collecting Data</a:t>
            </a:r>
            <a:endParaRPr lang="en-US" b="1" dirty="0">
              <a:solidFill>
                <a:schemeClr val="accent2">
                  <a:lumMod val="75000"/>
                </a:schemeClr>
              </a:solidFill>
            </a:endParaRPr>
          </a:p>
        </p:txBody>
      </p:sp>
      <p:sp>
        <p:nvSpPr>
          <p:cNvPr id="3" name="Slide Number Placeholder 2">
            <a:extLst>
              <a:ext uri="{FF2B5EF4-FFF2-40B4-BE49-F238E27FC236}">
                <a16:creationId xmlns:a16="http://schemas.microsoft.com/office/drawing/2014/main" id="{BBC461DC-60AE-CB72-E5DA-7DA4A0BF98B9}"/>
              </a:ext>
            </a:extLst>
          </p:cNvPr>
          <p:cNvSpPr>
            <a:spLocks noGrp="1"/>
          </p:cNvSpPr>
          <p:nvPr>
            <p:ph type="sldNum" sz="quarter" idx="12"/>
          </p:nvPr>
        </p:nvSpPr>
        <p:spPr>
          <a:xfrm>
            <a:off x="9448800" y="6492875"/>
            <a:ext cx="2743200" cy="365125"/>
          </a:xfrm>
        </p:spPr>
        <p:txBody>
          <a:bodyPr/>
          <a:lstStyle/>
          <a:p>
            <a:fld id="{6978ACC8-56E2-4EE8-8CE9-CE130BA34CFE}" type="slidenum">
              <a:rPr lang="en-US" sz="2400" smtClean="0"/>
              <a:t>9</a:t>
            </a:fld>
            <a:endParaRPr lang="en-US" sz="2400" dirty="0"/>
          </a:p>
        </p:txBody>
      </p:sp>
      <p:cxnSp>
        <p:nvCxnSpPr>
          <p:cNvPr id="4" name="Straight Connector 3">
            <a:extLst>
              <a:ext uri="{FF2B5EF4-FFF2-40B4-BE49-F238E27FC236}">
                <a16:creationId xmlns:a16="http://schemas.microsoft.com/office/drawing/2014/main" id="{3D52D29C-EEF8-1F0B-CE11-DBFBBB4B389F}"/>
              </a:ext>
            </a:extLst>
          </p:cNvPr>
          <p:cNvCxnSpPr>
            <a:cxnSpLocks/>
          </p:cNvCxnSpPr>
          <p:nvPr/>
        </p:nvCxnSpPr>
        <p:spPr>
          <a:xfrm>
            <a:off x="174251" y="320269"/>
            <a:ext cx="396912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A125C820-1CB7-0550-B85E-AF506FA6344A}"/>
              </a:ext>
            </a:extLst>
          </p:cNvPr>
          <p:cNvCxnSpPr>
            <a:cxnSpLocks/>
          </p:cNvCxnSpPr>
          <p:nvPr/>
        </p:nvCxnSpPr>
        <p:spPr>
          <a:xfrm>
            <a:off x="8077200" y="320269"/>
            <a:ext cx="3873963"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4">
            <a:extLst>
              <a:ext uri="{FF2B5EF4-FFF2-40B4-BE49-F238E27FC236}">
                <a16:creationId xmlns:a16="http://schemas.microsoft.com/office/drawing/2014/main" id="{170C3B32-EBBE-8EC1-109F-1B03593D318A}"/>
              </a:ext>
            </a:extLst>
          </p:cNvPr>
          <p:cNvSpPr txBox="1">
            <a:spLocks/>
          </p:cNvSpPr>
          <p:nvPr/>
        </p:nvSpPr>
        <p:spPr>
          <a:xfrm>
            <a:off x="838200" y="1825625"/>
            <a:ext cx="10515600" cy="4946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URL: </a:t>
            </a:r>
            <a:r>
              <a:rPr lang="en-US">
                <a:hlinkClick r:id="rId2"/>
              </a:rPr>
              <a:t>https://www.bproperty.com/en/dhaka/properties-for-rent</a:t>
            </a: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pic>
        <p:nvPicPr>
          <p:cNvPr id="7" name="Picture 6">
            <a:extLst>
              <a:ext uri="{FF2B5EF4-FFF2-40B4-BE49-F238E27FC236}">
                <a16:creationId xmlns:a16="http://schemas.microsoft.com/office/drawing/2014/main" id="{9DDDA1DE-8F66-0070-2E93-46774465D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52437"/>
            <a:ext cx="3590365" cy="2970663"/>
          </a:xfrm>
          <a:prstGeom prst="rect">
            <a:avLst/>
          </a:prstGeom>
        </p:spPr>
      </p:pic>
      <p:pic>
        <p:nvPicPr>
          <p:cNvPr id="8" name="Picture 7">
            <a:extLst>
              <a:ext uri="{FF2B5EF4-FFF2-40B4-BE49-F238E27FC236}">
                <a16:creationId xmlns:a16="http://schemas.microsoft.com/office/drawing/2014/main" id="{CA7A73B5-EB03-3B7E-9EC9-A74BF62BD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5605" y="3429000"/>
            <a:ext cx="6280764" cy="2194102"/>
          </a:xfrm>
          <a:prstGeom prst="rect">
            <a:avLst/>
          </a:prstGeom>
        </p:spPr>
      </p:pic>
      <p:pic>
        <p:nvPicPr>
          <p:cNvPr id="9" name="Picture 8">
            <a:extLst>
              <a:ext uri="{FF2B5EF4-FFF2-40B4-BE49-F238E27FC236}">
                <a16:creationId xmlns:a16="http://schemas.microsoft.com/office/drawing/2014/main" id="{D1026D67-3923-AC4F-52E9-0BC0E1B83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5605" y="2991846"/>
            <a:ext cx="6280764" cy="262341"/>
          </a:xfrm>
          <a:prstGeom prst="rect">
            <a:avLst/>
          </a:prstGeom>
        </p:spPr>
      </p:pic>
      <p:sp>
        <p:nvSpPr>
          <p:cNvPr id="14" name="TextBox 13">
            <a:extLst>
              <a:ext uri="{FF2B5EF4-FFF2-40B4-BE49-F238E27FC236}">
                <a16:creationId xmlns:a16="http://schemas.microsoft.com/office/drawing/2014/main" id="{74839066-46F5-46D1-7F8E-4CF924692797}"/>
              </a:ext>
            </a:extLst>
          </p:cNvPr>
          <p:cNvSpPr txBox="1"/>
          <p:nvPr/>
        </p:nvSpPr>
        <p:spPr>
          <a:xfrm>
            <a:off x="2476500" y="6031208"/>
            <a:ext cx="7448549" cy="461665"/>
          </a:xfrm>
          <a:prstGeom prst="rect">
            <a:avLst/>
          </a:prstGeom>
          <a:noFill/>
        </p:spPr>
        <p:txBody>
          <a:bodyPr wrap="square">
            <a:spAutoFit/>
          </a:bodyPr>
          <a:lstStyle/>
          <a:p>
            <a:pPr algn="ctr"/>
            <a:r>
              <a:rPr lang="en-US" sz="2400" b="1" dirty="0">
                <a:solidFill>
                  <a:srgbClr val="FF0000"/>
                </a:solidFill>
              </a:rPr>
              <a:t>Save Those data in a datahouse.csv file in write mode.</a:t>
            </a:r>
          </a:p>
        </p:txBody>
      </p:sp>
    </p:spTree>
    <p:extLst>
      <p:ext uri="{BB962C8B-B14F-4D97-AF65-F5344CB8AC3E}">
        <p14:creationId xmlns:p14="http://schemas.microsoft.com/office/powerpoint/2010/main" val="244230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604</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zidan zidan</dc:creator>
  <cp:lastModifiedBy>zidan zidan</cp:lastModifiedBy>
  <cp:revision>32</cp:revision>
  <dcterms:created xsi:type="dcterms:W3CDTF">2022-05-20T01:46:09Z</dcterms:created>
  <dcterms:modified xsi:type="dcterms:W3CDTF">2022-05-22T05:43:49Z</dcterms:modified>
</cp:coreProperties>
</file>