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98BFD-28CB-8B54-F750-3861A7906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05A609-F8AE-0624-0320-B2ABEE57A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D631B7-3B74-6AA3-4C30-070E96CB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272A-E5EA-4C59-9E47-02EBD05DC538}" type="datetimeFigureOut">
              <a:rPr lang="es-ES" smtClean="0"/>
              <a:t>08/09/2024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FED385-D0E5-66E2-BB1F-1A5B5D4A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3B0649-E379-548C-8FE7-DB5D875D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3860-6BB4-4A00-9E92-0A3F182A5EF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676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3550F-9DE6-8A3B-B264-F95DE1F2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4ACB7C-830B-4E56-5A29-6F4C70865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AEE999-BCF5-0148-0F60-8064C567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272A-E5EA-4C59-9E47-02EBD05DC538}" type="datetimeFigureOut">
              <a:rPr lang="es-ES" smtClean="0"/>
              <a:t>08/09/2024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772F14-7645-4BC9-4657-87C587E2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061166-E46C-E2FA-C45C-6C52F484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3860-6BB4-4A00-9E92-0A3F182A5EF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005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5689CE-FA82-D215-D083-7C15F4146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B3E475-0D15-CDEC-976E-6F53AA844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3AA34A-F0EF-544D-5B82-B5312FD3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272A-E5EA-4C59-9E47-02EBD05DC538}" type="datetimeFigureOut">
              <a:rPr lang="es-ES" smtClean="0"/>
              <a:t>08/09/2024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97604F-0C6F-5345-167D-744D65D64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CE4F1A-6A56-3C83-387C-4FC1CB17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3860-6BB4-4A00-9E92-0A3F182A5EF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819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8E68B-11E6-90B4-7FBE-6B52970A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E70A52-F6CE-C600-C3C2-D9D13D237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221FF4-EE5A-5AC4-9507-8CFF41B6F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272A-E5EA-4C59-9E47-02EBD05DC538}" type="datetimeFigureOut">
              <a:rPr lang="es-ES" smtClean="0"/>
              <a:t>08/09/2024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288569-CB83-B42C-01AF-D3F556A0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28F85F-CE66-15E8-D120-9BE2748C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3860-6BB4-4A00-9E92-0A3F182A5EF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641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77685-8269-8A1E-5A87-40BDE125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3B984A-FACF-58F2-CA76-3F9979AFA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6B0795-8807-BC7D-C369-815F9EAAD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272A-E5EA-4C59-9E47-02EBD05DC538}" type="datetimeFigureOut">
              <a:rPr lang="es-ES" smtClean="0"/>
              <a:t>08/09/2024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CB58A2-1AE2-FF49-B53A-2EE42733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2AAE0F-5B55-F9C4-61F3-9EEDE637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3860-6BB4-4A00-9E92-0A3F182A5EF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65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2F839-30B1-2F74-DDBC-A8697E28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297F36-1AFA-24B9-8D58-5E1C5FBEE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892DBB-9AA0-DA28-D661-00C4C854F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40B07B-667B-2D31-CB4E-16A8F343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272A-E5EA-4C59-9E47-02EBD05DC538}" type="datetimeFigureOut">
              <a:rPr lang="es-ES" smtClean="0"/>
              <a:t>08/09/2024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0E61C6-4C67-FDCB-48E8-8FB98320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FB2C87-EFCA-5519-BB2C-9140C97A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3860-6BB4-4A00-9E92-0A3F182A5EF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480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70356-DB2E-6533-D650-23845567D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220081-C148-FC05-03CC-53C6A7CC5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D73832-8383-95B5-BB59-BA6B192EF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D322E75-FC96-4206-E439-CCEEA256D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1F90E5-06CB-EC92-4EEB-47676BEAB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E1A34F-CB38-5A10-6E52-0C59A9D4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272A-E5EA-4C59-9E47-02EBD05DC538}" type="datetimeFigureOut">
              <a:rPr lang="es-ES" smtClean="0"/>
              <a:t>08/09/2024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E245FF4-ABDF-6A8D-E855-88C46601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5F4FB46-EFB5-285E-397A-670D8167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3860-6BB4-4A00-9E92-0A3F182A5EF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024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41CD8-665F-E0F2-DAFA-FFE24E83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5C5B9B-DA68-0603-3A71-CF4D23BE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272A-E5EA-4C59-9E47-02EBD05DC538}" type="datetimeFigureOut">
              <a:rPr lang="es-ES" smtClean="0"/>
              <a:t>08/09/2024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974256-4F90-8076-A6DB-8A7C7422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038CFA-E1A9-A544-5DCD-DC6C42A7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3860-6BB4-4A00-9E92-0A3F182A5EF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628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27CC581-2523-9353-4E67-B9AA87625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272A-E5EA-4C59-9E47-02EBD05DC538}" type="datetimeFigureOut">
              <a:rPr lang="es-ES" smtClean="0"/>
              <a:t>08/09/2024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E9C731D-3550-4AAC-45B5-79A33E02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AEA6B1-780A-E6A1-5583-BDC59049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3860-6BB4-4A00-9E92-0A3F182A5EF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040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D1F27-7B79-99E6-EC2C-569B19DC9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D720BD-126D-DC7E-3AE2-3C17F7911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5468ED-2ED7-CDBC-7420-165D9B590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FF706E-5116-9981-1570-53E5BE175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272A-E5EA-4C59-9E47-02EBD05DC538}" type="datetimeFigureOut">
              <a:rPr lang="es-ES" smtClean="0"/>
              <a:t>08/09/2024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B32EBE-7897-D2E2-86BA-FB208CBF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436D1F-FC37-FC41-B704-5BB61F29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3860-6BB4-4A00-9E92-0A3F182A5EF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203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45B41-26EC-0127-040F-709AFAC95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070DC6-B632-8674-891C-78C453ED5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3150F0-C13A-013D-128C-69E48DF43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4BE3F9-A601-6268-A63A-93E26784B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272A-E5EA-4C59-9E47-02EBD05DC538}" type="datetimeFigureOut">
              <a:rPr lang="es-ES" smtClean="0"/>
              <a:t>08/09/2024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A5E108-A7A0-457F-7211-E5B1AA35E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25A3C8-AB06-B51F-46CD-6B66BF37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3860-6BB4-4A00-9E92-0A3F182A5EF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409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173E0F4-0EBC-8DF1-73A7-1054BE4E3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187196-36DE-7208-5E39-4C29C514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54B9E1-DDE7-CCB6-D685-7FEE0988A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3D272A-E5EA-4C59-9E47-02EBD05DC538}" type="datetimeFigureOut">
              <a:rPr lang="es-ES" smtClean="0"/>
              <a:t>08/09/2024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C6EEFB-06B6-868D-E679-1AA3805E0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E81C42-D751-5E9D-5E82-5DCC1288F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2D3860-6BB4-4A00-9E92-0A3F182A5EF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970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A405637E-3B41-66FF-3190-1482790096C2}"/>
              </a:ext>
            </a:extLst>
          </p:cNvPr>
          <p:cNvSpPr/>
          <p:nvPr/>
        </p:nvSpPr>
        <p:spPr>
          <a:xfrm>
            <a:off x="0" y="0"/>
            <a:ext cx="12192000" cy="5423647"/>
          </a:xfrm>
          <a:prstGeom prst="rect">
            <a:avLst/>
          </a:prstGeom>
          <a:solidFill>
            <a:srgbClr val="0733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34AD87-5E95-27C4-B282-4B1E68CB5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5382"/>
            <a:ext cx="9144000" cy="1752881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UVigoRes: Sistema de reserva de recursos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E50FF0-F0FD-ED44-99AC-354F11843B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Defensa del trabajo de fin de grado que presenta</a:t>
            </a:r>
          </a:p>
          <a:p>
            <a:r>
              <a:rPr lang="es-ES" sz="2000" b="1" dirty="0">
                <a:solidFill>
                  <a:schemeClr val="bg1"/>
                </a:solidFill>
              </a:rPr>
              <a:t>D. Oscar Lista Rivera</a:t>
            </a:r>
          </a:p>
          <a:p>
            <a:r>
              <a:rPr lang="es-ES" sz="2000" dirty="0">
                <a:solidFill>
                  <a:schemeClr val="bg1"/>
                </a:solidFill>
              </a:rPr>
              <a:t>Para la obtención del Título de Graduado en Ingeniería Informática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5E711C5D-4BF5-C215-DD1B-FF5971F80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025" y="5696650"/>
            <a:ext cx="5514975" cy="933450"/>
          </a:xfrm>
          <a:prstGeom prst="rect">
            <a:avLst/>
          </a:prstGeom>
        </p:spPr>
      </p:pic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4F8D31C8-488A-6272-2A01-63F344E39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4" y="3622862"/>
            <a:ext cx="5081026" cy="5081026"/>
          </a:xfrm>
          <a:prstGeom prst="rect">
            <a:avLst/>
          </a:prstGeom>
        </p:spPr>
      </p:pic>
      <p:sp>
        <p:nvSpPr>
          <p:cNvPr id="12" name="A">
            <a:extLst>
              <a:ext uri="{FF2B5EF4-FFF2-40B4-BE49-F238E27FC236}">
                <a16:creationId xmlns:a16="http://schemas.microsoft.com/office/drawing/2014/main" id="{99CE696B-A9D2-C569-B22A-43AC9B739832}"/>
              </a:ext>
            </a:extLst>
          </p:cNvPr>
          <p:cNvSpPr/>
          <p:nvPr/>
        </p:nvSpPr>
        <p:spPr>
          <a:xfrm>
            <a:off x="0" y="6731000"/>
            <a:ext cx="1354667" cy="127000"/>
          </a:xfrm>
          <a:prstGeom prst="rect">
            <a:avLst/>
          </a:prstGeom>
          <a:solidFill>
            <a:srgbClr val="073349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B">
            <a:extLst>
              <a:ext uri="{FF2B5EF4-FFF2-40B4-BE49-F238E27FC236}">
                <a16:creationId xmlns:a16="http://schemas.microsoft.com/office/drawing/2014/main" id="{AD8BBAED-661E-4774-0F40-912B49C2DE91}"/>
              </a:ext>
            </a:extLst>
          </p:cNvPr>
          <p:cNvSpPr/>
          <p:nvPr/>
        </p:nvSpPr>
        <p:spPr>
          <a:xfrm>
            <a:off x="1354667" y="6731000"/>
            <a:ext cx="10837333" cy="127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744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38CBC-8C5B-EE91-2C4A-D93F6E75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73349"/>
                </a:solidFill>
              </a:rPr>
              <a:t>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2B9D67-3A66-113D-D5E7-8A8755B2E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Imposibilidad de consultar recursos</a:t>
            </a:r>
          </a:p>
          <a:p>
            <a:r>
              <a:rPr lang="es-ES" dirty="0"/>
              <a:t>Reservas presenciales</a:t>
            </a:r>
          </a:p>
          <a:p>
            <a:r>
              <a:rPr lang="es-ES" dirty="0"/>
              <a:t>Sin alternativa a problemas</a:t>
            </a:r>
          </a:p>
        </p:txBody>
      </p:sp>
      <p:sp>
        <p:nvSpPr>
          <p:cNvPr id="8" name="A">
            <a:extLst>
              <a:ext uri="{FF2B5EF4-FFF2-40B4-BE49-F238E27FC236}">
                <a16:creationId xmlns:a16="http://schemas.microsoft.com/office/drawing/2014/main" id="{19F15EBE-56AA-70DF-D0E1-DF60377D962B}"/>
              </a:ext>
            </a:extLst>
          </p:cNvPr>
          <p:cNvSpPr/>
          <p:nvPr/>
        </p:nvSpPr>
        <p:spPr>
          <a:xfrm>
            <a:off x="0" y="6731000"/>
            <a:ext cx="2709333" cy="127000"/>
          </a:xfrm>
          <a:prstGeom prst="rect">
            <a:avLst/>
          </a:prstGeom>
          <a:solidFill>
            <a:srgbClr val="073349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B">
            <a:extLst>
              <a:ext uri="{FF2B5EF4-FFF2-40B4-BE49-F238E27FC236}">
                <a16:creationId xmlns:a16="http://schemas.microsoft.com/office/drawing/2014/main" id="{5CB0885F-72B8-3A2A-8353-A4AF21572BF3}"/>
              </a:ext>
            </a:extLst>
          </p:cNvPr>
          <p:cNvSpPr/>
          <p:nvPr/>
        </p:nvSpPr>
        <p:spPr>
          <a:xfrm>
            <a:off x="2709333" y="6731000"/>
            <a:ext cx="9482667" cy="127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 descr="Una persona sosteniendo una laptop&#10;&#10;Descripción generada automáticamente con confianza media">
            <a:extLst>
              <a:ext uri="{FF2B5EF4-FFF2-40B4-BE49-F238E27FC236}">
                <a16:creationId xmlns:a16="http://schemas.microsoft.com/office/drawing/2014/main" id="{29192CB5-86FD-1D17-22A2-2256E7741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630" y="1376642"/>
            <a:ext cx="3648635" cy="2052358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3" name="Imagen 12" descr="Una sala de estar&#10;&#10;Descripción generada automáticamente">
            <a:extLst>
              <a:ext uri="{FF2B5EF4-FFF2-40B4-BE49-F238E27FC236}">
                <a16:creationId xmlns:a16="http://schemas.microsoft.com/office/drawing/2014/main" id="{11201680-3F16-21D3-45FD-85D7D9E8B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369" y="3827929"/>
            <a:ext cx="3553261" cy="266494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99767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E31D1-68EC-0526-A4DD-A177E724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73349"/>
                </a:solidFill>
              </a:rPr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8138CC-B177-C49A-C58E-F3AD7B210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rgbClr val="073349"/>
                </a:solidFill>
              </a:rPr>
              <a:t>Facilitar la gestión, consulta y reserva de recursos</a:t>
            </a:r>
          </a:p>
          <a:p>
            <a:r>
              <a:rPr lang="es-ES" sz="3200" dirty="0">
                <a:solidFill>
                  <a:srgbClr val="073349"/>
                </a:solidFill>
              </a:rPr>
              <a:t>Reportar incidencias de los recursos</a:t>
            </a:r>
          </a:p>
          <a:p>
            <a:r>
              <a:rPr lang="es-ES" sz="3200" dirty="0">
                <a:solidFill>
                  <a:srgbClr val="073349"/>
                </a:solidFill>
              </a:rPr>
              <a:t>Crear un sistema común al ámbito de la Universidade de Vigo</a:t>
            </a:r>
          </a:p>
        </p:txBody>
      </p:sp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D058E1F3-C00E-E72F-F831-2F2F63FD9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696" y="4130599"/>
            <a:ext cx="2022571" cy="2022571"/>
          </a:xfrm>
          <a:prstGeom prst="rect">
            <a:avLst/>
          </a:prstGeom>
        </p:spPr>
      </p:pic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763296D5-BE04-05AF-45F5-6C7D47231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935" y="4130599"/>
            <a:ext cx="2022571" cy="2022571"/>
          </a:xfrm>
          <a:prstGeom prst="rect">
            <a:avLst/>
          </a:prstGeom>
        </p:spPr>
      </p:pic>
      <p:pic>
        <p:nvPicPr>
          <p:cNvPr id="11" name="Imagen 10" descr="Forma&#10;&#10;Descripción generada automáticamente con confianza baja">
            <a:extLst>
              <a:ext uri="{FF2B5EF4-FFF2-40B4-BE49-F238E27FC236}">
                <a16:creationId xmlns:a16="http://schemas.microsoft.com/office/drawing/2014/main" id="{004D7396-5E7E-6A07-FBE9-B4539CFE7D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57" y="4130599"/>
            <a:ext cx="2022571" cy="2022571"/>
          </a:xfrm>
          <a:prstGeom prst="rect">
            <a:avLst/>
          </a:prstGeom>
        </p:spPr>
      </p:pic>
      <p:sp>
        <p:nvSpPr>
          <p:cNvPr id="10" name="A">
            <a:extLst>
              <a:ext uri="{FF2B5EF4-FFF2-40B4-BE49-F238E27FC236}">
                <a16:creationId xmlns:a16="http://schemas.microsoft.com/office/drawing/2014/main" id="{B3E62D5B-14C2-2D8C-5699-827766A0B009}"/>
              </a:ext>
            </a:extLst>
          </p:cNvPr>
          <p:cNvSpPr/>
          <p:nvPr/>
        </p:nvSpPr>
        <p:spPr>
          <a:xfrm>
            <a:off x="0" y="6731000"/>
            <a:ext cx="4064000" cy="127000"/>
          </a:xfrm>
          <a:prstGeom prst="rect">
            <a:avLst/>
          </a:prstGeom>
          <a:solidFill>
            <a:srgbClr val="073349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B">
            <a:extLst>
              <a:ext uri="{FF2B5EF4-FFF2-40B4-BE49-F238E27FC236}">
                <a16:creationId xmlns:a16="http://schemas.microsoft.com/office/drawing/2014/main" id="{E8A8852E-CD17-4781-CDC4-89A980603FCF}"/>
              </a:ext>
            </a:extLst>
          </p:cNvPr>
          <p:cNvSpPr/>
          <p:nvPr/>
        </p:nvSpPr>
        <p:spPr>
          <a:xfrm>
            <a:off x="4064000" y="6731000"/>
            <a:ext cx="8128000" cy="127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333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Forma&#10;&#10;Descripción generada automáticamente con confianza baja">
            <a:extLst>
              <a:ext uri="{FF2B5EF4-FFF2-40B4-BE49-F238E27FC236}">
                <a16:creationId xmlns:a16="http://schemas.microsoft.com/office/drawing/2014/main" id="{5D295E17-9DB8-8931-80C1-378735BD1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376" y="4108643"/>
            <a:ext cx="2695620" cy="2695620"/>
          </a:xfrm>
          <a:prstGeom prst="rect">
            <a:avLst/>
          </a:prstGeom>
        </p:spPr>
      </p:pic>
      <p:pic>
        <p:nvPicPr>
          <p:cNvPr id="18" name="Imagen 17" descr="Forma&#10;&#10;Descripción generada automáticamente con confianza baja">
            <a:extLst>
              <a:ext uri="{FF2B5EF4-FFF2-40B4-BE49-F238E27FC236}">
                <a16:creationId xmlns:a16="http://schemas.microsoft.com/office/drawing/2014/main" id="{62EE6B3F-BD59-9C51-F0E1-1256F4FC7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461" y="265805"/>
            <a:ext cx="1864658" cy="186465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509EC79-7B77-AFAF-0CD0-2612B7DC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73349"/>
                </a:solidFill>
              </a:rPr>
              <a:t>Solución propuesta</a:t>
            </a:r>
          </a:p>
        </p:txBody>
      </p:sp>
      <p:pic>
        <p:nvPicPr>
          <p:cNvPr id="6" name="Marcador de contenido 5" descr="Interfaz de usuario gráfica, Diagrama, Aplicación&#10;&#10;Descripción generada automáticamente">
            <a:extLst>
              <a:ext uri="{FF2B5EF4-FFF2-40B4-BE49-F238E27FC236}">
                <a16:creationId xmlns:a16="http://schemas.microsoft.com/office/drawing/2014/main" id="{42219ECB-7BCD-380A-7E43-83B0FA425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391150" cy="4191000"/>
          </a:xfrm>
        </p:spPr>
      </p:pic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844AF7C9-47AF-9BB7-1224-6ED79330A1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265" y="4498041"/>
            <a:ext cx="741812" cy="1046071"/>
          </a:xfrm>
          <a:prstGeom prst="rect">
            <a:avLst/>
          </a:prstGeom>
        </p:spPr>
      </p:pic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391020C5-B8A1-765C-EF01-208D27F690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020" y="4498041"/>
            <a:ext cx="744907" cy="1046071"/>
          </a:xfrm>
          <a:prstGeom prst="rect">
            <a:avLst/>
          </a:prstGeom>
        </p:spPr>
      </p:pic>
      <p:pic>
        <p:nvPicPr>
          <p:cNvPr id="12" name="Imagen 11" descr="Logotipo&#10;&#10;Descripción generada automáticamente">
            <a:extLst>
              <a:ext uri="{FF2B5EF4-FFF2-40B4-BE49-F238E27FC236}">
                <a16:creationId xmlns:a16="http://schemas.microsoft.com/office/drawing/2014/main" id="{D4150D52-8116-20A9-5148-72CFE865C1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834" y="1406782"/>
            <a:ext cx="1631065" cy="880913"/>
          </a:xfrm>
          <a:prstGeom prst="rect">
            <a:avLst/>
          </a:prstGeom>
        </p:spPr>
      </p:pic>
      <p:sp>
        <p:nvSpPr>
          <p:cNvPr id="21" name="Flecha: arriba y abajo 20">
            <a:extLst>
              <a:ext uri="{FF2B5EF4-FFF2-40B4-BE49-F238E27FC236}">
                <a16:creationId xmlns:a16="http://schemas.microsoft.com/office/drawing/2014/main" id="{F5C6A762-67FD-5D0D-328B-059EE0B36097}"/>
              </a:ext>
            </a:extLst>
          </p:cNvPr>
          <p:cNvSpPr/>
          <p:nvPr/>
        </p:nvSpPr>
        <p:spPr>
          <a:xfrm rot="19064399">
            <a:off x="9747656" y="2187319"/>
            <a:ext cx="439270" cy="2101141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4" name="Imagen 13" descr="Imagen que contiene objeto, señal, dibujo, tabla&#10;&#10;Descripción generada automáticamente">
            <a:extLst>
              <a:ext uri="{FF2B5EF4-FFF2-40B4-BE49-F238E27FC236}">
                <a16:creationId xmlns:a16="http://schemas.microsoft.com/office/drawing/2014/main" id="{40ED7BB6-B907-73C0-2604-2E74CBEA42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265" y="2312657"/>
            <a:ext cx="1117789" cy="1117789"/>
          </a:xfrm>
          <a:prstGeom prst="rect">
            <a:avLst/>
          </a:prstGeom>
        </p:spPr>
      </p:pic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BC4C43A4-6728-E0D3-2E6D-E6518E2635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161" y="127542"/>
            <a:ext cx="1280599" cy="713834"/>
          </a:xfrm>
          <a:prstGeom prst="rect">
            <a:avLst/>
          </a:prstGeom>
        </p:spPr>
      </p:pic>
      <p:sp>
        <p:nvSpPr>
          <p:cNvPr id="13" name="A">
            <a:extLst>
              <a:ext uri="{FF2B5EF4-FFF2-40B4-BE49-F238E27FC236}">
                <a16:creationId xmlns:a16="http://schemas.microsoft.com/office/drawing/2014/main" id="{B6AF5B9C-5FA3-D039-68C4-EEFB36215CC6}"/>
              </a:ext>
            </a:extLst>
          </p:cNvPr>
          <p:cNvSpPr/>
          <p:nvPr/>
        </p:nvSpPr>
        <p:spPr>
          <a:xfrm>
            <a:off x="0" y="6731000"/>
            <a:ext cx="5418667" cy="127000"/>
          </a:xfrm>
          <a:prstGeom prst="rect">
            <a:avLst/>
          </a:prstGeom>
          <a:solidFill>
            <a:srgbClr val="073349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B">
            <a:extLst>
              <a:ext uri="{FF2B5EF4-FFF2-40B4-BE49-F238E27FC236}">
                <a16:creationId xmlns:a16="http://schemas.microsoft.com/office/drawing/2014/main" id="{5C61EC83-9E44-E839-B4CF-9C0A6BA4428C}"/>
              </a:ext>
            </a:extLst>
          </p:cNvPr>
          <p:cNvSpPr/>
          <p:nvPr/>
        </p:nvSpPr>
        <p:spPr>
          <a:xfrm>
            <a:off x="5418667" y="6731000"/>
            <a:ext cx="6773333" cy="127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28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9A15F-E820-6FFE-0906-F0E43118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73349"/>
                </a:solidFill>
              </a:rPr>
              <a:t>Ejemplo de funcionamiento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2EED05-9970-D616-092F-B152E68C4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s-ES" dirty="0"/>
          </a:p>
        </p:txBody>
      </p:sp>
      <p:sp>
        <p:nvSpPr>
          <p:cNvPr id="9" name="A">
            <a:extLst>
              <a:ext uri="{FF2B5EF4-FFF2-40B4-BE49-F238E27FC236}">
                <a16:creationId xmlns:a16="http://schemas.microsoft.com/office/drawing/2014/main" id="{1EB353D3-BA92-B1D0-CFA6-93DA24124E55}"/>
              </a:ext>
            </a:extLst>
          </p:cNvPr>
          <p:cNvSpPr/>
          <p:nvPr/>
        </p:nvSpPr>
        <p:spPr>
          <a:xfrm>
            <a:off x="0" y="6731000"/>
            <a:ext cx="6773333" cy="127000"/>
          </a:xfrm>
          <a:prstGeom prst="rect">
            <a:avLst/>
          </a:prstGeom>
          <a:solidFill>
            <a:srgbClr val="073349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B">
            <a:extLst>
              <a:ext uri="{FF2B5EF4-FFF2-40B4-BE49-F238E27FC236}">
                <a16:creationId xmlns:a16="http://schemas.microsoft.com/office/drawing/2014/main" id="{C22ED5B6-7DD8-E878-FF54-ECB38F9F0168}"/>
              </a:ext>
            </a:extLst>
          </p:cNvPr>
          <p:cNvSpPr/>
          <p:nvPr/>
        </p:nvSpPr>
        <p:spPr>
          <a:xfrm>
            <a:off x="6773333" y="6731000"/>
            <a:ext cx="5418667" cy="127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747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F60B4-B759-03F9-E905-79AE3F36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73349"/>
                </a:solidFill>
              </a:rPr>
              <a:t>Conclusiones</a:t>
            </a:r>
            <a:r>
              <a:rPr lang="en-US" b="1" dirty="0">
                <a:solidFill>
                  <a:srgbClr val="073349"/>
                </a:solidFill>
              </a:rPr>
              <a:t> t</a:t>
            </a:r>
            <a:r>
              <a:rPr lang="es-ES" b="1" dirty="0" err="1">
                <a:solidFill>
                  <a:srgbClr val="073349"/>
                </a:solidFill>
              </a:rPr>
              <a:t>écnicas</a:t>
            </a:r>
            <a:endParaRPr lang="es-ES" b="1" dirty="0">
              <a:solidFill>
                <a:srgbClr val="073349"/>
              </a:solidFill>
            </a:endParaRPr>
          </a:p>
        </p:txBody>
      </p:sp>
      <p:sp>
        <p:nvSpPr>
          <p:cNvPr id="8" name="A">
            <a:extLst>
              <a:ext uri="{FF2B5EF4-FFF2-40B4-BE49-F238E27FC236}">
                <a16:creationId xmlns:a16="http://schemas.microsoft.com/office/drawing/2014/main" id="{7F40AB37-8C4B-04C2-B391-5E387877EF8B}"/>
              </a:ext>
            </a:extLst>
          </p:cNvPr>
          <p:cNvSpPr/>
          <p:nvPr/>
        </p:nvSpPr>
        <p:spPr>
          <a:xfrm>
            <a:off x="0" y="6731000"/>
            <a:ext cx="8128000" cy="127000"/>
          </a:xfrm>
          <a:prstGeom prst="rect">
            <a:avLst/>
          </a:prstGeom>
          <a:solidFill>
            <a:srgbClr val="073349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B">
            <a:extLst>
              <a:ext uri="{FF2B5EF4-FFF2-40B4-BE49-F238E27FC236}">
                <a16:creationId xmlns:a16="http://schemas.microsoft.com/office/drawing/2014/main" id="{D726F63F-0487-DE84-20FB-B47FD49EDF1D}"/>
              </a:ext>
            </a:extLst>
          </p:cNvPr>
          <p:cNvSpPr/>
          <p:nvPr/>
        </p:nvSpPr>
        <p:spPr>
          <a:xfrm>
            <a:off x="8128000" y="6731000"/>
            <a:ext cx="4064000" cy="127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88BADC0A-AB36-6D18-9BD8-1842C304D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13" y="1871111"/>
            <a:ext cx="3122021" cy="3115777"/>
          </a:xfrm>
          <a:prstGeom prst="rect">
            <a:avLst/>
          </a:prstGeom>
        </p:spPr>
      </p:pic>
      <p:pic>
        <p:nvPicPr>
          <p:cNvPr id="17" name="Imagen 1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D14DBE8E-2F66-9D05-A68B-56D0B116E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628899"/>
            <a:ext cx="2857500" cy="1600200"/>
          </a:xfrm>
          <a:prstGeom prst="rect">
            <a:avLst/>
          </a:prstGeom>
        </p:spPr>
      </p:pic>
      <p:pic>
        <p:nvPicPr>
          <p:cNvPr id="18" name="Imagen 17" descr="Logotipo&#10;&#10;Descripción generada automáticamente">
            <a:extLst>
              <a:ext uri="{FF2B5EF4-FFF2-40B4-BE49-F238E27FC236}">
                <a16:creationId xmlns:a16="http://schemas.microsoft.com/office/drawing/2014/main" id="{6A730895-73A4-CC25-0774-0D3BEB12B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555" y="2743076"/>
            <a:ext cx="1631065" cy="880913"/>
          </a:xfrm>
          <a:prstGeom prst="rect">
            <a:avLst/>
          </a:prstGeom>
        </p:spPr>
      </p:pic>
      <p:pic>
        <p:nvPicPr>
          <p:cNvPr id="20" name="Imagen 19" descr="Logotipo&#10;&#10;Descripción generada automáticamente">
            <a:extLst>
              <a:ext uri="{FF2B5EF4-FFF2-40B4-BE49-F238E27FC236}">
                <a16:creationId xmlns:a16="http://schemas.microsoft.com/office/drawing/2014/main" id="{771A613B-81CA-9948-53BA-BC9815E6E6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914" y="3292086"/>
            <a:ext cx="1988345" cy="1325563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B538E17E-B437-F9D1-598A-48660C493226}"/>
              </a:ext>
            </a:extLst>
          </p:cNvPr>
          <p:cNvSpPr txBox="1"/>
          <p:nvPr/>
        </p:nvSpPr>
        <p:spPr>
          <a:xfrm>
            <a:off x="1721224" y="1790461"/>
            <a:ext cx="82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275501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F60B4-B759-03F9-E905-79AE3F36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73349"/>
                </a:solidFill>
              </a:rPr>
              <a:t>Conclusiones</a:t>
            </a:r>
            <a:r>
              <a:rPr lang="en-US" b="1" dirty="0">
                <a:solidFill>
                  <a:srgbClr val="073349"/>
                </a:solidFill>
              </a:rPr>
              <a:t> </a:t>
            </a:r>
            <a:r>
              <a:rPr lang="es-ES" b="1" dirty="0">
                <a:solidFill>
                  <a:srgbClr val="073349"/>
                </a:solidFill>
              </a:rPr>
              <a:t>personales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868BC4A-D94B-4F61-D1BC-3F21C6B6D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731" y="4613081"/>
            <a:ext cx="2966571" cy="1668696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2D503A4-EFC4-6070-C89B-A0E8AE40E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904129" cy="2082203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Marcador de contenido 4" descr="Logotipo&#10;&#10;Descripción generada automáticamente">
            <a:extLst>
              <a:ext uri="{FF2B5EF4-FFF2-40B4-BE49-F238E27FC236}">
                <a16:creationId xmlns:a16="http://schemas.microsoft.com/office/drawing/2014/main" id="{DA614FCB-DD5C-4638-64B2-351117CE29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710" y="1711437"/>
            <a:ext cx="1601090" cy="1999410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AA6EE879-990C-18DF-AF49-B958E8048F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572" y="4214133"/>
            <a:ext cx="2466592" cy="2466592"/>
          </a:xfrm>
          <a:prstGeom prst="rect">
            <a:avLst/>
          </a:prstGeom>
        </p:spPr>
      </p:pic>
      <p:pic>
        <p:nvPicPr>
          <p:cNvPr id="12" name="Imagen 11" descr="Logotipo&#10;&#10;Descripción generada automáticamente con confianza baja">
            <a:extLst>
              <a:ext uri="{FF2B5EF4-FFF2-40B4-BE49-F238E27FC236}">
                <a16:creationId xmlns:a16="http://schemas.microsoft.com/office/drawing/2014/main" id="{12A32AD9-39FC-B847-AA20-872EC9BFD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931" y="1556751"/>
            <a:ext cx="2449177" cy="2350077"/>
          </a:xfrm>
          <a:prstGeom prst="rect">
            <a:avLst/>
          </a:prstGeom>
        </p:spPr>
      </p:pic>
      <p:sp>
        <p:nvSpPr>
          <p:cNvPr id="11" name="A">
            <a:extLst>
              <a:ext uri="{FF2B5EF4-FFF2-40B4-BE49-F238E27FC236}">
                <a16:creationId xmlns:a16="http://schemas.microsoft.com/office/drawing/2014/main" id="{0A6F742A-954E-AB6D-C935-8F9C00B1E97A}"/>
              </a:ext>
            </a:extLst>
          </p:cNvPr>
          <p:cNvSpPr/>
          <p:nvPr/>
        </p:nvSpPr>
        <p:spPr>
          <a:xfrm>
            <a:off x="0" y="6731000"/>
            <a:ext cx="9482667" cy="127000"/>
          </a:xfrm>
          <a:prstGeom prst="rect">
            <a:avLst/>
          </a:prstGeom>
          <a:solidFill>
            <a:srgbClr val="073349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B">
            <a:extLst>
              <a:ext uri="{FF2B5EF4-FFF2-40B4-BE49-F238E27FC236}">
                <a16:creationId xmlns:a16="http://schemas.microsoft.com/office/drawing/2014/main" id="{FE4488B4-E9D2-14CB-E781-84FCC0E66A78}"/>
              </a:ext>
            </a:extLst>
          </p:cNvPr>
          <p:cNvSpPr/>
          <p:nvPr/>
        </p:nvSpPr>
        <p:spPr>
          <a:xfrm>
            <a:off x="9482667" y="6731000"/>
            <a:ext cx="2709333" cy="127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642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84990-BA77-43B7-71AD-DF4298399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73349"/>
                </a:solidFill>
              </a:rPr>
              <a:t>Vías de trabajo futuro</a:t>
            </a:r>
          </a:p>
        </p:txBody>
      </p:sp>
      <p:pic>
        <p:nvPicPr>
          <p:cNvPr id="6" name="Marcador de contenido 5" descr="Icono&#10;&#10;Descripción generada automáticamente">
            <a:extLst>
              <a:ext uri="{FF2B5EF4-FFF2-40B4-BE49-F238E27FC236}">
                <a16:creationId xmlns:a16="http://schemas.microsoft.com/office/drawing/2014/main" id="{3E9FC6A6-444C-0542-751E-0260C0CF5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157" y="4151292"/>
            <a:ext cx="1900527" cy="1900527"/>
          </a:xfrm>
        </p:spPr>
      </p:pic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42F4B306-3B77-1030-0441-3B5FCE9DB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604" y="1878861"/>
            <a:ext cx="931215" cy="931215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D0205623-C8BD-F1AD-A71C-D397DE0E9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954" y="1943516"/>
            <a:ext cx="912387" cy="796491"/>
          </a:xfrm>
          <a:prstGeom prst="rect">
            <a:avLst/>
          </a:prstGeom>
        </p:spPr>
      </p:pic>
      <p:pic>
        <p:nvPicPr>
          <p:cNvPr id="12" name="Imagen 11" descr="Forma&#10;&#10;Descripción generada automáticamente con confianza baja">
            <a:extLst>
              <a:ext uri="{FF2B5EF4-FFF2-40B4-BE49-F238E27FC236}">
                <a16:creationId xmlns:a16="http://schemas.microsoft.com/office/drawing/2014/main" id="{EAA7DDF0-3D45-1311-7E14-0B03FD77CC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572" y="791100"/>
            <a:ext cx="3007555" cy="3007555"/>
          </a:xfrm>
          <a:prstGeom prst="rect">
            <a:avLst/>
          </a:prstGeom>
        </p:spPr>
      </p:pic>
      <p:pic>
        <p:nvPicPr>
          <p:cNvPr id="14" name="Imagen 13" descr="Forma&#10;&#10;Descripción generada automáticamente con confianza baja">
            <a:extLst>
              <a:ext uri="{FF2B5EF4-FFF2-40B4-BE49-F238E27FC236}">
                <a16:creationId xmlns:a16="http://schemas.microsoft.com/office/drawing/2014/main" id="{17817305-A474-3305-65F1-A1B70AF607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856" y="3952064"/>
            <a:ext cx="2298985" cy="2298985"/>
          </a:xfrm>
          <a:prstGeom prst="rect">
            <a:avLst/>
          </a:prstGeom>
        </p:spPr>
      </p:pic>
      <p:sp>
        <p:nvSpPr>
          <p:cNvPr id="11" name="A">
            <a:extLst>
              <a:ext uri="{FF2B5EF4-FFF2-40B4-BE49-F238E27FC236}">
                <a16:creationId xmlns:a16="http://schemas.microsoft.com/office/drawing/2014/main" id="{63F610E0-0DB9-4C58-CFF9-BC21CBDF9E71}"/>
              </a:ext>
            </a:extLst>
          </p:cNvPr>
          <p:cNvSpPr/>
          <p:nvPr/>
        </p:nvSpPr>
        <p:spPr>
          <a:xfrm>
            <a:off x="0" y="6731000"/>
            <a:ext cx="10837333" cy="127000"/>
          </a:xfrm>
          <a:prstGeom prst="rect">
            <a:avLst/>
          </a:prstGeom>
          <a:solidFill>
            <a:srgbClr val="073349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B">
            <a:extLst>
              <a:ext uri="{FF2B5EF4-FFF2-40B4-BE49-F238E27FC236}">
                <a16:creationId xmlns:a16="http://schemas.microsoft.com/office/drawing/2014/main" id="{1F504074-A7BD-E89A-DD52-BAF2E5164FE8}"/>
              </a:ext>
            </a:extLst>
          </p:cNvPr>
          <p:cNvSpPr/>
          <p:nvPr/>
        </p:nvSpPr>
        <p:spPr>
          <a:xfrm>
            <a:off x="10837333" y="6731000"/>
            <a:ext cx="1354667" cy="127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9007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A405637E-3B41-66FF-3190-1482790096C2}"/>
              </a:ext>
            </a:extLst>
          </p:cNvPr>
          <p:cNvSpPr/>
          <p:nvPr/>
        </p:nvSpPr>
        <p:spPr>
          <a:xfrm>
            <a:off x="0" y="0"/>
            <a:ext cx="12192000" cy="5423647"/>
          </a:xfrm>
          <a:prstGeom prst="rect">
            <a:avLst/>
          </a:prstGeom>
          <a:solidFill>
            <a:srgbClr val="0733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34AD87-5E95-27C4-B282-4B1E68CB5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5382"/>
            <a:ext cx="9144000" cy="1752881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Gracias por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vuestra atención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E50FF0-F0FD-ED44-99AC-354F11843B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Defensa del trabajo de fin de grado que presenta</a:t>
            </a:r>
          </a:p>
          <a:p>
            <a:r>
              <a:rPr lang="es-ES" sz="2000" b="1" dirty="0">
                <a:solidFill>
                  <a:schemeClr val="bg1"/>
                </a:solidFill>
              </a:rPr>
              <a:t>D. Oscar Lista Rivera</a:t>
            </a:r>
          </a:p>
          <a:p>
            <a:r>
              <a:rPr lang="es-ES" sz="2000" dirty="0">
                <a:solidFill>
                  <a:schemeClr val="bg1"/>
                </a:solidFill>
              </a:rPr>
              <a:t>Para la obtención del Título de Graduado en Ingeniería Informática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5E711C5D-4BF5-C215-DD1B-FF5971F80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025" y="5696650"/>
            <a:ext cx="5514975" cy="933450"/>
          </a:xfrm>
          <a:prstGeom prst="rect">
            <a:avLst/>
          </a:prstGeom>
        </p:spPr>
      </p:pic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4F8D31C8-488A-6272-2A01-63F344E39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4" y="3622862"/>
            <a:ext cx="5081026" cy="5081026"/>
          </a:xfrm>
          <a:prstGeom prst="rect">
            <a:avLst/>
          </a:prstGeom>
        </p:spPr>
      </p:pic>
      <p:sp>
        <p:nvSpPr>
          <p:cNvPr id="4" name="A">
            <a:extLst>
              <a:ext uri="{FF2B5EF4-FFF2-40B4-BE49-F238E27FC236}">
                <a16:creationId xmlns:a16="http://schemas.microsoft.com/office/drawing/2014/main" id="{24FDEE1B-3CBC-C3DB-1807-B481554AAD1F}"/>
              </a:ext>
            </a:extLst>
          </p:cNvPr>
          <p:cNvSpPr/>
          <p:nvPr/>
        </p:nvSpPr>
        <p:spPr>
          <a:xfrm>
            <a:off x="0" y="6731000"/>
            <a:ext cx="12192000" cy="127000"/>
          </a:xfrm>
          <a:prstGeom prst="rect">
            <a:avLst/>
          </a:prstGeom>
          <a:solidFill>
            <a:srgbClr val="3349FF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B">
            <a:extLst>
              <a:ext uri="{FF2B5EF4-FFF2-40B4-BE49-F238E27FC236}">
                <a16:creationId xmlns:a16="http://schemas.microsoft.com/office/drawing/2014/main" id="{B0546B46-1E3B-9E7A-1C39-FD91AED35288}"/>
              </a:ext>
            </a:extLst>
          </p:cNvPr>
          <p:cNvSpPr/>
          <p:nvPr/>
        </p:nvSpPr>
        <p:spPr>
          <a:xfrm>
            <a:off x="12192000" y="6731000"/>
            <a:ext cx="0" cy="127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6569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112</Words>
  <Application>Microsoft Office PowerPoint</Application>
  <PresentationFormat>Panorámica</PresentationFormat>
  <Paragraphs>22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de Office</vt:lpstr>
      <vt:lpstr>UVigoRes: Sistema de reserva de recursos</vt:lpstr>
      <vt:lpstr>Problema</vt:lpstr>
      <vt:lpstr>Objetivos</vt:lpstr>
      <vt:lpstr>Solución propuesta</vt:lpstr>
      <vt:lpstr>Ejemplo de funcionamiento</vt:lpstr>
      <vt:lpstr>Conclusiones técnicas</vt:lpstr>
      <vt:lpstr>Conclusiones personales</vt:lpstr>
      <vt:lpstr>Vías de trabajo futuro</vt:lpstr>
      <vt:lpstr>Gracias por vuestra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Lista Rivera</dc:creator>
  <cp:lastModifiedBy>Oscar Lista Rivera</cp:lastModifiedBy>
  <cp:revision>16</cp:revision>
  <dcterms:created xsi:type="dcterms:W3CDTF">2024-09-04T17:18:58Z</dcterms:created>
  <dcterms:modified xsi:type="dcterms:W3CDTF">2024-09-08T10:57:54Z</dcterms:modified>
</cp:coreProperties>
</file>