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9" r:id="rId3"/>
    <p:sldId id="261" r:id="rId4"/>
    <p:sldId id="265" r:id="rId5"/>
    <p:sldId id="260" r:id="rId6"/>
    <p:sldId id="257" r:id="rId7"/>
    <p:sldId id="263" r:id="rId8"/>
    <p:sldId id="258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A079-F624-4F06-8292-7991D53C206B}" type="datetimeFigureOut">
              <a:rPr lang="es-419" smtClean="0"/>
              <a:t>28/3/2020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06646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A079-F624-4F06-8292-7991D53C206B}" type="datetimeFigureOut">
              <a:rPr lang="es-419" smtClean="0"/>
              <a:t>28/3/2020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37760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A079-F624-4F06-8292-7991D53C206B}" type="datetimeFigureOut">
              <a:rPr lang="es-419" smtClean="0"/>
              <a:t>28/3/2020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90108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A079-F624-4F06-8292-7991D53C206B}" type="datetimeFigureOut">
              <a:rPr lang="es-419" smtClean="0"/>
              <a:t>28/3/2020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44874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A079-F624-4F06-8292-7991D53C206B}" type="datetimeFigureOut">
              <a:rPr lang="es-419" smtClean="0"/>
              <a:t>28/3/2020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03519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A079-F624-4F06-8292-7991D53C206B}" type="datetimeFigureOut">
              <a:rPr lang="es-419" smtClean="0"/>
              <a:t>28/3/2020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41261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A079-F624-4F06-8292-7991D53C206B}" type="datetimeFigureOut">
              <a:rPr lang="es-419" smtClean="0"/>
              <a:t>28/3/2020</a:t>
            </a:fld>
            <a:endParaRPr lang="es-419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54360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A079-F624-4F06-8292-7991D53C206B}" type="datetimeFigureOut">
              <a:rPr lang="es-419" smtClean="0"/>
              <a:t>28/3/2020</a:t>
            </a:fld>
            <a:endParaRPr lang="es-419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25452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A079-F624-4F06-8292-7991D53C206B}" type="datetimeFigureOut">
              <a:rPr lang="es-419" smtClean="0"/>
              <a:t>28/3/2020</a:t>
            </a:fld>
            <a:endParaRPr lang="es-419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20912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A079-F624-4F06-8292-7991D53C206B}" type="datetimeFigureOut">
              <a:rPr lang="es-419" smtClean="0"/>
              <a:t>28/3/2020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17786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A079-F624-4F06-8292-7991D53C206B}" type="datetimeFigureOut">
              <a:rPr lang="es-419" smtClean="0"/>
              <a:t>28/3/2020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72822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2A079-F624-4F06-8292-7991D53C206B}" type="datetimeFigureOut">
              <a:rPr lang="es-419" smtClean="0"/>
              <a:t>28/3/2020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4318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487725" y="2446985"/>
            <a:ext cx="90713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4800" dirty="0" smtClean="0"/>
              <a:t>Panel 1</a:t>
            </a:r>
          </a:p>
          <a:p>
            <a:pPr algn="ctr"/>
            <a:r>
              <a:rPr lang="es-CL" sz="4800" dirty="0" smtClean="0"/>
              <a:t>Seleccionar y visualizar el directorio</a:t>
            </a:r>
            <a:endParaRPr lang="es-419" sz="4800" dirty="0"/>
          </a:p>
        </p:txBody>
      </p:sp>
    </p:spTree>
    <p:extLst>
      <p:ext uri="{BB962C8B-B14F-4D97-AF65-F5344CB8AC3E}">
        <p14:creationId xmlns:p14="http://schemas.microsoft.com/office/powerpoint/2010/main" val="294108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Conector angular 96"/>
          <p:cNvCxnSpPr>
            <a:stCxn id="85" idx="1"/>
            <a:endCxn id="47" idx="2"/>
          </p:cNvCxnSpPr>
          <p:nvPr/>
        </p:nvCxnSpPr>
        <p:spPr>
          <a:xfrm rot="10800000">
            <a:off x="1707074" y="2497241"/>
            <a:ext cx="8241093" cy="360907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atos 32"/>
          <p:cNvSpPr/>
          <p:nvPr/>
        </p:nvSpPr>
        <p:spPr>
          <a:xfrm>
            <a:off x="8193898" y="1517253"/>
            <a:ext cx="2178719" cy="1400030"/>
          </a:xfrm>
          <a:prstGeom prst="flowChartInputOutp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1600" dirty="0" smtClean="0"/>
              <a:t>Edición</a:t>
            </a:r>
          </a:p>
          <a:p>
            <a:r>
              <a:rPr lang="es-CL" sz="1600" dirty="0" smtClean="0"/>
              <a:t>- Periodo</a:t>
            </a:r>
          </a:p>
          <a:p>
            <a:r>
              <a:rPr lang="es-CL" sz="1600" dirty="0" smtClean="0"/>
              <a:t>- Actividad</a:t>
            </a:r>
          </a:p>
          <a:p>
            <a:r>
              <a:rPr lang="es-CL" sz="1600" dirty="0" smtClean="0"/>
              <a:t>- Noche</a:t>
            </a:r>
          </a:p>
          <a:p>
            <a:r>
              <a:rPr lang="es-CL" sz="1600" dirty="0" smtClean="0"/>
              <a:t>- Borra filtro</a:t>
            </a:r>
            <a:endParaRPr lang="es-419" sz="16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3249482" y="4720819"/>
            <a:ext cx="50324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dirty="0" smtClean="0"/>
              <a:t>Formato editar un segmento de actividad</a:t>
            </a:r>
            <a:br>
              <a:rPr lang="es-CL" sz="1600" dirty="0" smtClean="0"/>
            </a:br>
            <a:r>
              <a:rPr lang="es-CL" sz="1600" b="1" dirty="0" err="1" smtClean="0">
                <a:solidFill>
                  <a:schemeClr val="accent5">
                    <a:lumMod val="75000"/>
                  </a:schemeClr>
                </a:solidFill>
              </a:rPr>
              <a:t>automatico</a:t>
            </a:r>
            <a:r>
              <a:rPr lang="es-CL" sz="1600" b="1" dirty="0" smtClean="0">
                <a:solidFill>
                  <a:schemeClr val="accent5">
                    <a:lumMod val="75000"/>
                  </a:schemeClr>
                </a:solidFill>
              </a:rPr>
              <a:t> = 1</a:t>
            </a:r>
          </a:p>
          <a:p>
            <a:r>
              <a:rPr lang="es-CL" sz="1600" b="1" dirty="0" smtClean="0">
                <a:solidFill>
                  <a:schemeClr val="accent5">
                    <a:lumMod val="75000"/>
                  </a:schemeClr>
                </a:solidFill>
              </a:rPr>
              <a:t>periodo manual = 2</a:t>
            </a:r>
          </a:p>
          <a:p>
            <a:r>
              <a:rPr lang="es-CL" sz="1600" b="1" dirty="0" smtClean="0">
                <a:solidFill>
                  <a:schemeClr val="accent5">
                    <a:lumMod val="75000"/>
                  </a:schemeClr>
                </a:solidFill>
              </a:rPr>
              <a:t>cambio actividad = 3</a:t>
            </a:r>
            <a:endParaRPr lang="es-CL" sz="1600" b="1" dirty="0" smtClean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s-CL" sz="1600" b="1" dirty="0" smtClean="0">
                <a:solidFill>
                  <a:schemeClr val="accent4">
                    <a:lumMod val="50000"/>
                  </a:schemeClr>
                </a:solidFill>
              </a:rPr>
              <a:t>set </a:t>
            </a:r>
            <a:r>
              <a:rPr lang="es-CL" sz="1600" b="1" dirty="0" err="1" smtClean="0">
                <a:solidFill>
                  <a:schemeClr val="accent4">
                    <a:lumMod val="50000"/>
                  </a:schemeClr>
                </a:solidFill>
              </a:rPr>
              <a:t>ini</a:t>
            </a:r>
            <a:r>
              <a:rPr lang="es-CL" sz="1600" b="1" dirty="0" smtClean="0">
                <a:solidFill>
                  <a:schemeClr val="accent4">
                    <a:lumMod val="50000"/>
                  </a:schemeClr>
                </a:solidFill>
              </a:rPr>
              <a:t> noche = 4</a:t>
            </a:r>
            <a:endParaRPr lang="es-419" sz="1600" b="1" dirty="0">
              <a:solidFill>
                <a:srgbClr val="C00000"/>
              </a:solidFill>
            </a:endParaRPr>
          </a:p>
        </p:txBody>
      </p:sp>
      <p:sp>
        <p:nvSpPr>
          <p:cNvPr id="46" name="CuadroTexto 45"/>
          <p:cNvSpPr txBox="1"/>
          <p:nvPr/>
        </p:nvSpPr>
        <p:spPr>
          <a:xfrm>
            <a:off x="180304" y="180304"/>
            <a:ext cx="115523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 err="1" smtClean="0"/>
              <a:t>Seccion</a:t>
            </a:r>
            <a:r>
              <a:rPr lang="es-CL" sz="2400" b="1" dirty="0" smtClean="0"/>
              <a:t> 3</a:t>
            </a:r>
            <a:r>
              <a:rPr lang="es-CL" sz="2400" dirty="0" smtClean="0"/>
              <a:t>: </a:t>
            </a:r>
            <a:r>
              <a:rPr lang="es-CL" sz="2400" b="1" dirty="0" smtClean="0"/>
              <a:t>Proceso Editar</a:t>
            </a:r>
          </a:p>
          <a:p>
            <a:r>
              <a:rPr lang="es-CL" sz="1400" dirty="0" smtClean="0"/>
              <a:t>Al seleccionar o existir un </a:t>
            </a:r>
            <a:r>
              <a:rPr lang="es-CL" sz="1400" b="1" dirty="0" err="1" smtClean="0"/>
              <a:t>awdfile</a:t>
            </a:r>
            <a:r>
              <a:rPr lang="es-CL" sz="1400" dirty="0" smtClean="0"/>
              <a:t>() se carga el </a:t>
            </a:r>
            <a:r>
              <a:rPr lang="es-CL" sz="1400" dirty="0"/>
              <a:t>correspondiente </a:t>
            </a:r>
            <a:r>
              <a:rPr lang="es-CL" sz="1400" b="1" dirty="0" err="1" smtClean="0"/>
              <a:t>acveditRDS</a:t>
            </a:r>
            <a:r>
              <a:rPr lang="es-CL" sz="1400" dirty="0" smtClean="0"/>
              <a:t>()</a:t>
            </a:r>
            <a:r>
              <a:rPr lang="es-CL" sz="1400" dirty="0"/>
              <a:t> y el </a:t>
            </a:r>
            <a:r>
              <a:rPr lang="es-CL" sz="1400" b="1" dirty="0" err="1" smtClean="0"/>
              <a:t>filterRDS</a:t>
            </a:r>
            <a:r>
              <a:rPr lang="es-CL" sz="1400" dirty="0" smtClean="0"/>
              <a:t>() los cuales están en un </a:t>
            </a:r>
            <a:r>
              <a:rPr lang="es-CL" sz="1400" b="1" dirty="0" err="1" smtClean="0"/>
              <a:t>reactivePoll</a:t>
            </a:r>
            <a:r>
              <a:rPr lang="es-CL" sz="1400" dirty="0" smtClean="0"/>
              <a:t> que chequea cada ½ segundo si hay cambios en la fecha de modificación. Entonces el cambio o edición depende de modificar el archivo.</a:t>
            </a:r>
          </a:p>
        </p:txBody>
      </p:sp>
      <p:sp>
        <p:nvSpPr>
          <p:cNvPr id="47" name="Rectángulo 46"/>
          <p:cNvSpPr/>
          <p:nvPr/>
        </p:nvSpPr>
        <p:spPr>
          <a:xfrm>
            <a:off x="897515" y="1921240"/>
            <a:ext cx="1619115" cy="576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>
                <a:solidFill>
                  <a:schemeClr val="accent1">
                    <a:lumMod val="50000"/>
                  </a:schemeClr>
                </a:solidFill>
              </a:rPr>
              <a:t>"_</a:t>
            </a:r>
            <a:r>
              <a:rPr lang="es-CL" sz="1600" dirty="0" err="1">
                <a:solidFill>
                  <a:schemeClr val="accent1">
                    <a:lumMod val="50000"/>
                  </a:schemeClr>
                </a:solidFill>
              </a:rPr>
              <a:t>acv.edit.RDS</a:t>
            </a:r>
            <a:r>
              <a:rPr lang="es-CL" sz="1600" dirty="0">
                <a:solidFill>
                  <a:schemeClr val="accent1">
                    <a:lumMod val="50000"/>
                  </a:schemeClr>
                </a:solidFill>
              </a:rPr>
              <a:t>"</a:t>
            </a:r>
            <a:endParaRPr lang="es-419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897515" y="3248222"/>
            <a:ext cx="1619114" cy="576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>
                <a:solidFill>
                  <a:schemeClr val="accent1">
                    <a:lumMod val="50000"/>
                  </a:schemeClr>
                </a:solidFill>
              </a:rPr>
              <a:t>".</a:t>
            </a:r>
            <a:r>
              <a:rPr lang="es-CL" sz="1600" dirty="0" err="1">
                <a:solidFill>
                  <a:schemeClr val="accent1">
                    <a:lumMod val="50000"/>
                  </a:schemeClr>
                </a:solidFill>
              </a:rPr>
              <a:t>edit.RDS</a:t>
            </a:r>
            <a:r>
              <a:rPr lang="es-CL" sz="1600" dirty="0">
                <a:solidFill>
                  <a:schemeClr val="accent1">
                    <a:lumMod val="50000"/>
                  </a:schemeClr>
                </a:solidFill>
              </a:rPr>
              <a:t>"</a:t>
            </a:r>
            <a:endParaRPr lang="es-419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2" name="Rectángulo redondeado 51"/>
          <p:cNvSpPr/>
          <p:nvPr/>
        </p:nvSpPr>
        <p:spPr>
          <a:xfrm>
            <a:off x="2965320" y="1921240"/>
            <a:ext cx="1004552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check</a:t>
            </a:r>
            <a:endParaRPr lang="es-CL" dirty="0" smtClean="0"/>
          </a:p>
          <a:p>
            <a:pPr algn="ctr"/>
            <a:r>
              <a:rPr lang="es-CL" dirty="0" err="1" smtClean="0"/>
              <a:t>acvfilter</a:t>
            </a:r>
            <a:endParaRPr lang="es-419" dirty="0"/>
          </a:p>
        </p:txBody>
      </p:sp>
      <p:sp>
        <p:nvSpPr>
          <p:cNvPr id="67" name="Rectángulo 66"/>
          <p:cNvSpPr/>
          <p:nvPr/>
        </p:nvSpPr>
        <p:spPr>
          <a:xfrm>
            <a:off x="9948166" y="3936942"/>
            <a:ext cx="1133340" cy="576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Button</a:t>
            </a:r>
            <a:r>
              <a:rPr lang="es-CL" dirty="0" smtClean="0"/>
              <a:t> </a:t>
            </a:r>
          </a:p>
          <a:p>
            <a:pPr algn="ctr"/>
            <a:r>
              <a:rPr lang="es-CL" dirty="0" err="1" smtClean="0"/>
              <a:t>Action</a:t>
            </a:r>
            <a:endParaRPr lang="es-419" dirty="0"/>
          </a:p>
        </p:txBody>
      </p:sp>
      <p:sp>
        <p:nvSpPr>
          <p:cNvPr id="74" name="Rectángulo redondeado 73"/>
          <p:cNvSpPr/>
          <p:nvPr/>
        </p:nvSpPr>
        <p:spPr>
          <a:xfrm>
            <a:off x="9948166" y="4977610"/>
            <a:ext cx="1133340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update</a:t>
            </a:r>
            <a:endParaRPr lang="es-CL" dirty="0" smtClean="0"/>
          </a:p>
          <a:p>
            <a:pPr algn="ctr"/>
            <a:r>
              <a:rPr lang="es-CL" dirty="0" err="1" smtClean="0"/>
              <a:t>filter</a:t>
            </a:r>
            <a:endParaRPr lang="es-419" dirty="0"/>
          </a:p>
        </p:txBody>
      </p:sp>
      <p:sp>
        <p:nvSpPr>
          <p:cNvPr id="75" name="Rectángulo 74"/>
          <p:cNvSpPr/>
          <p:nvPr/>
        </p:nvSpPr>
        <p:spPr>
          <a:xfrm>
            <a:off x="6287943" y="3257087"/>
            <a:ext cx="1043188" cy="576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/>
              <a:t>Show </a:t>
            </a:r>
          </a:p>
          <a:p>
            <a:pPr algn="ctr"/>
            <a:r>
              <a:rPr lang="es-CL" sz="1600" dirty="0" smtClean="0"/>
              <a:t>filtro</a:t>
            </a:r>
            <a:endParaRPr lang="es-419" sz="1600" dirty="0"/>
          </a:p>
        </p:txBody>
      </p:sp>
      <p:sp>
        <p:nvSpPr>
          <p:cNvPr id="85" name="Rectángulo redondeado 84"/>
          <p:cNvSpPr/>
          <p:nvPr/>
        </p:nvSpPr>
        <p:spPr>
          <a:xfrm>
            <a:off x="9948166" y="5818319"/>
            <a:ext cx="1133340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update</a:t>
            </a:r>
            <a:endParaRPr lang="es-CL" dirty="0" smtClean="0"/>
          </a:p>
          <a:p>
            <a:pPr algn="ctr"/>
            <a:r>
              <a:rPr lang="es-CL" dirty="0" err="1" smtClean="0"/>
              <a:t>acv.edit</a:t>
            </a:r>
            <a:endParaRPr lang="es-419" dirty="0"/>
          </a:p>
        </p:txBody>
      </p:sp>
      <p:sp>
        <p:nvSpPr>
          <p:cNvPr id="42" name="Rectángulo 41"/>
          <p:cNvSpPr/>
          <p:nvPr/>
        </p:nvSpPr>
        <p:spPr>
          <a:xfrm>
            <a:off x="4418563" y="1501197"/>
            <a:ext cx="1435219" cy="1416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1600" dirty="0" err="1" smtClean="0"/>
              <a:t>acveditRDS</a:t>
            </a:r>
            <a:r>
              <a:rPr lang="es-CL" sz="1600" dirty="0" smtClean="0"/>
              <a:t>()</a:t>
            </a:r>
          </a:p>
          <a:p>
            <a:r>
              <a:rPr lang="es-CL" sz="1600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es-CL" sz="1600" dirty="0" err="1" smtClean="0">
                <a:solidFill>
                  <a:schemeClr val="accent1">
                    <a:lumMod val="50000"/>
                  </a:schemeClr>
                </a:solidFill>
              </a:rPr>
              <a:t>semiper</a:t>
            </a:r>
            <a:endParaRPr lang="es-CL" sz="16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CL" sz="1600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es-CL" sz="1600" dirty="0" err="1" smtClean="0">
                <a:solidFill>
                  <a:schemeClr val="accent1">
                    <a:lumMod val="50000"/>
                  </a:schemeClr>
                </a:solidFill>
              </a:rPr>
              <a:t>filtroNA</a:t>
            </a:r>
            <a:endParaRPr lang="es-CL" sz="16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CL" sz="1600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es-CL" sz="1600" dirty="0" err="1" smtClean="0">
                <a:solidFill>
                  <a:schemeClr val="accent1">
                    <a:lumMod val="50000"/>
                  </a:schemeClr>
                </a:solidFill>
              </a:rPr>
              <a:t>filtroERROR</a:t>
            </a:r>
            <a:endParaRPr lang="es-CL" sz="16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CL" sz="1600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es-CL" sz="1600" dirty="0" err="1" smtClean="0">
                <a:solidFill>
                  <a:schemeClr val="accent1">
                    <a:lumMod val="50000"/>
                  </a:schemeClr>
                </a:solidFill>
              </a:rPr>
              <a:t>timelist</a:t>
            </a:r>
            <a:endParaRPr lang="es-419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8" name="Rectángulo 47"/>
          <p:cNvSpPr/>
          <p:nvPr/>
        </p:nvSpPr>
        <p:spPr>
          <a:xfrm>
            <a:off x="4411298" y="3105741"/>
            <a:ext cx="1435219" cy="869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1600" dirty="0" err="1" smtClean="0"/>
              <a:t>filterRDS</a:t>
            </a:r>
            <a:r>
              <a:rPr lang="es-CL" sz="1600" dirty="0" smtClean="0"/>
              <a:t>()</a:t>
            </a:r>
          </a:p>
          <a:p>
            <a:r>
              <a:rPr lang="es-CL" sz="1600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es-CL" sz="1600" dirty="0" err="1" smtClean="0">
                <a:solidFill>
                  <a:schemeClr val="accent1">
                    <a:lumMod val="50000"/>
                  </a:schemeClr>
                </a:solidFill>
              </a:rPr>
              <a:t>header</a:t>
            </a:r>
            <a:endParaRPr lang="es-CL" sz="16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CL" sz="1600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es-CL" sz="1600" dirty="0" err="1" smtClean="0">
                <a:solidFill>
                  <a:schemeClr val="accent1">
                    <a:lumMod val="50000"/>
                  </a:schemeClr>
                </a:solidFill>
              </a:rPr>
              <a:t>filter</a:t>
            </a:r>
            <a:endParaRPr lang="es-419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0" name="Rectángulo redondeado 49"/>
          <p:cNvSpPr/>
          <p:nvPr/>
        </p:nvSpPr>
        <p:spPr>
          <a:xfrm>
            <a:off x="2965320" y="3252427"/>
            <a:ext cx="1004552" cy="5760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readRDS</a:t>
            </a:r>
            <a:endParaRPr lang="es-CL" sz="1600" dirty="0" smtClean="0"/>
          </a:p>
        </p:txBody>
      </p:sp>
      <p:sp>
        <p:nvSpPr>
          <p:cNvPr id="62" name="Rectángulo 61"/>
          <p:cNvSpPr/>
          <p:nvPr/>
        </p:nvSpPr>
        <p:spPr>
          <a:xfrm>
            <a:off x="6287943" y="1914992"/>
            <a:ext cx="1043188" cy="576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/>
              <a:t>Show </a:t>
            </a:r>
          </a:p>
          <a:p>
            <a:pPr algn="ctr"/>
            <a:r>
              <a:rPr lang="es-CL" sz="1600" dirty="0" err="1" smtClean="0"/>
              <a:t>Plot</a:t>
            </a:r>
            <a:endParaRPr lang="es-419" sz="1600" dirty="0"/>
          </a:p>
        </p:txBody>
      </p:sp>
      <p:sp>
        <p:nvSpPr>
          <p:cNvPr id="63" name="Rectángulo 62"/>
          <p:cNvSpPr/>
          <p:nvPr/>
        </p:nvSpPr>
        <p:spPr>
          <a:xfrm>
            <a:off x="9948166" y="3096856"/>
            <a:ext cx="1133340" cy="57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/>
              <a:t>edición</a:t>
            </a:r>
          </a:p>
          <a:p>
            <a:pPr algn="ctr"/>
            <a:r>
              <a:rPr lang="es-CL" sz="1600" dirty="0" err="1" smtClean="0"/>
              <a:t>list</a:t>
            </a:r>
            <a:r>
              <a:rPr lang="es-CL" sz="1600" dirty="0" smtClean="0"/>
              <a:t>()</a:t>
            </a:r>
            <a:endParaRPr lang="es-419" sz="1600" dirty="0"/>
          </a:p>
        </p:txBody>
      </p:sp>
      <p:cxnSp>
        <p:nvCxnSpPr>
          <p:cNvPr id="36" name="Conector recto de flecha 35"/>
          <p:cNvCxnSpPr>
            <a:stCxn id="63" idx="2"/>
            <a:endCxn id="67" idx="0"/>
          </p:cNvCxnSpPr>
          <p:nvPr/>
        </p:nvCxnSpPr>
        <p:spPr>
          <a:xfrm>
            <a:off x="10514836" y="3672856"/>
            <a:ext cx="0" cy="2640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>
            <a:endCxn id="74" idx="0"/>
          </p:cNvCxnSpPr>
          <p:nvPr/>
        </p:nvCxnSpPr>
        <p:spPr>
          <a:xfrm>
            <a:off x="10514836" y="4512942"/>
            <a:ext cx="0" cy="4646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/>
          <p:cNvCxnSpPr>
            <a:stCxn id="74" idx="2"/>
            <a:endCxn id="85" idx="0"/>
          </p:cNvCxnSpPr>
          <p:nvPr/>
        </p:nvCxnSpPr>
        <p:spPr>
          <a:xfrm>
            <a:off x="10514836" y="5553610"/>
            <a:ext cx="0" cy="264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angular 52"/>
          <p:cNvCxnSpPr>
            <a:stCxn id="33" idx="5"/>
            <a:endCxn id="63" idx="0"/>
          </p:cNvCxnSpPr>
          <p:nvPr/>
        </p:nvCxnSpPr>
        <p:spPr>
          <a:xfrm>
            <a:off x="10154745" y="2217268"/>
            <a:ext cx="360091" cy="87958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/>
          <p:cNvCxnSpPr>
            <a:stCxn id="47" idx="3"/>
            <a:endCxn id="52" idx="1"/>
          </p:cNvCxnSpPr>
          <p:nvPr/>
        </p:nvCxnSpPr>
        <p:spPr>
          <a:xfrm>
            <a:off x="2516630" y="2209240"/>
            <a:ext cx="44869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/>
          <p:cNvCxnSpPr>
            <a:stCxn id="52" idx="3"/>
            <a:endCxn id="42" idx="1"/>
          </p:cNvCxnSpPr>
          <p:nvPr/>
        </p:nvCxnSpPr>
        <p:spPr>
          <a:xfrm>
            <a:off x="3969872" y="2209240"/>
            <a:ext cx="44869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de flecha 59"/>
          <p:cNvCxnSpPr>
            <a:stCxn id="51" idx="3"/>
            <a:endCxn id="50" idx="1"/>
          </p:cNvCxnSpPr>
          <p:nvPr/>
        </p:nvCxnSpPr>
        <p:spPr>
          <a:xfrm>
            <a:off x="2516629" y="3536222"/>
            <a:ext cx="448691" cy="42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/>
          <p:cNvCxnSpPr>
            <a:stCxn id="50" idx="3"/>
            <a:endCxn id="48" idx="1"/>
          </p:cNvCxnSpPr>
          <p:nvPr/>
        </p:nvCxnSpPr>
        <p:spPr>
          <a:xfrm>
            <a:off x="3969872" y="3540427"/>
            <a:ext cx="44142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de flecha 70"/>
          <p:cNvCxnSpPr>
            <a:stCxn id="42" idx="3"/>
            <a:endCxn id="62" idx="1"/>
          </p:cNvCxnSpPr>
          <p:nvPr/>
        </p:nvCxnSpPr>
        <p:spPr>
          <a:xfrm flipV="1">
            <a:off x="5853782" y="2202992"/>
            <a:ext cx="434161" cy="62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de flecha 72"/>
          <p:cNvCxnSpPr>
            <a:stCxn id="48" idx="3"/>
            <a:endCxn id="75" idx="1"/>
          </p:cNvCxnSpPr>
          <p:nvPr/>
        </p:nvCxnSpPr>
        <p:spPr>
          <a:xfrm>
            <a:off x="5846517" y="3540427"/>
            <a:ext cx="441426" cy="46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de flecha 78"/>
          <p:cNvCxnSpPr>
            <a:stCxn id="62" idx="3"/>
            <a:endCxn id="33" idx="2"/>
          </p:cNvCxnSpPr>
          <p:nvPr/>
        </p:nvCxnSpPr>
        <p:spPr>
          <a:xfrm>
            <a:off x="7331131" y="2202992"/>
            <a:ext cx="1080639" cy="142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273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ector recto de flecha 14"/>
          <p:cNvCxnSpPr>
            <a:stCxn id="13" idx="0"/>
            <a:endCxn id="7" idx="2"/>
          </p:cNvCxnSpPr>
          <p:nvPr/>
        </p:nvCxnSpPr>
        <p:spPr>
          <a:xfrm flipV="1">
            <a:off x="9304984" y="2382592"/>
            <a:ext cx="1" cy="19093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Rectángulo 3"/>
          <p:cNvSpPr/>
          <p:nvPr/>
        </p:nvSpPr>
        <p:spPr>
          <a:xfrm>
            <a:off x="1081824" y="1416676"/>
            <a:ext cx="2820473" cy="965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accent4"/>
                </a:solidFill>
              </a:rPr>
              <a:t>Mostrar fecha del gráfico</a:t>
            </a:r>
          </a:p>
          <a:p>
            <a:pPr algn="ctr"/>
            <a:r>
              <a:rPr lang="es-419" dirty="0" err="1" smtClean="0"/>
              <a:t>verbatimTextOutput</a:t>
            </a:r>
            <a:endParaRPr lang="es-419" dirty="0" smtClean="0"/>
          </a:p>
          <a:p>
            <a:pPr algn="ctr"/>
            <a:r>
              <a:rPr lang="es-419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output$selectedPer1</a:t>
            </a:r>
            <a:endParaRPr lang="es-419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80304" y="180304"/>
            <a:ext cx="1155235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 err="1" smtClean="0"/>
              <a:t>Seccion</a:t>
            </a:r>
            <a:r>
              <a:rPr lang="es-CL" sz="2400" b="1" dirty="0" smtClean="0"/>
              <a:t> 3</a:t>
            </a:r>
            <a:r>
              <a:rPr lang="es-CL" sz="2400" dirty="0" smtClean="0"/>
              <a:t>: </a:t>
            </a:r>
            <a:r>
              <a:rPr lang="es-CL" sz="2400" b="1" dirty="0" smtClean="0"/>
              <a:t>Pestaña "Edición de períodos"</a:t>
            </a:r>
          </a:p>
          <a:p>
            <a:r>
              <a:rPr lang="es-CL" sz="1400" dirty="0" smtClean="0"/>
              <a:t>Este es el UI y sus componentes</a:t>
            </a:r>
          </a:p>
        </p:txBody>
      </p:sp>
      <p:sp>
        <p:nvSpPr>
          <p:cNvPr id="6" name="Rectángulo 5"/>
          <p:cNvSpPr/>
          <p:nvPr/>
        </p:nvSpPr>
        <p:spPr>
          <a:xfrm>
            <a:off x="4327300" y="1416676"/>
            <a:ext cx="2820473" cy="965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accent4"/>
                </a:solidFill>
              </a:rPr>
              <a:t>Casilla </a:t>
            </a:r>
            <a:r>
              <a:rPr lang="es-CL" dirty="0" err="1" smtClean="0">
                <a:solidFill>
                  <a:schemeClr val="accent4"/>
                </a:solidFill>
              </a:rPr>
              <a:t>dia</a:t>
            </a:r>
            <a:r>
              <a:rPr lang="es-CL" dirty="0" smtClean="0">
                <a:solidFill>
                  <a:schemeClr val="accent4"/>
                </a:solidFill>
              </a:rPr>
              <a:t> | noche</a:t>
            </a:r>
          </a:p>
          <a:p>
            <a:pPr algn="ctr"/>
            <a:r>
              <a:rPr lang="es-419" dirty="0" err="1"/>
              <a:t>checkboxGroupInput</a:t>
            </a:r>
            <a:endParaRPr lang="es-419" dirty="0" smtClean="0"/>
          </a:p>
          <a:p>
            <a:pPr algn="ctr"/>
            <a:r>
              <a:rPr lang="es-419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input$dianoc</a:t>
            </a:r>
            <a:endParaRPr lang="es-419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7894748" y="1416676"/>
            <a:ext cx="2820473" cy="965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>
                <a:solidFill>
                  <a:schemeClr val="accent4"/>
                </a:solidFill>
              </a:rPr>
              <a:t>Boton</a:t>
            </a:r>
            <a:r>
              <a:rPr lang="es-CL" dirty="0" smtClean="0">
                <a:solidFill>
                  <a:schemeClr val="accent4"/>
                </a:solidFill>
              </a:rPr>
              <a:t> para agregar</a:t>
            </a:r>
          </a:p>
          <a:p>
            <a:pPr algn="ctr"/>
            <a:r>
              <a:rPr lang="es-419" dirty="0" err="1"/>
              <a:t>actionButton</a:t>
            </a:r>
            <a:endParaRPr lang="es-419" dirty="0" smtClean="0"/>
          </a:p>
          <a:p>
            <a:pPr algn="ctr"/>
            <a:r>
              <a:rPr lang="es-419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input$cambia_periodo</a:t>
            </a:r>
            <a:endParaRPr lang="es-419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1081823" y="2766811"/>
            <a:ext cx="2820473" cy="965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accent4"/>
                </a:solidFill>
              </a:rPr>
              <a:t>Periodo a filtrar</a:t>
            </a:r>
          </a:p>
          <a:p>
            <a:pPr algn="ctr"/>
            <a:r>
              <a:rPr lang="es-419" dirty="0" err="1" smtClean="0"/>
              <a:t>verbatimTextOutput</a:t>
            </a:r>
            <a:endParaRPr lang="es-419" dirty="0" smtClean="0"/>
          </a:p>
          <a:p>
            <a:pPr algn="ctr"/>
            <a:r>
              <a:rPr lang="es-419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output$toFilter1</a:t>
            </a:r>
          </a:p>
        </p:txBody>
      </p:sp>
      <p:sp>
        <p:nvSpPr>
          <p:cNvPr id="9" name="Rectángulo 8"/>
          <p:cNvSpPr/>
          <p:nvPr/>
        </p:nvSpPr>
        <p:spPr>
          <a:xfrm>
            <a:off x="5252431" y="2766811"/>
            <a:ext cx="5462790" cy="96591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reactive</a:t>
            </a:r>
          </a:p>
          <a:p>
            <a:pPr algn="ctr"/>
            <a:r>
              <a:rPr lang="es-CL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filterPeriod</a:t>
            </a:r>
            <a:r>
              <a:rPr lang="es-CL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action = 1,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filtro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diaF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s-419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Conector recto de flecha 10"/>
          <p:cNvCxnSpPr>
            <a:stCxn id="9" idx="1"/>
            <a:endCxn id="8" idx="3"/>
          </p:cNvCxnSpPr>
          <p:nvPr/>
        </p:nvCxnSpPr>
        <p:spPr>
          <a:xfrm flipH="1">
            <a:off x="3902296" y="3249769"/>
            <a:ext cx="135013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7894747" y="4291991"/>
            <a:ext cx="2820473" cy="9659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accent1">
                    <a:lumMod val="50000"/>
                  </a:schemeClr>
                </a:solidFill>
              </a:rPr>
              <a:t>Modal</a:t>
            </a:r>
          </a:p>
          <a:p>
            <a:pPr algn="ctr"/>
            <a:r>
              <a:rPr lang="es-419" dirty="0" err="1" smtClean="0"/>
              <a:t>function</a:t>
            </a:r>
            <a:r>
              <a:rPr lang="es-419" dirty="0" smtClean="0"/>
              <a:t> </a:t>
            </a:r>
            <a:r>
              <a:rPr lang="es-419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warnModal</a:t>
            </a:r>
            <a:endParaRPr lang="es-419" sz="16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s-CL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input$ok</a:t>
            </a:r>
            <a:endParaRPr lang="es-419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4327299" y="4291991"/>
            <a:ext cx="2820473" cy="9659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>
                <a:solidFill>
                  <a:schemeClr val="accent1">
                    <a:lumMod val="50000"/>
                  </a:schemeClr>
                </a:solidFill>
              </a:rPr>
              <a:t>observeEvent</a:t>
            </a:r>
            <a:endParaRPr lang="es-CL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s-419" dirty="0" err="1" smtClean="0"/>
              <a:t>function</a:t>
            </a:r>
            <a:r>
              <a:rPr lang="es-419" dirty="0" smtClean="0"/>
              <a:t> </a:t>
            </a:r>
            <a:r>
              <a:rPr lang="es-419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warnModal</a:t>
            </a:r>
            <a:endParaRPr lang="es-419" sz="16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s-CL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input$ok</a:t>
            </a:r>
            <a:endParaRPr lang="es-419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Conector recto de flecha 17"/>
          <p:cNvCxnSpPr>
            <a:stCxn id="13" idx="1"/>
            <a:endCxn id="16" idx="3"/>
          </p:cNvCxnSpPr>
          <p:nvPr/>
        </p:nvCxnSpPr>
        <p:spPr>
          <a:xfrm flipH="1">
            <a:off x="7147772" y="4774949"/>
            <a:ext cx="7469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57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081824" y="1416676"/>
            <a:ext cx="2820473" cy="965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accent4"/>
                </a:solidFill>
              </a:rPr>
              <a:t>Mostrar fecha del gráfico</a:t>
            </a:r>
          </a:p>
          <a:p>
            <a:pPr algn="ctr"/>
            <a:r>
              <a:rPr lang="es-419" dirty="0" err="1" smtClean="0"/>
              <a:t>verbatimTextOutput</a:t>
            </a:r>
            <a:endParaRPr lang="es-419" dirty="0" smtClean="0"/>
          </a:p>
          <a:p>
            <a:pPr algn="ctr"/>
            <a:r>
              <a:rPr lang="es-419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output$selectedPer1</a:t>
            </a:r>
            <a:endParaRPr lang="es-419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80304" y="180304"/>
            <a:ext cx="1155235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 err="1" smtClean="0"/>
              <a:t>Seccion</a:t>
            </a:r>
            <a:r>
              <a:rPr lang="es-CL" sz="2400" b="1" dirty="0" smtClean="0"/>
              <a:t> 3</a:t>
            </a:r>
            <a:r>
              <a:rPr lang="es-CL" sz="2400" dirty="0" smtClean="0"/>
              <a:t>: </a:t>
            </a:r>
            <a:r>
              <a:rPr lang="es-CL" sz="2400" b="1" dirty="0" smtClean="0"/>
              <a:t>Pestaña "Editar actividad"</a:t>
            </a:r>
          </a:p>
          <a:p>
            <a:r>
              <a:rPr lang="es-CL" sz="1400" dirty="0" smtClean="0"/>
              <a:t>Este es el UI y sus componentes</a:t>
            </a:r>
          </a:p>
        </p:txBody>
      </p:sp>
      <p:sp>
        <p:nvSpPr>
          <p:cNvPr id="9" name="Rectángulo 8"/>
          <p:cNvSpPr/>
          <p:nvPr/>
        </p:nvSpPr>
        <p:spPr>
          <a:xfrm>
            <a:off x="5252431" y="2766811"/>
            <a:ext cx="5462790" cy="96591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reactive</a:t>
            </a:r>
          </a:p>
          <a:p>
            <a:pPr algn="ctr"/>
            <a:r>
              <a:rPr lang="es-CL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filterPeriod</a:t>
            </a:r>
            <a:r>
              <a:rPr lang="es-CL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action = 1,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filtro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diaF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s-419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7894747" y="4291991"/>
            <a:ext cx="2820473" cy="9659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accent1">
                    <a:lumMod val="50000"/>
                  </a:schemeClr>
                </a:solidFill>
              </a:rPr>
              <a:t>Modal</a:t>
            </a:r>
          </a:p>
          <a:p>
            <a:pPr algn="ctr"/>
            <a:r>
              <a:rPr lang="es-419" dirty="0" err="1" smtClean="0"/>
              <a:t>function</a:t>
            </a:r>
            <a:r>
              <a:rPr lang="es-419" dirty="0" smtClean="0"/>
              <a:t> </a:t>
            </a:r>
            <a:r>
              <a:rPr lang="es-419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warnModal</a:t>
            </a:r>
            <a:endParaRPr lang="es-419" sz="16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s-CL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input$ok</a:t>
            </a:r>
            <a:endParaRPr lang="es-419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4327299" y="4291991"/>
            <a:ext cx="2820473" cy="9659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>
                <a:solidFill>
                  <a:schemeClr val="accent1">
                    <a:lumMod val="50000"/>
                  </a:schemeClr>
                </a:solidFill>
              </a:rPr>
              <a:t>observeEvent</a:t>
            </a:r>
            <a:endParaRPr lang="es-CL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s-419" dirty="0" err="1" smtClean="0"/>
              <a:t>function</a:t>
            </a:r>
            <a:r>
              <a:rPr lang="es-419" dirty="0" smtClean="0"/>
              <a:t> </a:t>
            </a:r>
            <a:r>
              <a:rPr lang="es-419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warnModal</a:t>
            </a:r>
            <a:endParaRPr lang="es-419" sz="16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s-CL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input$ok</a:t>
            </a:r>
            <a:endParaRPr lang="es-419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20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80304" y="180304"/>
            <a:ext cx="11552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 smtClean="0"/>
              <a:t>Archivo EPI</a:t>
            </a:r>
          </a:p>
          <a:p>
            <a:r>
              <a:rPr lang="es-CL" sz="1600" dirty="0" smtClean="0"/>
              <a:t>El flujo más o menos</a:t>
            </a:r>
            <a:endParaRPr lang="es-CL" sz="2400" dirty="0" smtClean="0"/>
          </a:p>
        </p:txBody>
      </p:sp>
      <p:grpSp>
        <p:nvGrpSpPr>
          <p:cNvPr id="16" name="Grupo 15"/>
          <p:cNvGrpSpPr/>
          <p:nvPr/>
        </p:nvGrpSpPr>
        <p:grpSpPr>
          <a:xfrm>
            <a:off x="553792" y="1111434"/>
            <a:ext cx="2562896" cy="1843488"/>
            <a:chOff x="1184857" y="2360685"/>
            <a:chExt cx="2562896" cy="1843488"/>
          </a:xfrm>
        </p:grpSpPr>
        <p:sp>
          <p:nvSpPr>
            <p:cNvPr id="5" name="Rectángulo 4"/>
            <p:cNvSpPr/>
            <p:nvPr/>
          </p:nvSpPr>
          <p:spPr>
            <a:xfrm>
              <a:off x="1184857" y="3174645"/>
              <a:ext cx="1004552" cy="4893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/>
                <a:t>Inicio</a:t>
              </a:r>
              <a:endParaRPr lang="es-419" dirty="0"/>
            </a:p>
          </p:txBody>
        </p:sp>
        <p:sp>
          <p:nvSpPr>
            <p:cNvPr id="6" name="Rectángulo 5"/>
            <p:cNvSpPr/>
            <p:nvPr/>
          </p:nvSpPr>
          <p:spPr>
            <a:xfrm>
              <a:off x="2635877" y="3664042"/>
              <a:ext cx="1111876" cy="4893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/>
                <a:t>Noche01</a:t>
              </a:r>
              <a:endParaRPr lang="es-419" dirty="0"/>
            </a:p>
          </p:txBody>
        </p:sp>
        <p:sp>
          <p:nvSpPr>
            <p:cNvPr id="7" name="Rectángulo 6"/>
            <p:cNvSpPr/>
            <p:nvPr/>
          </p:nvSpPr>
          <p:spPr>
            <a:xfrm>
              <a:off x="2635877" y="2685248"/>
              <a:ext cx="1111876" cy="4893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/>
                <a:t>Dia00</a:t>
              </a:r>
              <a:endParaRPr lang="es-419" dirty="0"/>
            </a:p>
          </p:txBody>
        </p:sp>
        <p:cxnSp>
          <p:nvCxnSpPr>
            <p:cNvPr id="11" name="Conector angular 10"/>
            <p:cNvCxnSpPr>
              <a:stCxn id="5" idx="0"/>
              <a:endCxn id="7" idx="1"/>
            </p:cNvCxnSpPr>
            <p:nvPr/>
          </p:nvCxnSpPr>
          <p:spPr>
            <a:xfrm rot="5400000" flipH="1" flipV="1">
              <a:off x="2039156" y="2577924"/>
              <a:ext cx="244698" cy="94874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angular 12"/>
            <p:cNvCxnSpPr>
              <a:stCxn id="5" idx="2"/>
              <a:endCxn id="6" idx="1"/>
            </p:cNvCxnSpPr>
            <p:nvPr/>
          </p:nvCxnSpPr>
          <p:spPr>
            <a:xfrm rot="16200000" flipH="1">
              <a:off x="2039156" y="3312019"/>
              <a:ext cx="244699" cy="94874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uadroTexto 13"/>
            <p:cNvSpPr txBox="1"/>
            <p:nvPr/>
          </p:nvSpPr>
          <p:spPr>
            <a:xfrm>
              <a:off x="1536880" y="2634513"/>
              <a:ext cx="124925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 err="1" smtClean="0">
                  <a:latin typeface="Consolas" panose="020B0609020204030204" pitchFamily="49" charset="0"/>
                </a:rPr>
                <a:t>ini</a:t>
              </a:r>
              <a:r>
                <a:rPr lang="es-CL" sz="1200" dirty="0" smtClean="0">
                  <a:latin typeface="Consolas" panose="020B0609020204030204" pitchFamily="49" charset="0"/>
                </a:rPr>
                <a:t>[1] &lt; 20</a:t>
              </a:r>
            </a:p>
            <a:p>
              <a:endParaRPr lang="es-CL" sz="1200" dirty="0">
                <a:latin typeface="Consolas" panose="020B0609020204030204" pitchFamily="49" charset="0"/>
              </a:endParaRPr>
            </a:p>
            <a:p>
              <a:endParaRPr lang="es-CL" sz="1200" dirty="0" smtClean="0">
                <a:latin typeface="Consolas" panose="020B0609020204030204" pitchFamily="49" charset="0"/>
              </a:endParaRPr>
            </a:p>
            <a:p>
              <a:endParaRPr lang="es-CL" sz="1200" dirty="0" smtClean="0">
                <a:latin typeface="Consolas" panose="020B0609020204030204" pitchFamily="49" charset="0"/>
              </a:endParaRPr>
            </a:p>
            <a:p>
              <a:endParaRPr lang="es-CL" sz="1200" dirty="0">
                <a:latin typeface="Consolas" panose="020B0609020204030204" pitchFamily="49" charset="0"/>
              </a:endParaRPr>
            </a:p>
            <a:p>
              <a:endParaRPr lang="es-CL" sz="1200" dirty="0" smtClean="0">
                <a:latin typeface="Consolas" panose="020B0609020204030204" pitchFamily="49" charset="0"/>
              </a:endParaRPr>
            </a:p>
            <a:p>
              <a:endParaRPr lang="es-CL" sz="1200" dirty="0" smtClean="0">
                <a:latin typeface="Consolas" panose="020B0609020204030204" pitchFamily="49" charset="0"/>
              </a:endParaRPr>
            </a:p>
            <a:p>
              <a:r>
                <a:rPr lang="es-CL" sz="1200" dirty="0" err="1">
                  <a:latin typeface="Consolas" panose="020B0609020204030204" pitchFamily="49" charset="0"/>
                </a:rPr>
                <a:t>ini</a:t>
              </a:r>
              <a:r>
                <a:rPr lang="es-CL" sz="1200" dirty="0">
                  <a:latin typeface="Consolas" panose="020B0609020204030204" pitchFamily="49" charset="0"/>
                </a:rPr>
                <a:t>[1] </a:t>
              </a:r>
              <a:r>
                <a:rPr lang="es-CL" sz="1200" dirty="0" smtClean="0">
                  <a:latin typeface="Consolas" panose="020B0609020204030204" pitchFamily="49" charset="0"/>
                </a:rPr>
                <a:t>&gt; 20</a:t>
              </a:r>
              <a:endParaRPr lang="es-419" sz="1200" dirty="0">
                <a:latin typeface="Consolas" panose="020B0609020204030204" pitchFamily="49" charset="0"/>
              </a:endParaRP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1184857" y="2360685"/>
              <a:ext cx="15561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b="1" dirty="0" smtClean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Periodo inicial</a:t>
              </a:r>
              <a:endParaRPr lang="es-419" sz="12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479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80304" y="180304"/>
            <a:ext cx="1155235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smtClean="0"/>
              <a:t>Ruta del archivo de Filtro</a:t>
            </a:r>
            <a:endParaRPr lang="es-CL" sz="2400" b="1" dirty="0" smtClean="0"/>
          </a:p>
          <a:p>
            <a:endParaRPr lang="es-CL" sz="1400" dirty="0" smtClean="0"/>
          </a:p>
        </p:txBody>
      </p:sp>
      <p:sp>
        <p:nvSpPr>
          <p:cNvPr id="2" name="Rectángulo 1"/>
          <p:cNvSpPr/>
          <p:nvPr/>
        </p:nvSpPr>
        <p:spPr>
          <a:xfrm>
            <a:off x="1449860" y="1005693"/>
            <a:ext cx="1206843" cy="6013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smtClean="0"/>
              <a:t>files en directorio</a:t>
            </a:r>
            <a:endParaRPr lang="es-CL" sz="1400"/>
          </a:p>
        </p:txBody>
      </p:sp>
      <p:sp>
        <p:nvSpPr>
          <p:cNvPr id="12" name="Rectángulo 11"/>
          <p:cNvSpPr/>
          <p:nvPr/>
        </p:nvSpPr>
        <p:spPr>
          <a:xfrm>
            <a:off x="3163331" y="1005693"/>
            <a:ext cx="1301576" cy="60136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smtClean="0"/>
              <a:t>reactive</a:t>
            </a:r>
          </a:p>
          <a:p>
            <a:pPr algn="ctr"/>
            <a:r>
              <a:rPr lang="es-CL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subjectDF()</a:t>
            </a:r>
            <a:endParaRPr lang="es-CL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4971535" y="1009811"/>
            <a:ext cx="1301576" cy="60136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/>
              <a:t>radioButtons</a:t>
            </a:r>
          </a:p>
          <a:p>
            <a:pPr algn="ctr"/>
            <a:r>
              <a:rPr lang="es-CL" sz="1200">
                <a:latin typeface="Courier New" panose="02070309020205020404" pitchFamily="49" charset="0"/>
                <a:cs typeface="Courier New" panose="02070309020205020404" pitchFamily="49" charset="0"/>
              </a:rPr>
              <a:t>awd_select()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6779739" y="1005693"/>
            <a:ext cx="1301576" cy="60136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smtClean="0"/>
              <a:t>Sujeto</a:t>
            </a:r>
            <a:endParaRPr lang="es-CL" sz="1400"/>
          </a:p>
          <a:p>
            <a:pPr algn="ctr"/>
            <a:r>
              <a:rPr lang="es-CL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awd_file()</a:t>
            </a:r>
            <a:endParaRPr lang="es-CL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Conector recto de flecha 7"/>
          <p:cNvCxnSpPr>
            <a:stCxn id="2" idx="3"/>
            <a:endCxn id="12" idx="1"/>
          </p:cNvCxnSpPr>
          <p:nvPr/>
        </p:nvCxnSpPr>
        <p:spPr>
          <a:xfrm>
            <a:off x="2656703" y="1306374"/>
            <a:ext cx="5066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>
            <a:stCxn id="12" idx="3"/>
            <a:endCxn id="17" idx="1"/>
          </p:cNvCxnSpPr>
          <p:nvPr/>
        </p:nvCxnSpPr>
        <p:spPr>
          <a:xfrm>
            <a:off x="4464907" y="1306374"/>
            <a:ext cx="506628" cy="41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>
            <a:endCxn id="18" idx="1"/>
          </p:cNvCxnSpPr>
          <p:nvPr/>
        </p:nvCxnSpPr>
        <p:spPr>
          <a:xfrm>
            <a:off x="6273111" y="1306374"/>
            <a:ext cx="5066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20">
            <a:hlinkClick r:id="rId2" action="ppaction://hlinksldjump"/>
          </p:cNvPr>
          <p:cNvSpPr/>
          <p:nvPr/>
        </p:nvSpPr>
        <p:spPr>
          <a:xfrm>
            <a:off x="8587943" y="1005693"/>
            <a:ext cx="1206843" cy="6013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smtClean="0"/>
              <a:t>Primer</a:t>
            </a:r>
          </a:p>
          <a:p>
            <a:pPr algn="ctr"/>
            <a:r>
              <a:rPr lang="es-CL" sz="1400" smtClean="0"/>
              <a:t>procesado</a:t>
            </a:r>
            <a:endParaRPr lang="es-CL" sz="1400"/>
          </a:p>
        </p:txBody>
      </p:sp>
      <p:cxnSp>
        <p:nvCxnSpPr>
          <p:cNvPr id="23" name="Conector recto de flecha 22"/>
          <p:cNvCxnSpPr>
            <a:stCxn id="18" idx="3"/>
            <a:endCxn id="21" idx="1"/>
          </p:cNvCxnSpPr>
          <p:nvPr/>
        </p:nvCxnSpPr>
        <p:spPr>
          <a:xfrm>
            <a:off x="8081315" y="1306374"/>
            <a:ext cx="5066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ángulo 23"/>
          <p:cNvSpPr/>
          <p:nvPr/>
        </p:nvSpPr>
        <p:spPr>
          <a:xfrm>
            <a:off x="1449860" y="2284163"/>
            <a:ext cx="1903186" cy="61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smtClean="0"/>
              <a:t>Archivo de filtros</a:t>
            </a:r>
            <a:endParaRPr lang="es-CL" sz="1600" dirty="0" smtClean="0"/>
          </a:p>
          <a:p>
            <a:pPr algn="ctr"/>
            <a:r>
              <a:rPr lang="es-CL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awd_file().epi.rds</a:t>
            </a:r>
            <a:endParaRPr lang="es-419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Conector angular 25"/>
          <p:cNvCxnSpPr>
            <a:stCxn id="21" idx="2"/>
            <a:endCxn id="24" idx="0"/>
          </p:cNvCxnSpPr>
          <p:nvPr/>
        </p:nvCxnSpPr>
        <p:spPr>
          <a:xfrm rot="5400000">
            <a:off x="5457855" y="-1449347"/>
            <a:ext cx="677108" cy="678991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Rectángulo 26"/>
          <p:cNvSpPr/>
          <p:nvPr/>
        </p:nvSpPr>
        <p:spPr>
          <a:xfrm>
            <a:off x="4114799" y="2284163"/>
            <a:ext cx="1206843" cy="61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smtClean="0"/>
              <a:t>Edición</a:t>
            </a:r>
          </a:p>
          <a:p>
            <a:pPr algn="ctr"/>
            <a:r>
              <a:rPr lang="es-CL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readRDS()</a:t>
            </a:r>
            <a:endParaRPr lang="es-CL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6083395" y="2284163"/>
            <a:ext cx="1301576" cy="61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smtClean="0"/>
              <a:t>reactive</a:t>
            </a:r>
          </a:p>
          <a:p>
            <a:pPr algn="ctr"/>
            <a:r>
              <a:rPr lang="es-CL" sz="1200">
                <a:latin typeface="Courier New" panose="02070309020205020404" pitchFamily="49" charset="0"/>
                <a:cs typeface="Courier New" panose="02070309020205020404" pitchFamily="49" charset="0"/>
              </a:rPr>
              <a:t>filterRDS()</a:t>
            </a:r>
            <a:endParaRPr lang="es-CL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0" name="Conector recto de flecha 29"/>
          <p:cNvCxnSpPr>
            <a:stCxn id="24" idx="3"/>
            <a:endCxn id="27" idx="1"/>
          </p:cNvCxnSpPr>
          <p:nvPr/>
        </p:nvCxnSpPr>
        <p:spPr>
          <a:xfrm>
            <a:off x="3353046" y="2590163"/>
            <a:ext cx="76175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>
            <a:stCxn id="27" idx="3"/>
            <a:endCxn id="28" idx="1"/>
          </p:cNvCxnSpPr>
          <p:nvPr/>
        </p:nvCxnSpPr>
        <p:spPr>
          <a:xfrm>
            <a:off x="5321642" y="2590163"/>
            <a:ext cx="76175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37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63639" y="528034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err="1" smtClean="0">
                <a:solidFill>
                  <a:srgbClr val="C00000"/>
                </a:solidFill>
              </a:rPr>
              <a:t>Boton</a:t>
            </a:r>
            <a:r>
              <a:rPr lang="es-CL" b="1" dirty="0" smtClean="0">
                <a:solidFill>
                  <a:srgbClr val="C00000"/>
                </a:solidFill>
              </a:rPr>
              <a:t> guardar</a:t>
            </a:r>
          </a:p>
          <a:p>
            <a:pPr algn="ctr"/>
            <a:r>
              <a:rPr lang="es-CL" dirty="0" err="1" smtClean="0"/>
              <a:t>actionButton</a:t>
            </a:r>
            <a:endParaRPr lang="es-CL" dirty="0" smtClean="0"/>
          </a:p>
          <a:p>
            <a:pPr algn="ctr"/>
            <a:r>
              <a:rPr lang="es-CL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input$saveDir</a:t>
            </a:r>
            <a:endParaRPr lang="es-CL" sz="16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2581142" y="528033"/>
            <a:ext cx="3972058" cy="91440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smtClean="0">
                <a:solidFill>
                  <a:srgbClr val="C00000"/>
                </a:solidFill>
              </a:rPr>
              <a:t>Mostrar ruta</a:t>
            </a:r>
          </a:p>
          <a:p>
            <a:pPr algn="ctr"/>
            <a:r>
              <a:rPr lang="es-CL" dirty="0" err="1" smtClean="0"/>
              <a:t>verbatimTextOutput</a:t>
            </a:r>
            <a:endParaRPr lang="es-CL" dirty="0" smtClean="0"/>
          </a:p>
          <a:p>
            <a:pPr algn="ctr"/>
            <a:r>
              <a:rPr lang="es-CL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output$wdFolderTxt</a:t>
            </a:r>
            <a:endParaRPr lang="es-CL" sz="16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6841903" y="528033"/>
            <a:ext cx="2230190" cy="914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smtClean="0">
                <a:solidFill>
                  <a:srgbClr val="C00000"/>
                </a:solidFill>
              </a:rPr>
              <a:t>Buscar Directorio</a:t>
            </a:r>
          </a:p>
          <a:p>
            <a:pPr algn="ctr"/>
            <a:r>
              <a:rPr lang="es-CL" dirty="0" err="1" smtClean="0"/>
              <a:t>shinyDirButton</a:t>
            </a:r>
            <a:endParaRPr lang="es-CL" dirty="0" smtClean="0"/>
          </a:p>
          <a:p>
            <a:pPr algn="ctr"/>
            <a:r>
              <a:rPr lang="es-419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input$BrowsePath</a:t>
            </a:r>
            <a:endParaRPr lang="es-419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9360796" y="528033"/>
            <a:ext cx="2152917" cy="914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smtClean="0">
                <a:solidFill>
                  <a:srgbClr val="C00000"/>
                </a:solidFill>
              </a:rPr>
              <a:t>Cargar directorio</a:t>
            </a:r>
          </a:p>
          <a:p>
            <a:pPr algn="ctr"/>
            <a:r>
              <a:rPr lang="es-CL" dirty="0" err="1" smtClean="0"/>
              <a:t>actionButton</a:t>
            </a:r>
            <a:endParaRPr lang="es-CL" dirty="0" smtClean="0"/>
          </a:p>
          <a:p>
            <a:pPr algn="ctr"/>
            <a:r>
              <a:rPr lang="es-CL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input$btn_cargar</a:t>
            </a:r>
            <a:endParaRPr lang="es-CL" sz="16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7956998" y="1635618"/>
            <a:ext cx="3556715" cy="34257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Parametros</a:t>
            </a:r>
            <a:r>
              <a:rPr lang="es-CL" dirty="0" smtClean="0"/>
              <a:t> para la detección</a:t>
            </a:r>
          </a:p>
          <a:p>
            <a:pPr algn="ctr"/>
            <a:r>
              <a:rPr lang="es-CL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htmlOutput</a:t>
            </a:r>
            <a:endParaRPr lang="es-CL" sz="16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s-CL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output$showSet</a:t>
            </a:r>
            <a:r>
              <a:rPr lang="es-CL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s-CL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renderUI</a:t>
            </a:r>
            <a:endParaRPr lang="es-419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463639" y="1635617"/>
            <a:ext cx="3953815" cy="4739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smtClean="0">
                <a:solidFill>
                  <a:srgbClr val="C00000"/>
                </a:solidFill>
              </a:rPr>
              <a:t>Tabla directorio con AWD</a:t>
            </a:r>
          </a:p>
          <a:p>
            <a:pPr algn="ctr"/>
            <a:r>
              <a:rPr lang="es-CL" dirty="0" err="1" smtClean="0"/>
              <a:t>tableOutput</a:t>
            </a:r>
            <a:endParaRPr lang="es-CL" dirty="0" smtClean="0"/>
          </a:p>
          <a:p>
            <a:pPr algn="ctr"/>
            <a:r>
              <a:rPr lang="es-CL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output$dfdir</a:t>
            </a:r>
            <a:r>
              <a:rPr lang="es-CL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es-CL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input$filterDir</a:t>
            </a:r>
            <a:endParaRPr lang="es-CL" sz="16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s-419" dirty="0" err="1">
                <a:solidFill>
                  <a:schemeClr val="bg1"/>
                </a:solidFill>
                <a:cs typeface="Courier New" panose="02070309020205020404" pitchFamily="49" charset="0"/>
              </a:rPr>
              <a:t>subjectDF</a:t>
            </a:r>
            <a:r>
              <a:rPr lang="es-419" dirty="0">
                <a:solidFill>
                  <a:schemeClr val="bg1"/>
                </a:solidFill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5112914" y="1635617"/>
            <a:ext cx="2176528" cy="211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smtClean="0">
                <a:solidFill>
                  <a:srgbClr val="C00000"/>
                </a:solidFill>
              </a:rPr>
              <a:t>Selección categoría de filtrado</a:t>
            </a:r>
          </a:p>
          <a:p>
            <a:pPr algn="ctr"/>
            <a:r>
              <a:rPr lang="es-CL" dirty="0" err="1" smtClean="0"/>
              <a:t>radioButtons</a:t>
            </a:r>
            <a:endParaRPr lang="es-CL" dirty="0" smtClean="0"/>
          </a:p>
          <a:p>
            <a:pPr algn="ctr"/>
            <a:r>
              <a:rPr lang="es-CL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input$filterdir</a:t>
            </a:r>
            <a:endParaRPr lang="es-CL" sz="1600" dirty="0" smtClean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algn="ctr"/>
            <a:r>
              <a:rPr lang="es-CL" sz="1600" dirty="0" err="1" smtClean="0">
                <a:solidFill>
                  <a:schemeClr val="tx1"/>
                </a:solidFill>
                <a:cs typeface="Courier New" panose="02070309020205020404" pitchFamily="49" charset="0"/>
              </a:rPr>
              <a:t>renderUI</a:t>
            </a:r>
            <a:endParaRPr lang="es-CL" sz="1600" dirty="0" smtClean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algn="ctr"/>
            <a:r>
              <a:rPr lang="es-419" dirty="0" err="1">
                <a:solidFill>
                  <a:schemeClr val="bg1"/>
                </a:solidFill>
                <a:cs typeface="Courier New" panose="02070309020205020404" pitchFamily="49" charset="0"/>
              </a:rPr>
              <a:t>subjectDF</a:t>
            </a:r>
            <a:r>
              <a:rPr lang="es-419" dirty="0" smtClean="0">
                <a:solidFill>
                  <a:schemeClr val="bg1"/>
                </a:solidFill>
                <a:cs typeface="Courier New" panose="02070309020205020404" pitchFamily="49" charset="0"/>
              </a:rPr>
              <a:t>()</a:t>
            </a:r>
            <a:endParaRPr lang="es-419" dirty="0">
              <a:solidFill>
                <a:schemeClr val="bg1"/>
              </a:solidFill>
              <a:cs typeface="Courier New" panose="02070309020205020404" pitchFamily="49" charset="0"/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5112914" y="4262907"/>
            <a:ext cx="2176528" cy="211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smtClean="0">
                <a:solidFill>
                  <a:srgbClr val="C00000"/>
                </a:solidFill>
              </a:rPr>
              <a:t>Tabla de recuentos por status </a:t>
            </a:r>
            <a:r>
              <a:rPr lang="es-CL" b="1" dirty="0" err="1" smtClean="0">
                <a:solidFill>
                  <a:srgbClr val="C00000"/>
                </a:solidFill>
              </a:rPr>
              <a:t>edicion</a:t>
            </a:r>
            <a:endParaRPr lang="es-CL" b="1" dirty="0" smtClean="0">
              <a:solidFill>
                <a:srgbClr val="C00000"/>
              </a:solidFill>
            </a:endParaRPr>
          </a:p>
          <a:p>
            <a:pPr algn="ctr"/>
            <a:r>
              <a:rPr lang="es-CL" dirty="0" err="1" smtClean="0"/>
              <a:t>tableOutput</a:t>
            </a:r>
            <a:endParaRPr lang="es-CL" dirty="0" smtClean="0"/>
          </a:p>
          <a:p>
            <a:pPr algn="ctr"/>
            <a:r>
              <a:rPr lang="es-CL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output$tableDir</a:t>
            </a:r>
            <a:endParaRPr lang="es-CL" sz="16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s-419" sz="1600" dirty="0" err="1">
                <a:solidFill>
                  <a:schemeClr val="bg1"/>
                </a:solidFill>
                <a:cs typeface="Courier New" panose="02070309020205020404" pitchFamily="49" charset="0"/>
              </a:rPr>
              <a:t>subjectDF</a:t>
            </a:r>
            <a:r>
              <a:rPr lang="es-419" sz="16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()</a:t>
            </a:r>
            <a:endParaRPr lang="es-419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8658896" y="5396247"/>
            <a:ext cx="2152917" cy="914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smtClean="0">
                <a:solidFill>
                  <a:srgbClr val="C00000"/>
                </a:solidFill>
              </a:rPr>
              <a:t>Procesado en masa</a:t>
            </a:r>
          </a:p>
          <a:p>
            <a:pPr algn="ctr"/>
            <a:r>
              <a:rPr lang="es-CL" dirty="0" err="1" smtClean="0"/>
              <a:t>actionButton</a:t>
            </a:r>
            <a:endParaRPr lang="es-CL" dirty="0" smtClean="0"/>
          </a:p>
          <a:p>
            <a:pPr algn="ctr"/>
            <a:r>
              <a:rPr lang="es-CL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input$massProc</a:t>
            </a:r>
            <a:endParaRPr lang="es-CL" sz="16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68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80304" y="180304"/>
            <a:ext cx="1017054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b="1" dirty="0" err="1" smtClean="0"/>
              <a:t>Seccion</a:t>
            </a:r>
            <a:r>
              <a:rPr lang="es-CL" sz="2400" b="1" dirty="0" smtClean="0"/>
              <a:t> 1</a:t>
            </a:r>
            <a:r>
              <a:rPr lang="es-CL" sz="2400" dirty="0" smtClean="0"/>
              <a:t>: </a:t>
            </a:r>
            <a:r>
              <a:rPr lang="es-CL" sz="2400" b="1" dirty="0" smtClean="0"/>
              <a:t>Mostrar archivos</a:t>
            </a:r>
          </a:p>
          <a:p>
            <a:r>
              <a:rPr lang="es-CL" sz="1600" dirty="0" smtClean="0"/>
              <a:t>Desde que se inicia el programa esta es más menos el </a:t>
            </a:r>
            <a:r>
              <a:rPr lang="es-CL" sz="1600" dirty="0" err="1" smtClean="0"/>
              <a:t>interLink</a:t>
            </a:r>
            <a:r>
              <a:rPr lang="es-CL" sz="1600" dirty="0" smtClean="0"/>
              <a:t>.</a:t>
            </a:r>
          </a:p>
          <a:p>
            <a:r>
              <a:rPr lang="es-CL" sz="1600" dirty="0" smtClean="0"/>
              <a:t>La idea es detectar que está en edición, sin procesar, terminado y poder seleccionar a ese sujeto en la siguiente pestaña </a:t>
            </a:r>
          </a:p>
        </p:txBody>
      </p:sp>
      <p:sp>
        <p:nvSpPr>
          <p:cNvPr id="5" name="Rectángulo 4"/>
          <p:cNvSpPr/>
          <p:nvPr/>
        </p:nvSpPr>
        <p:spPr>
          <a:xfrm>
            <a:off x="511374" y="2836629"/>
            <a:ext cx="1171978" cy="64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Guardar</a:t>
            </a:r>
            <a:endParaRPr lang="es-419" dirty="0"/>
          </a:p>
        </p:txBody>
      </p:sp>
      <p:sp>
        <p:nvSpPr>
          <p:cNvPr id="6" name="Rectángulo 5"/>
          <p:cNvSpPr/>
          <p:nvPr/>
        </p:nvSpPr>
        <p:spPr>
          <a:xfrm>
            <a:off x="2269341" y="2836629"/>
            <a:ext cx="1171978" cy="64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Mostrar </a:t>
            </a:r>
          </a:p>
          <a:p>
            <a:pPr algn="ctr"/>
            <a:r>
              <a:rPr lang="es-CL" dirty="0" smtClean="0"/>
              <a:t>Ruta</a:t>
            </a:r>
            <a:endParaRPr lang="es-419" dirty="0"/>
          </a:p>
        </p:txBody>
      </p:sp>
      <p:sp>
        <p:nvSpPr>
          <p:cNvPr id="7" name="Rectángulo 6"/>
          <p:cNvSpPr/>
          <p:nvPr/>
        </p:nvSpPr>
        <p:spPr>
          <a:xfrm>
            <a:off x="4026794" y="2836629"/>
            <a:ext cx="1171978" cy="64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Buscar…</a:t>
            </a:r>
            <a:endParaRPr lang="es-419" dirty="0"/>
          </a:p>
        </p:txBody>
      </p:sp>
      <p:sp>
        <p:nvSpPr>
          <p:cNvPr id="8" name="Documento 7"/>
          <p:cNvSpPr/>
          <p:nvPr/>
        </p:nvSpPr>
        <p:spPr>
          <a:xfrm>
            <a:off x="2262991" y="4812573"/>
            <a:ext cx="1178328" cy="798490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>
                <a:solidFill>
                  <a:schemeClr val="accent5">
                    <a:lumMod val="75000"/>
                  </a:schemeClr>
                </a:solidFill>
              </a:rPr>
              <a:t>Savedir</a:t>
            </a:r>
            <a:endParaRPr lang="es-419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4760890" y="1748897"/>
            <a:ext cx="1171978" cy="64394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fn.setwd</a:t>
            </a:r>
            <a:r>
              <a:rPr lang="es-CL" sz="1600" dirty="0" smtClean="0"/>
              <a:t>()</a:t>
            </a:r>
            <a:endParaRPr lang="es-419" sz="1600" dirty="0"/>
          </a:p>
        </p:txBody>
      </p:sp>
      <p:sp>
        <p:nvSpPr>
          <p:cNvPr id="12" name="Rectángulo redondeado 11"/>
          <p:cNvSpPr/>
          <p:nvPr/>
        </p:nvSpPr>
        <p:spPr>
          <a:xfrm>
            <a:off x="2269341" y="3824601"/>
            <a:ext cx="1171978" cy="64394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 err="1" smtClean="0"/>
              <a:t>load.savedir</a:t>
            </a:r>
            <a:endParaRPr lang="es-419" sz="1400" dirty="0"/>
          </a:p>
        </p:txBody>
      </p:sp>
      <p:cxnSp>
        <p:nvCxnSpPr>
          <p:cNvPr id="14" name="Conector recto de flecha 13"/>
          <p:cNvCxnSpPr>
            <a:stCxn id="12" idx="0"/>
            <a:endCxn id="6" idx="2"/>
          </p:cNvCxnSpPr>
          <p:nvPr/>
        </p:nvCxnSpPr>
        <p:spPr>
          <a:xfrm flipV="1">
            <a:off x="2855330" y="3480573"/>
            <a:ext cx="0" cy="3440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>
            <a:stCxn id="8" idx="0"/>
            <a:endCxn id="12" idx="2"/>
          </p:cNvCxnSpPr>
          <p:nvPr/>
        </p:nvCxnSpPr>
        <p:spPr>
          <a:xfrm flipV="1">
            <a:off x="2852155" y="4468545"/>
            <a:ext cx="3175" cy="3440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>
            <a:stCxn id="7" idx="1"/>
            <a:endCxn id="6" idx="3"/>
          </p:cNvCxnSpPr>
          <p:nvPr/>
        </p:nvCxnSpPr>
        <p:spPr>
          <a:xfrm flipH="1">
            <a:off x="3441319" y="3158601"/>
            <a:ext cx="5854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/>
          <p:cNvSpPr/>
          <p:nvPr/>
        </p:nvSpPr>
        <p:spPr>
          <a:xfrm>
            <a:off x="3003437" y="1748897"/>
            <a:ext cx="1173007" cy="6439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dirty="0" err="1" smtClean="0"/>
              <a:t>awdfolder</a:t>
            </a:r>
            <a:r>
              <a:rPr lang="es-CL" sz="1400" dirty="0" smtClean="0"/>
              <a:t>()</a:t>
            </a:r>
            <a:endParaRPr lang="es-419" sz="1400" dirty="0"/>
          </a:p>
        </p:txBody>
      </p:sp>
      <p:cxnSp>
        <p:nvCxnSpPr>
          <p:cNvPr id="27" name="Conector angular 26"/>
          <p:cNvCxnSpPr>
            <a:stCxn id="5" idx="2"/>
            <a:endCxn id="8" idx="1"/>
          </p:cNvCxnSpPr>
          <p:nvPr/>
        </p:nvCxnSpPr>
        <p:spPr>
          <a:xfrm rot="16200000" flipH="1">
            <a:off x="814555" y="3763381"/>
            <a:ext cx="1731245" cy="116562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>
            <a:stCxn id="19" idx="3"/>
            <a:endCxn id="11" idx="1"/>
          </p:cNvCxnSpPr>
          <p:nvPr/>
        </p:nvCxnSpPr>
        <p:spPr>
          <a:xfrm>
            <a:off x="4176444" y="2070869"/>
            <a:ext cx="58444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ángulo 51"/>
          <p:cNvSpPr/>
          <p:nvPr/>
        </p:nvSpPr>
        <p:spPr>
          <a:xfrm>
            <a:off x="1539236" y="1748897"/>
            <a:ext cx="1171978" cy="6439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Ruta</a:t>
            </a:r>
          </a:p>
          <a:p>
            <a:pPr algn="ctr"/>
            <a:r>
              <a:rPr lang="es-CL" dirty="0" smtClean="0"/>
              <a:t>Directorio</a:t>
            </a:r>
            <a:endParaRPr lang="es-419" dirty="0"/>
          </a:p>
        </p:txBody>
      </p:sp>
      <p:cxnSp>
        <p:nvCxnSpPr>
          <p:cNvPr id="56" name="Conector angular 55"/>
          <p:cNvCxnSpPr>
            <a:stCxn id="6" idx="0"/>
            <a:endCxn id="52" idx="2"/>
          </p:cNvCxnSpPr>
          <p:nvPr/>
        </p:nvCxnSpPr>
        <p:spPr>
          <a:xfrm rot="16200000" flipV="1">
            <a:off x="2268384" y="2249682"/>
            <a:ext cx="443788" cy="730105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angular 57"/>
          <p:cNvCxnSpPr>
            <a:stCxn id="6" idx="0"/>
            <a:endCxn id="19" idx="2"/>
          </p:cNvCxnSpPr>
          <p:nvPr/>
        </p:nvCxnSpPr>
        <p:spPr>
          <a:xfrm rot="5400000" flipH="1" flipV="1">
            <a:off x="3000741" y="2247430"/>
            <a:ext cx="443788" cy="73461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angular 59"/>
          <p:cNvCxnSpPr>
            <a:stCxn id="52" idx="1"/>
            <a:endCxn id="5" idx="0"/>
          </p:cNvCxnSpPr>
          <p:nvPr/>
        </p:nvCxnSpPr>
        <p:spPr>
          <a:xfrm rot="10800000" flipV="1">
            <a:off x="1097364" y="2070869"/>
            <a:ext cx="441873" cy="76576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ángulo redondeado 60"/>
          <p:cNvSpPr/>
          <p:nvPr/>
        </p:nvSpPr>
        <p:spPr>
          <a:xfrm>
            <a:off x="6517314" y="1748896"/>
            <a:ext cx="1290547" cy="64394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reactivePoll</a:t>
            </a:r>
            <a:endParaRPr lang="es-CL" sz="1600" dirty="0" smtClean="0"/>
          </a:p>
          <a:p>
            <a:pPr algn="ctr"/>
            <a:r>
              <a:rPr lang="es-CL" sz="1600" dirty="0" err="1" smtClean="0"/>
              <a:t>renderTable</a:t>
            </a:r>
            <a:endParaRPr lang="es-419" sz="1600" dirty="0"/>
          </a:p>
        </p:txBody>
      </p:sp>
      <p:cxnSp>
        <p:nvCxnSpPr>
          <p:cNvPr id="63" name="Conector recto de flecha 62"/>
          <p:cNvCxnSpPr>
            <a:stCxn id="11" idx="3"/>
            <a:endCxn id="61" idx="1"/>
          </p:cNvCxnSpPr>
          <p:nvPr/>
        </p:nvCxnSpPr>
        <p:spPr>
          <a:xfrm flipV="1">
            <a:off x="5932868" y="2070868"/>
            <a:ext cx="58444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ángulo 63"/>
          <p:cNvSpPr/>
          <p:nvPr/>
        </p:nvSpPr>
        <p:spPr>
          <a:xfrm>
            <a:off x="6577112" y="3924362"/>
            <a:ext cx="1171978" cy="64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rButtons</a:t>
            </a:r>
            <a:endParaRPr lang="es-CL" dirty="0" smtClean="0"/>
          </a:p>
          <a:p>
            <a:pPr algn="ctr"/>
            <a:r>
              <a:rPr lang="es-CL" dirty="0" smtClean="0"/>
              <a:t>filtrar</a:t>
            </a:r>
            <a:endParaRPr lang="es-419" dirty="0"/>
          </a:p>
        </p:txBody>
      </p:sp>
      <p:sp>
        <p:nvSpPr>
          <p:cNvPr id="67" name="Rectángulo 66"/>
          <p:cNvSpPr/>
          <p:nvPr/>
        </p:nvSpPr>
        <p:spPr>
          <a:xfrm>
            <a:off x="6577112" y="5012094"/>
            <a:ext cx="1171978" cy="6439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/>
              <a:t>Archivos en</a:t>
            </a:r>
            <a:r>
              <a:rPr lang="es-419" sz="1600" dirty="0" smtClean="0"/>
              <a:t> </a:t>
            </a:r>
            <a:r>
              <a:rPr lang="es-419" sz="1600" dirty="0" err="1" smtClean="0"/>
              <a:t>awdfolder</a:t>
            </a:r>
            <a:endParaRPr lang="es-CL" sz="1600" dirty="0" smtClean="0"/>
          </a:p>
        </p:txBody>
      </p:sp>
      <p:cxnSp>
        <p:nvCxnSpPr>
          <p:cNvPr id="69" name="Conector recto de flecha 68"/>
          <p:cNvCxnSpPr>
            <a:stCxn id="64" idx="2"/>
            <a:endCxn id="67" idx="0"/>
          </p:cNvCxnSpPr>
          <p:nvPr/>
        </p:nvCxnSpPr>
        <p:spPr>
          <a:xfrm>
            <a:off x="7163101" y="4568306"/>
            <a:ext cx="0" cy="4437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ángulo 74"/>
          <p:cNvSpPr/>
          <p:nvPr/>
        </p:nvSpPr>
        <p:spPr>
          <a:xfrm>
            <a:off x="8335594" y="2840789"/>
            <a:ext cx="1171978" cy="6439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/>
              <a:t>Tabla</a:t>
            </a:r>
          </a:p>
          <a:p>
            <a:pPr algn="ctr"/>
            <a:r>
              <a:rPr lang="es-CL" sz="1600" dirty="0" smtClean="0"/>
              <a:t>recuentos</a:t>
            </a:r>
          </a:p>
        </p:txBody>
      </p:sp>
      <p:sp>
        <p:nvSpPr>
          <p:cNvPr id="78" name="Rectángulo 77"/>
          <p:cNvSpPr/>
          <p:nvPr/>
        </p:nvSpPr>
        <p:spPr>
          <a:xfrm>
            <a:off x="6576083" y="2836629"/>
            <a:ext cx="1173007" cy="6439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dirty="0" err="1" smtClean="0"/>
              <a:t>subjectDF</a:t>
            </a:r>
            <a:r>
              <a:rPr lang="es-CL" sz="1400" dirty="0" smtClean="0"/>
              <a:t>()</a:t>
            </a:r>
            <a:endParaRPr lang="es-419" sz="1400" dirty="0"/>
          </a:p>
        </p:txBody>
      </p:sp>
      <p:cxnSp>
        <p:nvCxnSpPr>
          <p:cNvPr id="82" name="Conector recto de flecha 81"/>
          <p:cNvCxnSpPr>
            <a:stCxn id="78" idx="3"/>
            <a:endCxn id="75" idx="1"/>
          </p:cNvCxnSpPr>
          <p:nvPr/>
        </p:nvCxnSpPr>
        <p:spPr>
          <a:xfrm>
            <a:off x="7749090" y="3158601"/>
            <a:ext cx="586504" cy="41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de flecha 84"/>
          <p:cNvCxnSpPr>
            <a:stCxn id="78" idx="2"/>
            <a:endCxn id="64" idx="0"/>
          </p:cNvCxnSpPr>
          <p:nvPr/>
        </p:nvCxnSpPr>
        <p:spPr>
          <a:xfrm>
            <a:off x="7162587" y="3480573"/>
            <a:ext cx="514" cy="4437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ángulo 85"/>
          <p:cNvSpPr/>
          <p:nvPr/>
        </p:nvSpPr>
        <p:spPr>
          <a:xfrm>
            <a:off x="10148731" y="1748896"/>
            <a:ext cx="1173007" cy="6439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dirty="0" err="1" smtClean="0"/>
              <a:t>Settings</a:t>
            </a:r>
            <a:endParaRPr lang="es-CL" sz="1400" dirty="0" smtClean="0"/>
          </a:p>
          <a:p>
            <a:pPr algn="ctr"/>
            <a:r>
              <a:rPr lang="es-CL" sz="1400" dirty="0" smtClean="0"/>
              <a:t>set$...</a:t>
            </a:r>
            <a:endParaRPr lang="es-419" sz="1400" dirty="0"/>
          </a:p>
        </p:txBody>
      </p:sp>
      <p:sp>
        <p:nvSpPr>
          <p:cNvPr id="87" name="Rectángulo 86"/>
          <p:cNvSpPr/>
          <p:nvPr/>
        </p:nvSpPr>
        <p:spPr>
          <a:xfrm>
            <a:off x="10149760" y="3324962"/>
            <a:ext cx="1171978" cy="6439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Settings</a:t>
            </a:r>
            <a:endParaRPr lang="es-CL" sz="1600" dirty="0" smtClean="0"/>
          </a:p>
        </p:txBody>
      </p:sp>
      <p:cxnSp>
        <p:nvCxnSpPr>
          <p:cNvPr id="89" name="Conector recto de flecha 88"/>
          <p:cNvCxnSpPr>
            <a:stCxn id="86" idx="2"/>
            <a:endCxn id="87" idx="0"/>
          </p:cNvCxnSpPr>
          <p:nvPr/>
        </p:nvCxnSpPr>
        <p:spPr>
          <a:xfrm>
            <a:off x="10735235" y="2392840"/>
            <a:ext cx="514" cy="9321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90"/>
          <p:cNvCxnSpPr/>
          <p:nvPr/>
        </p:nvCxnSpPr>
        <p:spPr>
          <a:xfrm>
            <a:off x="9732647" y="1748896"/>
            <a:ext cx="0" cy="3907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ángulo 91"/>
          <p:cNvSpPr/>
          <p:nvPr/>
        </p:nvSpPr>
        <p:spPr>
          <a:xfrm>
            <a:off x="6831517" y="180304"/>
            <a:ext cx="917573" cy="2667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/>
              <a:t>Output</a:t>
            </a:r>
          </a:p>
        </p:txBody>
      </p:sp>
      <p:sp>
        <p:nvSpPr>
          <p:cNvPr id="93" name="Rectángulo 92"/>
          <p:cNvSpPr/>
          <p:nvPr/>
        </p:nvSpPr>
        <p:spPr>
          <a:xfrm>
            <a:off x="7876292" y="206230"/>
            <a:ext cx="917573" cy="2408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dirty="0" smtClean="0"/>
              <a:t>Objetos</a:t>
            </a:r>
            <a:endParaRPr lang="es-419" sz="1400" dirty="0"/>
          </a:p>
        </p:txBody>
      </p:sp>
      <p:sp>
        <p:nvSpPr>
          <p:cNvPr id="94" name="Rectángulo 93"/>
          <p:cNvSpPr/>
          <p:nvPr/>
        </p:nvSpPr>
        <p:spPr>
          <a:xfrm>
            <a:off x="8921067" y="200607"/>
            <a:ext cx="912116" cy="246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/>
              <a:t>Interfaz</a:t>
            </a:r>
            <a:endParaRPr lang="es-419" sz="1600" dirty="0"/>
          </a:p>
        </p:txBody>
      </p:sp>
      <p:sp>
        <p:nvSpPr>
          <p:cNvPr id="95" name="Rectángulo 94"/>
          <p:cNvSpPr/>
          <p:nvPr/>
        </p:nvSpPr>
        <p:spPr>
          <a:xfrm>
            <a:off x="9960385" y="208024"/>
            <a:ext cx="912116" cy="2464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/>
              <a:t>Proceso</a:t>
            </a:r>
            <a:endParaRPr lang="es-419" sz="1600" dirty="0"/>
          </a:p>
        </p:txBody>
      </p:sp>
      <p:sp>
        <p:nvSpPr>
          <p:cNvPr id="96" name="Rectángulo 95"/>
          <p:cNvSpPr/>
          <p:nvPr/>
        </p:nvSpPr>
        <p:spPr>
          <a:xfrm>
            <a:off x="10999703" y="208024"/>
            <a:ext cx="912116" cy="2464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>
                <a:solidFill>
                  <a:schemeClr val="accent1">
                    <a:lumMod val="50000"/>
                  </a:schemeClr>
                </a:solidFill>
              </a:rPr>
              <a:t>Archivo</a:t>
            </a:r>
          </a:p>
        </p:txBody>
      </p:sp>
      <p:cxnSp>
        <p:nvCxnSpPr>
          <p:cNvPr id="99" name="Conector recto de flecha 98"/>
          <p:cNvCxnSpPr>
            <a:stCxn id="61" idx="2"/>
            <a:endCxn id="78" idx="0"/>
          </p:cNvCxnSpPr>
          <p:nvPr/>
        </p:nvCxnSpPr>
        <p:spPr>
          <a:xfrm flipH="1">
            <a:off x="7162587" y="2392840"/>
            <a:ext cx="1" cy="44378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0" name="CuadroTexto 99"/>
          <p:cNvSpPr txBox="1"/>
          <p:nvPr/>
        </p:nvSpPr>
        <p:spPr>
          <a:xfrm>
            <a:off x="511374" y="6117465"/>
            <a:ext cx="7361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Faltaría: Un botón para procesar en lote y algo para seleccionar el </a:t>
            </a:r>
            <a:r>
              <a:rPr lang="es-CL" dirty="0" err="1" smtClean="0"/>
              <a:t>setting</a:t>
            </a:r>
            <a:r>
              <a:rPr lang="es-CL" dirty="0"/>
              <a:t> </a:t>
            </a:r>
            <a:r>
              <a:rPr lang="es-CL" dirty="0" smtClean="0"/>
              <a:t>file</a:t>
            </a:r>
            <a:endParaRPr lang="es-419" dirty="0"/>
          </a:p>
        </p:txBody>
      </p:sp>
      <p:sp>
        <p:nvSpPr>
          <p:cNvPr id="39" name="Rectángulo 38"/>
          <p:cNvSpPr/>
          <p:nvPr/>
        </p:nvSpPr>
        <p:spPr>
          <a:xfrm>
            <a:off x="10148731" y="4468228"/>
            <a:ext cx="1171978" cy="64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massProc</a:t>
            </a:r>
            <a:endParaRPr lang="es-419" dirty="0"/>
          </a:p>
        </p:txBody>
      </p:sp>
      <p:sp>
        <p:nvSpPr>
          <p:cNvPr id="40" name="Rectángulo redondeado 39"/>
          <p:cNvSpPr/>
          <p:nvPr/>
        </p:nvSpPr>
        <p:spPr>
          <a:xfrm>
            <a:off x="10148731" y="5473521"/>
            <a:ext cx="1171978" cy="64394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 err="1" smtClean="0"/>
              <a:t>Seccion</a:t>
            </a:r>
            <a:r>
              <a:rPr lang="es-CL" sz="1400" dirty="0" smtClean="0"/>
              <a:t> 2</a:t>
            </a:r>
          </a:p>
          <a:p>
            <a:pPr algn="ctr"/>
            <a:r>
              <a:rPr lang="es-CL" sz="1400" dirty="0" smtClean="0"/>
              <a:t>Analizar</a:t>
            </a:r>
            <a:endParaRPr lang="es-419" sz="1400" dirty="0"/>
          </a:p>
        </p:txBody>
      </p:sp>
      <p:cxnSp>
        <p:nvCxnSpPr>
          <p:cNvPr id="3" name="Conector recto de flecha 2"/>
          <p:cNvCxnSpPr>
            <a:stCxn id="39" idx="2"/>
            <a:endCxn id="40" idx="0"/>
          </p:cNvCxnSpPr>
          <p:nvPr/>
        </p:nvCxnSpPr>
        <p:spPr>
          <a:xfrm>
            <a:off x="10734720" y="5112172"/>
            <a:ext cx="0" cy="3613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9960385" y="4246334"/>
            <a:ext cx="15919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62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839586" y="2150768"/>
            <a:ext cx="836767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4800" dirty="0" smtClean="0"/>
              <a:t>Panel 2</a:t>
            </a:r>
          </a:p>
          <a:p>
            <a:pPr algn="ctr"/>
            <a:r>
              <a:rPr lang="es-CL" sz="4800" dirty="0" smtClean="0"/>
              <a:t>Seleccionar y visualizar un sujeto</a:t>
            </a:r>
          </a:p>
          <a:p>
            <a:pPr algn="ctr"/>
            <a:r>
              <a:rPr lang="es-CL" sz="4800" dirty="0" err="1" smtClean="0"/>
              <a:t>Actograma</a:t>
            </a:r>
            <a:endParaRPr lang="es-419" sz="4800" dirty="0"/>
          </a:p>
        </p:txBody>
      </p:sp>
    </p:spTree>
    <p:extLst>
      <p:ext uri="{BB962C8B-B14F-4D97-AF65-F5344CB8AC3E}">
        <p14:creationId xmlns:p14="http://schemas.microsoft.com/office/powerpoint/2010/main" val="426635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339401" y="734096"/>
            <a:ext cx="2653048" cy="940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err="1" smtClean="0">
                <a:solidFill>
                  <a:srgbClr val="C00000"/>
                </a:solidFill>
              </a:rPr>
              <a:t>Cajon</a:t>
            </a:r>
            <a:r>
              <a:rPr lang="es-CL" b="1" dirty="0" smtClean="0">
                <a:solidFill>
                  <a:srgbClr val="C00000"/>
                </a:solidFill>
              </a:rPr>
              <a:t> pegar sujeto</a:t>
            </a:r>
          </a:p>
          <a:p>
            <a:pPr algn="ctr"/>
            <a:r>
              <a:rPr lang="es-CL" dirty="0" err="1" smtClean="0"/>
              <a:t>textInput</a:t>
            </a:r>
            <a:endParaRPr lang="es-CL" dirty="0" smtClean="0"/>
          </a:p>
          <a:p>
            <a:pPr algn="ctr"/>
            <a:r>
              <a:rPr lang="es-CL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input$awd_paste</a:t>
            </a:r>
            <a:endParaRPr lang="es-419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339401" y="364764"/>
            <a:ext cx="262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Pegar o seleccionar sujeto</a:t>
            </a:r>
          </a:p>
        </p:txBody>
      </p:sp>
      <p:sp>
        <p:nvSpPr>
          <p:cNvPr id="7" name="Rectángulo 6"/>
          <p:cNvSpPr/>
          <p:nvPr/>
        </p:nvSpPr>
        <p:spPr>
          <a:xfrm>
            <a:off x="1324518" y="1839532"/>
            <a:ext cx="2653048" cy="1045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smtClean="0">
                <a:solidFill>
                  <a:srgbClr val="C00000"/>
                </a:solidFill>
              </a:rPr>
              <a:t>Selector de sujeto</a:t>
            </a:r>
          </a:p>
          <a:p>
            <a:pPr algn="ctr"/>
            <a:r>
              <a:rPr lang="es-CL" dirty="0" err="1" smtClean="0"/>
              <a:t>uiOutput</a:t>
            </a:r>
            <a:endParaRPr lang="es-CL" dirty="0" smtClean="0"/>
          </a:p>
          <a:p>
            <a:pPr algn="ctr"/>
            <a:r>
              <a:rPr lang="es-CL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output$subjInput</a:t>
            </a:r>
            <a:endParaRPr lang="es-CL" sz="16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s-CL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input$awd_select</a:t>
            </a:r>
            <a:endParaRPr lang="es-419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363790" y="734096"/>
            <a:ext cx="2653048" cy="940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smtClean="0">
                <a:solidFill>
                  <a:srgbClr val="C00000"/>
                </a:solidFill>
              </a:rPr>
              <a:t>Mostrar sujeto</a:t>
            </a:r>
          </a:p>
          <a:p>
            <a:pPr algn="ctr"/>
            <a:r>
              <a:rPr lang="es-CL" dirty="0" err="1" smtClean="0"/>
              <a:t>textOutput</a:t>
            </a:r>
            <a:endParaRPr lang="es-CL" dirty="0" smtClean="0"/>
          </a:p>
          <a:p>
            <a:pPr algn="ctr"/>
            <a:r>
              <a:rPr lang="es-CL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output$selectedSubj</a:t>
            </a:r>
            <a:endParaRPr lang="es-419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4363790" y="364764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 smtClean="0"/>
              <a:t>Seleccion</a:t>
            </a:r>
            <a:endParaRPr lang="es-CL" dirty="0" smtClean="0"/>
          </a:p>
        </p:txBody>
      </p:sp>
      <p:sp>
        <p:nvSpPr>
          <p:cNvPr id="10" name="Rectángulo 9"/>
          <p:cNvSpPr/>
          <p:nvPr/>
        </p:nvSpPr>
        <p:spPr>
          <a:xfrm>
            <a:off x="4348907" y="1839533"/>
            <a:ext cx="2653048" cy="1045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smtClean="0">
                <a:solidFill>
                  <a:srgbClr val="C00000"/>
                </a:solidFill>
              </a:rPr>
              <a:t>Mostrar Status</a:t>
            </a:r>
          </a:p>
          <a:p>
            <a:pPr algn="ctr"/>
            <a:r>
              <a:rPr lang="es-CL" dirty="0" err="1" smtClean="0"/>
              <a:t>textOutput</a:t>
            </a:r>
            <a:endParaRPr lang="es-CL" dirty="0" smtClean="0"/>
          </a:p>
          <a:p>
            <a:pPr algn="ctr"/>
            <a:r>
              <a:rPr lang="es-CL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output$statsSubj</a:t>
            </a:r>
            <a:endParaRPr lang="es-419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7388179" y="734096"/>
            <a:ext cx="2653048" cy="940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smtClean="0">
                <a:solidFill>
                  <a:srgbClr val="C00000"/>
                </a:solidFill>
              </a:rPr>
              <a:t>Acciones a tomar</a:t>
            </a:r>
          </a:p>
          <a:p>
            <a:pPr algn="ctr"/>
            <a:r>
              <a:rPr lang="es-CL" dirty="0" err="1" smtClean="0"/>
              <a:t>radioButtons</a:t>
            </a:r>
            <a:endParaRPr lang="es-CL" dirty="0" smtClean="0"/>
          </a:p>
          <a:p>
            <a:pPr algn="ctr"/>
            <a:r>
              <a:rPr lang="es-419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accion_choice</a:t>
            </a:r>
            <a:endParaRPr lang="es-419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7388179" y="1839533"/>
            <a:ext cx="2653048" cy="1045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err="1" smtClean="0">
                <a:solidFill>
                  <a:srgbClr val="C00000"/>
                </a:solidFill>
              </a:rPr>
              <a:t>Boton</a:t>
            </a:r>
            <a:endParaRPr lang="es-CL" b="1" dirty="0" smtClean="0">
              <a:solidFill>
                <a:srgbClr val="C00000"/>
              </a:solidFill>
            </a:endParaRPr>
          </a:p>
          <a:p>
            <a:pPr algn="ctr"/>
            <a:r>
              <a:rPr lang="es-CL" dirty="0" err="1" smtClean="0"/>
              <a:t>actionButton</a:t>
            </a:r>
            <a:endParaRPr lang="es-CL" dirty="0" smtClean="0"/>
          </a:p>
          <a:p>
            <a:pPr algn="ctr"/>
            <a:r>
              <a:rPr lang="es-419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accion_choice</a:t>
            </a:r>
            <a:endParaRPr lang="es-419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7388179" y="364764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Acción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1339401" y="3086634"/>
            <a:ext cx="8701826" cy="3301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err="1" smtClean="0">
                <a:solidFill>
                  <a:srgbClr val="C00000"/>
                </a:solidFill>
              </a:rPr>
              <a:t>Actograma</a:t>
            </a:r>
            <a:endParaRPr lang="es-CL" b="1" dirty="0" smtClean="0">
              <a:solidFill>
                <a:srgbClr val="C00000"/>
              </a:solidFill>
            </a:endParaRPr>
          </a:p>
          <a:p>
            <a:pPr algn="ctr"/>
            <a:r>
              <a:rPr lang="es-CL" dirty="0" err="1" smtClean="0"/>
              <a:t>renderPlot</a:t>
            </a:r>
            <a:endParaRPr lang="es-CL" dirty="0" smtClean="0"/>
          </a:p>
          <a:p>
            <a:pPr algn="ctr"/>
            <a:r>
              <a:rPr lang="es-CL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output$actograma</a:t>
            </a:r>
            <a:endParaRPr lang="es-CL" sz="16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18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184856" y="1461655"/>
            <a:ext cx="1133340" cy="57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 err="1" smtClean="0">
                <a:latin typeface="Consolas" panose="020B0609020204030204" pitchFamily="49" charset="0"/>
              </a:rPr>
              <a:t>awdfile</a:t>
            </a:r>
            <a:r>
              <a:rPr lang="es-CL" sz="1200" dirty="0" smtClean="0">
                <a:latin typeface="Consolas" panose="020B0609020204030204" pitchFamily="49" charset="0"/>
              </a:rPr>
              <a:t>()</a:t>
            </a:r>
          </a:p>
          <a:p>
            <a:pPr algn="ctr"/>
            <a:r>
              <a:rPr lang="es-CL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{character}</a:t>
            </a:r>
            <a:endParaRPr lang="es-419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2848131" y="1461655"/>
            <a:ext cx="1004552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100" smtClean="0">
                <a:latin typeface="Consolas" panose="020B0609020204030204" pitchFamily="49" charset="0"/>
              </a:rPr>
              <a:t>create.acv</a:t>
            </a:r>
            <a:endParaRPr lang="es-419" sz="1100" dirty="0">
              <a:latin typeface="Consolas" panose="020B0609020204030204" pitchFamily="49" charset="0"/>
            </a:endParaRPr>
          </a:p>
        </p:txBody>
      </p:sp>
      <p:cxnSp>
        <p:nvCxnSpPr>
          <p:cNvPr id="6" name="Conector recto de flecha 5"/>
          <p:cNvCxnSpPr>
            <a:stCxn id="4" idx="3"/>
            <a:endCxn id="5" idx="1"/>
          </p:cNvCxnSpPr>
          <p:nvPr/>
        </p:nvCxnSpPr>
        <p:spPr>
          <a:xfrm>
            <a:off x="2318196" y="1749655"/>
            <a:ext cx="52993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redondeado 6"/>
          <p:cNvSpPr/>
          <p:nvPr/>
        </p:nvSpPr>
        <p:spPr>
          <a:xfrm>
            <a:off x="5992906" y="2656613"/>
            <a:ext cx="1004552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 err="1" smtClean="0">
                <a:latin typeface="Consolas" panose="020B0609020204030204" pitchFamily="49" charset="0"/>
              </a:rPr>
              <a:t>create</a:t>
            </a:r>
            <a:r>
              <a:rPr lang="es-CL" sz="1200" dirty="0" smtClean="0">
                <a:latin typeface="Consolas" panose="020B0609020204030204" pitchFamily="49" charset="0"/>
              </a:rPr>
              <a:t/>
            </a:r>
            <a:br>
              <a:rPr lang="es-CL" sz="1200" dirty="0" smtClean="0">
                <a:latin typeface="Consolas" panose="020B0609020204030204" pitchFamily="49" charset="0"/>
              </a:rPr>
            </a:br>
            <a:r>
              <a:rPr lang="es-CL" sz="1200" dirty="0" smtClean="0">
                <a:latin typeface="Consolas" panose="020B0609020204030204" pitchFamily="49" charset="0"/>
              </a:rPr>
              <a:t>1°filtro</a:t>
            </a:r>
            <a:endParaRPr lang="es-419" sz="1200" dirty="0">
              <a:latin typeface="Consolas" panose="020B0609020204030204" pitchFamily="49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4342815" y="1461655"/>
            <a:ext cx="1135671" cy="57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 err="1" smtClean="0">
                <a:latin typeface="Consolas" panose="020B0609020204030204" pitchFamily="49" charset="0"/>
              </a:rPr>
              <a:t>acv</a:t>
            </a:r>
            <a:endParaRPr lang="es-CL" sz="1200" dirty="0" smtClean="0">
              <a:latin typeface="Consolas" panose="020B0609020204030204" pitchFamily="49" charset="0"/>
            </a:endParaRPr>
          </a:p>
          <a:p>
            <a:pPr algn="ctr"/>
            <a:r>
              <a:rPr lang="es-CL" sz="1050" smtClean="0">
                <a:latin typeface="Courier New" panose="02070309020205020404" pitchFamily="49" charset="0"/>
                <a:cs typeface="Courier New" panose="02070309020205020404" pitchFamily="49" charset="0"/>
              </a:rPr>
              <a:t>{data.frame}</a:t>
            </a:r>
            <a:endParaRPr lang="es-419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Conector recto de flecha 14"/>
          <p:cNvCxnSpPr>
            <a:stCxn id="5" idx="3"/>
            <a:endCxn id="13" idx="1"/>
          </p:cNvCxnSpPr>
          <p:nvPr/>
        </p:nvCxnSpPr>
        <p:spPr>
          <a:xfrm>
            <a:off x="3852683" y="1749655"/>
            <a:ext cx="4901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/>
          <p:cNvSpPr/>
          <p:nvPr/>
        </p:nvSpPr>
        <p:spPr>
          <a:xfrm>
            <a:off x="9217895" y="2656614"/>
            <a:ext cx="1043188" cy="57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edit.file</a:t>
            </a:r>
            <a:endParaRPr lang="es-CL" sz="1600" dirty="0" smtClean="0"/>
          </a:p>
          <a:p>
            <a:pPr algn="ctr"/>
            <a:r>
              <a:rPr lang="es-CL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{rds</a:t>
            </a:r>
            <a:r>
              <a:rPr lang="es-C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419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7515805" y="2654435"/>
            <a:ext cx="1241302" cy="57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 err="1">
                <a:latin typeface="Consolas" panose="020B0609020204030204" pitchFamily="49" charset="0"/>
              </a:rPr>
              <a:t>filter.stats</a:t>
            </a:r>
            <a:endParaRPr lang="es-CL" sz="1200" dirty="0">
              <a:latin typeface="Consolas" panose="020B0609020204030204" pitchFamily="49" charset="0"/>
            </a:endParaRPr>
          </a:p>
          <a:p>
            <a:pPr algn="ctr"/>
            <a:r>
              <a:rPr lang="es-CL" sz="1100" smtClean="0">
                <a:latin typeface="Consolas" panose="020B0609020204030204" pitchFamily="49" charset="0"/>
              </a:rPr>
              <a:t>{list}</a:t>
            </a:r>
            <a:endParaRPr lang="es-419" sz="1100" dirty="0">
              <a:latin typeface="Consolas" panose="020B0609020204030204" pitchFamily="49" charset="0"/>
            </a:endParaRPr>
          </a:p>
        </p:txBody>
      </p:sp>
      <p:cxnSp>
        <p:nvCxnSpPr>
          <p:cNvPr id="29" name="Conector recto de flecha 28"/>
          <p:cNvCxnSpPr>
            <a:stCxn id="7" idx="3"/>
            <a:endCxn id="24" idx="1"/>
          </p:cNvCxnSpPr>
          <p:nvPr/>
        </p:nvCxnSpPr>
        <p:spPr>
          <a:xfrm flipV="1">
            <a:off x="6997458" y="2942435"/>
            <a:ext cx="518347" cy="21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 redondeado 31"/>
          <p:cNvSpPr/>
          <p:nvPr/>
        </p:nvSpPr>
        <p:spPr>
          <a:xfrm>
            <a:off x="6033013" y="3765312"/>
            <a:ext cx="1004552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 err="1" smtClean="0">
                <a:latin typeface="Consolas" panose="020B0609020204030204" pitchFamily="49" charset="0"/>
              </a:rPr>
              <a:t>create</a:t>
            </a:r>
            <a:r>
              <a:rPr lang="es-CL" sz="1200" dirty="0" smtClean="0">
                <a:latin typeface="Consolas" panose="020B0609020204030204" pitchFamily="49" charset="0"/>
              </a:rPr>
              <a:t/>
            </a:r>
            <a:br>
              <a:rPr lang="es-CL" sz="1200" dirty="0" smtClean="0">
                <a:latin typeface="Consolas" panose="020B0609020204030204" pitchFamily="49" charset="0"/>
              </a:rPr>
            </a:br>
            <a:r>
              <a:rPr lang="es-CL" sz="1200" dirty="0" err="1" smtClean="0">
                <a:latin typeface="Consolas" panose="020B0609020204030204" pitchFamily="49" charset="0"/>
              </a:rPr>
              <a:t>acv.edit</a:t>
            </a:r>
            <a:endParaRPr lang="es-419" sz="1200" dirty="0">
              <a:latin typeface="Consolas" panose="020B0609020204030204" pitchFamily="49" charset="0"/>
            </a:endParaRPr>
          </a:p>
        </p:txBody>
      </p:sp>
      <p:cxnSp>
        <p:nvCxnSpPr>
          <p:cNvPr id="35" name="Conector recto de flecha 34"/>
          <p:cNvCxnSpPr>
            <a:stCxn id="24" idx="3"/>
            <a:endCxn id="18" idx="1"/>
          </p:cNvCxnSpPr>
          <p:nvPr/>
        </p:nvCxnSpPr>
        <p:spPr>
          <a:xfrm>
            <a:off x="8757107" y="2942435"/>
            <a:ext cx="460788" cy="21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angular 47"/>
          <p:cNvCxnSpPr>
            <a:stCxn id="13" idx="2"/>
            <a:endCxn id="32" idx="1"/>
          </p:cNvCxnSpPr>
          <p:nvPr/>
        </p:nvCxnSpPr>
        <p:spPr>
          <a:xfrm rot="16200000" flipH="1">
            <a:off x="4464004" y="2484302"/>
            <a:ext cx="2015657" cy="1122362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1" name="Rectángulo 50"/>
          <p:cNvSpPr/>
          <p:nvPr/>
        </p:nvSpPr>
        <p:spPr>
          <a:xfrm>
            <a:off x="5937336" y="4749844"/>
            <a:ext cx="1195905" cy="57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 err="1">
                <a:latin typeface="Consolas" panose="020B0609020204030204" pitchFamily="49" charset="0"/>
              </a:rPr>
              <a:t>acv.edit</a:t>
            </a:r>
            <a:endParaRPr lang="es-CL" sz="1200" dirty="0">
              <a:latin typeface="Consolas" panose="020B0609020204030204" pitchFamily="49" charset="0"/>
            </a:endParaRPr>
          </a:p>
          <a:p>
            <a:pPr algn="ctr"/>
            <a:r>
              <a:rPr lang="es-CL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{data.frame}</a:t>
            </a:r>
            <a:endParaRPr lang="es-419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Rectángulo 51"/>
          <p:cNvSpPr/>
          <p:nvPr/>
        </p:nvSpPr>
        <p:spPr>
          <a:xfrm>
            <a:off x="6013695" y="5734377"/>
            <a:ext cx="1043188" cy="57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 err="1">
                <a:solidFill>
                  <a:schemeClr val="dk1"/>
                </a:solidFill>
              </a:rPr>
              <a:t>acv.edit</a:t>
            </a:r>
            <a:endParaRPr lang="es-CL" sz="1600" dirty="0">
              <a:solidFill>
                <a:schemeClr val="dk1"/>
              </a:solidFill>
            </a:endParaRPr>
          </a:p>
          <a:p>
            <a:pPr algn="ctr"/>
            <a:r>
              <a:rPr lang="es-CL" sz="12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s-CL" sz="120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rds</a:t>
            </a:r>
            <a:r>
              <a:rPr lang="es-C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419" sz="1200" dirty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5" name="Conector recto de flecha 54"/>
          <p:cNvCxnSpPr>
            <a:stCxn id="32" idx="2"/>
            <a:endCxn id="51" idx="0"/>
          </p:cNvCxnSpPr>
          <p:nvPr/>
        </p:nvCxnSpPr>
        <p:spPr>
          <a:xfrm>
            <a:off x="6535289" y="4341312"/>
            <a:ext cx="0" cy="4085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 redondeado 26"/>
          <p:cNvSpPr/>
          <p:nvPr/>
        </p:nvSpPr>
        <p:spPr>
          <a:xfrm>
            <a:off x="5968619" y="1461655"/>
            <a:ext cx="1004552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smtClean="0">
                <a:latin typeface="Consolas" panose="020B0609020204030204" pitchFamily="49" charset="0"/>
              </a:rPr>
              <a:t>create</a:t>
            </a:r>
            <a:r>
              <a:rPr lang="es-CL" sz="1200" smtClean="0">
                <a:latin typeface="Consolas" panose="020B0609020204030204" pitchFamily="49" charset="0"/>
              </a:rPr>
              <a:t/>
            </a:r>
            <a:br>
              <a:rPr lang="es-CL" sz="1200" smtClean="0">
                <a:latin typeface="Consolas" panose="020B0609020204030204" pitchFamily="49" charset="0"/>
              </a:rPr>
            </a:br>
            <a:r>
              <a:rPr lang="es-CL" sz="1200" smtClean="0">
                <a:latin typeface="Consolas" panose="020B0609020204030204" pitchFamily="49" charset="0"/>
              </a:rPr>
              <a:t>semiper</a:t>
            </a:r>
            <a:endParaRPr lang="es-419" sz="1200" dirty="0">
              <a:latin typeface="Consolas" panose="020B0609020204030204" pitchFamily="49" charset="0"/>
            </a:endParaRPr>
          </a:p>
        </p:txBody>
      </p:sp>
      <p:cxnSp>
        <p:nvCxnSpPr>
          <p:cNvPr id="10" name="Conector recto de flecha 9"/>
          <p:cNvCxnSpPr>
            <a:stCxn id="13" idx="3"/>
            <a:endCxn id="27" idx="1"/>
          </p:cNvCxnSpPr>
          <p:nvPr/>
        </p:nvCxnSpPr>
        <p:spPr>
          <a:xfrm>
            <a:off x="5478486" y="1749655"/>
            <a:ext cx="49013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 30"/>
          <p:cNvSpPr/>
          <p:nvPr/>
        </p:nvSpPr>
        <p:spPr>
          <a:xfrm>
            <a:off x="7515984" y="1461655"/>
            <a:ext cx="1133340" cy="57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>
                <a:latin typeface="Consolas" panose="020B0609020204030204" pitchFamily="49" charset="0"/>
              </a:rPr>
              <a:t>semiper</a:t>
            </a:r>
            <a:endParaRPr lang="es-CL" sz="1200" dirty="0">
              <a:latin typeface="Consolas" panose="020B0609020204030204" pitchFamily="49" charset="0"/>
            </a:endParaRPr>
          </a:p>
          <a:p>
            <a:pPr algn="ctr"/>
            <a:r>
              <a:rPr lang="es-CL" sz="1100" smtClean="0">
                <a:latin typeface="Consolas" panose="020B0609020204030204" pitchFamily="49" charset="0"/>
              </a:rPr>
              <a:t>{list}</a:t>
            </a:r>
            <a:endParaRPr lang="es-419" sz="1100" dirty="0">
              <a:latin typeface="Consolas" panose="020B0609020204030204" pitchFamily="49" charset="0"/>
            </a:endParaRPr>
          </a:p>
        </p:txBody>
      </p:sp>
      <p:cxnSp>
        <p:nvCxnSpPr>
          <p:cNvPr id="14" name="Conector recto de flecha 13"/>
          <p:cNvCxnSpPr>
            <a:stCxn id="27" idx="3"/>
            <a:endCxn id="31" idx="1"/>
          </p:cNvCxnSpPr>
          <p:nvPr/>
        </p:nvCxnSpPr>
        <p:spPr>
          <a:xfrm>
            <a:off x="6973171" y="1749655"/>
            <a:ext cx="54281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angular 20"/>
          <p:cNvCxnSpPr>
            <a:stCxn id="31" idx="2"/>
            <a:endCxn id="7" idx="0"/>
          </p:cNvCxnSpPr>
          <p:nvPr/>
        </p:nvCxnSpPr>
        <p:spPr>
          <a:xfrm rot="5400000">
            <a:off x="6979439" y="1553398"/>
            <a:ext cx="618958" cy="158747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/>
          <p:cNvSpPr txBox="1"/>
          <p:nvPr/>
        </p:nvSpPr>
        <p:spPr>
          <a:xfrm>
            <a:off x="9713730" y="3882574"/>
            <a:ext cx="19647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Este archivo incorpora o modifica ediciones después de este proceso y saca para el </a:t>
            </a:r>
            <a:r>
              <a:rPr lang="es-ES" sz="1400" b="1" dirty="0" err="1" smtClean="0">
                <a:solidFill>
                  <a:srgbClr val="00B0F0"/>
                </a:solidFill>
              </a:rPr>
              <a:t>actograma</a:t>
            </a:r>
            <a:endParaRPr lang="es-ES" sz="1400" b="1" dirty="0" smtClean="0">
              <a:solidFill>
                <a:srgbClr val="00B0F0"/>
              </a:solidFill>
            </a:endParaRPr>
          </a:p>
          <a:p>
            <a:r>
              <a:rPr lang="es-ES" sz="1400" b="1" dirty="0" smtClean="0">
                <a:solidFill>
                  <a:srgbClr val="00B0F0"/>
                </a:solidFill>
              </a:rPr>
              <a:t>1: Filtro</a:t>
            </a:r>
          </a:p>
          <a:p>
            <a:r>
              <a:rPr lang="es-ES" sz="1400" b="1" dirty="0" smtClean="0">
                <a:solidFill>
                  <a:srgbClr val="00B0F0"/>
                </a:solidFill>
              </a:rPr>
              <a:t>2: a </a:t>
            </a:r>
            <a:r>
              <a:rPr lang="es-ES" sz="1400" b="1" dirty="0" err="1" smtClean="0">
                <a:solidFill>
                  <a:srgbClr val="00B0F0"/>
                </a:solidFill>
              </a:rPr>
              <a:t>Sleep</a:t>
            </a:r>
            <a:endParaRPr lang="es-ES" sz="1400" b="1" dirty="0" smtClean="0">
              <a:solidFill>
                <a:srgbClr val="00B0F0"/>
              </a:solidFill>
            </a:endParaRPr>
          </a:p>
          <a:p>
            <a:r>
              <a:rPr lang="es-ES" sz="1400" b="1" dirty="0" smtClean="0">
                <a:solidFill>
                  <a:srgbClr val="00B0F0"/>
                </a:solidFill>
              </a:rPr>
              <a:t>3: a Wake</a:t>
            </a:r>
            <a:endParaRPr lang="es-CL" sz="1400" b="1" dirty="0">
              <a:solidFill>
                <a:srgbClr val="00B0F0"/>
              </a:solidFill>
            </a:endParaRPr>
          </a:p>
        </p:txBody>
      </p:sp>
      <p:cxnSp>
        <p:nvCxnSpPr>
          <p:cNvPr id="40" name="Conector angular 39"/>
          <p:cNvCxnSpPr>
            <a:stCxn id="18" idx="2"/>
            <a:endCxn id="45" idx="0"/>
          </p:cNvCxnSpPr>
          <p:nvPr/>
        </p:nvCxnSpPr>
        <p:spPr>
          <a:xfrm rot="16200000" flipH="1">
            <a:off x="9892820" y="3079282"/>
            <a:ext cx="649960" cy="9566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/>
          <p:cNvSpPr txBox="1"/>
          <p:nvPr/>
        </p:nvSpPr>
        <p:spPr>
          <a:xfrm>
            <a:off x="180304" y="3765312"/>
            <a:ext cx="387175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smtClean="0"/>
              <a:t>El resultado de este proceso es:</a:t>
            </a:r>
          </a:p>
          <a:p>
            <a:r>
              <a:rPr lang="es-ES" sz="1400" smtClean="0"/>
              <a:t>4 archivos.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smtClean="0"/>
              <a:t>RDS</a:t>
            </a:r>
            <a:r>
              <a:rPr lang="es-ES" sz="1400" smtClean="0"/>
              <a:t>: de semiperiodos que sirve para hacer el actograma y crear el primer filtro de exclusiones.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smtClean="0"/>
              <a:t>TXT</a:t>
            </a:r>
            <a:r>
              <a:rPr lang="es-ES" sz="1400" smtClean="0"/>
              <a:t>: en formato (.edit) para manejar las ediciones globales del ACV.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smtClean="0"/>
              <a:t>RDS</a:t>
            </a:r>
            <a:r>
              <a:rPr lang="es-ES" sz="1400" smtClean="0"/>
              <a:t> y </a:t>
            </a:r>
            <a:r>
              <a:rPr lang="es-ES" sz="1400" b="1" smtClean="0"/>
              <a:t>TXT</a:t>
            </a:r>
            <a:r>
              <a:rPr lang="es-ES" sz="1400" smtClean="0"/>
              <a:t> de la versión ACV con los datos del primer filtro que se saca de este proceso. </a:t>
            </a:r>
            <a:endParaRPr lang="es-ES" sz="140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awdfile() </a:t>
            </a:r>
            <a:r>
              <a:rPr lang="es-ES" sz="1200" smtClean="0"/>
              <a:t>viene desde el df de archivos de directorio </a:t>
            </a:r>
            <a:r>
              <a:rPr lang="es-ES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subjectDF()</a:t>
            </a:r>
            <a:endParaRPr lang="es-CL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7" name="Conector angular 46"/>
          <p:cNvCxnSpPr>
            <a:stCxn id="24" idx="2"/>
            <a:endCxn id="32" idx="3"/>
          </p:cNvCxnSpPr>
          <p:nvPr/>
        </p:nvCxnSpPr>
        <p:spPr>
          <a:xfrm rot="5400000">
            <a:off x="7175573" y="3092428"/>
            <a:ext cx="822877" cy="1098891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0" name="CuadroTexto 29"/>
          <p:cNvSpPr txBox="1"/>
          <p:nvPr/>
        </p:nvSpPr>
        <p:spPr>
          <a:xfrm>
            <a:off x="180304" y="180304"/>
            <a:ext cx="58184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b="1" dirty="0" err="1" smtClean="0"/>
              <a:t>Seccion</a:t>
            </a:r>
            <a:r>
              <a:rPr lang="es-CL" sz="2400" b="1" dirty="0" smtClean="0"/>
              <a:t> 2</a:t>
            </a:r>
            <a:r>
              <a:rPr lang="es-CL" sz="2400" dirty="0" smtClean="0"/>
              <a:t>: </a:t>
            </a:r>
            <a:r>
              <a:rPr lang="es-CL" sz="2400" b="1" dirty="0" smtClean="0"/>
              <a:t>Proceso Analizar</a:t>
            </a:r>
          </a:p>
          <a:p>
            <a:r>
              <a:rPr lang="es-CL" sz="1600" dirty="0" smtClean="0"/>
              <a:t>Al ejecutar la opción de analizar por primera vez esto es lo que pasa</a:t>
            </a:r>
          </a:p>
        </p:txBody>
      </p:sp>
      <p:cxnSp>
        <p:nvCxnSpPr>
          <p:cNvPr id="3" name="Conector recto de flecha 2"/>
          <p:cNvCxnSpPr>
            <a:stCxn id="51" idx="2"/>
            <a:endCxn id="52" idx="0"/>
          </p:cNvCxnSpPr>
          <p:nvPr/>
        </p:nvCxnSpPr>
        <p:spPr>
          <a:xfrm>
            <a:off x="6535289" y="5325844"/>
            <a:ext cx="0" cy="4085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/>
          <p:cNvSpPr txBox="1"/>
          <p:nvPr/>
        </p:nvSpPr>
        <p:spPr>
          <a:xfrm>
            <a:off x="2488632" y="1105336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900" b="1">
                <a:solidFill>
                  <a:srgbClr val="C00000"/>
                </a:solidFill>
                <a:latin typeface="Consolas" panose="020B0609020204030204" pitchFamily="49" charset="0"/>
              </a:rPr>
              <a:t>create.acv</a:t>
            </a:r>
            <a:r>
              <a:rPr lang="es-CL" sz="900">
                <a:latin typeface="Consolas" panose="020B0609020204030204" pitchFamily="49" charset="0"/>
              </a:rPr>
              <a:t>(awdfile</a:t>
            </a:r>
            <a:r>
              <a:rPr lang="es-CL" sz="900" smtClean="0">
                <a:latin typeface="Consolas" panose="020B0609020204030204" pitchFamily="49" charset="0"/>
              </a:rPr>
              <a:t>(),</a:t>
            </a:r>
          </a:p>
          <a:p>
            <a:r>
              <a:rPr lang="es-CL" sz="900">
                <a:latin typeface="Consolas" panose="020B0609020204030204" pitchFamily="49" charset="0"/>
              </a:rPr>
              <a:t> </a:t>
            </a:r>
            <a:r>
              <a:rPr lang="es-CL" sz="900" smtClean="0">
                <a:latin typeface="Consolas" panose="020B0609020204030204" pitchFamily="49" charset="0"/>
              </a:rPr>
              <a:t>          set$sensivar</a:t>
            </a:r>
            <a:r>
              <a:rPr lang="es-CL" sz="90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5769421" y="1227676"/>
            <a:ext cx="14029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419"/>
            </a:defPPr>
            <a:lvl1pPr>
              <a:defRPr sz="900">
                <a:latin typeface="Consolas" panose="020B0609020204030204" pitchFamily="49" charset="0"/>
              </a:defRPr>
            </a:lvl1pPr>
          </a:lstStyle>
          <a:p>
            <a:r>
              <a:rPr lang="es-CL" b="1">
                <a:solidFill>
                  <a:srgbClr val="C00000"/>
                </a:solidFill>
              </a:rPr>
              <a:t>create.semiper</a:t>
            </a:r>
            <a:r>
              <a:rPr lang="es-CL"/>
              <a:t>(acv)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5434535" y="3238622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419"/>
            </a:defPPr>
            <a:lvl1pPr>
              <a:defRPr sz="900" b="1">
                <a:solidFill>
                  <a:srgbClr val="C00000"/>
                </a:solidFill>
                <a:latin typeface="Consolas" panose="020B0609020204030204" pitchFamily="49" charset="0"/>
              </a:defRPr>
            </a:lvl1pPr>
          </a:lstStyle>
          <a:p>
            <a:r>
              <a:rPr lang="es-CL"/>
              <a:t>create.firstfilter</a:t>
            </a:r>
            <a:r>
              <a:rPr lang="es-CL" b="0">
                <a:solidFill>
                  <a:schemeClr val="tx1"/>
                </a:solidFill>
              </a:rPr>
              <a:t>(awdfile(),</a:t>
            </a:r>
          </a:p>
          <a:p>
            <a:r>
              <a:rPr lang="es-CL" b="0">
                <a:solidFill>
                  <a:schemeClr val="tx1"/>
                </a:solidFill>
              </a:rPr>
              <a:t>                   </a:t>
            </a:r>
            <a:r>
              <a:rPr lang="es-CL" b="0" smtClean="0">
                <a:solidFill>
                  <a:schemeClr val="tx1"/>
                </a:solidFill>
              </a:rPr>
              <a:t>semiper</a:t>
            </a:r>
            <a:r>
              <a:rPr lang="es-CL" b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4324220" y="4081028"/>
            <a:ext cx="198002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900" b="1" smtClean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create.acvedit</a:t>
            </a:r>
            <a:r>
              <a:rPr lang="es-CL" sz="900" smtClean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s-CL" sz="900">
                <a:latin typeface="Consolas" panose="020B0609020204030204" pitchFamily="49" charset="0"/>
                <a:cs typeface="Courier New" panose="02070309020205020404" pitchFamily="49" charset="0"/>
              </a:rPr>
              <a:t>awdfile</a:t>
            </a:r>
            <a:r>
              <a:rPr lang="es-CL" sz="90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r>
              <a:rPr lang="es-CL" sz="900" smtClean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s-CL" sz="900" smtClean="0">
                <a:latin typeface="Consolas" panose="020B0609020204030204" pitchFamily="49" charset="0"/>
                <a:cs typeface="Courier New" panose="02070309020205020404" pitchFamily="49" charset="0"/>
              </a:rPr>
              <a:t>               acv</a:t>
            </a:r>
            <a:r>
              <a:rPr lang="es-CL" sz="90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endParaRPr lang="es-CL" sz="90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s-CL" sz="90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CL" sz="900" smtClean="0">
                <a:latin typeface="Consolas" panose="020B0609020204030204" pitchFamily="49" charset="0"/>
                <a:cs typeface="Courier New" panose="02070309020205020404" pitchFamily="49" charset="0"/>
              </a:rPr>
              <a:t>              filter.stats</a:t>
            </a:r>
            <a:r>
              <a:rPr lang="es-CL" sz="90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1" name="Rectángulo 60"/>
          <p:cNvSpPr/>
          <p:nvPr/>
        </p:nvSpPr>
        <p:spPr>
          <a:xfrm>
            <a:off x="2828812" y="2412529"/>
            <a:ext cx="1043188" cy="57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smtClean="0">
                <a:solidFill>
                  <a:schemeClr val="dk1"/>
                </a:solidFill>
              </a:rPr>
              <a:t>AWD</a:t>
            </a:r>
            <a:endParaRPr lang="es-CL" sz="1600" smtClean="0">
              <a:solidFill>
                <a:schemeClr val="dk1"/>
              </a:solidFill>
            </a:endParaRPr>
          </a:p>
          <a:p>
            <a:pPr algn="ctr"/>
            <a:r>
              <a:rPr lang="es-CL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{file}</a:t>
            </a:r>
            <a:endParaRPr lang="es-419" sz="1200" dirty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3" name="Conector recto de flecha 62"/>
          <p:cNvCxnSpPr>
            <a:stCxn id="61" idx="0"/>
            <a:endCxn id="5" idx="2"/>
          </p:cNvCxnSpPr>
          <p:nvPr/>
        </p:nvCxnSpPr>
        <p:spPr>
          <a:xfrm flipV="1">
            <a:off x="3350406" y="2037655"/>
            <a:ext cx="1" cy="3748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68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80304" y="180304"/>
            <a:ext cx="64631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b="1" dirty="0" err="1" smtClean="0"/>
              <a:t>Seccion</a:t>
            </a:r>
            <a:r>
              <a:rPr lang="es-CL" sz="2400" b="1" dirty="0" smtClean="0"/>
              <a:t> 2</a:t>
            </a:r>
            <a:r>
              <a:rPr lang="es-CL" sz="2400" dirty="0" smtClean="0"/>
              <a:t>: </a:t>
            </a:r>
            <a:r>
              <a:rPr lang="es-CL" sz="2400" b="1" dirty="0" smtClean="0"/>
              <a:t>Mostrar </a:t>
            </a:r>
            <a:r>
              <a:rPr lang="es-CL" sz="2400" b="1" dirty="0" err="1" smtClean="0"/>
              <a:t>Actograma</a:t>
            </a:r>
            <a:endParaRPr lang="es-CL" sz="2400" b="1" dirty="0" smtClean="0"/>
          </a:p>
          <a:p>
            <a:r>
              <a:rPr lang="es-CL" sz="1600" dirty="0" smtClean="0"/>
              <a:t>La idea en esta sección es </a:t>
            </a:r>
            <a:r>
              <a:rPr lang="es-CL" sz="1600" b="1" dirty="0" smtClean="0"/>
              <a:t>seleccionar un sujeto </a:t>
            </a:r>
            <a:r>
              <a:rPr lang="es-CL" sz="1600" dirty="0" smtClean="0"/>
              <a:t>y tener un idea de qué se le</a:t>
            </a:r>
          </a:p>
          <a:p>
            <a:r>
              <a:rPr lang="es-CL" sz="1600" dirty="0" smtClean="0"/>
              <a:t>quiere hacer o si  ya esta listo, etc. Además de visualizar el </a:t>
            </a:r>
            <a:r>
              <a:rPr lang="es-CL" sz="1600" dirty="0" err="1" smtClean="0"/>
              <a:t>actograma</a:t>
            </a:r>
            <a:r>
              <a:rPr lang="es-CL" sz="1600" dirty="0" smtClean="0"/>
              <a:t>.</a:t>
            </a:r>
          </a:p>
        </p:txBody>
      </p:sp>
      <p:sp>
        <p:nvSpPr>
          <p:cNvPr id="5" name="Rectángulo 4"/>
          <p:cNvSpPr/>
          <p:nvPr/>
        </p:nvSpPr>
        <p:spPr>
          <a:xfrm>
            <a:off x="785349" y="1892418"/>
            <a:ext cx="1171978" cy="64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/>
              <a:t>Pegar</a:t>
            </a:r>
          </a:p>
          <a:p>
            <a:pPr algn="ctr"/>
            <a:r>
              <a:rPr lang="es-CL" sz="1600" dirty="0" smtClean="0"/>
              <a:t>Sujeto</a:t>
            </a:r>
            <a:endParaRPr lang="es-419" sz="1600" dirty="0"/>
          </a:p>
        </p:txBody>
      </p:sp>
      <p:sp>
        <p:nvSpPr>
          <p:cNvPr id="7" name="Rectángulo 6"/>
          <p:cNvSpPr/>
          <p:nvPr/>
        </p:nvSpPr>
        <p:spPr>
          <a:xfrm>
            <a:off x="785349" y="2843604"/>
            <a:ext cx="1171978" cy="64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/>
              <a:t>Seleccionar</a:t>
            </a:r>
          </a:p>
          <a:p>
            <a:pPr algn="ctr"/>
            <a:r>
              <a:rPr lang="es-CL" sz="1600" dirty="0" smtClean="0"/>
              <a:t>Sujeto</a:t>
            </a:r>
            <a:endParaRPr lang="es-419" sz="1600" dirty="0"/>
          </a:p>
        </p:txBody>
      </p:sp>
      <p:sp>
        <p:nvSpPr>
          <p:cNvPr id="12" name="Rectángulo redondeado 11"/>
          <p:cNvSpPr/>
          <p:nvPr/>
        </p:nvSpPr>
        <p:spPr>
          <a:xfrm>
            <a:off x="6374311" y="4631623"/>
            <a:ext cx="1171978" cy="64394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/>
              <a:t>Analizar</a:t>
            </a:r>
            <a:endParaRPr lang="es-419" sz="1600" dirty="0"/>
          </a:p>
        </p:txBody>
      </p:sp>
      <p:sp>
        <p:nvSpPr>
          <p:cNvPr id="19" name="Rectángulo 18"/>
          <p:cNvSpPr/>
          <p:nvPr/>
        </p:nvSpPr>
        <p:spPr>
          <a:xfrm>
            <a:off x="2704300" y="2371857"/>
            <a:ext cx="1173007" cy="6439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dirty="0" err="1" smtClean="0"/>
              <a:t>awdfile</a:t>
            </a:r>
            <a:r>
              <a:rPr lang="es-CL" sz="1400" dirty="0" smtClean="0"/>
              <a:t>()</a:t>
            </a:r>
          </a:p>
        </p:txBody>
      </p:sp>
      <p:sp>
        <p:nvSpPr>
          <p:cNvPr id="92" name="Rectángulo 91"/>
          <p:cNvSpPr/>
          <p:nvPr/>
        </p:nvSpPr>
        <p:spPr>
          <a:xfrm>
            <a:off x="6831517" y="180304"/>
            <a:ext cx="917573" cy="2667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/>
              <a:t>Output</a:t>
            </a:r>
          </a:p>
        </p:txBody>
      </p:sp>
      <p:sp>
        <p:nvSpPr>
          <p:cNvPr id="93" name="Rectángulo 92"/>
          <p:cNvSpPr/>
          <p:nvPr/>
        </p:nvSpPr>
        <p:spPr>
          <a:xfrm>
            <a:off x="7876292" y="206230"/>
            <a:ext cx="917573" cy="2408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dirty="0" smtClean="0"/>
              <a:t>Objetos</a:t>
            </a:r>
            <a:endParaRPr lang="es-419" sz="1400" dirty="0"/>
          </a:p>
        </p:txBody>
      </p:sp>
      <p:sp>
        <p:nvSpPr>
          <p:cNvPr id="94" name="Rectángulo 93"/>
          <p:cNvSpPr/>
          <p:nvPr/>
        </p:nvSpPr>
        <p:spPr>
          <a:xfrm>
            <a:off x="8921067" y="200607"/>
            <a:ext cx="912116" cy="246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/>
              <a:t>Interfaz</a:t>
            </a:r>
            <a:endParaRPr lang="es-419" sz="1600" dirty="0"/>
          </a:p>
        </p:txBody>
      </p:sp>
      <p:sp>
        <p:nvSpPr>
          <p:cNvPr id="95" name="Rectángulo 94"/>
          <p:cNvSpPr/>
          <p:nvPr/>
        </p:nvSpPr>
        <p:spPr>
          <a:xfrm>
            <a:off x="9960385" y="208024"/>
            <a:ext cx="912116" cy="2464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/>
              <a:t>Proceso</a:t>
            </a:r>
            <a:endParaRPr lang="es-419" sz="1600" dirty="0"/>
          </a:p>
        </p:txBody>
      </p:sp>
      <p:sp>
        <p:nvSpPr>
          <p:cNvPr id="96" name="Rectángulo 95"/>
          <p:cNvSpPr/>
          <p:nvPr/>
        </p:nvSpPr>
        <p:spPr>
          <a:xfrm>
            <a:off x="10999703" y="208024"/>
            <a:ext cx="912116" cy="2464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>
                <a:solidFill>
                  <a:schemeClr val="accent1">
                    <a:lumMod val="50000"/>
                  </a:schemeClr>
                </a:solidFill>
              </a:rPr>
              <a:t>Archivo</a:t>
            </a:r>
          </a:p>
        </p:txBody>
      </p:sp>
      <p:sp>
        <p:nvSpPr>
          <p:cNvPr id="48" name="Rectángulo 47"/>
          <p:cNvSpPr/>
          <p:nvPr/>
        </p:nvSpPr>
        <p:spPr>
          <a:xfrm>
            <a:off x="785349" y="3794790"/>
            <a:ext cx="1173007" cy="6439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dirty="0" err="1" smtClean="0"/>
              <a:t>subjectDF</a:t>
            </a:r>
            <a:r>
              <a:rPr lang="es-CL" sz="1400" dirty="0" smtClean="0"/>
              <a:t>()</a:t>
            </a:r>
            <a:endParaRPr lang="es-419" sz="1400" dirty="0"/>
          </a:p>
        </p:txBody>
      </p:sp>
      <p:cxnSp>
        <p:nvCxnSpPr>
          <p:cNvPr id="23" name="Conector recto de flecha 22"/>
          <p:cNvCxnSpPr>
            <a:stCxn id="48" idx="0"/>
            <a:endCxn id="7" idx="2"/>
          </p:cNvCxnSpPr>
          <p:nvPr/>
        </p:nvCxnSpPr>
        <p:spPr>
          <a:xfrm flipH="1" flipV="1">
            <a:off x="1371338" y="3487548"/>
            <a:ext cx="515" cy="3072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ángulo 53"/>
          <p:cNvSpPr/>
          <p:nvPr/>
        </p:nvSpPr>
        <p:spPr>
          <a:xfrm>
            <a:off x="4445279" y="1892418"/>
            <a:ext cx="1171978" cy="6439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/>
              <a:t>Muestra sujeto</a:t>
            </a:r>
            <a:endParaRPr lang="es-419" sz="1600" dirty="0"/>
          </a:p>
        </p:txBody>
      </p:sp>
      <p:cxnSp>
        <p:nvCxnSpPr>
          <p:cNvPr id="29" name="Conector angular 28"/>
          <p:cNvCxnSpPr>
            <a:stCxn id="7" idx="3"/>
            <a:endCxn id="19" idx="1"/>
          </p:cNvCxnSpPr>
          <p:nvPr/>
        </p:nvCxnSpPr>
        <p:spPr>
          <a:xfrm flipV="1">
            <a:off x="1957327" y="2693829"/>
            <a:ext cx="746973" cy="471747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angular 31"/>
          <p:cNvCxnSpPr>
            <a:stCxn id="5" idx="3"/>
            <a:endCxn id="19" idx="1"/>
          </p:cNvCxnSpPr>
          <p:nvPr/>
        </p:nvCxnSpPr>
        <p:spPr>
          <a:xfrm>
            <a:off x="1957327" y="2214390"/>
            <a:ext cx="746973" cy="479439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ángulo 61"/>
          <p:cNvSpPr/>
          <p:nvPr/>
        </p:nvSpPr>
        <p:spPr>
          <a:xfrm>
            <a:off x="4445279" y="2843604"/>
            <a:ext cx="1171978" cy="6439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/>
              <a:t>Status</a:t>
            </a:r>
          </a:p>
          <a:p>
            <a:pPr algn="ctr"/>
            <a:r>
              <a:rPr lang="es-CL" sz="1600" dirty="0" smtClean="0"/>
              <a:t>sujeto</a:t>
            </a:r>
            <a:endParaRPr lang="es-419" sz="1600" dirty="0"/>
          </a:p>
        </p:txBody>
      </p:sp>
      <p:cxnSp>
        <p:nvCxnSpPr>
          <p:cNvPr id="39" name="Conector angular 38"/>
          <p:cNvCxnSpPr>
            <a:stCxn id="19" idx="3"/>
            <a:endCxn id="54" idx="1"/>
          </p:cNvCxnSpPr>
          <p:nvPr/>
        </p:nvCxnSpPr>
        <p:spPr>
          <a:xfrm flipV="1">
            <a:off x="3877307" y="2214390"/>
            <a:ext cx="567972" cy="479439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angular 40"/>
          <p:cNvCxnSpPr>
            <a:stCxn id="19" idx="3"/>
            <a:endCxn id="62" idx="1"/>
          </p:cNvCxnSpPr>
          <p:nvPr/>
        </p:nvCxnSpPr>
        <p:spPr>
          <a:xfrm>
            <a:off x="3877307" y="2693829"/>
            <a:ext cx="567972" cy="471747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ángulo 69"/>
          <p:cNvSpPr/>
          <p:nvPr/>
        </p:nvSpPr>
        <p:spPr>
          <a:xfrm>
            <a:off x="7811463" y="1933498"/>
            <a:ext cx="1171978" cy="64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Accion</a:t>
            </a:r>
            <a:r>
              <a:rPr lang="es-CL" sz="1600" dirty="0" smtClean="0"/>
              <a:t> a</a:t>
            </a:r>
          </a:p>
          <a:p>
            <a:pPr algn="ctr"/>
            <a:r>
              <a:rPr lang="es-CL" sz="1600" dirty="0" smtClean="0"/>
              <a:t>tomar</a:t>
            </a:r>
            <a:endParaRPr lang="es-419" sz="1600" dirty="0"/>
          </a:p>
        </p:txBody>
      </p:sp>
      <p:sp>
        <p:nvSpPr>
          <p:cNvPr id="71" name="Rectángulo 70"/>
          <p:cNvSpPr/>
          <p:nvPr/>
        </p:nvSpPr>
        <p:spPr>
          <a:xfrm>
            <a:off x="7811463" y="2899414"/>
            <a:ext cx="1171978" cy="64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Boton</a:t>
            </a:r>
            <a:r>
              <a:rPr lang="es-CL" sz="1600" dirty="0" smtClean="0"/>
              <a:t> de</a:t>
            </a:r>
          </a:p>
          <a:p>
            <a:pPr algn="ctr"/>
            <a:r>
              <a:rPr lang="es-CL" sz="1600" dirty="0" smtClean="0"/>
              <a:t>acción</a:t>
            </a:r>
            <a:endParaRPr lang="es-419" sz="1600" dirty="0"/>
          </a:p>
        </p:txBody>
      </p:sp>
      <p:cxnSp>
        <p:nvCxnSpPr>
          <p:cNvPr id="43" name="Conector recto de flecha 42"/>
          <p:cNvCxnSpPr>
            <a:stCxn id="70" idx="2"/>
            <a:endCxn id="71" idx="0"/>
          </p:cNvCxnSpPr>
          <p:nvPr/>
        </p:nvCxnSpPr>
        <p:spPr>
          <a:xfrm>
            <a:off x="8397452" y="2577442"/>
            <a:ext cx="0" cy="3219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ángulo redondeado 75"/>
          <p:cNvSpPr/>
          <p:nvPr/>
        </p:nvSpPr>
        <p:spPr>
          <a:xfrm>
            <a:off x="7811463" y="4631623"/>
            <a:ext cx="1171978" cy="64394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/>
              <a:t>Editar</a:t>
            </a:r>
            <a:endParaRPr lang="es-419" sz="1600" dirty="0"/>
          </a:p>
        </p:txBody>
      </p:sp>
      <p:sp>
        <p:nvSpPr>
          <p:cNvPr id="79" name="Rectángulo redondeado 78"/>
          <p:cNvSpPr/>
          <p:nvPr/>
        </p:nvSpPr>
        <p:spPr>
          <a:xfrm>
            <a:off x="9248615" y="4631623"/>
            <a:ext cx="1171978" cy="64394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Actograma</a:t>
            </a:r>
            <a:endParaRPr lang="es-419" sz="1600" dirty="0"/>
          </a:p>
        </p:txBody>
      </p:sp>
      <p:cxnSp>
        <p:nvCxnSpPr>
          <p:cNvPr id="50" name="Conector angular 49"/>
          <p:cNvCxnSpPr>
            <a:stCxn id="71" idx="2"/>
            <a:endCxn id="12" idx="0"/>
          </p:cNvCxnSpPr>
          <p:nvPr/>
        </p:nvCxnSpPr>
        <p:spPr>
          <a:xfrm rot="5400000">
            <a:off x="7134744" y="3368914"/>
            <a:ext cx="1088265" cy="1437152"/>
          </a:xfrm>
          <a:prstGeom prst="bentConnector3">
            <a:avLst>
              <a:gd name="adj1" fmla="val 7130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angular 52"/>
          <p:cNvCxnSpPr>
            <a:stCxn id="71" idx="2"/>
            <a:endCxn id="79" idx="0"/>
          </p:cNvCxnSpPr>
          <p:nvPr/>
        </p:nvCxnSpPr>
        <p:spPr>
          <a:xfrm rot="16200000" flipH="1">
            <a:off x="8571896" y="3368914"/>
            <a:ext cx="1088265" cy="1437152"/>
          </a:xfrm>
          <a:prstGeom prst="bentConnector3">
            <a:avLst>
              <a:gd name="adj1" fmla="val 7130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/>
          <p:cNvCxnSpPr>
            <a:stCxn id="71" idx="2"/>
            <a:endCxn id="76" idx="0"/>
          </p:cNvCxnSpPr>
          <p:nvPr/>
        </p:nvCxnSpPr>
        <p:spPr>
          <a:xfrm>
            <a:off x="8397452" y="3543358"/>
            <a:ext cx="0" cy="10882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angular 65"/>
          <p:cNvCxnSpPr/>
          <p:nvPr/>
        </p:nvCxnSpPr>
        <p:spPr>
          <a:xfrm>
            <a:off x="4185630" y="2693829"/>
            <a:ext cx="4211307" cy="111569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errar llave 76"/>
          <p:cNvSpPr/>
          <p:nvPr/>
        </p:nvSpPr>
        <p:spPr>
          <a:xfrm rot="5400000">
            <a:off x="8178076" y="3627725"/>
            <a:ext cx="427017" cy="4034549"/>
          </a:xfrm>
          <a:prstGeom prst="rightBrace">
            <a:avLst>
              <a:gd name="adj1" fmla="val 45241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80" name="CuadroTexto 79"/>
          <p:cNvSpPr txBox="1"/>
          <p:nvPr/>
        </p:nvSpPr>
        <p:spPr>
          <a:xfrm>
            <a:off x="6056810" y="6097670"/>
            <a:ext cx="466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dirty="0" smtClean="0"/>
              <a:t>Cada proceso de estos se explica a </a:t>
            </a:r>
            <a:r>
              <a:rPr lang="es-CL" dirty="0" err="1" smtClean="0"/>
              <a:t>continuacion</a:t>
            </a:r>
            <a:endParaRPr lang="es-419" dirty="0"/>
          </a:p>
        </p:txBody>
      </p:sp>
      <p:cxnSp>
        <p:nvCxnSpPr>
          <p:cNvPr id="83" name="Conector angular 82"/>
          <p:cNvCxnSpPr>
            <a:stCxn id="12" idx="1"/>
          </p:cNvCxnSpPr>
          <p:nvPr/>
        </p:nvCxnSpPr>
        <p:spPr>
          <a:xfrm rot="10800000">
            <a:off x="1957327" y="4116763"/>
            <a:ext cx="4416985" cy="836833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uadroTexto 83"/>
          <p:cNvSpPr txBox="1"/>
          <p:nvPr/>
        </p:nvSpPr>
        <p:spPr>
          <a:xfrm>
            <a:off x="4168428" y="4649959"/>
            <a:ext cx="1106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dirty="0" smtClean="0"/>
              <a:t>Hace </a:t>
            </a:r>
            <a:r>
              <a:rPr lang="es-CL" sz="1400" dirty="0" err="1" smtClean="0"/>
              <a:t>update</a:t>
            </a:r>
            <a:endParaRPr lang="es-419" sz="1400" dirty="0"/>
          </a:p>
        </p:txBody>
      </p:sp>
      <p:cxnSp>
        <p:nvCxnSpPr>
          <p:cNvPr id="3" name="Conector angular 2"/>
          <p:cNvCxnSpPr>
            <a:stCxn id="19" idx="0"/>
            <a:endCxn id="36" idx="1"/>
          </p:cNvCxnSpPr>
          <p:nvPr/>
        </p:nvCxnSpPr>
        <p:spPr>
          <a:xfrm rot="5400000" flipH="1" flipV="1">
            <a:off x="6032139" y="-1134392"/>
            <a:ext cx="764915" cy="624758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ángulo redondeado 35"/>
          <p:cNvSpPr/>
          <p:nvPr/>
        </p:nvSpPr>
        <p:spPr>
          <a:xfrm>
            <a:off x="9538388" y="958414"/>
            <a:ext cx="1732206" cy="1297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1600" dirty="0" smtClean="0"/>
              <a:t>Cargar datos con el </a:t>
            </a:r>
            <a:r>
              <a:rPr lang="es-CL" sz="1600" dirty="0" err="1" smtClean="0"/>
              <a:t>poll</a:t>
            </a:r>
            <a:r>
              <a:rPr lang="es-CL" sz="1600" dirty="0" smtClean="0"/>
              <a:t> en:</a:t>
            </a:r>
          </a:p>
          <a:p>
            <a:r>
              <a:rPr lang="es-CL" sz="1600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es-CL" sz="1600" dirty="0" err="1" smtClean="0">
                <a:solidFill>
                  <a:schemeClr val="accent1">
                    <a:lumMod val="50000"/>
                  </a:schemeClr>
                </a:solidFill>
              </a:rPr>
              <a:t>acveditRDS</a:t>
            </a:r>
            <a:r>
              <a:rPr lang="es-CL" sz="1600" dirty="0" smtClean="0">
                <a:solidFill>
                  <a:schemeClr val="accent1">
                    <a:lumMod val="50000"/>
                  </a:schemeClr>
                </a:solidFill>
              </a:rPr>
              <a:t>()</a:t>
            </a:r>
          </a:p>
          <a:p>
            <a:r>
              <a:rPr lang="es-CL" sz="1600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es-CL" sz="1600" dirty="0" err="1" smtClean="0">
                <a:solidFill>
                  <a:schemeClr val="accent1">
                    <a:lumMod val="50000"/>
                  </a:schemeClr>
                </a:solidFill>
              </a:rPr>
              <a:t>filerRDS</a:t>
            </a:r>
            <a:r>
              <a:rPr lang="es-CL" sz="1600" dirty="0" smtClean="0">
                <a:solidFill>
                  <a:schemeClr val="accent1">
                    <a:lumMod val="50000"/>
                  </a:schemeClr>
                </a:solidFill>
              </a:rPr>
              <a:t>()</a:t>
            </a:r>
            <a:endParaRPr lang="es-419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9431188" y="2327888"/>
            <a:ext cx="20009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 smtClean="0"/>
              <a:t>Habiendo seleccionado un sujeto y por tanto un </a:t>
            </a:r>
            <a:r>
              <a:rPr lang="es-CL" sz="1400" dirty="0" err="1" smtClean="0"/>
              <a:t>awdfile</a:t>
            </a:r>
            <a:r>
              <a:rPr lang="es-CL" sz="1400" dirty="0" smtClean="0"/>
              <a:t>() </a:t>
            </a:r>
            <a:r>
              <a:rPr lang="es-CL" sz="1400" dirty="0" err="1" smtClean="0"/>
              <a:t>object</a:t>
            </a:r>
            <a:r>
              <a:rPr lang="es-CL" sz="1400" dirty="0" smtClean="0"/>
              <a:t> se cargarán los datos y siempre habrá datos cargados.</a:t>
            </a:r>
            <a:endParaRPr lang="es-419" sz="1400" dirty="0"/>
          </a:p>
        </p:txBody>
      </p:sp>
      <p:sp>
        <p:nvSpPr>
          <p:cNvPr id="16" name="Rectángulo 15"/>
          <p:cNvSpPr/>
          <p:nvPr/>
        </p:nvSpPr>
        <p:spPr>
          <a:xfrm>
            <a:off x="785349" y="4853324"/>
            <a:ext cx="1171977" cy="4976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Via</a:t>
            </a:r>
            <a:r>
              <a:rPr lang="es-CL" dirty="0" smtClean="0"/>
              <a:t> </a:t>
            </a:r>
            <a:r>
              <a:rPr lang="es-CL" dirty="0" err="1" smtClean="0"/>
              <a:t>Poll</a:t>
            </a:r>
            <a:endParaRPr lang="es-419" dirty="0"/>
          </a:p>
        </p:txBody>
      </p:sp>
      <p:cxnSp>
        <p:nvCxnSpPr>
          <p:cNvPr id="18" name="Conector recto de flecha 17"/>
          <p:cNvCxnSpPr>
            <a:stCxn id="16" idx="0"/>
            <a:endCxn id="48" idx="2"/>
          </p:cNvCxnSpPr>
          <p:nvPr/>
        </p:nvCxnSpPr>
        <p:spPr>
          <a:xfrm flipV="1">
            <a:off x="1371338" y="4438734"/>
            <a:ext cx="515" cy="4145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26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80304" y="848300"/>
            <a:ext cx="100326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dirty="0" smtClean="0"/>
              <a:t>Cuando se crea un </a:t>
            </a:r>
            <a:r>
              <a:rPr lang="es-CL" sz="1600" dirty="0" err="1" smtClean="0"/>
              <a:t>actograma</a:t>
            </a:r>
            <a:r>
              <a:rPr lang="es-CL" sz="1600" dirty="0" smtClean="0"/>
              <a:t> se usa el file </a:t>
            </a:r>
            <a:r>
              <a:rPr lang="es-CL" sz="1600" b="1" dirty="0" err="1" smtClean="0"/>
              <a:t>acv.edit.RDS</a:t>
            </a:r>
            <a:r>
              <a:rPr lang="es-CL" sz="1600" b="1" dirty="0" smtClean="0"/>
              <a:t> </a:t>
            </a:r>
            <a:r>
              <a:rPr lang="es-CL" sz="1600" dirty="0" smtClean="0"/>
              <a:t>porque tiene actualizado los cambios según el </a:t>
            </a:r>
            <a:r>
              <a:rPr lang="es-CL" sz="1600" dirty="0" err="1" smtClean="0"/>
              <a:t>filterRDS</a:t>
            </a:r>
            <a:r>
              <a:rPr lang="es-CL" sz="1600" dirty="0" smtClean="0"/>
              <a:t> y se necesita esto en su última versión. Los datos se pintan con el </a:t>
            </a:r>
            <a:r>
              <a:rPr lang="es-CL" sz="1600" b="1" dirty="0" err="1" smtClean="0"/>
              <a:t>edit.file</a:t>
            </a:r>
            <a:r>
              <a:rPr lang="es-CL" sz="1600" dirty="0"/>
              <a:t> </a:t>
            </a:r>
            <a:r>
              <a:rPr lang="es-CL" sz="1600" dirty="0" smtClean="0"/>
              <a:t>el primer filtro ya está pasado al </a:t>
            </a:r>
            <a:r>
              <a:rPr lang="es-CL" sz="1600" b="1" dirty="0" err="1" smtClean="0"/>
              <a:t>acv.edit.RDS</a:t>
            </a:r>
            <a:r>
              <a:rPr lang="es-CL" sz="1600" b="1" dirty="0" smtClean="0"/>
              <a:t> </a:t>
            </a:r>
            <a:r>
              <a:rPr lang="es-CL" sz="1600" dirty="0" smtClean="0"/>
              <a:t>en el proceso inicial</a:t>
            </a:r>
            <a:endParaRPr lang="es-419" sz="1600" dirty="0"/>
          </a:p>
        </p:txBody>
      </p:sp>
      <p:sp>
        <p:nvSpPr>
          <p:cNvPr id="6" name="Rectángulo redondeado 5"/>
          <p:cNvSpPr/>
          <p:nvPr/>
        </p:nvSpPr>
        <p:spPr>
          <a:xfrm>
            <a:off x="9452658" y="2004102"/>
            <a:ext cx="1134292" cy="235667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create</a:t>
            </a:r>
            <a:r>
              <a:rPr lang="es-CL" sz="1600" dirty="0" smtClean="0"/>
              <a:t/>
            </a:r>
            <a:br>
              <a:rPr lang="es-CL" sz="1600" dirty="0" smtClean="0"/>
            </a:br>
            <a:r>
              <a:rPr lang="es-CL" sz="1600" dirty="0" err="1" smtClean="0"/>
              <a:t>actogram</a:t>
            </a:r>
            <a:endParaRPr lang="es-419" sz="1600" dirty="0"/>
          </a:p>
        </p:txBody>
      </p:sp>
      <p:sp>
        <p:nvSpPr>
          <p:cNvPr id="7" name="Rectángulo 6"/>
          <p:cNvSpPr/>
          <p:nvPr/>
        </p:nvSpPr>
        <p:spPr>
          <a:xfrm>
            <a:off x="850005" y="2004102"/>
            <a:ext cx="1043188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acv.edit</a:t>
            </a:r>
            <a:endParaRPr lang="es-CL" sz="1600" dirty="0" smtClean="0"/>
          </a:p>
          <a:p>
            <a:pPr algn="ctr"/>
            <a:r>
              <a:rPr lang="es-CL" sz="1600" dirty="0" smtClean="0"/>
              <a:t>(</a:t>
            </a:r>
            <a:r>
              <a:rPr lang="es-CL" sz="1600" dirty="0" err="1" smtClean="0"/>
              <a:t>rds</a:t>
            </a:r>
            <a:r>
              <a:rPr lang="es-CL" sz="1600" dirty="0" smtClean="0"/>
              <a:t>)</a:t>
            </a:r>
            <a:endParaRPr lang="es-419" sz="1600" dirty="0"/>
          </a:p>
        </p:txBody>
      </p:sp>
      <p:sp>
        <p:nvSpPr>
          <p:cNvPr id="9" name="Rectángulo redondeado 8"/>
          <p:cNvSpPr/>
          <p:nvPr/>
        </p:nvSpPr>
        <p:spPr>
          <a:xfrm>
            <a:off x="2525208" y="2005953"/>
            <a:ext cx="1004552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create</a:t>
            </a:r>
            <a:r>
              <a:rPr lang="es-CL" smtClean="0"/>
              <a:t/>
            </a:r>
            <a:br>
              <a:rPr lang="es-CL" smtClean="0"/>
            </a:br>
            <a:r>
              <a:rPr lang="es-CL" smtClean="0"/>
              <a:t>semiper</a:t>
            </a:r>
            <a:endParaRPr lang="es-419" dirty="0"/>
          </a:p>
        </p:txBody>
      </p:sp>
      <p:sp>
        <p:nvSpPr>
          <p:cNvPr id="10" name="Rectángulo 9"/>
          <p:cNvSpPr/>
          <p:nvPr/>
        </p:nvSpPr>
        <p:spPr>
          <a:xfrm>
            <a:off x="4159875" y="2004102"/>
            <a:ext cx="1133340" cy="57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smtClean="0"/>
              <a:t>semiper</a:t>
            </a:r>
            <a:endParaRPr lang="es-CL" sz="1600" dirty="0" smtClean="0"/>
          </a:p>
          <a:p>
            <a:pPr algn="ctr"/>
            <a:r>
              <a:rPr lang="es-CL" sz="1600" smtClean="0"/>
              <a:t>(obj:list)</a:t>
            </a:r>
            <a:endParaRPr lang="es-419" sz="1600" dirty="0"/>
          </a:p>
        </p:txBody>
      </p:sp>
      <p:cxnSp>
        <p:nvCxnSpPr>
          <p:cNvPr id="11" name="Conector recto de flecha 10"/>
          <p:cNvCxnSpPr>
            <a:stCxn id="9" idx="3"/>
            <a:endCxn id="10" idx="1"/>
          </p:cNvCxnSpPr>
          <p:nvPr/>
        </p:nvCxnSpPr>
        <p:spPr>
          <a:xfrm flipV="1">
            <a:off x="3529760" y="2292102"/>
            <a:ext cx="630115" cy="18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>
            <a:stCxn id="7" idx="3"/>
            <a:endCxn id="9" idx="1"/>
          </p:cNvCxnSpPr>
          <p:nvPr/>
        </p:nvCxnSpPr>
        <p:spPr>
          <a:xfrm>
            <a:off x="1893193" y="2292102"/>
            <a:ext cx="632015" cy="18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5923330" y="210743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 err="1" smtClean="0"/>
              <a:t>for</a:t>
            </a:r>
            <a:r>
              <a:rPr lang="es-CL" dirty="0" smtClean="0"/>
              <a:t> </a:t>
            </a:r>
            <a:r>
              <a:rPr lang="es-CL" dirty="0" err="1" smtClean="0"/>
              <a:t>df</a:t>
            </a:r>
            <a:r>
              <a:rPr lang="es-CL" dirty="0" smtClean="0"/>
              <a:t> in </a:t>
            </a:r>
            <a:r>
              <a:rPr lang="es-CL" dirty="0" err="1" smtClean="0"/>
              <a:t>semiper</a:t>
            </a:r>
            <a:endParaRPr lang="es-419" dirty="0"/>
          </a:p>
        </p:txBody>
      </p:sp>
      <p:cxnSp>
        <p:nvCxnSpPr>
          <p:cNvPr id="21" name="Conector recto de flecha 20"/>
          <p:cNvCxnSpPr>
            <a:stCxn id="10" idx="3"/>
            <a:endCxn id="19" idx="1"/>
          </p:cNvCxnSpPr>
          <p:nvPr/>
        </p:nvCxnSpPr>
        <p:spPr>
          <a:xfrm>
            <a:off x="5293215" y="2292102"/>
            <a:ext cx="6301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redondeado 21"/>
          <p:cNvSpPr/>
          <p:nvPr/>
        </p:nvSpPr>
        <p:spPr>
          <a:xfrm>
            <a:off x="8382245" y="2004102"/>
            <a:ext cx="1070413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create</a:t>
            </a:r>
            <a:r>
              <a:rPr lang="es-CL" sz="1600" dirty="0" smtClean="0"/>
              <a:t/>
            </a:r>
            <a:br>
              <a:rPr lang="es-CL" sz="1600" dirty="0" smtClean="0"/>
            </a:br>
            <a:r>
              <a:rPr lang="es-CL" sz="1600" dirty="0" err="1" smtClean="0"/>
              <a:t>plotActo</a:t>
            </a:r>
            <a:endParaRPr lang="es-419" sz="1600" dirty="0"/>
          </a:p>
        </p:txBody>
      </p:sp>
      <p:cxnSp>
        <p:nvCxnSpPr>
          <p:cNvPr id="24" name="Conector recto de flecha 23"/>
          <p:cNvCxnSpPr>
            <a:stCxn id="19" idx="3"/>
            <a:endCxn id="22" idx="1"/>
          </p:cNvCxnSpPr>
          <p:nvPr/>
        </p:nvCxnSpPr>
        <p:spPr>
          <a:xfrm>
            <a:off x="7752130" y="2292102"/>
            <a:ext cx="6301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redondeado 25"/>
          <p:cNvSpPr/>
          <p:nvPr/>
        </p:nvSpPr>
        <p:spPr>
          <a:xfrm>
            <a:off x="8382243" y="3762116"/>
            <a:ext cx="1070413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create</a:t>
            </a:r>
            <a:r>
              <a:rPr lang="es-CL" sz="1600" dirty="0" smtClean="0"/>
              <a:t/>
            </a:r>
            <a:br>
              <a:rPr lang="es-CL" sz="1600" dirty="0" smtClean="0"/>
            </a:br>
            <a:r>
              <a:rPr lang="es-CL" sz="1600" dirty="0" err="1" smtClean="0"/>
              <a:t>plotActo</a:t>
            </a:r>
            <a:endParaRPr lang="es-419" sz="1600" dirty="0"/>
          </a:p>
        </p:txBody>
      </p:sp>
      <p:sp>
        <p:nvSpPr>
          <p:cNvPr id="27" name="Rectángulo redondeado 26"/>
          <p:cNvSpPr/>
          <p:nvPr/>
        </p:nvSpPr>
        <p:spPr>
          <a:xfrm>
            <a:off x="8388206" y="3169598"/>
            <a:ext cx="1070413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create</a:t>
            </a:r>
            <a:r>
              <a:rPr lang="es-CL" sz="1600" dirty="0" smtClean="0"/>
              <a:t/>
            </a:r>
            <a:br>
              <a:rPr lang="es-CL" sz="1600" dirty="0" smtClean="0"/>
            </a:br>
            <a:r>
              <a:rPr lang="es-CL" sz="1600" dirty="0" err="1" smtClean="0"/>
              <a:t>plotActo</a:t>
            </a:r>
            <a:endParaRPr lang="es-419" sz="1600" dirty="0"/>
          </a:p>
        </p:txBody>
      </p:sp>
      <p:sp>
        <p:nvSpPr>
          <p:cNvPr id="28" name="Rectángulo redondeado 27"/>
          <p:cNvSpPr/>
          <p:nvPr/>
        </p:nvSpPr>
        <p:spPr>
          <a:xfrm>
            <a:off x="8382244" y="2573541"/>
            <a:ext cx="1070413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create</a:t>
            </a:r>
            <a:r>
              <a:rPr lang="es-CL" sz="1600" dirty="0" smtClean="0"/>
              <a:t/>
            </a:r>
            <a:br>
              <a:rPr lang="es-CL" sz="1600" dirty="0" smtClean="0"/>
            </a:br>
            <a:r>
              <a:rPr lang="es-CL" sz="1600" dirty="0" err="1" smtClean="0"/>
              <a:t>plotActo</a:t>
            </a:r>
            <a:endParaRPr lang="es-419" sz="1600" dirty="0"/>
          </a:p>
        </p:txBody>
      </p:sp>
      <p:cxnSp>
        <p:nvCxnSpPr>
          <p:cNvPr id="30" name="Conector recto de flecha 29"/>
          <p:cNvCxnSpPr>
            <a:stCxn id="19" idx="3"/>
            <a:endCxn id="28" idx="1"/>
          </p:cNvCxnSpPr>
          <p:nvPr/>
        </p:nvCxnSpPr>
        <p:spPr>
          <a:xfrm>
            <a:off x="7752130" y="2292102"/>
            <a:ext cx="630114" cy="5694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>
            <a:stCxn id="19" idx="3"/>
            <a:endCxn id="27" idx="1"/>
          </p:cNvCxnSpPr>
          <p:nvPr/>
        </p:nvCxnSpPr>
        <p:spPr>
          <a:xfrm>
            <a:off x="7752130" y="2292102"/>
            <a:ext cx="636076" cy="1165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>
            <a:stCxn id="19" idx="3"/>
            <a:endCxn id="26" idx="1"/>
          </p:cNvCxnSpPr>
          <p:nvPr/>
        </p:nvCxnSpPr>
        <p:spPr>
          <a:xfrm>
            <a:off x="7752130" y="2292102"/>
            <a:ext cx="630113" cy="17580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/>
          <p:cNvSpPr txBox="1"/>
          <p:nvPr/>
        </p:nvSpPr>
        <p:spPr>
          <a:xfrm>
            <a:off x="180304" y="180304"/>
            <a:ext cx="89771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b="1" dirty="0" err="1" smtClean="0"/>
              <a:t>Seccion</a:t>
            </a:r>
            <a:r>
              <a:rPr lang="es-CL" sz="2400" b="1" dirty="0" smtClean="0"/>
              <a:t> 2</a:t>
            </a:r>
            <a:r>
              <a:rPr lang="es-CL" sz="2400" dirty="0" smtClean="0"/>
              <a:t>: </a:t>
            </a:r>
            <a:r>
              <a:rPr lang="es-CL" sz="2400" b="1" dirty="0" smtClean="0"/>
              <a:t>Proceso </a:t>
            </a:r>
            <a:r>
              <a:rPr lang="es-CL" sz="2400" b="1" dirty="0" err="1" smtClean="0"/>
              <a:t>Actograma</a:t>
            </a:r>
            <a:endParaRPr lang="es-CL" sz="2400" b="1" dirty="0" smtClean="0"/>
          </a:p>
          <a:p>
            <a:r>
              <a:rPr lang="es-CL" sz="1600" dirty="0" smtClean="0"/>
              <a:t>Al ejecutar la opción de analizar por primera vez esto es lo que pasa. EL </a:t>
            </a:r>
            <a:r>
              <a:rPr lang="es-CL" sz="1600" b="1" dirty="0" err="1" smtClean="0"/>
              <a:t>acv.edit</a:t>
            </a:r>
            <a:r>
              <a:rPr lang="es-CL" sz="1600" b="1" dirty="0" smtClean="0"/>
              <a:t> es el que manda siempre</a:t>
            </a:r>
          </a:p>
        </p:txBody>
      </p:sp>
      <p:sp>
        <p:nvSpPr>
          <p:cNvPr id="31" name="Rectángulo 30"/>
          <p:cNvSpPr/>
          <p:nvPr/>
        </p:nvSpPr>
        <p:spPr>
          <a:xfrm>
            <a:off x="850005" y="3186116"/>
            <a:ext cx="1043188" cy="576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acv.edit</a:t>
            </a:r>
            <a:endParaRPr lang="es-CL" sz="1600" dirty="0" smtClean="0"/>
          </a:p>
          <a:p>
            <a:pPr algn="ctr"/>
            <a:r>
              <a:rPr lang="es-CL" sz="1600" dirty="0" smtClean="0"/>
              <a:t>FILE</a:t>
            </a:r>
            <a:endParaRPr lang="es-419" sz="1600" dirty="0"/>
          </a:p>
        </p:txBody>
      </p:sp>
      <p:cxnSp>
        <p:nvCxnSpPr>
          <p:cNvPr id="4" name="Conector recto de flecha 3"/>
          <p:cNvCxnSpPr>
            <a:stCxn id="31" idx="0"/>
            <a:endCxn id="7" idx="2"/>
          </p:cNvCxnSpPr>
          <p:nvPr/>
        </p:nvCxnSpPr>
        <p:spPr>
          <a:xfrm flipV="1">
            <a:off x="1371599" y="2580102"/>
            <a:ext cx="0" cy="6060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/>
          <p:cNvSpPr/>
          <p:nvPr/>
        </p:nvSpPr>
        <p:spPr>
          <a:xfrm>
            <a:off x="850005" y="4360777"/>
            <a:ext cx="4906851" cy="170543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El </a:t>
            </a:r>
            <a:r>
              <a:rPr lang="es-CL" b="1" dirty="0" err="1" smtClean="0"/>
              <a:t>acv.edit</a:t>
            </a:r>
            <a:r>
              <a:rPr lang="es-CL" dirty="0" smtClean="0"/>
              <a:t> es el que manda siempre, es el que tiene la </a:t>
            </a:r>
            <a:r>
              <a:rPr lang="es-CL" dirty="0" err="1" smtClean="0"/>
              <a:t>infomación</a:t>
            </a:r>
            <a:r>
              <a:rPr lang="es-CL" dirty="0" smtClean="0"/>
              <a:t>, el </a:t>
            </a:r>
            <a:r>
              <a:rPr lang="es-CL" b="1" dirty="0" err="1" smtClean="0"/>
              <a:t>semiper</a:t>
            </a:r>
            <a:r>
              <a:rPr lang="es-CL" dirty="0" smtClean="0"/>
              <a:t> solo lo corta en trozos, cualquier cambio es mejor hacerlo al </a:t>
            </a:r>
            <a:r>
              <a:rPr lang="es-CL" b="1" dirty="0" err="1" smtClean="0"/>
              <a:t>acv.edit</a:t>
            </a:r>
            <a:r>
              <a:rPr lang="es-CL" dirty="0" smtClean="0"/>
              <a:t> y luego volver a procesar con </a:t>
            </a:r>
            <a:r>
              <a:rPr lang="es-CL" b="1" dirty="0" err="1" smtClean="0"/>
              <a:t>semiper</a:t>
            </a:r>
            <a:endParaRPr lang="es-419" b="1" dirty="0"/>
          </a:p>
        </p:txBody>
      </p:sp>
    </p:spTree>
    <p:extLst>
      <p:ext uri="{BB962C8B-B14F-4D97-AF65-F5344CB8AC3E}">
        <p14:creationId xmlns:p14="http://schemas.microsoft.com/office/powerpoint/2010/main" val="21712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933758" y="2150768"/>
            <a:ext cx="817935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4800" dirty="0" smtClean="0"/>
              <a:t>Panel 3</a:t>
            </a:r>
          </a:p>
          <a:p>
            <a:pPr algn="ctr"/>
            <a:r>
              <a:rPr lang="es-CL" sz="4800" dirty="0" smtClean="0"/>
              <a:t>Seleccionar y editar un periodo</a:t>
            </a:r>
          </a:p>
          <a:p>
            <a:pPr algn="ctr"/>
            <a:r>
              <a:rPr lang="es-CL" sz="4800" dirty="0" smtClean="0"/>
              <a:t>de un sujeto</a:t>
            </a:r>
            <a:endParaRPr lang="es-419" sz="4800" dirty="0"/>
          </a:p>
        </p:txBody>
      </p:sp>
    </p:spTree>
    <p:extLst>
      <p:ext uri="{BB962C8B-B14F-4D97-AF65-F5344CB8AC3E}">
        <p14:creationId xmlns:p14="http://schemas.microsoft.com/office/powerpoint/2010/main" val="125312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2969</TotalTime>
  <Words>892</Words>
  <Application>Microsoft Office PowerPoint</Application>
  <PresentationFormat>Panorámica</PresentationFormat>
  <Paragraphs>290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Courier New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Rojas</dc:creator>
  <cp:lastModifiedBy>Oliver Rojas</cp:lastModifiedBy>
  <cp:revision>83</cp:revision>
  <dcterms:created xsi:type="dcterms:W3CDTF">2020-01-06T15:18:37Z</dcterms:created>
  <dcterms:modified xsi:type="dcterms:W3CDTF">2020-03-28T23:22:58Z</dcterms:modified>
</cp:coreProperties>
</file>