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72" r:id="rId4"/>
    <p:sldId id="257" r:id="rId5"/>
    <p:sldId id="263" r:id="rId6"/>
    <p:sldId id="265" r:id="rId7"/>
    <p:sldId id="260" r:id="rId8"/>
    <p:sldId id="258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1/10/2020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64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1/10/2020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776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1/10/2020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9010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1/10/2020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48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1/10/2020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351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1/10/2020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126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1/10/2020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43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1/10/2020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545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1/10/2020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091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1/10/2020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77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1/10/2020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82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A079-F624-4F06-8292-7991D53C206B}" type="datetimeFigureOut">
              <a:rPr lang="es-419" smtClean="0"/>
              <a:t>1/10/2020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31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87725" y="2446985"/>
            <a:ext cx="90713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/>
              <a:t>Panel 1</a:t>
            </a:r>
          </a:p>
          <a:p>
            <a:pPr algn="ctr"/>
            <a:r>
              <a:rPr lang="es-CL" sz="4800" dirty="0"/>
              <a:t>Seleccionar y visualizar el directorio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2941089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Conector angular 96"/>
          <p:cNvCxnSpPr>
            <a:stCxn id="85" idx="1"/>
            <a:endCxn id="47" idx="2"/>
          </p:cNvCxnSpPr>
          <p:nvPr/>
        </p:nvCxnSpPr>
        <p:spPr>
          <a:xfrm rot="10800000">
            <a:off x="1707074" y="2497241"/>
            <a:ext cx="8241093" cy="36090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os 32"/>
          <p:cNvSpPr/>
          <p:nvPr/>
        </p:nvSpPr>
        <p:spPr>
          <a:xfrm>
            <a:off x="8193898" y="1517253"/>
            <a:ext cx="2178719" cy="140003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/>
              <a:t>Edición</a:t>
            </a:r>
          </a:p>
          <a:p>
            <a:r>
              <a:rPr lang="es-CL" sz="1600" dirty="0"/>
              <a:t>- Periodo</a:t>
            </a:r>
          </a:p>
          <a:p>
            <a:r>
              <a:rPr lang="es-CL" sz="1600" dirty="0"/>
              <a:t>- Actividad</a:t>
            </a:r>
          </a:p>
          <a:p>
            <a:r>
              <a:rPr lang="es-CL" sz="1600" dirty="0"/>
              <a:t>- Noche</a:t>
            </a:r>
          </a:p>
          <a:p>
            <a:r>
              <a:rPr lang="es-CL" sz="1600" dirty="0"/>
              <a:t>- Borra filtro</a:t>
            </a:r>
            <a:endParaRPr lang="es-419" sz="16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3249482" y="4720819"/>
            <a:ext cx="5032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Formato editar un segmento de actividad</a:t>
            </a:r>
            <a:br>
              <a:rPr lang="es-CL" sz="1600" dirty="0"/>
            </a:br>
            <a:r>
              <a:rPr lang="es-CL" sz="1600" b="1" dirty="0" err="1">
                <a:solidFill>
                  <a:schemeClr val="accent5">
                    <a:lumMod val="75000"/>
                  </a:schemeClr>
                </a:solidFill>
              </a:rPr>
              <a:t>automatico</a:t>
            </a:r>
            <a:r>
              <a:rPr lang="es-CL" sz="1600" b="1" dirty="0">
                <a:solidFill>
                  <a:schemeClr val="accent5">
                    <a:lumMod val="75000"/>
                  </a:schemeClr>
                </a:solidFill>
              </a:rPr>
              <a:t> = 1</a:t>
            </a:r>
          </a:p>
          <a:p>
            <a:r>
              <a:rPr lang="es-CL" sz="1600" b="1" dirty="0">
                <a:solidFill>
                  <a:schemeClr val="accent5">
                    <a:lumMod val="75000"/>
                  </a:schemeClr>
                </a:solidFill>
              </a:rPr>
              <a:t>periodo manual = 2</a:t>
            </a:r>
          </a:p>
          <a:p>
            <a:r>
              <a:rPr lang="es-CL" sz="1600" b="1" dirty="0">
                <a:solidFill>
                  <a:schemeClr val="accent5">
                    <a:lumMod val="75000"/>
                  </a:schemeClr>
                </a:solidFill>
              </a:rPr>
              <a:t>cambio actividad = 3</a:t>
            </a:r>
            <a:endParaRPr lang="es-CL" sz="1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s-CL" sz="1600" b="1" dirty="0">
                <a:solidFill>
                  <a:schemeClr val="accent4">
                    <a:lumMod val="50000"/>
                  </a:schemeClr>
                </a:solidFill>
              </a:rPr>
              <a:t>set </a:t>
            </a:r>
            <a:r>
              <a:rPr lang="es-CL" sz="1600" b="1" dirty="0" err="1">
                <a:solidFill>
                  <a:schemeClr val="accent4">
                    <a:lumMod val="50000"/>
                  </a:schemeClr>
                </a:solidFill>
              </a:rPr>
              <a:t>ini</a:t>
            </a:r>
            <a:r>
              <a:rPr lang="es-CL" sz="1600" b="1" dirty="0">
                <a:solidFill>
                  <a:schemeClr val="accent4">
                    <a:lumMod val="50000"/>
                  </a:schemeClr>
                </a:solidFill>
              </a:rPr>
              <a:t> noche = 4</a:t>
            </a:r>
            <a:endParaRPr lang="es-419" sz="1600" b="1" dirty="0">
              <a:solidFill>
                <a:srgbClr val="C0000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80304" y="180304"/>
            <a:ext cx="115523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/>
              <a:t>Seccion</a:t>
            </a:r>
            <a:r>
              <a:rPr lang="es-CL" sz="2400" b="1" dirty="0"/>
              <a:t> 3</a:t>
            </a:r>
            <a:r>
              <a:rPr lang="es-CL" sz="2400" dirty="0"/>
              <a:t>: </a:t>
            </a:r>
            <a:r>
              <a:rPr lang="es-CL" sz="2400" b="1" dirty="0"/>
              <a:t>Proceso Editar</a:t>
            </a:r>
          </a:p>
          <a:p>
            <a:r>
              <a:rPr lang="es-CL" sz="1400" dirty="0"/>
              <a:t>Al seleccionar o existir un </a:t>
            </a:r>
            <a:r>
              <a:rPr lang="es-CL" sz="1400" b="1" dirty="0" err="1"/>
              <a:t>awdfile</a:t>
            </a:r>
            <a:r>
              <a:rPr lang="es-CL" sz="1400" dirty="0"/>
              <a:t>() se carga el correspondiente </a:t>
            </a:r>
            <a:r>
              <a:rPr lang="es-CL" sz="1400" b="1" dirty="0" err="1"/>
              <a:t>acveditRDS</a:t>
            </a:r>
            <a:r>
              <a:rPr lang="es-CL" sz="1400" dirty="0"/>
              <a:t>() y el </a:t>
            </a:r>
            <a:r>
              <a:rPr lang="es-CL" sz="1400" b="1" dirty="0" err="1"/>
              <a:t>filterRDS</a:t>
            </a:r>
            <a:r>
              <a:rPr lang="es-CL" sz="1400" dirty="0"/>
              <a:t>() los cuales están en un </a:t>
            </a:r>
            <a:r>
              <a:rPr lang="es-CL" sz="1400" b="1" dirty="0" err="1"/>
              <a:t>reactivePoll</a:t>
            </a:r>
            <a:r>
              <a:rPr lang="es-CL" sz="1400" dirty="0"/>
              <a:t> que chequea cada ½ segundo si hay cambios en la fecha de modificación. Entonces el cambio o edición depende de modificar el archivo.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897515" y="1921240"/>
            <a:ext cx="1619115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"_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acv.edit.RDS</a:t>
            </a:r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897515" y="3248222"/>
            <a:ext cx="1619114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".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edit.RDS</a:t>
            </a:r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965320" y="1921240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check</a:t>
            </a:r>
            <a:endParaRPr lang="es-CL" dirty="0"/>
          </a:p>
          <a:p>
            <a:pPr algn="ctr"/>
            <a:r>
              <a:rPr lang="es-CL" dirty="0" err="1"/>
              <a:t>acvfilter</a:t>
            </a:r>
            <a:endParaRPr lang="es-419" dirty="0"/>
          </a:p>
        </p:txBody>
      </p:sp>
      <p:sp>
        <p:nvSpPr>
          <p:cNvPr id="67" name="Rectángulo 66"/>
          <p:cNvSpPr/>
          <p:nvPr/>
        </p:nvSpPr>
        <p:spPr>
          <a:xfrm>
            <a:off x="9948166" y="3936942"/>
            <a:ext cx="1133340" cy="57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Button</a:t>
            </a:r>
            <a:r>
              <a:rPr lang="es-CL" dirty="0"/>
              <a:t> </a:t>
            </a:r>
          </a:p>
          <a:p>
            <a:pPr algn="ctr"/>
            <a:r>
              <a:rPr lang="es-CL" dirty="0" err="1"/>
              <a:t>Action</a:t>
            </a:r>
            <a:endParaRPr lang="es-419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9948166" y="4977610"/>
            <a:ext cx="1133340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update</a:t>
            </a:r>
            <a:endParaRPr lang="es-CL" dirty="0"/>
          </a:p>
          <a:p>
            <a:pPr algn="ctr"/>
            <a:r>
              <a:rPr lang="es-CL" dirty="0" err="1"/>
              <a:t>filter</a:t>
            </a:r>
            <a:endParaRPr lang="es-419" dirty="0"/>
          </a:p>
        </p:txBody>
      </p:sp>
      <p:sp>
        <p:nvSpPr>
          <p:cNvPr id="75" name="Rectángulo 74"/>
          <p:cNvSpPr/>
          <p:nvPr/>
        </p:nvSpPr>
        <p:spPr>
          <a:xfrm>
            <a:off x="6287943" y="3257087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Show </a:t>
            </a:r>
          </a:p>
          <a:p>
            <a:pPr algn="ctr"/>
            <a:r>
              <a:rPr lang="es-CL" sz="1600" dirty="0"/>
              <a:t>filtro</a:t>
            </a:r>
            <a:endParaRPr lang="es-419" sz="16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9948166" y="5818319"/>
            <a:ext cx="1133340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update</a:t>
            </a:r>
            <a:endParaRPr lang="es-CL" dirty="0"/>
          </a:p>
          <a:p>
            <a:pPr algn="ctr"/>
            <a:r>
              <a:rPr lang="es-CL" dirty="0" err="1"/>
              <a:t>acv.edit</a:t>
            </a:r>
            <a:endParaRPr lang="es-419" dirty="0"/>
          </a:p>
        </p:txBody>
      </p:sp>
      <p:sp>
        <p:nvSpPr>
          <p:cNvPr id="42" name="Rectángulo 41"/>
          <p:cNvSpPr/>
          <p:nvPr/>
        </p:nvSpPr>
        <p:spPr>
          <a:xfrm>
            <a:off x="4418563" y="1501197"/>
            <a:ext cx="1435219" cy="1416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err="1"/>
              <a:t>acveditRDS</a:t>
            </a:r>
            <a:r>
              <a:rPr lang="es-CL" sz="1600" dirty="0"/>
              <a:t>()</a:t>
            </a:r>
          </a:p>
          <a:p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semiper</a:t>
            </a:r>
            <a:endParaRPr lang="es-CL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filtroNA</a:t>
            </a:r>
            <a:endParaRPr lang="es-CL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filtroERROR</a:t>
            </a:r>
            <a:endParaRPr lang="es-CL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timelist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4411298" y="3105741"/>
            <a:ext cx="1435219" cy="869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err="1"/>
              <a:t>filterRDS</a:t>
            </a:r>
            <a:r>
              <a:rPr lang="es-CL" sz="1600" dirty="0"/>
              <a:t>()</a:t>
            </a:r>
          </a:p>
          <a:p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header</a:t>
            </a:r>
            <a:endParaRPr lang="es-CL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filter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965320" y="3252427"/>
            <a:ext cx="1004552" cy="576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readRDS</a:t>
            </a:r>
            <a:endParaRPr lang="es-CL" sz="1600" dirty="0"/>
          </a:p>
        </p:txBody>
      </p:sp>
      <p:sp>
        <p:nvSpPr>
          <p:cNvPr id="62" name="Rectángulo 61"/>
          <p:cNvSpPr/>
          <p:nvPr/>
        </p:nvSpPr>
        <p:spPr>
          <a:xfrm>
            <a:off x="6287943" y="1914992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Show </a:t>
            </a:r>
          </a:p>
          <a:p>
            <a:pPr algn="ctr"/>
            <a:r>
              <a:rPr lang="es-CL" sz="1600" dirty="0" err="1"/>
              <a:t>Plot</a:t>
            </a:r>
            <a:endParaRPr lang="es-419" sz="1600" dirty="0"/>
          </a:p>
        </p:txBody>
      </p:sp>
      <p:sp>
        <p:nvSpPr>
          <p:cNvPr id="63" name="Rectángulo 62"/>
          <p:cNvSpPr/>
          <p:nvPr/>
        </p:nvSpPr>
        <p:spPr>
          <a:xfrm>
            <a:off x="9948166" y="3096856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edición</a:t>
            </a:r>
          </a:p>
          <a:p>
            <a:pPr algn="ctr"/>
            <a:r>
              <a:rPr lang="es-CL" sz="1600" dirty="0" err="1"/>
              <a:t>list</a:t>
            </a:r>
            <a:r>
              <a:rPr lang="es-CL" sz="1600" dirty="0"/>
              <a:t>()</a:t>
            </a:r>
            <a:endParaRPr lang="es-419" sz="1600" dirty="0"/>
          </a:p>
        </p:txBody>
      </p:sp>
      <p:cxnSp>
        <p:nvCxnSpPr>
          <p:cNvPr id="36" name="Conector recto de flecha 35"/>
          <p:cNvCxnSpPr>
            <a:stCxn id="63" idx="2"/>
            <a:endCxn id="67" idx="0"/>
          </p:cNvCxnSpPr>
          <p:nvPr/>
        </p:nvCxnSpPr>
        <p:spPr>
          <a:xfrm>
            <a:off x="10514836" y="3672856"/>
            <a:ext cx="0" cy="264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endCxn id="74" idx="0"/>
          </p:cNvCxnSpPr>
          <p:nvPr/>
        </p:nvCxnSpPr>
        <p:spPr>
          <a:xfrm>
            <a:off x="10514836" y="4512942"/>
            <a:ext cx="0" cy="464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74" idx="2"/>
            <a:endCxn id="85" idx="0"/>
          </p:cNvCxnSpPr>
          <p:nvPr/>
        </p:nvCxnSpPr>
        <p:spPr>
          <a:xfrm>
            <a:off x="10514836" y="5553610"/>
            <a:ext cx="0" cy="264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33" idx="5"/>
            <a:endCxn id="63" idx="0"/>
          </p:cNvCxnSpPr>
          <p:nvPr/>
        </p:nvCxnSpPr>
        <p:spPr>
          <a:xfrm>
            <a:off x="10154745" y="2217268"/>
            <a:ext cx="360091" cy="8795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7" idx="3"/>
            <a:endCxn id="52" idx="1"/>
          </p:cNvCxnSpPr>
          <p:nvPr/>
        </p:nvCxnSpPr>
        <p:spPr>
          <a:xfrm>
            <a:off x="2516630" y="2209240"/>
            <a:ext cx="4486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52" idx="3"/>
            <a:endCxn id="42" idx="1"/>
          </p:cNvCxnSpPr>
          <p:nvPr/>
        </p:nvCxnSpPr>
        <p:spPr>
          <a:xfrm>
            <a:off x="3969872" y="2209240"/>
            <a:ext cx="448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51" idx="3"/>
            <a:endCxn id="50" idx="1"/>
          </p:cNvCxnSpPr>
          <p:nvPr/>
        </p:nvCxnSpPr>
        <p:spPr>
          <a:xfrm>
            <a:off x="2516629" y="3536222"/>
            <a:ext cx="448691" cy="4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50" idx="3"/>
            <a:endCxn id="48" idx="1"/>
          </p:cNvCxnSpPr>
          <p:nvPr/>
        </p:nvCxnSpPr>
        <p:spPr>
          <a:xfrm>
            <a:off x="3969872" y="3540427"/>
            <a:ext cx="4414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42" idx="3"/>
            <a:endCxn id="62" idx="1"/>
          </p:cNvCxnSpPr>
          <p:nvPr/>
        </p:nvCxnSpPr>
        <p:spPr>
          <a:xfrm flipV="1">
            <a:off x="5853782" y="2202992"/>
            <a:ext cx="434161" cy="6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48" idx="3"/>
            <a:endCxn id="75" idx="1"/>
          </p:cNvCxnSpPr>
          <p:nvPr/>
        </p:nvCxnSpPr>
        <p:spPr>
          <a:xfrm>
            <a:off x="5846517" y="3540427"/>
            <a:ext cx="441426" cy="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stCxn id="62" idx="3"/>
            <a:endCxn id="33" idx="2"/>
          </p:cNvCxnSpPr>
          <p:nvPr/>
        </p:nvCxnSpPr>
        <p:spPr>
          <a:xfrm>
            <a:off x="7331131" y="2202992"/>
            <a:ext cx="1080639" cy="14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73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de flecha 14"/>
          <p:cNvCxnSpPr>
            <a:stCxn id="13" idx="0"/>
            <a:endCxn id="7" idx="2"/>
          </p:cNvCxnSpPr>
          <p:nvPr/>
        </p:nvCxnSpPr>
        <p:spPr>
          <a:xfrm flipV="1">
            <a:off x="9304984" y="2382592"/>
            <a:ext cx="1" cy="1909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1081824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4"/>
                </a:solidFill>
              </a:rPr>
              <a:t>Mostrar fecha del gráfico</a:t>
            </a:r>
          </a:p>
          <a:p>
            <a:pPr algn="ctr"/>
            <a:r>
              <a:rPr lang="es-419" dirty="0" err="1"/>
              <a:t>verbatimTextOutput</a:t>
            </a:r>
            <a:endParaRPr lang="es-419" dirty="0"/>
          </a:p>
          <a:p>
            <a:pPr algn="ctr"/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output$selectedPer1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0304" y="180304"/>
            <a:ext cx="115523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/>
              <a:t>Seccion</a:t>
            </a:r>
            <a:r>
              <a:rPr lang="es-CL" sz="2400" b="1" dirty="0"/>
              <a:t> 3</a:t>
            </a:r>
            <a:r>
              <a:rPr lang="es-CL" sz="2400" dirty="0"/>
              <a:t>: </a:t>
            </a:r>
            <a:r>
              <a:rPr lang="es-CL" sz="2400" b="1" dirty="0"/>
              <a:t>Pestaña "Edición de períodos"</a:t>
            </a:r>
          </a:p>
          <a:p>
            <a:r>
              <a:rPr lang="es-CL" sz="1400" dirty="0"/>
              <a:t>Este es el UI y sus componentes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327300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4"/>
                </a:solidFill>
              </a:rPr>
              <a:t>Casilla </a:t>
            </a:r>
            <a:r>
              <a:rPr lang="es-CL" dirty="0" err="1">
                <a:solidFill>
                  <a:schemeClr val="accent4"/>
                </a:solidFill>
              </a:rPr>
              <a:t>dia</a:t>
            </a:r>
            <a:r>
              <a:rPr lang="es-CL" dirty="0">
                <a:solidFill>
                  <a:schemeClr val="accent4"/>
                </a:solidFill>
              </a:rPr>
              <a:t> | noche</a:t>
            </a:r>
          </a:p>
          <a:p>
            <a:pPr algn="ctr"/>
            <a:r>
              <a:rPr lang="es-419" dirty="0" err="1"/>
              <a:t>checkboxGroupInput</a:t>
            </a:r>
            <a:endParaRPr lang="es-419" dirty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input$dianoc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894748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accent4"/>
                </a:solidFill>
              </a:rPr>
              <a:t>Boton</a:t>
            </a:r>
            <a:r>
              <a:rPr lang="es-CL" dirty="0">
                <a:solidFill>
                  <a:schemeClr val="accent4"/>
                </a:solidFill>
              </a:rPr>
              <a:t> para agregar</a:t>
            </a:r>
          </a:p>
          <a:p>
            <a:pPr algn="ctr"/>
            <a:r>
              <a:rPr lang="es-419" dirty="0" err="1"/>
              <a:t>actionButton</a:t>
            </a:r>
            <a:endParaRPr lang="es-419" dirty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input$cambia_periodo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81823" y="2766811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4"/>
                </a:solidFill>
              </a:rPr>
              <a:t>Periodo a filtrar</a:t>
            </a:r>
          </a:p>
          <a:p>
            <a:pPr algn="ctr"/>
            <a:r>
              <a:rPr lang="es-419" dirty="0" err="1"/>
              <a:t>verbatimTextOutput</a:t>
            </a:r>
            <a:endParaRPr lang="es-419" dirty="0"/>
          </a:p>
          <a:p>
            <a:pPr algn="ctr"/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output$toFilter1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252431" y="2766811"/>
            <a:ext cx="5462790" cy="9659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</a:t>
            </a:r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filterPeriod</a:t>
            </a:r>
            <a:r>
              <a:rPr lang="es-C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action = 1,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filtro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ector recto de flecha 10"/>
          <p:cNvCxnSpPr>
            <a:stCxn id="9" idx="1"/>
            <a:endCxn id="8" idx="3"/>
          </p:cNvCxnSpPr>
          <p:nvPr/>
        </p:nvCxnSpPr>
        <p:spPr>
          <a:xfrm flipH="1">
            <a:off x="3902296" y="3249769"/>
            <a:ext cx="13501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894747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1">
                    <a:lumMod val="50000"/>
                  </a:schemeClr>
                </a:solidFill>
              </a:rPr>
              <a:t>Modal</a:t>
            </a:r>
          </a:p>
          <a:p>
            <a:pPr algn="ctr"/>
            <a:r>
              <a:rPr lang="es-419" dirty="0" err="1"/>
              <a:t>function</a:t>
            </a:r>
            <a:r>
              <a:rPr lang="es-419" dirty="0"/>
              <a:t> </a:t>
            </a:r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327299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accent1">
                    <a:lumMod val="50000"/>
                  </a:schemeClr>
                </a:solidFill>
              </a:rPr>
              <a:t>observeEvent</a:t>
            </a:r>
            <a:endParaRPr lang="es-CL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419" dirty="0" err="1"/>
              <a:t>function</a:t>
            </a:r>
            <a:r>
              <a:rPr lang="es-419" dirty="0"/>
              <a:t> </a:t>
            </a:r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Conector recto de flecha 17"/>
          <p:cNvCxnSpPr>
            <a:stCxn id="13" idx="1"/>
            <a:endCxn id="16" idx="3"/>
          </p:cNvCxnSpPr>
          <p:nvPr/>
        </p:nvCxnSpPr>
        <p:spPr>
          <a:xfrm flipH="1">
            <a:off x="7147772" y="4774949"/>
            <a:ext cx="746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7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1824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4"/>
                </a:solidFill>
              </a:rPr>
              <a:t>Mostrar fecha del gráfico</a:t>
            </a:r>
          </a:p>
          <a:p>
            <a:pPr algn="ctr"/>
            <a:r>
              <a:rPr lang="es-419" dirty="0" err="1"/>
              <a:t>verbatimTextOutput</a:t>
            </a:r>
            <a:endParaRPr lang="es-419" dirty="0"/>
          </a:p>
          <a:p>
            <a:pPr algn="ctr"/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output$selectedPer1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0304" y="180304"/>
            <a:ext cx="115523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/>
              <a:t>Seccion</a:t>
            </a:r>
            <a:r>
              <a:rPr lang="es-CL" sz="2400" b="1" dirty="0"/>
              <a:t> 3</a:t>
            </a:r>
            <a:r>
              <a:rPr lang="es-CL" sz="2400" dirty="0"/>
              <a:t>: </a:t>
            </a:r>
            <a:r>
              <a:rPr lang="es-CL" sz="2400" b="1" dirty="0"/>
              <a:t>Pestaña "Editar actividad"</a:t>
            </a:r>
          </a:p>
          <a:p>
            <a:r>
              <a:rPr lang="es-CL" sz="1400" dirty="0"/>
              <a:t>Este es el UI y sus componentes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252431" y="2766811"/>
            <a:ext cx="5462790" cy="9659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</a:t>
            </a:r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filterPeriod</a:t>
            </a:r>
            <a:r>
              <a:rPr lang="es-C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action = 1,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filtro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894747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1">
                    <a:lumMod val="50000"/>
                  </a:schemeClr>
                </a:solidFill>
              </a:rPr>
              <a:t>Modal</a:t>
            </a:r>
          </a:p>
          <a:p>
            <a:pPr algn="ctr"/>
            <a:r>
              <a:rPr lang="es-419" dirty="0" err="1"/>
              <a:t>function</a:t>
            </a:r>
            <a:r>
              <a:rPr lang="es-419" dirty="0"/>
              <a:t> </a:t>
            </a:r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327299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accent1">
                    <a:lumMod val="50000"/>
                  </a:schemeClr>
                </a:solidFill>
              </a:rPr>
              <a:t>observeEvent</a:t>
            </a:r>
            <a:endParaRPr lang="es-CL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419" dirty="0" err="1"/>
              <a:t>function</a:t>
            </a:r>
            <a:r>
              <a:rPr lang="es-419" dirty="0"/>
              <a:t> </a:t>
            </a:r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0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11552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Archivo EPI</a:t>
            </a:r>
          </a:p>
          <a:p>
            <a:r>
              <a:rPr lang="es-CL" sz="1600" dirty="0"/>
              <a:t>El flujo más o menos</a:t>
            </a:r>
            <a:endParaRPr lang="es-CL" sz="2400" dirty="0"/>
          </a:p>
        </p:txBody>
      </p:sp>
      <p:grpSp>
        <p:nvGrpSpPr>
          <p:cNvPr id="16" name="Grupo 15"/>
          <p:cNvGrpSpPr/>
          <p:nvPr/>
        </p:nvGrpSpPr>
        <p:grpSpPr>
          <a:xfrm>
            <a:off x="553792" y="1111434"/>
            <a:ext cx="2562896" cy="1843488"/>
            <a:chOff x="1184857" y="2360685"/>
            <a:chExt cx="2562896" cy="1843488"/>
          </a:xfrm>
        </p:grpSpPr>
        <p:sp>
          <p:nvSpPr>
            <p:cNvPr id="5" name="Rectángulo 4"/>
            <p:cNvSpPr/>
            <p:nvPr/>
          </p:nvSpPr>
          <p:spPr>
            <a:xfrm>
              <a:off x="1184857" y="3174645"/>
              <a:ext cx="1004552" cy="489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Inicio</a:t>
              </a:r>
              <a:endParaRPr lang="es-419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635877" y="3664042"/>
              <a:ext cx="1111876" cy="489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Noche01</a:t>
              </a:r>
              <a:endParaRPr lang="es-419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635877" y="2685248"/>
              <a:ext cx="1111876" cy="489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Dia00</a:t>
              </a:r>
              <a:endParaRPr lang="es-419" dirty="0"/>
            </a:p>
          </p:txBody>
        </p:sp>
        <p:cxnSp>
          <p:nvCxnSpPr>
            <p:cNvPr id="11" name="Conector angular 10"/>
            <p:cNvCxnSpPr>
              <a:stCxn id="5" idx="0"/>
              <a:endCxn id="7" idx="1"/>
            </p:cNvCxnSpPr>
            <p:nvPr/>
          </p:nvCxnSpPr>
          <p:spPr>
            <a:xfrm rot="5400000" flipH="1" flipV="1">
              <a:off x="2039156" y="2577924"/>
              <a:ext cx="244698" cy="9487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angular 12"/>
            <p:cNvCxnSpPr>
              <a:stCxn id="5" idx="2"/>
              <a:endCxn id="6" idx="1"/>
            </p:cNvCxnSpPr>
            <p:nvPr/>
          </p:nvCxnSpPr>
          <p:spPr>
            <a:xfrm rot="16200000" flipH="1">
              <a:off x="2039156" y="3312019"/>
              <a:ext cx="244699" cy="9487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1536880" y="2634513"/>
              <a:ext cx="124925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 err="1">
                  <a:latin typeface="Consolas" panose="020B0609020204030204" pitchFamily="49" charset="0"/>
                </a:rPr>
                <a:t>ini</a:t>
              </a:r>
              <a:r>
                <a:rPr lang="es-CL" sz="1200" dirty="0">
                  <a:latin typeface="Consolas" panose="020B0609020204030204" pitchFamily="49" charset="0"/>
                </a:rPr>
                <a:t>[1] &lt; 20</a:t>
              </a:r>
            </a:p>
            <a:p>
              <a:endParaRPr lang="es-CL" sz="1200" dirty="0">
                <a:latin typeface="Consolas" panose="020B0609020204030204" pitchFamily="49" charset="0"/>
              </a:endParaRPr>
            </a:p>
            <a:p>
              <a:endParaRPr lang="es-CL" sz="1200" dirty="0">
                <a:latin typeface="Consolas" panose="020B0609020204030204" pitchFamily="49" charset="0"/>
              </a:endParaRPr>
            </a:p>
            <a:p>
              <a:endParaRPr lang="es-CL" sz="1200" dirty="0">
                <a:latin typeface="Consolas" panose="020B0609020204030204" pitchFamily="49" charset="0"/>
              </a:endParaRPr>
            </a:p>
            <a:p>
              <a:endParaRPr lang="es-CL" sz="1200" dirty="0">
                <a:latin typeface="Consolas" panose="020B0609020204030204" pitchFamily="49" charset="0"/>
              </a:endParaRPr>
            </a:p>
            <a:p>
              <a:endParaRPr lang="es-CL" sz="1200" dirty="0">
                <a:latin typeface="Consolas" panose="020B0609020204030204" pitchFamily="49" charset="0"/>
              </a:endParaRPr>
            </a:p>
            <a:p>
              <a:endParaRPr lang="es-CL" sz="1200" dirty="0">
                <a:latin typeface="Consolas" panose="020B0609020204030204" pitchFamily="49" charset="0"/>
              </a:endParaRPr>
            </a:p>
            <a:p>
              <a:r>
                <a:rPr lang="es-CL" sz="1200" dirty="0" err="1">
                  <a:latin typeface="Consolas" panose="020B0609020204030204" pitchFamily="49" charset="0"/>
                </a:rPr>
                <a:t>ini</a:t>
              </a:r>
              <a:r>
                <a:rPr lang="es-CL" sz="1200" dirty="0">
                  <a:latin typeface="Consolas" panose="020B0609020204030204" pitchFamily="49" charset="0"/>
                </a:rPr>
                <a:t>[1] &gt; 20</a:t>
              </a:r>
              <a:endParaRPr lang="es-419" sz="1200" dirty="0">
                <a:latin typeface="Consolas" panose="020B0609020204030204" pitchFamily="49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184857" y="2360685"/>
              <a:ext cx="155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b="1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Periodo inicial</a:t>
              </a:r>
              <a:endParaRPr lang="es-419" sz="1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79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115523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/>
              <a:t>Ruta del archivo de Filtro</a:t>
            </a:r>
            <a:endParaRPr lang="es-CL" sz="2400" b="1" dirty="0"/>
          </a:p>
          <a:p>
            <a:endParaRPr lang="es-CL" sz="1400" dirty="0"/>
          </a:p>
        </p:txBody>
      </p:sp>
      <p:sp>
        <p:nvSpPr>
          <p:cNvPr id="2" name="Rectángulo 1"/>
          <p:cNvSpPr/>
          <p:nvPr/>
        </p:nvSpPr>
        <p:spPr>
          <a:xfrm>
            <a:off x="1449860" y="1005693"/>
            <a:ext cx="1206843" cy="601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/>
              <a:t>files en directorio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163331" y="1005693"/>
            <a:ext cx="1301576" cy="6013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/>
              <a:t>reactive</a:t>
            </a: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subjectDF()</a:t>
            </a:r>
            <a:endParaRPr lang="es-CL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971535" y="1009811"/>
            <a:ext cx="1301576" cy="6013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/>
              <a:t>radioButtons</a:t>
            </a: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awd_select()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6779739" y="1005693"/>
            <a:ext cx="1301576" cy="6013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/>
              <a:t>Sujeto</a:t>
            </a: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awd_file()</a:t>
            </a:r>
          </a:p>
        </p:txBody>
      </p:sp>
      <p:cxnSp>
        <p:nvCxnSpPr>
          <p:cNvPr id="8" name="Conector recto de flecha 7"/>
          <p:cNvCxnSpPr>
            <a:stCxn id="2" idx="3"/>
            <a:endCxn id="12" idx="1"/>
          </p:cNvCxnSpPr>
          <p:nvPr/>
        </p:nvCxnSpPr>
        <p:spPr>
          <a:xfrm>
            <a:off x="2656703" y="1306374"/>
            <a:ext cx="5066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2" idx="3"/>
            <a:endCxn id="17" idx="1"/>
          </p:cNvCxnSpPr>
          <p:nvPr/>
        </p:nvCxnSpPr>
        <p:spPr>
          <a:xfrm>
            <a:off x="4464907" y="1306374"/>
            <a:ext cx="506628" cy="4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endCxn id="18" idx="1"/>
          </p:cNvCxnSpPr>
          <p:nvPr/>
        </p:nvCxnSpPr>
        <p:spPr>
          <a:xfrm>
            <a:off x="6273111" y="1306374"/>
            <a:ext cx="5066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hlinkClick r:id="rId2" action="ppaction://hlinksldjump"/>
          </p:cNvPr>
          <p:cNvSpPr/>
          <p:nvPr/>
        </p:nvSpPr>
        <p:spPr>
          <a:xfrm>
            <a:off x="8587943" y="1005693"/>
            <a:ext cx="1206843" cy="601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/>
              <a:t>Primer</a:t>
            </a:r>
          </a:p>
          <a:p>
            <a:pPr algn="ctr"/>
            <a:r>
              <a:rPr lang="es-CL" sz="1400"/>
              <a:t>procesado</a:t>
            </a:r>
          </a:p>
        </p:txBody>
      </p:sp>
      <p:cxnSp>
        <p:nvCxnSpPr>
          <p:cNvPr id="23" name="Conector recto de flecha 22"/>
          <p:cNvCxnSpPr>
            <a:stCxn id="18" idx="3"/>
            <a:endCxn id="21" idx="1"/>
          </p:cNvCxnSpPr>
          <p:nvPr/>
        </p:nvCxnSpPr>
        <p:spPr>
          <a:xfrm>
            <a:off x="8081315" y="1306374"/>
            <a:ext cx="5066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1449860" y="2284163"/>
            <a:ext cx="1903186" cy="61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/>
              <a:t>Archivo de filtros</a:t>
            </a:r>
            <a:endParaRPr lang="es-CL" sz="1600" dirty="0"/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awd_file().epi.rds</a:t>
            </a:r>
            <a:endParaRPr lang="es-419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Conector angular 25"/>
          <p:cNvCxnSpPr>
            <a:stCxn id="21" idx="2"/>
            <a:endCxn id="24" idx="0"/>
          </p:cNvCxnSpPr>
          <p:nvPr/>
        </p:nvCxnSpPr>
        <p:spPr>
          <a:xfrm rot="5400000">
            <a:off x="5457855" y="-1449347"/>
            <a:ext cx="677108" cy="67899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4114799" y="2284163"/>
            <a:ext cx="1206843" cy="61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/>
              <a:t>Edición</a:t>
            </a: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readRDS()</a:t>
            </a:r>
            <a:endParaRPr lang="es-CL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6083395" y="2284163"/>
            <a:ext cx="1301576" cy="61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/>
              <a:t>reactive</a:t>
            </a: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filterRDS()</a:t>
            </a:r>
            <a:endParaRPr lang="es-CL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Conector recto de flecha 29"/>
          <p:cNvCxnSpPr>
            <a:stCxn id="24" idx="3"/>
            <a:endCxn id="27" idx="1"/>
          </p:cNvCxnSpPr>
          <p:nvPr/>
        </p:nvCxnSpPr>
        <p:spPr>
          <a:xfrm>
            <a:off x="3353046" y="2590163"/>
            <a:ext cx="7617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27" idx="3"/>
            <a:endCxn id="28" idx="1"/>
          </p:cNvCxnSpPr>
          <p:nvPr/>
        </p:nvCxnSpPr>
        <p:spPr>
          <a:xfrm>
            <a:off x="5321642" y="2590163"/>
            <a:ext cx="7617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7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463640" y="528033"/>
            <a:ext cx="5047928" cy="9144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C00000"/>
                </a:solidFill>
              </a:rPr>
              <a:t>Mostrar ruta</a:t>
            </a:r>
          </a:p>
          <a:p>
            <a:pPr algn="ctr"/>
            <a:r>
              <a:rPr lang="es-CL" dirty="0" err="1"/>
              <a:t>verbatimTextOutput</a:t>
            </a:r>
            <a:endParaRPr lang="es-CL" dirty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output$wdFolderTxt</a:t>
            </a:r>
            <a:endParaRPr lang="es-C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726808" y="528033"/>
            <a:ext cx="223019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C00000"/>
                </a:solidFill>
              </a:rPr>
              <a:t>Buscar Directorio</a:t>
            </a:r>
          </a:p>
          <a:p>
            <a:pPr algn="ctr"/>
            <a:r>
              <a:rPr lang="es-CL" dirty="0" err="1"/>
              <a:t>shinyDirButton</a:t>
            </a:r>
            <a:endParaRPr lang="es-CL" dirty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input$BrowsePath</a:t>
            </a:r>
            <a:endParaRPr lang="es-419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956998" y="1635618"/>
            <a:ext cx="3556715" cy="3425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/>
              <a:t>Parametros</a:t>
            </a:r>
            <a:r>
              <a:rPr lang="es-CL" dirty="0"/>
              <a:t> para la detección</a:t>
            </a:r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htmlOutput</a:t>
            </a:r>
            <a:endParaRPr lang="es-C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output$showSet</a:t>
            </a:r>
            <a:r>
              <a:rPr lang="es-C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renderUI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63639" y="1635617"/>
            <a:ext cx="3953815" cy="473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C00000"/>
                </a:solidFill>
              </a:rPr>
              <a:t>Tabla directorio con AWD</a:t>
            </a:r>
          </a:p>
          <a:p>
            <a:pPr algn="ctr"/>
            <a:r>
              <a:rPr lang="es-CL" dirty="0" err="1"/>
              <a:t>tableOutput</a:t>
            </a:r>
            <a:endParaRPr lang="es-CL" dirty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output$dfdir</a:t>
            </a:r>
            <a:r>
              <a:rPr lang="es-C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input$filterDir</a:t>
            </a:r>
            <a:endParaRPr lang="es-C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419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dirty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112914" y="1635617"/>
            <a:ext cx="2176528" cy="211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C00000"/>
                </a:solidFill>
              </a:rPr>
              <a:t>Selección categoría de filtrado</a:t>
            </a:r>
          </a:p>
          <a:p>
            <a:pPr algn="ctr"/>
            <a:r>
              <a:rPr lang="es-CL" dirty="0" err="1"/>
              <a:t>radioButtons</a:t>
            </a:r>
            <a:endParaRPr lang="es-CL" dirty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input$filterdir</a:t>
            </a:r>
            <a:endParaRPr lang="es-CL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r>
              <a:rPr lang="es-CL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renderUI</a:t>
            </a:r>
            <a:endParaRPr lang="es-CL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r>
              <a:rPr lang="es-419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dirty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112914" y="4262907"/>
            <a:ext cx="2176528" cy="211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C00000"/>
                </a:solidFill>
              </a:rPr>
              <a:t>Tabla de recuentos por status </a:t>
            </a:r>
            <a:r>
              <a:rPr lang="es-CL" b="1" dirty="0" err="1">
                <a:solidFill>
                  <a:srgbClr val="C00000"/>
                </a:solidFill>
              </a:rPr>
              <a:t>edicion</a:t>
            </a:r>
            <a:endParaRPr lang="es-CL" b="1" dirty="0">
              <a:solidFill>
                <a:srgbClr val="C00000"/>
              </a:solidFill>
            </a:endParaRPr>
          </a:p>
          <a:p>
            <a:pPr algn="ctr"/>
            <a:r>
              <a:rPr lang="es-CL" dirty="0" err="1"/>
              <a:t>tableOutput</a:t>
            </a:r>
            <a:endParaRPr lang="es-CL" dirty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output$tableDir</a:t>
            </a:r>
            <a:endParaRPr lang="es-C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419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sz="1600" dirty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58896" y="5396247"/>
            <a:ext cx="2152917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C00000"/>
                </a:solidFill>
              </a:rPr>
              <a:t>Procesado en masa</a:t>
            </a:r>
          </a:p>
          <a:p>
            <a:pPr algn="ctr"/>
            <a:r>
              <a:rPr lang="es-CL" dirty="0" err="1"/>
              <a:t>actionButton</a:t>
            </a:r>
            <a:endParaRPr lang="es-CL" dirty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input$massProc</a:t>
            </a:r>
            <a:endParaRPr lang="es-C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8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6705CEEA-A10E-439A-9CF6-494A1C903788}"/>
              </a:ext>
            </a:extLst>
          </p:cNvPr>
          <p:cNvCxnSpPr>
            <a:cxnSpLocks/>
            <a:stCxn id="37" idx="2"/>
            <a:endCxn id="51" idx="0"/>
          </p:cNvCxnSpPr>
          <p:nvPr/>
        </p:nvCxnSpPr>
        <p:spPr>
          <a:xfrm rot="5400000">
            <a:off x="3881237" y="-350345"/>
            <a:ext cx="1947224" cy="7671172"/>
          </a:xfrm>
          <a:prstGeom prst="bentConnector3">
            <a:avLst>
              <a:gd name="adj1" fmla="val 53877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780CDA5D-0CA6-40A4-AFA5-20C7DC5D106D}"/>
              </a:ext>
            </a:extLst>
          </p:cNvPr>
          <p:cNvSpPr txBox="1"/>
          <p:nvPr/>
        </p:nvSpPr>
        <p:spPr>
          <a:xfrm>
            <a:off x="171254" y="212470"/>
            <a:ext cx="10006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/>
              <a:t>Proceso al abrir la app</a:t>
            </a:r>
          </a:p>
          <a:p>
            <a:r>
              <a:rPr lang="es-ES" sz="1600"/>
              <a:t>Se describe lo que ocurre cuando se abre la app. El paso final es el botón procesar que inicia la secuencia de detección.</a:t>
            </a:r>
            <a:endParaRPr lang="es-CL" sz="160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B4CE12A-316B-4799-804E-B22A2334732D}"/>
              </a:ext>
            </a:extLst>
          </p:cNvPr>
          <p:cNvSpPr/>
          <p:nvPr/>
        </p:nvSpPr>
        <p:spPr>
          <a:xfrm>
            <a:off x="436228" y="1971630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App check</a:t>
            </a:r>
          </a:p>
          <a:p>
            <a:pPr algn="ctr"/>
            <a:r>
              <a:rPr lang="es-ES" sz="1400"/>
              <a:t>Saved path</a:t>
            </a:r>
            <a:endParaRPr lang="es-CL" sz="140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CC949A6C-C696-4889-93CE-F45822561C36}"/>
              </a:ext>
            </a:extLst>
          </p:cNvPr>
          <p:cNvSpPr/>
          <p:nvPr/>
        </p:nvSpPr>
        <p:spPr>
          <a:xfrm>
            <a:off x="2051818" y="1971630"/>
            <a:ext cx="540000" cy="54000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0DC7383-87FF-499E-B90F-E76719E3A2CA}"/>
              </a:ext>
            </a:extLst>
          </p:cNvPr>
          <p:cNvCxnSpPr>
            <a:stCxn id="5" idx="3"/>
          </p:cNvCxnSpPr>
          <p:nvPr/>
        </p:nvCxnSpPr>
        <p:spPr>
          <a:xfrm>
            <a:off x="1602297" y="2241630"/>
            <a:ext cx="4495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CF4072E8-BBE2-4C99-BCD3-EFB49FE1FDEB}"/>
              </a:ext>
            </a:extLst>
          </p:cNvPr>
          <p:cNvSpPr/>
          <p:nvPr/>
        </p:nvSpPr>
        <p:spPr>
          <a:xfrm>
            <a:off x="3041339" y="1431630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Crea un file path</a:t>
            </a:r>
            <a:endParaRPr lang="es-CL" sz="140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CED00A4-C757-47D7-84B1-B0CCC6C162E7}"/>
              </a:ext>
            </a:extLst>
          </p:cNvPr>
          <p:cNvSpPr/>
          <p:nvPr/>
        </p:nvSpPr>
        <p:spPr>
          <a:xfrm>
            <a:off x="3041339" y="2511630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Si existe lo carga</a:t>
            </a:r>
            <a:endParaRPr lang="es-CL" sz="1400"/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E8F2E8D8-86A6-4EC9-AF07-59BA9C806BD1}"/>
              </a:ext>
            </a:extLst>
          </p:cNvPr>
          <p:cNvCxnSpPr>
            <a:stCxn id="6" idx="0"/>
            <a:endCxn id="10" idx="1"/>
          </p:cNvCxnSpPr>
          <p:nvPr/>
        </p:nvCxnSpPr>
        <p:spPr>
          <a:xfrm rot="5400000" flipH="1" flipV="1">
            <a:off x="2546578" y="1476870"/>
            <a:ext cx="270000" cy="719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AF943167-371A-4D84-95B0-77147FB7AF58}"/>
              </a:ext>
            </a:extLst>
          </p:cNvPr>
          <p:cNvCxnSpPr>
            <a:stCxn id="6" idx="2"/>
            <a:endCxn id="12" idx="1"/>
          </p:cNvCxnSpPr>
          <p:nvPr/>
        </p:nvCxnSpPr>
        <p:spPr>
          <a:xfrm rot="16200000" flipH="1">
            <a:off x="2546578" y="2286869"/>
            <a:ext cx="270000" cy="719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A78BFB2-E540-4108-9175-B7BF7C1728B7}"/>
              </a:ext>
            </a:extLst>
          </p:cNvPr>
          <p:cNvSpPr txBox="1"/>
          <p:nvPr/>
        </p:nvSpPr>
        <p:spPr>
          <a:xfrm>
            <a:off x="2046395" y="2535149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Si</a:t>
            </a:r>
            <a:endParaRPr lang="es-CL" sz="105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2B175C8-3648-4310-B8BB-8B61202B1D2E}"/>
              </a:ext>
            </a:extLst>
          </p:cNvPr>
          <p:cNvSpPr txBox="1"/>
          <p:nvPr/>
        </p:nvSpPr>
        <p:spPr>
          <a:xfrm>
            <a:off x="2005481" y="173477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No</a:t>
            </a:r>
            <a:endParaRPr lang="es-CL" sz="105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29E9567-5024-4F5A-A443-D94555138B03}"/>
              </a:ext>
            </a:extLst>
          </p:cNvPr>
          <p:cNvSpPr/>
          <p:nvPr/>
        </p:nvSpPr>
        <p:spPr>
          <a:xfrm>
            <a:off x="6520583" y="1971629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>
                <a:latin typeface="Consolas" panose="020B0609020204030204" pitchFamily="49" charset="0"/>
              </a:rPr>
              <a:t>path$ruta</a:t>
            </a:r>
            <a:endParaRPr lang="es-CL" sz="1200">
              <a:latin typeface="Consolas" panose="020B0609020204030204" pitchFamily="49" charset="0"/>
            </a:endParaRP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9AF203AE-078E-495E-A84A-968117F208CF}"/>
              </a:ext>
            </a:extLst>
          </p:cNvPr>
          <p:cNvCxnSpPr>
            <a:stCxn id="10" idx="3"/>
            <a:endCxn id="21" idx="0"/>
          </p:cNvCxnSpPr>
          <p:nvPr/>
        </p:nvCxnSpPr>
        <p:spPr>
          <a:xfrm>
            <a:off x="4207408" y="1701630"/>
            <a:ext cx="2896210" cy="26999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863A603B-7826-444E-B832-D56FB48365DA}"/>
              </a:ext>
            </a:extLst>
          </p:cNvPr>
          <p:cNvCxnSpPr>
            <a:stCxn id="12" idx="3"/>
            <a:endCxn id="21" idx="2"/>
          </p:cNvCxnSpPr>
          <p:nvPr/>
        </p:nvCxnSpPr>
        <p:spPr>
          <a:xfrm flipV="1">
            <a:off x="4207408" y="2511629"/>
            <a:ext cx="2896210" cy="27000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092F762-8931-42FE-B4E1-2F44B83CBA73}"/>
              </a:ext>
            </a:extLst>
          </p:cNvPr>
          <p:cNvSpPr txBox="1"/>
          <p:nvPr/>
        </p:nvSpPr>
        <p:spPr>
          <a:xfrm>
            <a:off x="2855573" y="1177714"/>
            <a:ext cx="1537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deja el wd en userprofile</a:t>
            </a:r>
            <a:endParaRPr lang="es-CL" sz="105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583A94-DE55-46AA-8934-58A60995E032}"/>
              </a:ext>
            </a:extLst>
          </p:cNvPr>
          <p:cNvSpPr txBox="1"/>
          <p:nvPr/>
        </p:nvSpPr>
        <p:spPr>
          <a:xfrm>
            <a:off x="2726531" y="3067712"/>
            <a:ext cx="17956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deja el wd en Carpeta trabajo</a:t>
            </a:r>
            <a:endParaRPr lang="es-CL" sz="105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7E22E64-409A-4850-9B9B-794F02717760}"/>
              </a:ext>
            </a:extLst>
          </p:cNvPr>
          <p:cNvSpPr/>
          <p:nvPr/>
        </p:nvSpPr>
        <p:spPr>
          <a:xfrm>
            <a:off x="4656929" y="1971656"/>
            <a:ext cx="1166069" cy="54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latin typeface="Consolas" panose="020B0609020204030204" pitchFamily="49" charset="0"/>
              </a:rPr>
              <a:t>Buscar</a:t>
            </a:r>
            <a:endParaRPr lang="es-ES" sz="900">
              <a:latin typeface="Consolas" panose="020B0609020204030204" pitchFamily="49" charset="0"/>
            </a:endParaRPr>
          </a:p>
          <a:p>
            <a:pPr algn="ctr"/>
            <a:r>
              <a:rPr lang="es-ES" sz="900">
                <a:latin typeface="Consolas" panose="020B0609020204030204" pitchFamily="49" charset="0"/>
              </a:rPr>
              <a:t>input$pathBoton</a:t>
            </a:r>
            <a:endParaRPr lang="es-CL" sz="900">
              <a:latin typeface="Consolas" panose="020B0609020204030204" pitchFamily="49" charset="0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A92FF81-F300-4CE1-B884-2CECF640EB65}"/>
              </a:ext>
            </a:extLst>
          </p:cNvPr>
          <p:cNvCxnSpPr>
            <a:cxnSpLocks/>
            <a:stCxn id="33" idx="3"/>
            <a:endCxn id="21" idx="1"/>
          </p:cNvCxnSpPr>
          <p:nvPr/>
        </p:nvCxnSpPr>
        <p:spPr>
          <a:xfrm flipV="1">
            <a:off x="5822998" y="2241629"/>
            <a:ext cx="697585" cy="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4DB73C37-FC79-4CE9-A1F1-C7DA15638496}"/>
              </a:ext>
            </a:extLst>
          </p:cNvPr>
          <p:cNvSpPr/>
          <p:nvPr/>
        </p:nvSpPr>
        <p:spPr>
          <a:xfrm>
            <a:off x="8107400" y="1971629"/>
            <a:ext cx="1166069" cy="54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2"/>
                </a:solidFill>
              </a:rPr>
              <a:t>Texto Path</a:t>
            </a:r>
          </a:p>
          <a:p>
            <a:pPr algn="ctr"/>
            <a:r>
              <a:rPr lang="es-ES" sz="1050">
                <a:solidFill>
                  <a:schemeClr val="tx2"/>
                </a:solidFill>
              </a:rPr>
              <a:t>output$pathText</a:t>
            </a:r>
            <a:endParaRPr lang="es-CL" sz="1050">
              <a:solidFill>
                <a:schemeClr val="tx2"/>
              </a:solidFill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9D0127-B379-4AEA-8900-65428380295D}"/>
              </a:ext>
            </a:extLst>
          </p:cNvPr>
          <p:cNvCxnSpPr>
            <a:stCxn id="21" idx="3"/>
            <a:endCxn id="37" idx="1"/>
          </p:cNvCxnSpPr>
          <p:nvPr/>
        </p:nvCxnSpPr>
        <p:spPr>
          <a:xfrm>
            <a:off x="7686652" y="2241629"/>
            <a:ext cx="420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0CA0AFF5-A549-4800-9C2E-7B9ACD536F5B}"/>
              </a:ext>
            </a:extLst>
          </p:cNvPr>
          <p:cNvSpPr/>
          <p:nvPr/>
        </p:nvSpPr>
        <p:spPr>
          <a:xfrm>
            <a:off x="9694217" y="1971629"/>
            <a:ext cx="1166069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Función</a:t>
            </a:r>
          </a:p>
          <a:p>
            <a:pPr algn="ctr"/>
            <a:r>
              <a:rPr lang="es-ES" sz="1050">
                <a:solidFill>
                  <a:schemeClr val="bg1"/>
                </a:solidFill>
              </a:rPr>
              <a:t>load.awdfolder()</a:t>
            </a:r>
            <a:endParaRPr lang="es-CL" sz="1050">
              <a:solidFill>
                <a:schemeClr val="bg1"/>
              </a:solidFill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BE27842C-4C57-41BA-A4FF-DCE01D977732}"/>
              </a:ext>
            </a:extLst>
          </p:cNvPr>
          <p:cNvCxnSpPr>
            <a:endCxn id="41" idx="1"/>
          </p:cNvCxnSpPr>
          <p:nvPr/>
        </p:nvCxnSpPr>
        <p:spPr>
          <a:xfrm>
            <a:off x="9273469" y="2241629"/>
            <a:ext cx="420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DAE25CD-29E0-4B26-B73E-739FB98A6E28}"/>
              </a:ext>
            </a:extLst>
          </p:cNvPr>
          <p:cNvSpPr/>
          <p:nvPr/>
        </p:nvSpPr>
        <p:spPr>
          <a:xfrm>
            <a:off x="9694216" y="3021127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data.frame</a:t>
            </a:r>
          </a:p>
          <a:p>
            <a:pPr algn="ctr"/>
            <a:r>
              <a:rPr lang="es-ES" sz="1050">
                <a:latin typeface="Consolas" panose="020B0609020204030204" pitchFamily="49" charset="0"/>
              </a:rPr>
              <a:t>subjectDF()</a:t>
            </a:r>
            <a:endParaRPr lang="es-CL" sz="1400">
              <a:latin typeface="Consolas" panose="020B0609020204030204" pitchFamily="49" charset="0"/>
            </a:endParaRP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754C1F5-97B2-4D07-9C88-6BDEB3A12C5B}"/>
              </a:ext>
            </a:extLst>
          </p:cNvPr>
          <p:cNvCxnSpPr>
            <a:stCxn id="41" idx="2"/>
            <a:endCxn id="45" idx="0"/>
          </p:cNvCxnSpPr>
          <p:nvPr/>
        </p:nvCxnSpPr>
        <p:spPr>
          <a:xfrm flipH="1">
            <a:off x="10277251" y="2511629"/>
            <a:ext cx="1" cy="509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81BE858-24B5-473E-81B1-1AA99927EF8A}"/>
              </a:ext>
            </a:extLst>
          </p:cNvPr>
          <p:cNvSpPr txBox="1"/>
          <p:nvPr/>
        </p:nvSpPr>
        <p:spPr>
          <a:xfrm>
            <a:off x="8192542" y="1681118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>
                <a:latin typeface="Consolas" panose="020B0609020204030204" pitchFamily="49" charset="0"/>
              </a:rPr>
              <a:t>awdfolder()</a:t>
            </a:r>
            <a:endParaRPr lang="es-CL" sz="1050">
              <a:latin typeface="Consolas" panose="020B0609020204030204" pitchFamily="49" charset="0"/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E651D4B-B340-427A-A84D-F9ED77F02987}"/>
              </a:ext>
            </a:extLst>
          </p:cNvPr>
          <p:cNvSpPr/>
          <p:nvPr/>
        </p:nvSpPr>
        <p:spPr>
          <a:xfrm>
            <a:off x="436228" y="4458853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App check</a:t>
            </a:r>
          </a:p>
          <a:p>
            <a:pPr algn="ctr"/>
            <a:r>
              <a:rPr lang="es-ES" sz="1400"/>
              <a:t>settings</a:t>
            </a:r>
            <a:endParaRPr lang="es-CL" sz="1400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2A5FD74A-5D2C-4C69-B650-11D61E8E765D}"/>
              </a:ext>
            </a:extLst>
          </p:cNvPr>
          <p:cNvSpPr/>
          <p:nvPr/>
        </p:nvSpPr>
        <p:spPr>
          <a:xfrm>
            <a:off x="2002722" y="4458826"/>
            <a:ext cx="540000" cy="54000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67FE3D2-CD8A-4F21-B287-DA0348D4768F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1602297" y="4728826"/>
            <a:ext cx="400425" cy="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3F1554D2-E3AE-4888-B802-6C6C33A7069E}"/>
              </a:ext>
            </a:extLst>
          </p:cNvPr>
          <p:cNvSpPr/>
          <p:nvPr/>
        </p:nvSpPr>
        <p:spPr>
          <a:xfrm>
            <a:off x="3041338" y="3923227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Crea un Settings y carga</a:t>
            </a:r>
            <a:endParaRPr lang="es-CL" sz="120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80291E65-8409-427D-A132-7573AB6D1F81}"/>
              </a:ext>
            </a:extLst>
          </p:cNvPr>
          <p:cNvSpPr/>
          <p:nvPr/>
        </p:nvSpPr>
        <p:spPr>
          <a:xfrm>
            <a:off x="3041337" y="4994479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Carga un settings</a:t>
            </a:r>
            <a:endParaRPr lang="es-CL" sz="1400"/>
          </a:p>
        </p:txBody>
      </p: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E5A8B5F4-FC4A-4D6B-A430-C7E6E81BB4F1}"/>
              </a:ext>
            </a:extLst>
          </p:cNvPr>
          <p:cNvCxnSpPr>
            <a:stCxn id="52" idx="0"/>
            <a:endCxn id="54" idx="1"/>
          </p:cNvCxnSpPr>
          <p:nvPr/>
        </p:nvCxnSpPr>
        <p:spPr>
          <a:xfrm rot="5400000" flipH="1" flipV="1">
            <a:off x="2524231" y="3941719"/>
            <a:ext cx="265599" cy="7686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D9ABE591-A5E4-4AD6-9A61-6ABFD6A73625}"/>
              </a:ext>
            </a:extLst>
          </p:cNvPr>
          <p:cNvCxnSpPr>
            <a:stCxn id="52" idx="2"/>
            <a:endCxn id="55" idx="1"/>
          </p:cNvCxnSpPr>
          <p:nvPr/>
        </p:nvCxnSpPr>
        <p:spPr>
          <a:xfrm rot="16200000" flipH="1">
            <a:off x="2524203" y="4747344"/>
            <a:ext cx="265653" cy="7686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F65194FD-8B22-461F-84E8-75C7292A60E0}"/>
              </a:ext>
            </a:extLst>
          </p:cNvPr>
          <p:cNvSpPr txBox="1"/>
          <p:nvPr/>
        </p:nvSpPr>
        <p:spPr>
          <a:xfrm>
            <a:off x="1911682" y="5026746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Si</a:t>
            </a:r>
            <a:endParaRPr lang="es-CL" sz="105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DFDA3B1-6428-4C18-B5E2-4AA2BA4B16C9}"/>
              </a:ext>
            </a:extLst>
          </p:cNvPr>
          <p:cNvSpPr txBox="1"/>
          <p:nvPr/>
        </p:nvSpPr>
        <p:spPr>
          <a:xfrm>
            <a:off x="1870768" y="4226370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No</a:t>
            </a:r>
            <a:endParaRPr lang="es-CL" sz="105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1085303-B22A-4D0B-A161-4B1DD1EC0D1E}"/>
              </a:ext>
            </a:extLst>
          </p:cNvPr>
          <p:cNvSpPr txBox="1"/>
          <p:nvPr/>
        </p:nvSpPr>
        <p:spPr>
          <a:xfrm>
            <a:off x="2757729" y="4601895"/>
            <a:ext cx="1463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siempre en awdfolder()</a:t>
            </a:r>
            <a:endParaRPr lang="es-CL" sz="105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AF4162F0-D655-4291-B9E7-E297989DA8F7}"/>
              </a:ext>
            </a:extLst>
          </p:cNvPr>
          <p:cNvSpPr/>
          <p:nvPr/>
        </p:nvSpPr>
        <p:spPr>
          <a:xfrm>
            <a:off x="4651605" y="4458853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Settings</a:t>
            </a:r>
          </a:p>
          <a:p>
            <a:pPr algn="ctr"/>
            <a:r>
              <a:rPr lang="es-ES" sz="1400"/>
              <a:t>objects</a:t>
            </a:r>
            <a:endParaRPr lang="es-CL" sz="1400"/>
          </a:p>
        </p:txBody>
      </p: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00933444-3061-4E4C-BE30-FA92D244862E}"/>
              </a:ext>
            </a:extLst>
          </p:cNvPr>
          <p:cNvCxnSpPr>
            <a:stCxn id="54" idx="3"/>
            <a:endCxn id="66" idx="0"/>
          </p:cNvCxnSpPr>
          <p:nvPr/>
        </p:nvCxnSpPr>
        <p:spPr>
          <a:xfrm>
            <a:off x="4207407" y="4193227"/>
            <a:ext cx="1027233" cy="2656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72CBB4A0-DABA-4AFA-B041-DDBA711B7B88}"/>
              </a:ext>
            </a:extLst>
          </p:cNvPr>
          <p:cNvCxnSpPr>
            <a:endCxn id="66" idx="2"/>
          </p:cNvCxnSpPr>
          <p:nvPr/>
        </p:nvCxnSpPr>
        <p:spPr>
          <a:xfrm flipV="1">
            <a:off x="3662084" y="4998853"/>
            <a:ext cx="1572556" cy="28950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>
            <a:extLst>
              <a:ext uri="{FF2B5EF4-FFF2-40B4-BE49-F238E27FC236}">
                <a16:creationId xmlns:a16="http://schemas.microsoft.com/office/drawing/2014/main" id="{F338A59F-FA74-4619-A003-644DA6E0837D}"/>
              </a:ext>
            </a:extLst>
          </p:cNvPr>
          <p:cNvSpPr/>
          <p:nvPr/>
        </p:nvSpPr>
        <p:spPr>
          <a:xfrm>
            <a:off x="7288707" y="4458853"/>
            <a:ext cx="1166069" cy="54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latin typeface="Consolas" panose="020B0609020204030204" pitchFamily="49" charset="0"/>
              </a:rPr>
              <a:t>Procesar</a:t>
            </a:r>
            <a:endParaRPr lang="es-ES" sz="900">
              <a:latin typeface="Consolas" panose="020B0609020204030204" pitchFamily="49" charset="0"/>
            </a:endParaRP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8D5406B-8F90-4B39-A303-3E640B99B706}"/>
              </a:ext>
            </a:extLst>
          </p:cNvPr>
          <p:cNvCxnSpPr>
            <a:stCxn id="66" idx="3"/>
            <a:endCxn id="74" idx="1"/>
          </p:cNvCxnSpPr>
          <p:nvPr/>
        </p:nvCxnSpPr>
        <p:spPr>
          <a:xfrm>
            <a:off x="5817674" y="4728853"/>
            <a:ext cx="14710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0455C59B-8B38-4483-9DFB-862F5E86B4E4}"/>
              </a:ext>
            </a:extLst>
          </p:cNvPr>
          <p:cNvCxnSpPr>
            <a:stCxn id="45" idx="2"/>
            <a:endCxn id="74" idx="3"/>
          </p:cNvCxnSpPr>
          <p:nvPr/>
        </p:nvCxnSpPr>
        <p:spPr>
          <a:xfrm rot="5400000">
            <a:off x="8782151" y="3233753"/>
            <a:ext cx="1167726" cy="182247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E9AC8825-B88B-426D-B811-13746ED338CB}"/>
              </a:ext>
            </a:extLst>
          </p:cNvPr>
          <p:cNvSpPr/>
          <p:nvPr/>
        </p:nvSpPr>
        <p:spPr>
          <a:xfrm>
            <a:off x="6960502" y="5508351"/>
            <a:ext cx="1822477" cy="1010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2"/>
                </a:solidFill>
              </a:rPr>
              <a:t>Pasar funciones</a:t>
            </a:r>
          </a:p>
          <a:p>
            <a:pPr algn="ctr"/>
            <a:r>
              <a:rPr lang="es-ES" sz="1100">
                <a:solidFill>
                  <a:schemeClr val="bg1"/>
                </a:solidFill>
                <a:latin typeface="Consolas" panose="020B0609020204030204" pitchFamily="49" charset="0"/>
              </a:rPr>
              <a:t>create.acv()</a:t>
            </a:r>
          </a:p>
          <a:p>
            <a:pPr algn="ctr"/>
            <a:r>
              <a:rPr lang="es-ES" sz="1100">
                <a:solidFill>
                  <a:schemeClr val="bg1"/>
                </a:solidFill>
                <a:latin typeface="Consolas" panose="020B0609020204030204" pitchFamily="49" charset="0"/>
              </a:rPr>
              <a:t>create.Semper()</a:t>
            </a:r>
          </a:p>
          <a:p>
            <a:pPr algn="ctr"/>
            <a:r>
              <a:rPr lang="es-ES" sz="1100">
                <a:solidFill>
                  <a:schemeClr val="bg1"/>
                </a:solidFill>
                <a:latin typeface="Consolas" panose="020B0609020204030204" pitchFamily="49" charset="0"/>
              </a:rPr>
              <a:t>create.firstfilter()</a:t>
            </a:r>
          </a:p>
          <a:p>
            <a:pPr algn="ctr"/>
            <a:r>
              <a:rPr lang="es-ES" sz="1100">
                <a:solidFill>
                  <a:schemeClr val="bg1"/>
                </a:solidFill>
                <a:latin typeface="Consolas" panose="020B0609020204030204" pitchFamily="49" charset="0"/>
              </a:rPr>
              <a:t>create.acvedit()</a:t>
            </a:r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CE9B0FAE-2C7A-47CE-95A0-F240CBB355AC}"/>
              </a:ext>
            </a:extLst>
          </p:cNvPr>
          <p:cNvCxnSpPr>
            <a:stCxn id="74" idx="2"/>
            <a:endCxn id="102" idx="0"/>
          </p:cNvCxnSpPr>
          <p:nvPr/>
        </p:nvCxnSpPr>
        <p:spPr>
          <a:xfrm flipH="1">
            <a:off x="7871741" y="4998853"/>
            <a:ext cx="1" cy="509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B2FD39CC-2491-494C-9789-8923B1130755}"/>
              </a:ext>
            </a:extLst>
          </p:cNvPr>
          <p:cNvSpPr/>
          <p:nvPr/>
        </p:nvSpPr>
        <p:spPr>
          <a:xfrm>
            <a:off x="11299970" y="3111127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/>
              <a:t>2</a:t>
            </a:r>
            <a:endParaRPr lang="es-CL" sz="160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EDD31F-62B9-4A4C-A15E-0B67D1BD2343}"/>
              </a:ext>
            </a:extLst>
          </p:cNvPr>
          <p:cNvCxnSpPr>
            <a:stCxn id="45" idx="3"/>
            <a:endCxn id="2" idx="2"/>
          </p:cNvCxnSpPr>
          <p:nvPr/>
        </p:nvCxnSpPr>
        <p:spPr>
          <a:xfrm>
            <a:off x="10860285" y="3291127"/>
            <a:ext cx="4396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D765CB-54BA-4B99-BF5A-FA922A76D05B}"/>
              </a:ext>
            </a:extLst>
          </p:cNvPr>
          <p:cNvSpPr txBox="1"/>
          <p:nvPr/>
        </p:nvSpPr>
        <p:spPr>
          <a:xfrm>
            <a:off x="11102707" y="3437443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Actograma</a:t>
            </a:r>
            <a:endParaRPr lang="es-CL" sz="1050"/>
          </a:p>
        </p:txBody>
      </p:sp>
    </p:spTree>
    <p:extLst>
      <p:ext uri="{BB962C8B-B14F-4D97-AF65-F5344CB8AC3E}">
        <p14:creationId xmlns:p14="http://schemas.microsoft.com/office/powerpoint/2010/main" val="301731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30826" y="1458508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latin typeface="Consolas" panose="020B0609020204030204" pitchFamily="49" charset="0"/>
              </a:rPr>
              <a:t>awdfile</a:t>
            </a:r>
            <a:r>
              <a:rPr lang="es-CL" sz="1200" dirty="0"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s-CL" sz="1100">
                <a:latin typeface="Courier New" panose="02070309020205020404" pitchFamily="49" charset="0"/>
                <a:cs typeface="Courier New" panose="02070309020205020404" pitchFamily="49" charset="0"/>
              </a:rPr>
              <a:t>{character}</a:t>
            </a:r>
            <a:endParaRPr lang="es-419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539300" y="1452440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>
                <a:latin typeface="Consolas" panose="020B0609020204030204" pitchFamily="49" charset="0"/>
              </a:rPr>
              <a:t>create.acv</a:t>
            </a:r>
            <a:endParaRPr lang="es-419" sz="1100" dirty="0">
              <a:latin typeface="Consolas" panose="020B0609020204030204" pitchFamily="49" charset="0"/>
            </a:endParaRPr>
          </a:p>
        </p:txBody>
      </p:sp>
      <p:cxnSp>
        <p:nvCxnSpPr>
          <p:cNvPr id="6" name="Conector recto de flecha 5"/>
          <p:cNvCxnSpPr>
            <a:stCxn id="4" idx="3"/>
            <a:endCxn id="5" idx="1"/>
          </p:cNvCxnSpPr>
          <p:nvPr/>
        </p:nvCxnSpPr>
        <p:spPr>
          <a:xfrm flipV="1">
            <a:off x="1864166" y="1740440"/>
            <a:ext cx="675134" cy="6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9783533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latin typeface="Consolas" panose="020B0609020204030204" pitchFamily="49" charset="0"/>
              </a:rPr>
              <a:t>create</a:t>
            </a:r>
            <a:br>
              <a:rPr lang="es-CL" sz="1200" dirty="0">
                <a:latin typeface="Consolas" panose="020B0609020204030204" pitchFamily="49" charset="0"/>
              </a:rPr>
            </a:br>
            <a:r>
              <a:rPr lang="es-CL" sz="1200" dirty="0">
                <a:latin typeface="Consolas" panose="020B0609020204030204" pitchFamily="49" charset="0"/>
              </a:rPr>
              <a:t>1°filtro</a:t>
            </a:r>
            <a:endParaRPr lang="es-419" sz="1200" dirty="0">
              <a:latin typeface="Consolas" panose="020B06090202040302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229166" y="1452440"/>
            <a:ext cx="1135671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latin typeface="Consolas" panose="020B0609020204030204" pitchFamily="49" charset="0"/>
              </a:rPr>
              <a:t>acv</a:t>
            </a:r>
            <a:endParaRPr lang="es-CL" sz="1200" dirty="0">
              <a:latin typeface="Consolas" panose="020B0609020204030204" pitchFamily="49" charset="0"/>
            </a:endParaRPr>
          </a:p>
          <a:p>
            <a:pPr algn="ctr"/>
            <a:r>
              <a:rPr lang="es-CL" sz="1050">
                <a:latin typeface="Courier New" panose="02070309020205020404" pitchFamily="49" charset="0"/>
                <a:cs typeface="Courier New" panose="02070309020205020404" pitchFamily="49" charset="0"/>
              </a:rPr>
              <a:t>{data.frame}</a:t>
            </a:r>
            <a:endParaRPr lang="es-419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Conector recto de flecha 14"/>
          <p:cNvCxnSpPr>
            <a:stCxn id="5" idx="3"/>
            <a:endCxn id="13" idx="1"/>
          </p:cNvCxnSpPr>
          <p:nvPr/>
        </p:nvCxnSpPr>
        <p:spPr>
          <a:xfrm>
            <a:off x="3543852" y="1740440"/>
            <a:ext cx="6853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9766755" y="5732790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edit.file</a:t>
            </a:r>
            <a:endParaRPr lang="es-CL" sz="1600" dirty="0"/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{rds</a:t>
            </a:r>
            <a:r>
              <a:rPr lang="es-C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419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9667698" y="3093104"/>
            <a:ext cx="1241302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latin typeface="Consolas" panose="020B0609020204030204" pitchFamily="49" charset="0"/>
              </a:rPr>
              <a:t>filter.stats</a:t>
            </a:r>
            <a:endParaRPr lang="es-CL" sz="1200" dirty="0">
              <a:latin typeface="Consolas" panose="020B0609020204030204" pitchFamily="49" charset="0"/>
            </a:endParaRPr>
          </a:p>
          <a:p>
            <a:pPr algn="ctr"/>
            <a:r>
              <a:rPr lang="es-CL" sz="1100">
                <a:latin typeface="Consolas" panose="020B0609020204030204" pitchFamily="49" charset="0"/>
              </a:rPr>
              <a:t>{list}</a:t>
            </a:r>
            <a:endParaRPr lang="es-419" sz="1100" dirty="0">
              <a:latin typeface="Consolas" panose="020B0609020204030204" pitchFamily="49" charset="0"/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6122845" y="3089302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latin typeface="Consolas" panose="020B0609020204030204" pitchFamily="49" charset="0"/>
              </a:rPr>
              <a:t>create</a:t>
            </a:r>
            <a:br>
              <a:rPr lang="es-CL" sz="1200" dirty="0">
                <a:latin typeface="Consolas" panose="020B0609020204030204" pitchFamily="49" charset="0"/>
              </a:rPr>
            </a:br>
            <a:r>
              <a:rPr lang="es-CL" sz="1200" dirty="0" err="1">
                <a:latin typeface="Consolas" panose="020B0609020204030204" pitchFamily="49" charset="0"/>
              </a:rPr>
              <a:t>acv.edit</a:t>
            </a:r>
            <a:endParaRPr lang="es-419" sz="1200" dirty="0">
              <a:latin typeface="Consolas" panose="020B0609020204030204" pitchFamily="49" charset="0"/>
            </a:endParaRPr>
          </a:p>
        </p:txBody>
      </p:sp>
      <p:cxnSp>
        <p:nvCxnSpPr>
          <p:cNvPr id="35" name="Conector recto de flecha 34"/>
          <p:cNvCxnSpPr>
            <a:cxnSpLocks/>
            <a:stCxn id="24" idx="2"/>
            <a:endCxn id="18" idx="0"/>
          </p:cNvCxnSpPr>
          <p:nvPr/>
        </p:nvCxnSpPr>
        <p:spPr>
          <a:xfrm>
            <a:off x="10288349" y="3669104"/>
            <a:ext cx="0" cy="2063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13" idx="2"/>
            <a:endCxn id="32" idx="1"/>
          </p:cNvCxnSpPr>
          <p:nvPr/>
        </p:nvCxnSpPr>
        <p:spPr>
          <a:xfrm rot="16200000" flipH="1">
            <a:off x="4785492" y="2039949"/>
            <a:ext cx="1348862" cy="132584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6022719" y="4410482"/>
            <a:ext cx="1195905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latin typeface="Consolas" panose="020B0609020204030204" pitchFamily="49" charset="0"/>
              </a:rPr>
              <a:t>acv.edit</a:t>
            </a:r>
            <a:endParaRPr lang="es-CL" sz="1200" dirty="0">
              <a:latin typeface="Consolas" panose="020B0609020204030204" pitchFamily="49" charset="0"/>
            </a:endParaRPr>
          </a:p>
          <a:p>
            <a:pPr algn="ctr"/>
            <a:r>
              <a:rPr lang="es-CL" sz="1100">
                <a:latin typeface="Courier New" panose="02070309020205020404" pitchFamily="49" charset="0"/>
                <a:cs typeface="Courier New" panose="02070309020205020404" pitchFamily="49" charset="0"/>
              </a:rPr>
              <a:t>{data.frame}</a:t>
            </a:r>
            <a:endParaRPr lang="es-419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6099078" y="5730575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 err="1">
                <a:solidFill>
                  <a:schemeClr val="dk1"/>
                </a:solidFill>
              </a:rPr>
              <a:t>acv.edit</a:t>
            </a:r>
            <a:endParaRPr lang="es-CL" sz="1600" dirty="0">
              <a:solidFill>
                <a:schemeClr val="dk1"/>
              </a:solidFill>
            </a:endParaRP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s-CL" sz="120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  <a:r>
              <a:rPr lang="es-C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419" sz="12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" name="Conector recto de flecha 54"/>
          <p:cNvCxnSpPr>
            <a:stCxn id="32" idx="2"/>
            <a:endCxn id="51" idx="0"/>
          </p:cNvCxnSpPr>
          <p:nvPr/>
        </p:nvCxnSpPr>
        <p:spPr>
          <a:xfrm flipH="1">
            <a:off x="6620672" y="3665302"/>
            <a:ext cx="4449" cy="745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6134400" y="1452440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>
                <a:latin typeface="Consolas" panose="020B0609020204030204" pitchFamily="49" charset="0"/>
              </a:rPr>
              <a:t>create</a:t>
            </a:r>
            <a:br>
              <a:rPr lang="es-CL" sz="1200">
                <a:latin typeface="Consolas" panose="020B0609020204030204" pitchFamily="49" charset="0"/>
              </a:rPr>
            </a:br>
            <a:r>
              <a:rPr lang="es-CL" sz="1200">
                <a:latin typeface="Consolas" panose="020B0609020204030204" pitchFamily="49" charset="0"/>
              </a:rPr>
              <a:t>semiper</a:t>
            </a:r>
            <a:endParaRPr lang="es-419" sz="1200" dirty="0">
              <a:latin typeface="Consolas" panose="020B0609020204030204" pitchFamily="49" charset="0"/>
            </a:endParaRPr>
          </a:p>
        </p:txBody>
      </p:sp>
      <p:cxnSp>
        <p:nvCxnSpPr>
          <p:cNvPr id="10" name="Conector recto de flecha 9"/>
          <p:cNvCxnSpPr>
            <a:stCxn id="13" idx="3"/>
            <a:endCxn id="27" idx="1"/>
          </p:cNvCxnSpPr>
          <p:nvPr/>
        </p:nvCxnSpPr>
        <p:spPr>
          <a:xfrm>
            <a:off x="5364837" y="1740440"/>
            <a:ext cx="7695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7879057" y="1452440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>
                <a:latin typeface="Consolas" panose="020B0609020204030204" pitchFamily="49" charset="0"/>
              </a:rPr>
              <a:t>semiper</a:t>
            </a:r>
            <a:endParaRPr lang="es-CL" sz="1200" dirty="0">
              <a:latin typeface="Consolas" panose="020B0609020204030204" pitchFamily="49" charset="0"/>
            </a:endParaRPr>
          </a:p>
          <a:p>
            <a:pPr algn="ctr"/>
            <a:r>
              <a:rPr lang="es-CL" sz="1100">
                <a:latin typeface="Consolas" panose="020B0609020204030204" pitchFamily="49" charset="0"/>
              </a:rPr>
              <a:t>{list}</a:t>
            </a:r>
            <a:endParaRPr lang="es-419" sz="1100" dirty="0">
              <a:latin typeface="Consolas" panose="020B0609020204030204" pitchFamily="49" charset="0"/>
            </a:endParaRPr>
          </a:p>
        </p:txBody>
      </p:sp>
      <p:cxnSp>
        <p:nvCxnSpPr>
          <p:cNvPr id="14" name="Conector recto de flecha 13"/>
          <p:cNvCxnSpPr>
            <a:stCxn id="27" idx="3"/>
            <a:endCxn id="31" idx="1"/>
          </p:cNvCxnSpPr>
          <p:nvPr/>
        </p:nvCxnSpPr>
        <p:spPr>
          <a:xfrm>
            <a:off x="7138952" y="1740440"/>
            <a:ext cx="7401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9303427" y="6306575"/>
            <a:ext cx="1964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/>
              <a:t>Archivo de ediciones </a:t>
            </a:r>
            <a:endParaRPr lang="es-CL" sz="1400" b="1" dirty="0">
              <a:solidFill>
                <a:srgbClr val="00B0F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241358" y="3381004"/>
            <a:ext cx="4047649" cy="2893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/>
              <a:t>create.acv</a:t>
            </a:r>
            <a:r>
              <a:rPr lang="es-ES" sz="1400"/>
              <a:t>: Toma un awd (file), crea la secuencia y calcula el algoritmo minimiter y el estado actigrafico alisado según </a:t>
            </a:r>
            <a:r>
              <a:rPr lang="es-ES" sz="1400" u="sng"/>
              <a:t>cambio estado</a:t>
            </a:r>
          </a:p>
          <a:p>
            <a:endParaRPr lang="es-ES" sz="1400" u="sng"/>
          </a:p>
          <a:p>
            <a:r>
              <a:rPr lang="es-ES" sz="1400" b="1"/>
              <a:t>create.semiper</a:t>
            </a:r>
            <a:r>
              <a:rPr lang="es-ES" sz="1400"/>
              <a:t>: Toma el anterior y divide en trozos según las horas de búsqueda de noche y dia.</a:t>
            </a:r>
          </a:p>
          <a:p>
            <a:endParaRPr lang="es-ES" sz="1400"/>
          </a:p>
          <a:p>
            <a:r>
              <a:rPr lang="es-ES" sz="1400" b="1"/>
              <a:t>create.firstfilter</a:t>
            </a:r>
            <a:r>
              <a:rPr lang="es-ES" sz="1400"/>
              <a:t>: Toma el anterior y crea los primeros filtros guarda en RDS, retorna el df filtro</a:t>
            </a:r>
          </a:p>
          <a:p>
            <a:endParaRPr lang="es-ES" sz="1400"/>
          </a:p>
          <a:p>
            <a:r>
              <a:rPr lang="es-ES" sz="1400" b="1"/>
              <a:t>create.acvedit</a:t>
            </a:r>
            <a:r>
              <a:rPr lang="es-ES" sz="1400"/>
              <a:t>: crea periodos completos combinados (Noc01-Dia01) agrega el filtro y algunas stats.</a:t>
            </a:r>
          </a:p>
          <a:p>
            <a:endParaRPr lang="es-ES" sz="1400"/>
          </a:p>
        </p:txBody>
      </p:sp>
      <p:sp>
        <p:nvSpPr>
          <p:cNvPr id="30" name="CuadroTexto 29"/>
          <p:cNvSpPr txBox="1"/>
          <p:nvPr/>
        </p:nvSpPr>
        <p:spPr>
          <a:xfrm>
            <a:off x="180304" y="180304"/>
            <a:ext cx="10815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/>
              <a:t>Proceso de detección</a:t>
            </a:r>
            <a:endParaRPr lang="es-CL" sz="2400" b="1" dirty="0"/>
          </a:p>
          <a:p>
            <a:r>
              <a:rPr lang="es-CL" sz="1600" dirty="0"/>
              <a:t>Al ejecutar la opción </a:t>
            </a:r>
            <a:r>
              <a:rPr lang="es-CL" sz="1600"/>
              <a:t>de analizar|procesar esto </a:t>
            </a:r>
            <a:r>
              <a:rPr lang="es-CL" sz="1600" dirty="0"/>
              <a:t>es lo </a:t>
            </a:r>
            <a:r>
              <a:rPr lang="es-CL" sz="1600"/>
              <a:t>que pasa. Se crea un archivo acv.edit con la data y un edit.file con los filtros</a:t>
            </a:r>
            <a:endParaRPr lang="es-CL" sz="1600" dirty="0"/>
          </a:p>
        </p:txBody>
      </p:sp>
      <p:cxnSp>
        <p:nvCxnSpPr>
          <p:cNvPr id="3" name="Conector recto de flecha 2"/>
          <p:cNvCxnSpPr>
            <a:stCxn id="51" idx="2"/>
            <a:endCxn id="52" idx="0"/>
          </p:cNvCxnSpPr>
          <p:nvPr/>
        </p:nvCxnSpPr>
        <p:spPr>
          <a:xfrm>
            <a:off x="6620672" y="4986482"/>
            <a:ext cx="0" cy="744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2078240" y="1076195"/>
            <a:ext cx="193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900" b="1">
                <a:solidFill>
                  <a:srgbClr val="C00000"/>
                </a:solidFill>
                <a:latin typeface="Consolas" panose="020B0609020204030204" pitchFamily="49" charset="0"/>
              </a:rPr>
              <a:t>create.acv</a:t>
            </a:r>
            <a:r>
              <a:rPr lang="es-CL" sz="900">
                <a:latin typeface="Consolas" panose="020B0609020204030204" pitchFamily="49" charset="0"/>
              </a:rPr>
              <a:t>(awdfile(),</a:t>
            </a:r>
          </a:p>
          <a:p>
            <a:pPr algn="ctr"/>
            <a:r>
              <a:rPr lang="es-CL" sz="900">
                <a:latin typeface="Consolas" panose="020B0609020204030204" pitchFamily="49" charset="0"/>
              </a:rPr>
              <a:t>              set$sensivar)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920423" y="1210898"/>
            <a:ext cx="14029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419"/>
            </a:defPPr>
            <a:lvl1pPr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s-CL" b="1">
                <a:solidFill>
                  <a:srgbClr val="C00000"/>
                </a:solidFill>
              </a:rPr>
              <a:t>create.semiper</a:t>
            </a:r>
            <a:r>
              <a:rPr lang="es-CL"/>
              <a:t>(acv)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692941" y="270298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419"/>
            </a:defPPr>
            <a:lvl1pPr>
              <a:defRPr sz="900" b="1"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CL"/>
              <a:t>create.firstfilter</a:t>
            </a:r>
            <a:r>
              <a:rPr lang="es-CL" b="0">
                <a:solidFill>
                  <a:schemeClr val="tx1"/>
                </a:solidFill>
              </a:rPr>
              <a:t>(awdfile(),</a:t>
            </a:r>
          </a:p>
          <a:p>
            <a:r>
              <a:rPr lang="es-CL" b="0">
                <a:solidFill>
                  <a:schemeClr val="tx1"/>
                </a:solidFill>
              </a:rPr>
              <a:t>                   semiper)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640642" y="3734186"/>
            <a:ext cx="19800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900" b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create.acvedit</a:t>
            </a:r>
            <a:r>
              <a:rPr lang="es-CL" sz="900">
                <a:latin typeface="Consolas" panose="020B0609020204030204" pitchFamily="49" charset="0"/>
                <a:cs typeface="Courier New" panose="02070309020205020404" pitchFamily="49" charset="0"/>
              </a:rPr>
              <a:t>(awdfile(), </a:t>
            </a:r>
          </a:p>
          <a:p>
            <a:r>
              <a:rPr lang="es-CL" sz="900">
                <a:latin typeface="Consolas" panose="020B0609020204030204" pitchFamily="49" charset="0"/>
                <a:cs typeface="Courier New" panose="02070309020205020404" pitchFamily="49" charset="0"/>
              </a:rPr>
              <a:t>               acv, </a:t>
            </a:r>
          </a:p>
          <a:p>
            <a:r>
              <a:rPr lang="es-CL" sz="900">
                <a:latin typeface="Consolas" panose="020B0609020204030204" pitchFamily="49" charset="0"/>
                <a:cs typeface="Courier New" panose="02070309020205020404" pitchFamily="49" charset="0"/>
              </a:rPr>
              <a:t>               filter.stats)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519982" y="2336194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>
                <a:solidFill>
                  <a:schemeClr val="dk1"/>
                </a:solidFill>
              </a:rPr>
              <a:t>AWD</a:t>
            </a:r>
            <a:endParaRPr lang="es-CL" sz="1600">
              <a:solidFill>
                <a:schemeClr val="dk1"/>
              </a:solidFill>
            </a:endParaRP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{file}</a:t>
            </a:r>
            <a:endParaRPr lang="es-419" sz="12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" name="Conector recto de flecha 62"/>
          <p:cNvCxnSpPr>
            <a:stCxn id="61" idx="0"/>
            <a:endCxn id="5" idx="2"/>
          </p:cNvCxnSpPr>
          <p:nvPr/>
        </p:nvCxnSpPr>
        <p:spPr>
          <a:xfrm flipV="1">
            <a:off x="3041576" y="2028440"/>
            <a:ext cx="0" cy="3077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788E4358-2C5F-45DF-8539-3307F1E03B33}"/>
              </a:ext>
            </a:extLst>
          </p:cNvPr>
          <p:cNvCxnSpPr>
            <a:stCxn id="31" idx="3"/>
            <a:endCxn id="7" idx="1"/>
          </p:cNvCxnSpPr>
          <p:nvPr/>
        </p:nvCxnSpPr>
        <p:spPr>
          <a:xfrm>
            <a:off x="9012397" y="1740440"/>
            <a:ext cx="771136" cy="9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B4DEEE9D-49C7-409F-B158-6E5C08866754}"/>
              </a:ext>
            </a:extLst>
          </p:cNvPr>
          <p:cNvCxnSpPr>
            <a:stCxn id="24" idx="1"/>
            <a:endCxn id="32" idx="3"/>
          </p:cNvCxnSpPr>
          <p:nvPr/>
        </p:nvCxnSpPr>
        <p:spPr>
          <a:xfrm flipH="1" flipV="1">
            <a:off x="7127397" y="3377302"/>
            <a:ext cx="2540301" cy="3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15A99F79-D2D7-4DBA-BD48-32EB861D917C}"/>
              </a:ext>
            </a:extLst>
          </p:cNvPr>
          <p:cNvCxnSpPr>
            <a:stCxn id="7" idx="2"/>
            <a:endCxn id="24" idx="0"/>
          </p:cNvCxnSpPr>
          <p:nvPr/>
        </p:nvCxnSpPr>
        <p:spPr>
          <a:xfrm>
            <a:off x="10285809" y="2037655"/>
            <a:ext cx="2540" cy="1055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A7D6104-06F9-494A-8895-3CC7CCC07DB8}"/>
              </a:ext>
            </a:extLst>
          </p:cNvPr>
          <p:cNvSpPr txBox="1"/>
          <p:nvPr/>
        </p:nvSpPr>
        <p:spPr>
          <a:xfrm>
            <a:off x="434838" y="2044484"/>
            <a:ext cx="17510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>
                <a:cs typeface="Courier New" panose="02070309020205020404" pitchFamily="49" charset="0"/>
              </a:rPr>
              <a:t>El </a:t>
            </a:r>
            <a:r>
              <a:rPr lang="es-ES" sz="1100">
                <a:latin typeface="Courier New" panose="02070309020205020404" pitchFamily="49" charset="0"/>
                <a:cs typeface="Courier New" panose="02070309020205020404" pitchFamily="49" charset="0"/>
              </a:rPr>
              <a:t>awdfile()</a:t>
            </a:r>
            <a:r>
              <a:rPr lang="es-ES" sz="1100">
                <a:latin typeface="Calibri" panose="020F0502020204030204" pitchFamily="34" charset="0"/>
                <a:cs typeface="Calibri" panose="020F0502020204030204" pitchFamily="34" charset="0"/>
              </a:rPr>
              <a:t> proviene </a:t>
            </a:r>
          </a:p>
          <a:p>
            <a:pPr algn="ctr"/>
            <a:r>
              <a:rPr lang="es-ES" sz="110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s-ES" sz="1100">
                <a:latin typeface="Courier New" panose="02070309020205020404" pitchFamily="49" charset="0"/>
                <a:cs typeface="Courier New" panose="02070309020205020404" pitchFamily="49" charset="0"/>
              </a:rPr>
              <a:t>subjectDF()</a:t>
            </a:r>
            <a:endParaRPr lang="es-CL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s-CL" sz="1100"/>
          </a:p>
        </p:txBody>
      </p:sp>
    </p:spTree>
    <p:extLst>
      <p:ext uri="{BB962C8B-B14F-4D97-AF65-F5344CB8AC3E}">
        <p14:creationId xmlns:p14="http://schemas.microsoft.com/office/powerpoint/2010/main" val="380268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11765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/>
              <a:t>Proceso</a:t>
            </a:r>
            <a:r>
              <a:rPr lang="es-CL" sz="2400"/>
              <a:t> </a:t>
            </a:r>
            <a:r>
              <a:rPr lang="es-CL" sz="2400" b="1" dirty="0"/>
              <a:t>Mostrar </a:t>
            </a:r>
            <a:r>
              <a:rPr lang="es-CL" sz="2400" b="1" dirty="0" err="1"/>
              <a:t>Actograma</a:t>
            </a:r>
            <a:endParaRPr lang="es-CL" sz="2400" b="1" dirty="0"/>
          </a:p>
          <a:p>
            <a:r>
              <a:rPr lang="es-CL" sz="1600"/>
              <a:t>Esta sección muestra en un actograma lo sujetos disponibles para edición. Selecciona automático el primero y usa el archivo .acv.edit y .edit para mostrar todos los filtros. Es un reactivo que se actualiza en línea.</a:t>
            </a:r>
            <a:endParaRPr lang="es-CL" sz="16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E1F9BDE-07FD-445C-9096-93E0E7DD258A}"/>
              </a:ext>
            </a:extLst>
          </p:cNvPr>
          <p:cNvSpPr/>
          <p:nvPr/>
        </p:nvSpPr>
        <p:spPr>
          <a:xfrm>
            <a:off x="2239862" y="2796029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Para editar</a:t>
            </a:r>
          </a:p>
          <a:p>
            <a:pPr algn="ctr"/>
            <a:r>
              <a:rPr lang="es-ES" sz="1100">
                <a:latin typeface="Consolas" panose="020B0609020204030204" pitchFamily="49" charset="0"/>
              </a:rPr>
              <a:t>subjectDF()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CDDEBC2-0CC6-4218-B76F-DA3D81F13C29}"/>
              </a:ext>
            </a:extLst>
          </p:cNvPr>
          <p:cNvSpPr/>
          <p:nvPr/>
        </p:nvSpPr>
        <p:spPr>
          <a:xfrm>
            <a:off x="1237317" y="2886029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/>
              <a:t>2</a:t>
            </a:r>
            <a:endParaRPr lang="es-CL" sz="160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97B1DC0-2124-4F79-A027-46C7B7C78F71}"/>
              </a:ext>
            </a:extLst>
          </p:cNvPr>
          <p:cNvCxnSpPr>
            <a:stCxn id="6" idx="6"/>
            <a:endCxn id="2" idx="1"/>
          </p:cNvCxnSpPr>
          <p:nvPr/>
        </p:nvCxnSpPr>
        <p:spPr>
          <a:xfrm>
            <a:off x="1597317" y="3066029"/>
            <a:ext cx="6425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9A54C590-F9DA-49F9-96A5-82976F4E3880}"/>
              </a:ext>
            </a:extLst>
          </p:cNvPr>
          <p:cNvSpPr/>
          <p:nvPr/>
        </p:nvSpPr>
        <p:spPr>
          <a:xfrm>
            <a:off x="4179117" y="2796029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Sujeto</a:t>
            </a:r>
          </a:p>
          <a:p>
            <a:pPr algn="ctr"/>
            <a:r>
              <a:rPr lang="es-ES" sz="1100">
                <a:latin typeface="Consolas" panose="020B0609020204030204" pitchFamily="49" charset="0"/>
              </a:rPr>
              <a:t>awdfile()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B2E6761-F3F7-4B4D-BBCC-F3DC9A37E612}"/>
              </a:ext>
            </a:extLst>
          </p:cNvPr>
          <p:cNvSpPr txBox="1"/>
          <p:nvPr/>
        </p:nvSpPr>
        <p:spPr>
          <a:xfrm>
            <a:off x="3382413" y="2826807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/>
              <a:t>selección</a:t>
            </a:r>
          </a:p>
          <a:p>
            <a:pPr algn="ctr"/>
            <a:r>
              <a:rPr lang="es-ES" sz="1200"/>
              <a:t>sujeto</a:t>
            </a:r>
            <a:endParaRPr lang="es-CL" sz="120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C454DA8-4E5E-4E5A-A239-DD94E9755449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3319862" y="3066029"/>
            <a:ext cx="85925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CDD31A9-8FBD-4687-9121-CC726266BD1B}"/>
              </a:ext>
            </a:extLst>
          </p:cNvPr>
          <p:cNvSpPr/>
          <p:nvPr/>
        </p:nvSpPr>
        <p:spPr>
          <a:xfrm>
            <a:off x="5876489" y="1863775"/>
            <a:ext cx="108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tx2"/>
                </a:solidFill>
              </a:rPr>
              <a:t>Data Deteccion</a:t>
            </a:r>
          </a:p>
          <a:p>
            <a:pPr algn="ctr"/>
            <a:r>
              <a:rPr lang="es-ES" sz="1000">
                <a:solidFill>
                  <a:schemeClr val="tx2"/>
                </a:solidFill>
                <a:latin typeface="Consolas" panose="020B0609020204030204" pitchFamily="49" charset="0"/>
              </a:rPr>
              <a:t>acveditRDS()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DCC15A8-CCCA-4010-A442-81B1EBACF571}"/>
              </a:ext>
            </a:extLst>
          </p:cNvPr>
          <p:cNvSpPr/>
          <p:nvPr/>
        </p:nvSpPr>
        <p:spPr>
          <a:xfrm>
            <a:off x="5876489" y="3671588"/>
            <a:ext cx="108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tx2"/>
                </a:solidFill>
              </a:rPr>
              <a:t>Data Filtros</a:t>
            </a:r>
          </a:p>
          <a:p>
            <a:pPr algn="ctr"/>
            <a:r>
              <a:rPr lang="es-ES" sz="1000">
                <a:solidFill>
                  <a:schemeClr val="tx2"/>
                </a:solidFill>
                <a:latin typeface="Consolas" panose="020B0609020204030204" pitchFamily="49" charset="0"/>
              </a:rPr>
              <a:t>filterRDS()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9FB0148-46C2-4771-AAB4-75E189059A93}"/>
              </a:ext>
            </a:extLst>
          </p:cNvPr>
          <p:cNvSpPr/>
          <p:nvPr/>
        </p:nvSpPr>
        <p:spPr>
          <a:xfrm>
            <a:off x="5876489" y="2796029"/>
            <a:ext cx="1080000" cy="54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reactivePoll</a:t>
            </a:r>
          </a:p>
          <a:p>
            <a:pPr algn="ctr"/>
            <a:r>
              <a:rPr lang="es-ES" sz="1050"/>
              <a:t>check.acvfilter()</a:t>
            </a:r>
            <a:endParaRPr lang="es-ES" sz="1050">
              <a:latin typeface="Consolas" panose="020B0609020204030204" pitchFamily="49" charset="0"/>
            </a:endParaRP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C589C943-6747-4791-93DE-F054C9F5771F}"/>
              </a:ext>
            </a:extLst>
          </p:cNvPr>
          <p:cNvCxnSpPr>
            <a:stCxn id="10" idx="0"/>
            <a:endCxn id="21" idx="1"/>
          </p:cNvCxnSpPr>
          <p:nvPr/>
        </p:nvCxnSpPr>
        <p:spPr>
          <a:xfrm rot="5400000" flipH="1" flipV="1">
            <a:off x="4966676" y="1886216"/>
            <a:ext cx="662254" cy="115737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0724FA20-E928-40E4-9F48-737AB1DB3403}"/>
              </a:ext>
            </a:extLst>
          </p:cNvPr>
          <p:cNvCxnSpPr>
            <a:stCxn id="10" idx="2"/>
            <a:endCxn id="22" idx="1"/>
          </p:cNvCxnSpPr>
          <p:nvPr/>
        </p:nvCxnSpPr>
        <p:spPr>
          <a:xfrm rot="16200000" flipH="1">
            <a:off x="4995024" y="3060122"/>
            <a:ext cx="605559" cy="115737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7020BD5-9619-41A9-9305-3D2F4B5EEC1F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>
            <a:off x="6416489" y="2403775"/>
            <a:ext cx="0" cy="39225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282F6DC-60E6-4160-8B20-621A3C7EA7F7}"/>
              </a:ext>
            </a:extLst>
          </p:cNvPr>
          <p:cNvCxnSpPr>
            <a:stCxn id="24" idx="2"/>
            <a:endCxn id="22" idx="0"/>
          </p:cNvCxnSpPr>
          <p:nvPr/>
        </p:nvCxnSpPr>
        <p:spPr>
          <a:xfrm>
            <a:off x="6416489" y="3336029"/>
            <a:ext cx="0" cy="33555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B7526B0-B891-4D1E-A9D5-62CD66336AD0}"/>
              </a:ext>
            </a:extLst>
          </p:cNvPr>
          <p:cNvSpPr/>
          <p:nvPr/>
        </p:nvSpPr>
        <p:spPr>
          <a:xfrm>
            <a:off x="7598104" y="2796029"/>
            <a:ext cx="108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tx2"/>
                </a:solidFill>
              </a:rPr>
              <a:t>Data Settings</a:t>
            </a:r>
          </a:p>
          <a:p>
            <a:pPr algn="ctr"/>
            <a:r>
              <a:rPr lang="es-ES" sz="1100">
                <a:solidFill>
                  <a:schemeClr val="tx2"/>
                </a:solidFill>
                <a:latin typeface="Consolas" panose="020B0609020204030204" pitchFamily="49" charset="0"/>
              </a:rPr>
              <a:t>set()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2082D5C0-33F7-4122-97B0-7144DC16B08A}"/>
              </a:ext>
            </a:extLst>
          </p:cNvPr>
          <p:cNvSpPr/>
          <p:nvPr/>
        </p:nvSpPr>
        <p:spPr>
          <a:xfrm>
            <a:off x="9429226" y="2584710"/>
            <a:ext cx="1585501" cy="962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Actograma</a:t>
            </a:r>
            <a:endParaRPr lang="es-ES" sz="1400"/>
          </a:p>
          <a:p>
            <a:pPr algn="ctr"/>
            <a:r>
              <a:rPr lang="es-CL" sz="1100">
                <a:latin typeface="Consolas" panose="020B0609020204030204" pitchFamily="49" charset="0"/>
              </a:rPr>
              <a:t>create.actogram()</a:t>
            </a:r>
          </a:p>
          <a:p>
            <a:pPr algn="ctr"/>
            <a:r>
              <a:rPr lang="es-CL" sz="1100">
                <a:latin typeface="Consolas" panose="020B0609020204030204" pitchFamily="49" charset="0"/>
              </a:rPr>
              <a:t>create.plotActo()</a:t>
            </a:r>
          </a:p>
        </p:txBody>
      </p: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637042D5-A30F-4ACF-A169-DD98641E0E2F}"/>
              </a:ext>
            </a:extLst>
          </p:cNvPr>
          <p:cNvCxnSpPr>
            <a:stCxn id="21" idx="3"/>
            <a:endCxn id="42" idx="0"/>
          </p:cNvCxnSpPr>
          <p:nvPr/>
        </p:nvCxnSpPr>
        <p:spPr>
          <a:xfrm>
            <a:off x="6956489" y="2133775"/>
            <a:ext cx="3265488" cy="4509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CAB595E3-D4CA-4051-9268-F5E03F9915BC}"/>
              </a:ext>
            </a:extLst>
          </p:cNvPr>
          <p:cNvCxnSpPr>
            <a:stCxn id="22" idx="3"/>
            <a:endCxn id="42" idx="2"/>
          </p:cNvCxnSpPr>
          <p:nvPr/>
        </p:nvCxnSpPr>
        <p:spPr>
          <a:xfrm flipV="1">
            <a:off x="6956489" y="3547347"/>
            <a:ext cx="3265488" cy="394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A9B88AD7-11D2-451F-A3A2-6501E05668ED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8678104" y="3066029"/>
            <a:ext cx="7511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B649D392-40B3-4591-9FB8-FB3D3B69312F}"/>
              </a:ext>
            </a:extLst>
          </p:cNvPr>
          <p:cNvSpPr/>
          <p:nvPr/>
        </p:nvSpPr>
        <p:spPr>
          <a:xfrm>
            <a:off x="3921794" y="194840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/>
              <a:t>3</a:t>
            </a:r>
            <a:endParaRPr lang="es-CL" sz="160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CD9C535E-B551-4D54-A146-598E617C9FF3}"/>
              </a:ext>
            </a:extLst>
          </p:cNvPr>
          <p:cNvSpPr/>
          <p:nvPr/>
        </p:nvSpPr>
        <p:spPr>
          <a:xfrm>
            <a:off x="2239862" y="1858400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Boton</a:t>
            </a:r>
          </a:p>
          <a:p>
            <a:pPr algn="ctr"/>
            <a:r>
              <a:rPr lang="es-ES" sz="1400"/>
              <a:t>Editar</a:t>
            </a:r>
            <a:endParaRPr lang="es-ES" sz="1100"/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C8AD246-944D-455E-9A43-09B7FC590556}"/>
              </a:ext>
            </a:extLst>
          </p:cNvPr>
          <p:cNvCxnSpPr>
            <a:cxnSpLocks/>
            <a:stCxn id="61" idx="3"/>
            <a:endCxn id="60" idx="2"/>
          </p:cNvCxnSpPr>
          <p:nvPr/>
        </p:nvCxnSpPr>
        <p:spPr>
          <a:xfrm>
            <a:off x="3319862" y="2128400"/>
            <a:ext cx="6019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>
            <a:extLst>
              <a:ext uri="{FF2B5EF4-FFF2-40B4-BE49-F238E27FC236}">
                <a16:creationId xmlns:a16="http://schemas.microsoft.com/office/drawing/2014/main" id="{C6E8F1B6-2DD7-41D6-B246-D1B5EB4F7F77}"/>
              </a:ext>
            </a:extLst>
          </p:cNvPr>
          <p:cNvSpPr/>
          <p:nvPr/>
        </p:nvSpPr>
        <p:spPr>
          <a:xfrm>
            <a:off x="2239862" y="3729863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Boton</a:t>
            </a:r>
          </a:p>
          <a:p>
            <a:pPr algn="ctr"/>
            <a:r>
              <a:rPr lang="es-ES" sz="1400"/>
              <a:t>Finalizar</a:t>
            </a:r>
            <a:endParaRPr lang="es-ES" sz="1100"/>
          </a:p>
        </p:txBody>
      </p: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440D2FD7-C53E-4C8E-A531-5354575F0704}"/>
              </a:ext>
            </a:extLst>
          </p:cNvPr>
          <p:cNvCxnSpPr>
            <a:stCxn id="6" idx="0"/>
            <a:endCxn id="61" idx="1"/>
          </p:cNvCxnSpPr>
          <p:nvPr/>
        </p:nvCxnSpPr>
        <p:spPr>
          <a:xfrm rot="5400000" flipH="1" flipV="1">
            <a:off x="1449775" y="2095943"/>
            <a:ext cx="757629" cy="82254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1A1AD2CB-BD8E-465F-B09A-EA1D3BFA7538}"/>
              </a:ext>
            </a:extLst>
          </p:cNvPr>
          <p:cNvCxnSpPr>
            <a:stCxn id="6" idx="4"/>
            <a:endCxn id="68" idx="1"/>
          </p:cNvCxnSpPr>
          <p:nvPr/>
        </p:nvCxnSpPr>
        <p:spPr>
          <a:xfrm rot="16200000" flipH="1">
            <a:off x="1451672" y="3211673"/>
            <a:ext cx="753834" cy="82254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F82C2DFD-BE9E-4F72-9D2F-DC737300BEE9}"/>
              </a:ext>
            </a:extLst>
          </p:cNvPr>
          <p:cNvSpPr/>
          <p:nvPr/>
        </p:nvSpPr>
        <p:spPr>
          <a:xfrm>
            <a:off x="2239861" y="4876980"/>
            <a:ext cx="1080001" cy="539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Archivo</a:t>
            </a:r>
          </a:p>
          <a:p>
            <a:pPr algn="ctr"/>
            <a:r>
              <a:rPr lang="es-ES" sz="1100">
                <a:latin typeface="Consolas" panose="020B0609020204030204" pitchFamily="49" charset="0"/>
              </a:rPr>
              <a:t>.finish.RDS</a:t>
            </a:r>
            <a:endParaRPr lang="es-CL" sz="1100">
              <a:latin typeface="Consolas" panose="020B0609020204030204" pitchFamily="49" charset="0"/>
            </a:endParaRP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2E55D63A-FF8C-4937-838F-EB484053ADE2}"/>
              </a:ext>
            </a:extLst>
          </p:cNvPr>
          <p:cNvCxnSpPr>
            <a:stCxn id="68" idx="2"/>
            <a:endCxn id="75" idx="0"/>
          </p:cNvCxnSpPr>
          <p:nvPr/>
        </p:nvCxnSpPr>
        <p:spPr>
          <a:xfrm>
            <a:off x="2779862" y="4269863"/>
            <a:ext cx="0" cy="607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26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D3344EB7-A40A-462C-A61A-061D08B5CE1B}"/>
              </a:ext>
            </a:extLst>
          </p:cNvPr>
          <p:cNvSpPr/>
          <p:nvPr/>
        </p:nvSpPr>
        <p:spPr>
          <a:xfrm>
            <a:off x="507475" y="1493115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/>
              <a:t>3</a:t>
            </a:r>
            <a:endParaRPr lang="es-CL" sz="160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4AE708D-9C71-4558-B5F9-52ADC3FCA03B}"/>
              </a:ext>
            </a:extLst>
          </p:cNvPr>
          <p:cNvSpPr/>
          <p:nvPr/>
        </p:nvSpPr>
        <p:spPr>
          <a:xfrm>
            <a:off x="1342241" y="1403115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Sujeto</a:t>
            </a:r>
          </a:p>
          <a:p>
            <a:pPr algn="ctr"/>
            <a:r>
              <a:rPr lang="es-ES" sz="1200">
                <a:latin typeface="Consolas" panose="020B0609020204030204" pitchFamily="49" charset="0"/>
              </a:rPr>
              <a:t>awdfile()</a:t>
            </a:r>
            <a:endParaRPr lang="es-ES" sz="1100"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F4DEE8-246D-4BAF-8407-8B3E1B483F38}"/>
              </a:ext>
            </a:extLst>
          </p:cNvPr>
          <p:cNvSpPr txBox="1"/>
          <p:nvPr/>
        </p:nvSpPr>
        <p:spPr>
          <a:xfrm>
            <a:off x="320879" y="251561"/>
            <a:ext cx="60946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1"/>
              <a:t>Proceso</a:t>
            </a:r>
            <a:r>
              <a:rPr lang="es-CL" sz="2400"/>
              <a:t> </a:t>
            </a:r>
            <a:r>
              <a:rPr lang="es-CL" sz="2400" b="1"/>
              <a:t>Mostrar Actograma</a:t>
            </a:r>
          </a:p>
          <a:p>
            <a:r>
              <a:rPr lang="es-CL"/>
              <a:t>asdf</a:t>
            </a:r>
            <a:endParaRPr lang="es-CL" sz="18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9C58EED-FB2D-435D-A418-0B020F05EDC9}"/>
              </a:ext>
            </a:extLst>
          </p:cNvPr>
          <p:cNvCxnSpPr>
            <a:stCxn id="2" idx="6"/>
            <a:endCxn id="6" idx="1"/>
          </p:cNvCxnSpPr>
          <p:nvPr/>
        </p:nvCxnSpPr>
        <p:spPr>
          <a:xfrm>
            <a:off x="867475" y="1673115"/>
            <a:ext cx="4747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5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39401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>
                <a:solidFill>
                  <a:srgbClr val="C00000"/>
                </a:solidFill>
              </a:rPr>
              <a:t>Cajon</a:t>
            </a:r>
            <a:r>
              <a:rPr lang="es-CL" b="1" dirty="0">
                <a:solidFill>
                  <a:srgbClr val="C00000"/>
                </a:solidFill>
              </a:rPr>
              <a:t> pegar sujeto</a:t>
            </a:r>
          </a:p>
          <a:p>
            <a:pPr algn="ctr"/>
            <a:r>
              <a:rPr lang="es-CL" dirty="0" err="1"/>
              <a:t>textInput</a:t>
            </a:r>
            <a:endParaRPr lang="es-CL" dirty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input$awd_paste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39401" y="364764"/>
            <a:ext cx="262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Pegar o seleccionar sujeto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324518" y="1839532"/>
            <a:ext cx="2653048" cy="104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C00000"/>
                </a:solidFill>
              </a:rPr>
              <a:t>Selector de sujeto</a:t>
            </a:r>
          </a:p>
          <a:p>
            <a:pPr algn="ctr"/>
            <a:r>
              <a:rPr lang="es-CL" dirty="0" err="1"/>
              <a:t>uiOutput</a:t>
            </a:r>
            <a:endParaRPr lang="es-CL" dirty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output$subjInput</a:t>
            </a:r>
            <a:endParaRPr lang="es-C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input$awd_select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63790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C00000"/>
                </a:solidFill>
              </a:rPr>
              <a:t>Mostrar sujeto</a:t>
            </a:r>
          </a:p>
          <a:p>
            <a:pPr algn="ctr"/>
            <a:r>
              <a:rPr lang="es-CL" dirty="0" err="1"/>
              <a:t>textOutput</a:t>
            </a:r>
            <a:endParaRPr lang="es-CL" dirty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output$selectedSubj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363790" y="36476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Seleccion</a:t>
            </a:r>
            <a:endParaRPr lang="es-CL" dirty="0"/>
          </a:p>
        </p:txBody>
      </p:sp>
      <p:sp>
        <p:nvSpPr>
          <p:cNvPr id="10" name="Rectángulo 9"/>
          <p:cNvSpPr/>
          <p:nvPr/>
        </p:nvSpPr>
        <p:spPr>
          <a:xfrm>
            <a:off x="4348907" y="1839533"/>
            <a:ext cx="2653048" cy="104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C00000"/>
                </a:solidFill>
              </a:rPr>
              <a:t>Mostrar Status</a:t>
            </a:r>
          </a:p>
          <a:p>
            <a:pPr algn="ctr"/>
            <a:r>
              <a:rPr lang="es-CL" dirty="0" err="1"/>
              <a:t>textOutput</a:t>
            </a:r>
            <a:endParaRPr lang="es-CL" dirty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output$statsSubj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388179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C00000"/>
                </a:solidFill>
              </a:rPr>
              <a:t>Acciones a tomar</a:t>
            </a:r>
          </a:p>
          <a:p>
            <a:pPr algn="ctr"/>
            <a:r>
              <a:rPr lang="es-CL" dirty="0" err="1"/>
              <a:t>radioButtons</a:t>
            </a:r>
            <a:endParaRPr lang="es-CL" dirty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accion_choice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388179" y="1839533"/>
            <a:ext cx="2653048" cy="104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>
                <a:solidFill>
                  <a:srgbClr val="C00000"/>
                </a:solidFill>
              </a:rPr>
              <a:t>Boton</a:t>
            </a:r>
            <a:endParaRPr lang="es-CL" b="1" dirty="0">
              <a:solidFill>
                <a:srgbClr val="C00000"/>
              </a:solidFill>
            </a:endParaRPr>
          </a:p>
          <a:p>
            <a:pPr algn="ctr"/>
            <a:r>
              <a:rPr lang="es-CL" dirty="0" err="1"/>
              <a:t>actionButton</a:t>
            </a:r>
            <a:endParaRPr lang="es-CL" dirty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accion_choice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388179" y="36476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Acción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339401" y="3086634"/>
            <a:ext cx="8701826" cy="330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>
                <a:solidFill>
                  <a:srgbClr val="C00000"/>
                </a:solidFill>
              </a:rPr>
              <a:t>Actograma</a:t>
            </a:r>
            <a:endParaRPr lang="es-CL" b="1" dirty="0">
              <a:solidFill>
                <a:srgbClr val="C00000"/>
              </a:solidFill>
            </a:endParaRPr>
          </a:p>
          <a:p>
            <a:pPr algn="ctr"/>
            <a:r>
              <a:rPr lang="es-CL" dirty="0" err="1"/>
              <a:t>renderPlot</a:t>
            </a:r>
            <a:endParaRPr lang="es-CL" dirty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output$actograma</a:t>
            </a:r>
            <a:endParaRPr lang="es-C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8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0304" y="848300"/>
            <a:ext cx="10032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Cuando se crea un </a:t>
            </a:r>
            <a:r>
              <a:rPr lang="es-CL" sz="1600" dirty="0" err="1"/>
              <a:t>actograma</a:t>
            </a:r>
            <a:r>
              <a:rPr lang="es-CL" sz="1600" dirty="0"/>
              <a:t> se usa el file </a:t>
            </a:r>
            <a:r>
              <a:rPr lang="es-CL" sz="1600" b="1" dirty="0" err="1"/>
              <a:t>acv.edit.RDS</a:t>
            </a:r>
            <a:r>
              <a:rPr lang="es-CL" sz="1600" b="1" dirty="0"/>
              <a:t> </a:t>
            </a:r>
            <a:r>
              <a:rPr lang="es-CL" sz="1600" dirty="0"/>
              <a:t>porque tiene actualizado los cambios según el </a:t>
            </a:r>
            <a:r>
              <a:rPr lang="es-CL" sz="1600" dirty="0" err="1"/>
              <a:t>filterRDS</a:t>
            </a:r>
            <a:r>
              <a:rPr lang="es-CL" sz="1600" dirty="0"/>
              <a:t> y se necesita esto en su última versión. Los datos se pintan con el </a:t>
            </a:r>
            <a:r>
              <a:rPr lang="es-CL" sz="1600" b="1" dirty="0" err="1"/>
              <a:t>edit.file</a:t>
            </a:r>
            <a:r>
              <a:rPr lang="es-CL" sz="1600" dirty="0"/>
              <a:t> el primer filtro ya está pasado al </a:t>
            </a:r>
            <a:r>
              <a:rPr lang="es-CL" sz="1600" b="1" dirty="0" err="1"/>
              <a:t>acv.edit.RDS</a:t>
            </a:r>
            <a:r>
              <a:rPr lang="es-CL" sz="1600" b="1" dirty="0"/>
              <a:t> </a:t>
            </a:r>
            <a:r>
              <a:rPr lang="es-CL" sz="1600" dirty="0"/>
              <a:t>en el proceso inicial</a:t>
            </a:r>
            <a:endParaRPr lang="es-419" sz="16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9452658" y="2004102"/>
            <a:ext cx="1134292" cy="23566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create</a:t>
            </a:r>
            <a:br>
              <a:rPr lang="es-CL" sz="1600" dirty="0"/>
            </a:br>
            <a:r>
              <a:rPr lang="es-CL" sz="1600" dirty="0" err="1"/>
              <a:t>actogram</a:t>
            </a:r>
            <a:endParaRPr lang="es-419" sz="1600" dirty="0"/>
          </a:p>
        </p:txBody>
      </p:sp>
      <p:sp>
        <p:nvSpPr>
          <p:cNvPr id="7" name="Rectángulo 6"/>
          <p:cNvSpPr/>
          <p:nvPr/>
        </p:nvSpPr>
        <p:spPr>
          <a:xfrm>
            <a:off x="850005" y="2004102"/>
            <a:ext cx="1043188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acv.edit</a:t>
            </a:r>
            <a:endParaRPr lang="es-CL" sz="1600" dirty="0"/>
          </a:p>
          <a:p>
            <a:pPr algn="ctr"/>
            <a:r>
              <a:rPr lang="es-CL" sz="1600" dirty="0"/>
              <a:t>(</a:t>
            </a:r>
            <a:r>
              <a:rPr lang="es-CL" sz="1600" dirty="0" err="1"/>
              <a:t>rds</a:t>
            </a:r>
            <a:r>
              <a:rPr lang="es-CL" sz="1600" dirty="0"/>
              <a:t>)</a:t>
            </a:r>
            <a:endParaRPr lang="es-419" sz="16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2525208" y="200595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create</a:t>
            </a:r>
            <a:br>
              <a:rPr lang="es-CL"/>
            </a:br>
            <a:r>
              <a:rPr lang="es-CL"/>
              <a:t>semiper</a:t>
            </a:r>
            <a:endParaRPr lang="es-419" dirty="0"/>
          </a:p>
        </p:txBody>
      </p:sp>
      <p:sp>
        <p:nvSpPr>
          <p:cNvPr id="10" name="Rectángulo 9"/>
          <p:cNvSpPr/>
          <p:nvPr/>
        </p:nvSpPr>
        <p:spPr>
          <a:xfrm>
            <a:off x="4159875" y="2004102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/>
              <a:t>semiper</a:t>
            </a:r>
            <a:endParaRPr lang="es-CL" sz="1600" dirty="0"/>
          </a:p>
          <a:p>
            <a:pPr algn="ctr"/>
            <a:r>
              <a:rPr lang="es-CL" sz="1600"/>
              <a:t>(obj:list)</a:t>
            </a:r>
            <a:endParaRPr lang="es-419" sz="1600" dirty="0"/>
          </a:p>
        </p:txBody>
      </p:sp>
      <p:cxnSp>
        <p:nvCxnSpPr>
          <p:cNvPr id="11" name="Conector recto de flecha 10"/>
          <p:cNvCxnSpPr>
            <a:stCxn id="9" idx="3"/>
            <a:endCxn id="10" idx="1"/>
          </p:cNvCxnSpPr>
          <p:nvPr/>
        </p:nvCxnSpPr>
        <p:spPr>
          <a:xfrm flipV="1">
            <a:off x="3529760" y="2292102"/>
            <a:ext cx="6301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3"/>
            <a:endCxn id="9" idx="1"/>
          </p:cNvCxnSpPr>
          <p:nvPr/>
        </p:nvCxnSpPr>
        <p:spPr>
          <a:xfrm>
            <a:off x="1893193" y="2292102"/>
            <a:ext cx="6320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923330" y="21074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df</a:t>
            </a:r>
            <a:r>
              <a:rPr lang="es-CL" dirty="0"/>
              <a:t> in </a:t>
            </a:r>
            <a:r>
              <a:rPr lang="es-CL" dirty="0" err="1"/>
              <a:t>semiper</a:t>
            </a:r>
            <a:endParaRPr lang="es-419" dirty="0"/>
          </a:p>
        </p:txBody>
      </p:sp>
      <p:cxnSp>
        <p:nvCxnSpPr>
          <p:cNvPr id="21" name="Conector recto de flecha 20"/>
          <p:cNvCxnSpPr>
            <a:stCxn id="10" idx="3"/>
            <a:endCxn id="19" idx="1"/>
          </p:cNvCxnSpPr>
          <p:nvPr/>
        </p:nvCxnSpPr>
        <p:spPr>
          <a:xfrm>
            <a:off x="5293215" y="2292102"/>
            <a:ext cx="630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8382245" y="2004102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create</a:t>
            </a:r>
            <a:br>
              <a:rPr lang="es-CL" sz="1600" dirty="0"/>
            </a:br>
            <a:r>
              <a:rPr lang="es-CL" sz="1600" dirty="0" err="1"/>
              <a:t>plotActo</a:t>
            </a:r>
            <a:endParaRPr lang="es-419" sz="1600" dirty="0"/>
          </a:p>
        </p:txBody>
      </p:sp>
      <p:cxnSp>
        <p:nvCxnSpPr>
          <p:cNvPr id="24" name="Conector recto de flecha 23"/>
          <p:cNvCxnSpPr>
            <a:stCxn id="19" idx="3"/>
            <a:endCxn id="22" idx="1"/>
          </p:cNvCxnSpPr>
          <p:nvPr/>
        </p:nvCxnSpPr>
        <p:spPr>
          <a:xfrm>
            <a:off x="7752130" y="2292102"/>
            <a:ext cx="630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8382243" y="3762116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create</a:t>
            </a:r>
            <a:br>
              <a:rPr lang="es-CL" sz="1600" dirty="0"/>
            </a:br>
            <a:r>
              <a:rPr lang="es-CL" sz="1600" dirty="0" err="1"/>
              <a:t>plotActo</a:t>
            </a:r>
            <a:endParaRPr lang="es-419" sz="16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8388206" y="3169598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create</a:t>
            </a:r>
            <a:br>
              <a:rPr lang="es-CL" sz="1600" dirty="0"/>
            </a:br>
            <a:r>
              <a:rPr lang="es-CL" sz="1600" dirty="0" err="1"/>
              <a:t>plotActo</a:t>
            </a:r>
            <a:endParaRPr lang="es-419" sz="16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8382244" y="2573541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create</a:t>
            </a:r>
            <a:br>
              <a:rPr lang="es-CL" sz="1600" dirty="0"/>
            </a:br>
            <a:r>
              <a:rPr lang="es-CL" sz="1600" dirty="0" err="1"/>
              <a:t>plotActo</a:t>
            </a:r>
            <a:endParaRPr lang="es-419" sz="1600" dirty="0"/>
          </a:p>
        </p:txBody>
      </p:sp>
      <p:cxnSp>
        <p:nvCxnSpPr>
          <p:cNvPr id="30" name="Conector recto de flecha 29"/>
          <p:cNvCxnSpPr>
            <a:stCxn id="19" idx="3"/>
            <a:endCxn id="28" idx="1"/>
          </p:cNvCxnSpPr>
          <p:nvPr/>
        </p:nvCxnSpPr>
        <p:spPr>
          <a:xfrm>
            <a:off x="7752130" y="2292102"/>
            <a:ext cx="630114" cy="569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9" idx="3"/>
            <a:endCxn id="27" idx="1"/>
          </p:cNvCxnSpPr>
          <p:nvPr/>
        </p:nvCxnSpPr>
        <p:spPr>
          <a:xfrm>
            <a:off x="7752130" y="2292102"/>
            <a:ext cx="636076" cy="1165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9" idx="3"/>
            <a:endCxn id="26" idx="1"/>
          </p:cNvCxnSpPr>
          <p:nvPr/>
        </p:nvCxnSpPr>
        <p:spPr>
          <a:xfrm>
            <a:off x="7752130" y="2292102"/>
            <a:ext cx="630113" cy="1758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80304" y="180304"/>
            <a:ext cx="8977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/>
              <a:t>Seccion</a:t>
            </a:r>
            <a:r>
              <a:rPr lang="es-CL" sz="2400" b="1" dirty="0"/>
              <a:t> 2</a:t>
            </a:r>
            <a:r>
              <a:rPr lang="es-CL" sz="2400" dirty="0"/>
              <a:t>: </a:t>
            </a:r>
            <a:r>
              <a:rPr lang="es-CL" sz="2400" b="1" dirty="0"/>
              <a:t>Proceso </a:t>
            </a:r>
            <a:r>
              <a:rPr lang="es-CL" sz="2400" b="1" dirty="0" err="1"/>
              <a:t>Actograma</a:t>
            </a:r>
            <a:endParaRPr lang="es-CL" sz="2400" b="1" dirty="0"/>
          </a:p>
          <a:p>
            <a:r>
              <a:rPr lang="es-CL" sz="1600" dirty="0"/>
              <a:t>Al ejecutar la opción de analizar por primera vez esto es lo que pasa. EL </a:t>
            </a:r>
            <a:r>
              <a:rPr lang="es-CL" sz="1600" b="1" dirty="0" err="1"/>
              <a:t>acv.edit</a:t>
            </a:r>
            <a:r>
              <a:rPr lang="es-CL" sz="1600" b="1" dirty="0"/>
              <a:t> es el que manda siempre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850005" y="3186116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acv.edit</a:t>
            </a:r>
            <a:endParaRPr lang="es-CL" sz="1600" dirty="0"/>
          </a:p>
          <a:p>
            <a:pPr algn="ctr"/>
            <a:r>
              <a:rPr lang="es-CL" sz="1600" dirty="0"/>
              <a:t>FILE</a:t>
            </a:r>
            <a:endParaRPr lang="es-419" sz="1600" dirty="0"/>
          </a:p>
        </p:txBody>
      </p:sp>
      <p:cxnSp>
        <p:nvCxnSpPr>
          <p:cNvPr id="4" name="Conector recto de flecha 3"/>
          <p:cNvCxnSpPr>
            <a:stCxn id="31" idx="0"/>
            <a:endCxn id="7" idx="2"/>
          </p:cNvCxnSpPr>
          <p:nvPr/>
        </p:nvCxnSpPr>
        <p:spPr>
          <a:xfrm flipV="1">
            <a:off x="1371599" y="2580102"/>
            <a:ext cx="0" cy="606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850005" y="4360777"/>
            <a:ext cx="4906851" cy="17054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El </a:t>
            </a:r>
            <a:r>
              <a:rPr lang="es-CL" b="1" dirty="0" err="1"/>
              <a:t>acv.edit</a:t>
            </a:r>
            <a:r>
              <a:rPr lang="es-CL" dirty="0"/>
              <a:t> es el que manda siempre, es el que tiene la </a:t>
            </a:r>
            <a:r>
              <a:rPr lang="es-CL" dirty="0" err="1"/>
              <a:t>infomación</a:t>
            </a:r>
            <a:r>
              <a:rPr lang="es-CL" dirty="0"/>
              <a:t>, el </a:t>
            </a:r>
            <a:r>
              <a:rPr lang="es-CL" b="1" dirty="0" err="1"/>
              <a:t>semiper</a:t>
            </a:r>
            <a:r>
              <a:rPr lang="es-CL" dirty="0"/>
              <a:t> solo lo corta en trozos, cualquier cambio es mejor hacerlo al </a:t>
            </a:r>
            <a:r>
              <a:rPr lang="es-CL" b="1" dirty="0" err="1"/>
              <a:t>acv.edit</a:t>
            </a:r>
            <a:r>
              <a:rPr lang="es-CL" dirty="0"/>
              <a:t> y luego volver a procesar con </a:t>
            </a:r>
            <a:r>
              <a:rPr lang="es-CL" b="1" dirty="0" err="1"/>
              <a:t>semiper</a:t>
            </a:r>
            <a:endParaRPr lang="es-419" b="1" dirty="0"/>
          </a:p>
        </p:txBody>
      </p:sp>
    </p:spTree>
    <p:extLst>
      <p:ext uri="{BB962C8B-B14F-4D97-AF65-F5344CB8AC3E}">
        <p14:creationId xmlns:p14="http://schemas.microsoft.com/office/powerpoint/2010/main" val="21712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33758" y="2150768"/>
            <a:ext cx="81793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/>
              <a:t>Panel 3</a:t>
            </a:r>
          </a:p>
          <a:p>
            <a:pPr algn="ctr"/>
            <a:r>
              <a:rPr lang="es-CL" sz="4800" dirty="0"/>
              <a:t>Seleccionar y editar un periodo</a:t>
            </a:r>
          </a:p>
          <a:p>
            <a:pPr algn="ctr"/>
            <a:r>
              <a:rPr lang="es-CL" sz="4800" dirty="0"/>
              <a:t>de un sujeto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1253121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4281</TotalTime>
  <Words>1076</Words>
  <Application>Microsoft Office PowerPoint</Application>
  <PresentationFormat>Panorámica</PresentationFormat>
  <Paragraphs>284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Rojas</dc:creator>
  <cp:lastModifiedBy>Oliver Rojas</cp:lastModifiedBy>
  <cp:revision>108</cp:revision>
  <dcterms:created xsi:type="dcterms:W3CDTF">2020-01-06T15:18:37Z</dcterms:created>
  <dcterms:modified xsi:type="dcterms:W3CDTF">2020-10-02T05:14:36Z</dcterms:modified>
</cp:coreProperties>
</file>