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EB7F-0E57-45BF-8C89-DF953051AF65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7D1A-D8F1-4363-8A86-6D13A3335E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2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 and  character  literals  must  be  enclosed  in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quotes.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3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NVL in this example always ensures the value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is assumed to be 0 if it is NULL, thus ensuring the remuneration column is always calculated correctly.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5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unsure as to exactly how a condition will be evaluated, feel free to use parentheses.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01</a:t>
            </a:r>
          </a:p>
          <a:p>
            <a:r>
              <a:rPr lang="en-US" dirty="0" err="1"/>
              <a:t>Khondokar</a:t>
            </a:r>
            <a:r>
              <a:rPr lang="en-US" dirty="0"/>
              <a:t> </a:t>
            </a:r>
            <a:r>
              <a:rPr lang="en-US" dirty="0" err="1"/>
              <a:t>Oliullah</a:t>
            </a:r>
            <a:endParaRPr lang="en-US" dirty="0"/>
          </a:p>
          <a:p>
            <a:r>
              <a:rPr lang="en-US" dirty="0" err="1"/>
              <a:t>JU,Bangladesh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8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or DDL?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 SQL  commands  fall  into  one  of  three categories</a:t>
            </a:r>
            <a:r>
              <a:rPr lang="en-US" dirty="0" smtClean="0"/>
              <a:t>:</a:t>
            </a:r>
          </a:p>
          <a:p>
            <a:r>
              <a:rPr lang="en-US" dirty="0"/>
              <a:t>Queries - You will use these the </a:t>
            </a:r>
            <a:r>
              <a:rPr lang="en-US" dirty="0" smtClean="0"/>
              <a:t>most. They </a:t>
            </a:r>
            <a:r>
              <a:rPr lang="en-US" dirty="0"/>
              <a:t>are </a:t>
            </a:r>
            <a:r>
              <a:rPr lang="en-US" dirty="0" smtClean="0"/>
              <a:t>for retrieving </a:t>
            </a:r>
            <a:r>
              <a:rPr lang="en-US" dirty="0"/>
              <a:t>data from the database, and they </a:t>
            </a:r>
            <a:br>
              <a:rPr lang="en-US" dirty="0"/>
            </a:br>
            <a:r>
              <a:rPr lang="en-US" dirty="0" smtClean="0"/>
              <a:t>are </a:t>
            </a:r>
            <a:r>
              <a:rPr lang="en-US" dirty="0"/>
              <a:t>neither DML nor DDL.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r>
              <a:rPr lang="en-US" dirty="0" smtClean="0"/>
              <a:t>Commands </a:t>
            </a:r>
            <a:r>
              <a:rPr lang="en-US" dirty="0"/>
              <a:t>that allow you to modify the data held </a:t>
            </a:r>
            <a:br>
              <a:rPr lang="en-US" dirty="0"/>
            </a:br>
            <a:r>
              <a:rPr lang="en-US" dirty="0" smtClean="0"/>
              <a:t>within  </a:t>
            </a:r>
            <a:r>
              <a:rPr lang="en-US" dirty="0"/>
              <a:t>the  database -  these  commands  are </a:t>
            </a:r>
            <a:r>
              <a:rPr lang="en-US" dirty="0" smtClean="0"/>
              <a:t>referred </a:t>
            </a:r>
            <a:r>
              <a:rPr lang="en-US" dirty="0"/>
              <a:t>to as Data Manipulation Language commands or DML for short.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r>
              <a:rPr lang="en-US" dirty="0" smtClean="0"/>
              <a:t>Commands  </a:t>
            </a:r>
            <a:r>
              <a:rPr lang="en-US" dirty="0"/>
              <a:t>which  allow  you  to  modify  the </a:t>
            </a:r>
            <a:r>
              <a:rPr lang="en-US" dirty="0" smtClean="0"/>
              <a:t>structure </a:t>
            </a:r>
            <a:r>
              <a:rPr lang="en-US" dirty="0"/>
              <a:t>of the database - these commands are </a:t>
            </a:r>
            <a:r>
              <a:rPr lang="en-US" dirty="0" smtClean="0"/>
              <a:t>known   </a:t>
            </a:r>
            <a:r>
              <a:rPr lang="en-US" dirty="0"/>
              <a:t>as   Data   Definition   Language </a:t>
            </a:r>
            <a:r>
              <a:rPr lang="en-US" dirty="0" smtClean="0"/>
              <a:t>commands </a:t>
            </a:r>
            <a:r>
              <a:rPr lang="en-US" dirty="0"/>
              <a:t>or DDL for short </a:t>
            </a:r>
            <a:r>
              <a:rPr lang="en-US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6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Query Block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basic query block is made up of two clauses: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SELECT	which columns?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FROM	which tables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GB" dirty="0"/>
              <a:t>SQL&gt; select * from cat;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TABLE_NAME                     TABLE_TYPE</a:t>
            </a:r>
          </a:p>
          <a:p>
            <a:pPr marL="0" indent="0">
              <a:buNone/>
            </a:pPr>
            <a:r>
              <a:rPr lang="en-GB" dirty="0"/>
              <a:t>------------------------------ -----------</a:t>
            </a:r>
          </a:p>
          <a:p>
            <a:pPr marL="0" indent="0">
              <a:buNone/>
            </a:pPr>
            <a:r>
              <a:rPr lang="en-GB" dirty="0"/>
              <a:t>BONUS                          TABLE</a:t>
            </a:r>
          </a:p>
          <a:p>
            <a:pPr marL="0" indent="0">
              <a:buNone/>
            </a:pPr>
            <a:r>
              <a:rPr lang="en-GB" dirty="0"/>
              <a:t>DEPT                           TABLE</a:t>
            </a:r>
          </a:p>
          <a:p>
            <a:pPr marL="0" indent="0">
              <a:buNone/>
            </a:pPr>
            <a:r>
              <a:rPr lang="en-GB" dirty="0"/>
              <a:t>EMP                            TABLE</a:t>
            </a:r>
          </a:p>
          <a:p>
            <a:pPr marL="0" indent="0">
              <a:buNone/>
            </a:pPr>
            <a:r>
              <a:rPr lang="en-GB" dirty="0"/>
              <a:t>SALGRADE                      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SQL&gt; </a:t>
            </a:r>
            <a:r>
              <a:rPr lang="en-GB" dirty="0" err="1"/>
              <a:t>desc</a:t>
            </a:r>
            <a:r>
              <a:rPr lang="en-GB" dirty="0"/>
              <a:t> </a:t>
            </a:r>
            <a:r>
              <a:rPr lang="en-GB" dirty="0" err="1"/>
              <a:t>emp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Name                                      Null?    Type</a:t>
            </a:r>
          </a:p>
          <a:p>
            <a:pPr marL="0" indent="0">
              <a:buNone/>
            </a:pPr>
            <a:r>
              <a:rPr lang="en-GB" dirty="0"/>
              <a:t> ----------------------------------------- -------- ----------------------------</a:t>
            </a:r>
          </a:p>
          <a:p>
            <a:pPr marL="0" indent="0">
              <a:buNone/>
            </a:pPr>
            <a:r>
              <a:rPr lang="en-GB" dirty="0"/>
              <a:t> EMPNO                                     NOT NULL NUMBER(4)</a:t>
            </a:r>
          </a:p>
          <a:p>
            <a:pPr marL="0" indent="0">
              <a:buNone/>
            </a:pPr>
            <a:r>
              <a:rPr lang="en-GB" dirty="0"/>
              <a:t> ENAME                                              VARCHAR2(10)</a:t>
            </a:r>
          </a:p>
          <a:p>
            <a:pPr marL="0" indent="0">
              <a:buNone/>
            </a:pPr>
            <a:r>
              <a:rPr lang="en-GB" dirty="0"/>
              <a:t> JOB                                                VARCHAR2(9)</a:t>
            </a:r>
          </a:p>
          <a:p>
            <a:pPr marL="0" indent="0">
              <a:buNone/>
            </a:pPr>
            <a:r>
              <a:rPr lang="en-GB" dirty="0"/>
              <a:t> MGR                                                NUMBER(4)</a:t>
            </a:r>
          </a:p>
          <a:p>
            <a:pPr marL="0" indent="0">
              <a:buNone/>
            </a:pPr>
            <a:r>
              <a:rPr lang="en-GB" dirty="0"/>
              <a:t> HIREDATE                                           DATE</a:t>
            </a:r>
          </a:p>
          <a:p>
            <a:pPr marL="0" indent="0">
              <a:buNone/>
            </a:pPr>
            <a:r>
              <a:rPr lang="en-GB" dirty="0"/>
              <a:t> SAL 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COMM                                               NUMBER(7,2)</a:t>
            </a:r>
          </a:p>
          <a:p>
            <a:pPr marL="0" indent="0">
              <a:buNone/>
            </a:pPr>
            <a:r>
              <a:rPr lang="en-GB" dirty="0"/>
              <a:t> DEPTNO                                             NUMBER(2)</a:t>
            </a:r>
          </a:p>
        </p:txBody>
      </p:sp>
    </p:spTree>
    <p:extLst>
      <p:ext uri="{BB962C8B-B14F-4D97-AF65-F5344CB8AC3E}">
        <p14:creationId xmlns:p14="http://schemas.microsoft.com/office/powerpoint/2010/main" val="176006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Specific Columns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7499 ALLEN            1600</a:t>
            </a:r>
          </a:p>
          <a:p>
            <a:pPr marL="0" indent="0">
              <a:buNone/>
            </a:pPr>
            <a:r>
              <a:rPr lang="en-GB" dirty="0"/>
              <a:t>      7521 WARD             1250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7654 MARTIN           1250</a:t>
            </a:r>
          </a:p>
          <a:p>
            <a:pPr marL="0" indent="0">
              <a:buNone/>
            </a:pPr>
            <a:r>
              <a:rPr lang="en-GB" dirty="0"/>
              <a:t>      7698 BLAKE            2850</a:t>
            </a:r>
          </a:p>
          <a:p>
            <a:pPr marL="0" indent="0">
              <a:buNone/>
            </a:pPr>
            <a:r>
              <a:rPr lang="en-GB" dirty="0"/>
              <a:t>      7782 CLARK            2450</a:t>
            </a:r>
          </a:p>
          <a:p>
            <a:pPr marL="0" indent="0">
              <a:buNone/>
            </a:pPr>
            <a:r>
              <a:rPr lang="en-GB" dirty="0"/>
              <a:t>      7788 SCOTT            3000</a:t>
            </a:r>
          </a:p>
          <a:p>
            <a:pPr marL="0" indent="0">
              <a:buNone/>
            </a:pPr>
            <a:r>
              <a:rPr lang="en-GB" dirty="0"/>
              <a:t>      7839 KING             5000</a:t>
            </a:r>
          </a:p>
          <a:p>
            <a:pPr marL="0" indent="0">
              <a:buNone/>
            </a:pPr>
            <a:r>
              <a:rPr lang="en-GB" dirty="0"/>
              <a:t>      7844 TURNER           1500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</p:txBody>
      </p:sp>
    </p:spTree>
    <p:extLst>
      <p:ext uri="{BB962C8B-B14F-4D97-AF65-F5344CB8AC3E}">
        <p14:creationId xmlns:p14="http://schemas.microsoft.com/office/powerpoint/2010/main" val="36439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SQLís</a:t>
            </a:r>
            <a:r>
              <a:rPr lang="en-US" dirty="0"/>
              <a:t> arithmetic operators: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Multiply	*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Divide	/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Add	+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Subtract	-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/>
              <a:t>Column </a:t>
            </a:r>
            <a:r>
              <a:rPr lang="en-US" dirty="0" smtClean="0"/>
              <a:t>Aliases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 find  the  annual  salary  of  all employees: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*12 </a:t>
            </a:r>
            <a:r>
              <a:rPr lang="en-GB" dirty="0" err="1"/>
              <a:t>annual_salary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ANNUAL_SALARY</a:t>
            </a:r>
          </a:p>
          <a:p>
            <a:pPr marL="0" indent="0">
              <a:buNone/>
            </a:pPr>
            <a:r>
              <a:rPr lang="en-GB" dirty="0"/>
              <a:t>---------- ---------- -------------</a:t>
            </a:r>
          </a:p>
          <a:p>
            <a:pPr marL="0" indent="0">
              <a:buNone/>
            </a:pPr>
            <a:r>
              <a:rPr lang="en-GB" dirty="0"/>
              <a:t>      7369 SMITH               9600</a:t>
            </a:r>
          </a:p>
          <a:p>
            <a:pPr marL="0" indent="0">
              <a:buNone/>
            </a:pPr>
            <a:r>
              <a:rPr lang="en-GB" dirty="0"/>
              <a:t>      7499 ALLEN              19200</a:t>
            </a:r>
          </a:p>
          <a:p>
            <a:pPr marL="0" indent="0">
              <a:buNone/>
            </a:pPr>
            <a:r>
              <a:rPr lang="en-GB" dirty="0"/>
              <a:t>      7521 WARD               15000</a:t>
            </a:r>
          </a:p>
          <a:p>
            <a:pPr marL="0" indent="0">
              <a:buNone/>
            </a:pPr>
            <a:r>
              <a:rPr lang="en-GB" dirty="0"/>
              <a:t>      7566 JONES              35700</a:t>
            </a:r>
          </a:p>
          <a:p>
            <a:pPr marL="0" indent="0">
              <a:buNone/>
            </a:pPr>
            <a:r>
              <a:rPr lang="en-GB" dirty="0"/>
              <a:t>      7654 MARTIN             15000</a:t>
            </a:r>
          </a:p>
          <a:p>
            <a:pPr marL="0" indent="0">
              <a:buNone/>
            </a:pPr>
            <a:r>
              <a:rPr lang="en-GB" dirty="0"/>
              <a:t>      7698 BLAKE              34200</a:t>
            </a:r>
          </a:p>
          <a:p>
            <a:pPr marL="0" indent="0">
              <a:buNone/>
            </a:pPr>
            <a:r>
              <a:rPr lang="en-GB" dirty="0"/>
              <a:t>      7782 CLARK              29400</a:t>
            </a:r>
          </a:p>
          <a:p>
            <a:pPr marL="0" indent="0">
              <a:buNone/>
            </a:pPr>
            <a:r>
              <a:rPr lang="en-GB" dirty="0"/>
              <a:t>      7788 SCOTT              36000</a:t>
            </a:r>
          </a:p>
          <a:p>
            <a:pPr marL="0" indent="0">
              <a:buNone/>
            </a:pPr>
            <a:r>
              <a:rPr lang="en-GB" dirty="0"/>
              <a:t>      7839 KING               60000</a:t>
            </a:r>
          </a:p>
          <a:p>
            <a:pPr marL="0" indent="0">
              <a:buNone/>
            </a:pPr>
            <a:r>
              <a:rPr lang="en-GB" dirty="0"/>
              <a:t>      7844 TURNER             18000</a:t>
            </a:r>
          </a:p>
          <a:p>
            <a:pPr marL="0" indent="0">
              <a:buNone/>
            </a:pPr>
            <a:r>
              <a:rPr lang="en-GB" dirty="0"/>
              <a:t>      7876 ADAMS              13200</a:t>
            </a:r>
          </a:p>
        </p:txBody>
      </p:sp>
    </p:spTree>
    <p:extLst>
      <p:ext uri="{BB962C8B-B14F-4D97-AF65-F5344CB8AC3E}">
        <p14:creationId xmlns:p14="http://schemas.microsoft.com/office/powerpoint/2010/main" val="44165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concatenation operator </a:t>
            </a:r>
            <a:r>
              <a:rPr lang="en-US" dirty="0" smtClean="0"/>
              <a:t>(||)</a:t>
            </a:r>
          </a:p>
          <a:p>
            <a:pPr marL="0" indent="0">
              <a:buNone/>
            </a:pPr>
            <a:r>
              <a:rPr lang="en-GB" dirty="0"/>
              <a:t>SQL&gt; select 'Name=' || </a:t>
            </a:r>
            <a:r>
              <a:rPr lang="en-GB" dirty="0" err="1"/>
              <a:t>ename</a:t>
            </a:r>
            <a:r>
              <a:rPr lang="en-GB" dirty="0"/>
              <a:t> name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</a:t>
            </a:r>
          </a:p>
          <a:p>
            <a:pPr marL="0" indent="0">
              <a:buNone/>
            </a:pPr>
            <a:r>
              <a:rPr lang="en-GB" dirty="0"/>
              <a:t>---------------</a:t>
            </a:r>
          </a:p>
          <a:p>
            <a:pPr marL="0" indent="0">
              <a:buNone/>
            </a:pPr>
            <a:r>
              <a:rPr lang="en-GB" dirty="0"/>
              <a:t>Name=SMITH</a:t>
            </a:r>
          </a:p>
          <a:p>
            <a:pPr marL="0" indent="0">
              <a:buNone/>
            </a:pPr>
            <a:r>
              <a:rPr lang="en-GB" dirty="0"/>
              <a:t>Name=ALLEN</a:t>
            </a:r>
          </a:p>
          <a:p>
            <a:pPr marL="0" indent="0">
              <a:buNone/>
            </a:pPr>
            <a:r>
              <a:rPr lang="en-GB" dirty="0"/>
              <a:t>Name=WARD</a:t>
            </a:r>
          </a:p>
          <a:p>
            <a:pPr marL="0" indent="0">
              <a:buNone/>
            </a:pPr>
            <a:r>
              <a:rPr lang="en-GB" dirty="0"/>
              <a:t>Name=JONES</a:t>
            </a:r>
          </a:p>
          <a:p>
            <a:pPr marL="0" indent="0">
              <a:buNone/>
            </a:pPr>
            <a:r>
              <a:rPr lang="en-GB" dirty="0"/>
              <a:t>Name=MARTIN</a:t>
            </a:r>
          </a:p>
          <a:p>
            <a:pPr marL="0" indent="0">
              <a:buNone/>
            </a:pPr>
            <a:r>
              <a:rPr lang="en-GB" dirty="0"/>
              <a:t>Name=BLAKE</a:t>
            </a:r>
          </a:p>
          <a:p>
            <a:pPr marL="0" indent="0">
              <a:buNone/>
            </a:pPr>
            <a:r>
              <a:rPr lang="en-GB" dirty="0"/>
              <a:t>Name=CLARK</a:t>
            </a:r>
          </a:p>
          <a:p>
            <a:pPr marL="0" indent="0">
              <a:buNone/>
            </a:pPr>
            <a:r>
              <a:rPr lang="en-GB" dirty="0"/>
              <a:t>Name=SCOTT</a:t>
            </a:r>
          </a:p>
        </p:txBody>
      </p:sp>
    </p:spTree>
    <p:extLst>
      <p:ext uri="{BB962C8B-B14F-4D97-AF65-F5344CB8AC3E}">
        <p14:creationId xmlns:p14="http://schemas.microsoft.com/office/powerpoint/2010/main" val="183481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literal is a character/expression in the SELECT clause. For example,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ename</a:t>
            </a:r>
            <a:r>
              <a:rPr lang="en-GB" dirty="0"/>
              <a:t>,'works in department' </a:t>
            </a:r>
            <a:r>
              <a:rPr lang="en-GB" dirty="0" err="1"/>
              <a:t>literal,deptno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ENAME      LITERAL                 DEPTNO</a:t>
            </a:r>
          </a:p>
          <a:p>
            <a:pPr marL="0" indent="0">
              <a:buNone/>
            </a:pPr>
            <a:r>
              <a:rPr lang="en-GB" dirty="0"/>
              <a:t>---------- ------------------- ----------</a:t>
            </a:r>
          </a:p>
          <a:p>
            <a:pPr marL="0" indent="0">
              <a:buNone/>
            </a:pPr>
            <a:r>
              <a:rPr lang="en-GB" dirty="0"/>
              <a:t>SMITH      works in department         20</a:t>
            </a:r>
          </a:p>
          <a:p>
            <a:pPr marL="0" indent="0">
              <a:buNone/>
            </a:pPr>
            <a:r>
              <a:rPr lang="en-GB" dirty="0"/>
              <a:t>ALLEN      works in department         30</a:t>
            </a:r>
          </a:p>
          <a:p>
            <a:pPr marL="0" indent="0">
              <a:buNone/>
            </a:pPr>
            <a:r>
              <a:rPr lang="en-GB" dirty="0"/>
              <a:t>WARD       works in department         30</a:t>
            </a:r>
          </a:p>
          <a:p>
            <a:pPr marL="0" indent="0">
              <a:buNone/>
            </a:pPr>
            <a:r>
              <a:rPr lang="en-GB" dirty="0"/>
              <a:t>JONES      works in department         20</a:t>
            </a:r>
          </a:p>
          <a:p>
            <a:pPr marL="0" indent="0">
              <a:buNone/>
            </a:pPr>
            <a:r>
              <a:rPr lang="en-GB" dirty="0"/>
              <a:t>MARTIN     works in department         30</a:t>
            </a:r>
          </a:p>
          <a:p>
            <a:pPr marL="0" indent="0">
              <a:buNone/>
            </a:pPr>
            <a:r>
              <a:rPr lang="en-GB" dirty="0"/>
              <a:t>BLAKE      works in department         30</a:t>
            </a:r>
          </a:p>
          <a:p>
            <a:pPr marL="0" indent="0">
              <a:buNone/>
            </a:pPr>
            <a:r>
              <a:rPr lang="en-GB" dirty="0"/>
              <a:t>CLARK      works in department         10</a:t>
            </a:r>
          </a:p>
          <a:p>
            <a:pPr marL="0" indent="0">
              <a:buNone/>
            </a:pPr>
            <a:r>
              <a:rPr lang="en-GB" dirty="0"/>
              <a:t>SCOTT      works in department         20</a:t>
            </a:r>
          </a:p>
        </p:txBody>
      </p:sp>
    </p:spTree>
    <p:extLst>
      <p:ext uri="{BB962C8B-B14F-4D97-AF65-F5344CB8AC3E}">
        <p14:creationId xmlns:p14="http://schemas.microsoft.com/office/powerpoint/2010/main" val="38760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row contains a column which has no data in it, then its value is said to be NULL. </a:t>
            </a:r>
            <a:endParaRPr lang="en-GB" dirty="0"/>
          </a:p>
          <a:p>
            <a:r>
              <a:rPr lang="en-US" dirty="0"/>
              <a:t>NULL is a value that is unavailable, unassigned, unknown or inapplicable. </a:t>
            </a:r>
            <a:endParaRPr lang="en-GB" dirty="0"/>
          </a:p>
          <a:p>
            <a:r>
              <a:rPr lang="en-US" dirty="0"/>
              <a:t>NULL is not the same as ZERO </a:t>
            </a:r>
            <a:endParaRPr lang="en-US" dirty="0" smtClean="0"/>
          </a:p>
          <a:p>
            <a:r>
              <a:rPr lang="en-US" dirty="0"/>
              <a:t>If NULL is part of an expression, then the result </a:t>
            </a:r>
            <a:r>
              <a:rPr lang="en-US" dirty="0" smtClean="0"/>
              <a:t>will </a:t>
            </a:r>
            <a:r>
              <a:rPr lang="en-US" dirty="0"/>
              <a:t>ALWAYS be NULL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70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Example(NULL)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ename</a:t>
            </a:r>
            <a:r>
              <a:rPr lang="en-GB" dirty="0"/>
              <a:t>, </a:t>
            </a:r>
            <a:r>
              <a:rPr lang="en-GB" dirty="0" err="1"/>
              <a:t>sal</a:t>
            </a:r>
            <a:r>
              <a:rPr lang="en-GB" dirty="0"/>
              <a:t>*12+ </a:t>
            </a:r>
            <a:r>
              <a:rPr lang="en-GB" dirty="0" err="1"/>
              <a:t>comm</a:t>
            </a:r>
            <a:r>
              <a:rPr lang="en-GB" dirty="0"/>
              <a:t> </a:t>
            </a:r>
            <a:r>
              <a:rPr lang="en-GB" dirty="0" err="1"/>
              <a:t>remunaration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ENAME      REMUNARATION</a:t>
            </a:r>
          </a:p>
          <a:p>
            <a:pPr marL="0" indent="0">
              <a:buNone/>
            </a:pPr>
            <a:r>
              <a:rPr lang="en-GB" dirty="0"/>
              <a:t>---------- ------------</a:t>
            </a:r>
          </a:p>
          <a:p>
            <a:pPr marL="0" indent="0">
              <a:buNone/>
            </a:pPr>
            <a:r>
              <a:rPr lang="en-GB" dirty="0"/>
              <a:t>SMITH</a:t>
            </a:r>
          </a:p>
          <a:p>
            <a:pPr marL="0" indent="0">
              <a:buNone/>
            </a:pPr>
            <a:r>
              <a:rPr lang="en-GB" dirty="0"/>
              <a:t>ALLEN             19500</a:t>
            </a:r>
          </a:p>
          <a:p>
            <a:pPr marL="0" indent="0">
              <a:buNone/>
            </a:pPr>
            <a:r>
              <a:rPr lang="en-GB" dirty="0"/>
              <a:t>WARD              15500</a:t>
            </a:r>
          </a:p>
          <a:p>
            <a:pPr marL="0" indent="0">
              <a:buNone/>
            </a:pPr>
            <a:r>
              <a:rPr lang="en-GB" dirty="0"/>
              <a:t>JONES</a:t>
            </a:r>
          </a:p>
          <a:p>
            <a:pPr marL="0" indent="0">
              <a:buNone/>
            </a:pPr>
            <a:r>
              <a:rPr lang="en-GB" dirty="0"/>
              <a:t>MARTIN            16400</a:t>
            </a:r>
          </a:p>
          <a:p>
            <a:pPr marL="0" indent="0">
              <a:buNone/>
            </a:pPr>
            <a:r>
              <a:rPr lang="en-GB" dirty="0"/>
              <a:t>BLAKE</a:t>
            </a:r>
          </a:p>
          <a:p>
            <a:pPr marL="0" indent="0">
              <a:buNone/>
            </a:pPr>
            <a:r>
              <a:rPr lang="en-GB" dirty="0"/>
              <a:t>CLARK</a:t>
            </a:r>
          </a:p>
          <a:p>
            <a:pPr marL="0" indent="0">
              <a:buNone/>
            </a:pPr>
            <a:r>
              <a:rPr lang="en-GB" dirty="0"/>
              <a:t>SCOTT</a:t>
            </a:r>
          </a:p>
          <a:p>
            <a:pPr marL="0" indent="0">
              <a:buNone/>
            </a:pPr>
            <a:r>
              <a:rPr lang="en-GB" dirty="0"/>
              <a:t>KING</a:t>
            </a:r>
          </a:p>
          <a:p>
            <a:pPr marL="0" indent="0">
              <a:buNone/>
            </a:pPr>
            <a:r>
              <a:rPr lang="en-GB" dirty="0"/>
              <a:t>TURNER            18000</a:t>
            </a:r>
          </a:p>
          <a:p>
            <a:pPr marL="0" indent="0">
              <a:buNone/>
            </a:pPr>
            <a:r>
              <a:rPr lang="en-GB" dirty="0"/>
              <a:t>ADAMS</a:t>
            </a:r>
          </a:p>
        </p:txBody>
      </p:sp>
    </p:spTree>
    <p:extLst>
      <p:ext uri="{BB962C8B-B14F-4D97-AF65-F5344CB8AC3E}">
        <p14:creationId xmlns:p14="http://schemas.microsoft.com/office/powerpoint/2010/main" val="1785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course is designed to give each delegate a </a:t>
            </a:r>
            <a:br>
              <a:rPr lang="en-US" dirty="0"/>
            </a:br>
            <a:r>
              <a:rPr lang="en-US" dirty="0"/>
              <a:t>basic understanding/awareness of the following... 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•    SQL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Oracle SQL*Plus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2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NVL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solve the problem of NULL values causing expressions to be NULL by using the NVL function</a:t>
            </a:r>
            <a:r>
              <a:rPr lang="en-US" dirty="0" smtClean="0"/>
              <a:t>.</a:t>
            </a:r>
          </a:p>
          <a:p>
            <a:r>
              <a:rPr lang="en-US" dirty="0"/>
              <a:t>NVL  can  be  used  with  date,  character  and </a:t>
            </a:r>
            <a:br>
              <a:rPr lang="en-US" dirty="0"/>
            </a:br>
            <a:r>
              <a:rPr lang="en-US" dirty="0" smtClean="0"/>
              <a:t>number </a:t>
            </a:r>
            <a:r>
              <a:rPr lang="en-US" dirty="0"/>
              <a:t>datatypes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NVL takes two parameters:-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column you are checking for NULL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value you wish NVL to return if the first </a:t>
            </a:r>
            <a:br>
              <a:rPr lang="en-US" dirty="0"/>
            </a:br>
            <a:r>
              <a:rPr lang="en-US" dirty="0" smtClean="0"/>
              <a:t>parameter </a:t>
            </a:r>
            <a:r>
              <a:rPr lang="en-US" dirty="0"/>
              <a:t>is NULL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11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(NVL)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ename</a:t>
            </a:r>
            <a:r>
              <a:rPr lang="en-GB" dirty="0"/>
              <a:t>, </a:t>
            </a:r>
            <a:r>
              <a:rPr lang="en-GB" dirty="0" err="1"/>
              <a:t>sal</a:t>
            </a:r>
            <a:r>
              <a:rPr lang="en-GB" dirty="0"/>
              <a:t>*12+NVL(comm,0) remuneration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ENAME      REMUNERATION</a:t>
            </a:r>
          </a:p>
          <a:p>
            <a:pPr marL="0" indent="0">
              <a:buNone/>
            </a:pPr>
            <a:r>
              <a:rPr lang="en-GB" dirty="0"/>
              <a:t>---------- ------------</a:t>
            </a:r>
          </a:p>
          <a:p>
            <a:pPr marL="0" indent="0">
              <a:buNone/>
            </a:pPr>
            <a:r>
              <a:rPr lang="en-GB" dirty="0"/>
              <a:t>SMITH              9600</a:t>
            </a:r>
          </a:p>
          <a:p>
            <a:pPr marL="0" indent="0">
              <a:buNone/>
            </a:pPr>
            <a:r>
              <a:rPr lang="en-GB" dirty="0"/>
              <a:t>ALLEN             19500</a:t>
            </a:r>
          </a:p>
          <a:p>
            <a:pPr marL="0" indent="0">
              <a:buNone/>
            </a:pPr>
            <a:r>
              <a:rPr lang="en-GB" dirty="0"/>
              <a:t>WARD              15500</a:t>
            </a:r>
          </a:p>
          <a:p>
            <a:pPr marL="0" indent="0">
              <a:buNone/>
            </a:pPr>
            <a:r>
              <a:rPr lang="en-GB" dirty="0"/>
              <a:t>JONES             35700</a:t>
            </a:r>
          </a:p>
          <a:p>
            <a:pPr marL="0" indent="0">
              <a:buNone/>
            </a:pPr>
            <a:r>
              <a:rPr lang="en-GB" dirty="0"/>
              <a:t>MARTIN            16400</a:t>
            </a:r>
          </a:p>
          <a:p>
            <a:pPr marL="0" indent="0">
              <a:buNone/>
            </a:pPr>
            <a:r>
              <a:rPr lang="en-GB" dirty="0"/>
              <a:t>BLAKE             34200</a:t>
            </a:r>
          </a:p>
          <a:p>
            <a:pPr marL="0" indent="0">
              <a:buNone/>
            </a:pPr>
            <a:r>
              <a:rPr lang="en-GB" dirty="0"/>
              <a:t>CLARK             29400</a:t>
            </a:r>
          </a:p>
          <a:p>
            <a:pPr marL="0" indent="0">
              <a:buNone/>
            </a:pPr>
            <a:r>
              <a:rPr lang="en-GB" dirty="0"/>
              <a:t>SCOTT             36000</a:t>
            </a:r>
          </a:p>
          <a:p>
            <a:pPr marL="0" indent="0">
              <a:buNone/>
            </a:pPr>
            <a:r>
              <a:rPr lang="en-GB" dirty="0"/>
              <a:t>KING              60000</a:t>
            </a:r>
          </a:p>
        </p:txBody>
      </p:sp>
    </p:spTree>
    <p:extLst>
      <p:ext uri="{BB962C8B-B14F-4D97-AF65-F5344CB8AC3E}">
        <p14:creationId xmlns:p14="http://schemas.microsoft.com/office/powerpoint/2010/main" val="18335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 Rows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deptno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DEPTNO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        20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20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10</a:t>
            </a:r>
          </a:p>
          <a:p>
            <a:pPr marL="0" indent="0">
              <a:buNone/>
            </a:pPr>
            <a:r>
              <a:rPr lang="en-GB" dirty="0"/>
              <a:t>        20</a:t>
            </a:r>
          </a:p>
          <a:p>
            <a:pPr marL="0" indent="0">
              <a:buNone/>
            </a:pPr>
            <a:r>
              <a:rPr lang="en-GB" dirty="0"/>
              <a:t>        10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smtClean="0"/>
              <a:t>20</a:t>
            </a:r>
          </a:p>
          <a:p>
            <a:pPr marL="0" indent="0">
              <a:buNone/>
            </a:pPr>
            <a:r>
              <a:rPr lang="en-US" dirty="0" smtClean="0"/>
              <a:t>Duplicate rows exist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11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Rows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can </a:t>
            </a:r>
            <a:r>
              <a:rPr lang="en-US" dirty="0"/>
              <a:t>prevent duplicate rows from being selected </a:t>
            </a:r>
            <a:r>
              <a:rPr lang="en-US" dirty="0" smtClean="0"/>
              <a:t>by </a:t>
            </a:r>
            <a:r>
              <a:rPr lang="en-US" dirty="0"/>
              <a:t>using the DISTINCT </a:t>
            </a:r>
            <a:r>
              <a:rPr lang="en-US" dirty="0" smtClean="0"/>
              <a:t>keyword.</a:t>
            </a:r>
          </a:p>
          <a:p>
            <a:pPr marL="0" indent="0">
              <a:buNone/>
            </a:pPr>
            <a:r>
              <a:rPr lang="en-GB" dirty="0"/>
              <a:t>SQL&gt; select distinct </a:t>
            </a:r>
            <a:r>
              <a:rPr lang="en-GB" dirty="0" err="1"/>
              <a:t>deptno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DEPTNO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        30</a:t>
            </a:r>
          </a:p>
          <a:p>
            <a:pPr marL="0" indent="0">
              <a:buNone/>
            </a:pPr>
            <a:r>
              <a:rPr lang="en-GB" dirty="0"/>
              <a:t>        20</a:t>
            </a:r>
          </a:p>
          <a:p>
            <a:pPr marL="0" indent="0">
              <a:buNone/>
            </a:pPr>
            <a:r>
              <a:rPr lang="en-GB" dirty="0"/>
              <a:t>        10</a:t>
            </a:r>
          </a:p>
        </p:txBody>
      </p:sp>
    </p:spTree>
    <p:extLst>
      <p:ext uri="{BB962C8B-B14F-4D97-AF65-F5344CB8AC3E}">
        <p14:creationId xmlns:p14="http://schemas.microsoft.com/office/powerpoint/2010/main" val="317062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</a:t>
            </a:r>
            <a:r>
              <a:rPr lang="en-US" dirty="0" smtClean="0"/>
              <a:t>Data(</a:t>
            </a:r>
            <a:r>
              <a:rPr lang="en-US" dirty="0" err="1" smtClean="0"/>
              <a:t>asc</a:t>
            </a:r>
            <a:r>
              <a:rPr lang="en-US" dirty="0" smtClean="0"/>
              <a:t>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order by </a:t>
            </a:r>
            <a:r>
              <a:rPr lang="en-GB" dirty="0" err="1"/>
              <a:t>empno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7369 SMITH</a:t>
            </a:r>
          </a:p>
          <a:p>
            <a:pPr marL="0" indent="0">
              <a:buNone/>
            </a:pPr>
            <a:r>
              <a:rPr lang="en-GB" dirty="0"/>
              <a:t>      7499 ALLEN</a:t>
            </a:r>
          </a:p>
          <a:p>
            <a:pPr marL="0" indent="0">
              <a:buNone/>
            </a:pPr>
            <a:r>
              <a:rPr lang="en-GB" dirty="0"/>
              <a:t>      7521 WARD</a:t>
            </a:r>
          </a:p>
          <a:p>
            <a:pPr marL="0" indent="0">
              <a:buNone/>
            </a:pPr>
            <a:r>
              <a:rPr lang="en-GB" dirty="0"/>
              <a:t>      7566 JONES</a:t>
            </a:r>
          </a:p>
          <a:p>
            <a:pPr marL="0" indent="0">
              <a:buNone/>
            </a:pPr>
            <a:r>
              <a:rPr lang="en-GB" dirty="0"/>
              <a:t>      7654 MARTIN</a:t>
            </a:r>
          </a:p>
          <a:p>
            <a:pPr marL="0" indent="0">
              <a:buNone/>
            </a:pPr>
            <a:r>
              <a:rPr lang="en-GB" dirty="0"/>
              <a:t>      7698 BLAKE</a:t>
            </a:r>
          </a:p>
          <a:p>
            <a:pPr marL="0" indent="0">
              <a:buNone/>
            </a:pPr>
            <a:r>
              <a:rPr lang="en-GB" dirty="0"/>
              <a:t>      7782 CLARK</a:t>
            </a:r>
          </a:p>
          <a:p>
            <a:pPr marL="0" indent="0">
              <a:buNone/>
            </a:pPr>
            <a:r>
              <a:rPr lang="en-GB" dirty="0"/>
              <a:t>      7788 SCOTT</a:t>
            </a:r>
          </a:p>
          <a:p>
            <a:pPr marL="0" indent="0">
              <a:buNone/>
            </a:pPr>
            <a:r>
              <a:rPr lang="en-GB" dirty="0"/>
              <a:t>      7839 KING</a:t>
            </a:r>
          </a:p>
          <a:p>
            <a:pPr marL="0" indent="0">
              <a:buNone/>
            </a:pPr>
            <a:r>
              <a:rPr lang="en-GB" dirty="0"/>
              <a:t>      7844 TURNER</a:t>
            </a:r>
          </a:p>
          <a:p>
            <a:pPr marL="0" indent="0">
              <a:buNone/>
            </a:pPr>
            <a:r>
              <a:rPr lang="en-GB" dirty="0"/>
              <a:t>      7876 ADAMS</a:t>
            </a:r>
          </a:p>
        </p:txBody>
      </p:sp>
    </p:spTree>
    <p:extLst>
      <p:ext uri="{BB962C8B-B14F-4D97-AF65-F5344CB8AC3E}">
        <p14:creationId xmlns:p14="http://schemas.microsoft.com/office/powerpoint/2010/main" val="82646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</a:t>
            </a:r>
            <a:r>
              <a:rPr lang="en-US" dirty="0" smtClean="0"/>
              <a:t>Data(</a:t>
            </a:r>
            <a:r>
              <a:rPr lang="en-US" dirty="0" err="1" smtClean="0"/>
              <a:t>desc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order by </a:t>
            </a:r>
            <a:r>
              <a:rPr lang="en-GB" dirty="0" err="1"/>
              <a:t>empno</a:t>
            </a:r>
            <a:r>
              <a:rPr lang="en-GB" dirty="0"/>
              <a:t> </a:t>
            </a:r>
            <a:r>
              <a:rPr lang="en-GB" dirty="0" err="1"/>
              <a:t>desc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7934 MILLER</a:t>
            </a:r>
          </a:p>
          <a:p>
            <a:pPr marL="0" indent="0">
              <a:buNone/>
            </a:pPr>
            <a:r>
              <a:rPr lang="en-GB" dirty="0"/>
              <a:t>      7902 FORD</a:t>
            </a:r>
          </a:p>
          <a:p>
            <a:pPr marL="0" indent="0">
              <a:buNone/>
            </a:pPr>
            <a:r>
              <a:rPr lang="en-GB" dirty="0"/>
              <a:t>      7900 JAMES</a:t>
            </a:r>
          </a:p>
          <a:p>
            <a:pPr marL="0" indent="0">
              <a:buNone/>
            </a:pPr>
            <a:r>
              <a:rPr lang="en-GB" dirty="0"/>
              <a:t>      7876 ADAMS</a:t>
            </a:r>
          </a:p>
          <a:p>
            <a:pPr marL="0" indent="0">
              <a:buNone/>
            </a:pPr>
            <a:r>
              <a:rPr lang="en-GB" dirty="0"/>
              <a:t>      7844 TURNER</a:t>
            </a:r>
          </a:p>
          <a:p>
            <a:pPr marL="0" indent="0">
              <a:buNone/>
            </a:pPr>
            <a:r>
              <a:rPr lang="en-GB" dirty="0"/>
              <a:t>      7839 KING</a:t>
            </a:r>
          </a:p>
          <a:p>
            <a:pPr marL="0" indent="0">
              <a:buNone/>
            </a:pPr>
            <a:r>
              <a:rPr lang="en-GB" dirty="0"/>
              <a:t>      7788 SCOTT</a:t>
            </a:r>
          </a:p>
          <a:p>
            <a:pPr marL="0" indent="0">
              <a:buNone/>
            </a:pPr>
            <a:r>
              <a:rPr lang="en-GB" dirty="0"/>
              <a:t>      7782 CLARK</a:t>
            </a:r>
          </a:p>
          <a:p>
            <a:pPr marL="0" indent="0">
              <a:buNone/>
            </a:pPr>
            <a:r>
              <a:rPr lang="en-GB" dirty="0"/>
              <a:t>      7698 BLAKE</a:t>
            </a:r>
          </a:p>
          <a:p>
            <a:pPr marL="0" indent="0">
              <a:buNone/>
            </a:pPr>
            <a:r>
              <a:rPr lang="en-GB" dirty="0"/>
              <a:t>      7654 MARTIN</a:t>
            </a:r>
          </a:p>
          <a:p>
            <a:pPr marL="0" indent="0">
              <a:buNone/>
            </a:pPr>
            <a:r>
              <a:rPr lang="en-GB" dirty="0"/>
              <a:t>      7566 JONES</a:t>
            </a:r>
          </a:p>
        </p:txBody>
      </p:sp>
    </p:spTree>
    <p:extLst>
      <p:ext uri="{BB962C8B-B14F-4D97-AF65-F5344CB8AC3E}">
        <p14:creationId xmlns:p14="http://schemas.microsoft.com/office/powerpoint/2010/main" val="301774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GB" dirty="0" smtClean="0"/>
              <a:t> </a:t>
            </a:r>
            <a:r>
              <a:rPr lang="en-US" dirty="0" smtClean="0"/>
              <a:t>FROM</a:t>
            </a:r>
            <a:r>
              <a:rPr lang="en-US" dirty="0"/>
              <a:t> </a:t>
            </a:r>
            <a:r>
              <a:rPr lang="en-US" dirty="0" err="1" smtClean="0"/>
              <a:t>emp</a:t>
            </a:r>
            <a:r>
              <a:rPr lang="en-GB" dirty="0" smtClean="0"/>
              <a:t> </a:t>
            </a:r>
            <a:r>
              <a:rPr lang="en-US" dirty="0" smtClean="0"/>
              <a:t>ORDER </a:t>
            </a:r>
            <a:r>
              <a:rPr lang="en-US" dirty="0"/>
              <a:t>BY   </a:t>
            </a:r>
            <a:r>
              <a:rPr lang="en-US" dirty="0" err="1"/>
              <a:t>empno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*12 </a:t>
            </a:r>
            <a:r>
              <a:rPr lang="en-US" dirty="0"/>
              <a:t>+ NVL(comm,0) </a:t>
            </a:r>
            <a:r>
              <a:rPr lang="en-US" dirty="0" err="1" smtClean="0"/>
              <a:t>renum</a:t>
            </a:r>
            <a:r>
              <a:rPr lang="en-GB" dirty="0"/>
              <a:t> </a:t>
            </a:r>
            <a:r>
              <a:rPr lang="en-US" dirty="0" smtClean="0"/>
              <a:t>FROM</a:t>
            </a:r>
            <a:r>
              <a:rPr lang="en-US" dirty="0"/>
              <a:t>	</a:t>
            </a:r>
            <a:r>
              <a:rPr lang="en-US" dirty="0" err="1" smtClean="0"/>
              <a:t>emp</a:t>
            </a:r>
            <a:r>
              <a:rPr lang="en-GB" dirty="0"/>
              <a:t> </a:t>
            </a:r>
            <a:r>
              <a:rPr lang="en-US" dirty="0" smtClean="0"/>
              <a:t>ORDER </a:t>
            </a:r>
            <a:r>
              <a:rPr lang="en-US" dirty="0"/>
              <a:t>BY  </a:t>
            </a:r>
            <a:r>
              <a:rPr lang="en-US" dirty="0" err="1"/>
              <a:t>renum</a:t>
            </a:r>
            <a:r>
              <a:rPr lang="en-US" dirty="0"/>
              <a:t> 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 err="1" smtClean="0"/>
              <a:t>deptno</a:t>
            </a:r>
            <a:r>
              <a:rPr lang="en-US" dirty="0" smtClean="0"/>
              <a:t>, </a:t>
            </a:r>
            <a:r>
              <a:rPr lang="en-US" dirty="0" err="1" smtClean="0"/>
              <a:t>hiredate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 FROM</a:t>
            </a:r>
            <a:r>
              <a:rPr lang="en-US" dirty="0"/>
              <a:t> </a:t>
            </a:r>
            <a:r>
              <a:rPr lang="en-US" dirty="0" err="1" smtClean="0"/>
              <a:t>emp</a:t>
            </a:r>
            <a:r>
              <a:rPr lang="en-GB" dirty="0" smtClean="0"/>
              <a:t> </a:t>
            </a:r>
            <a:r>
              <a:rPr lang="en-US" dirty="0" smtClean="0"/>
              <a:t>ORDER </a:t>
            </a:r>
            <a:r>
              <a:rPr lang="en-US" dirty="0"/>
              <a:t>BY  </a:t>
            </a:r>
            <a:r>
              <a:rPr lang="en-US" dirty="0" err="1" smtClean="0"/>
              <a:t>deptno,hiredate</a:t>
            </a:r>
            <a:r>
              <a:rPr lang="en-US" dirty="0" smtClean="0"/>
              <a:t> </a:t>
            </a:r>
            <a:r>
              <a:rPr lang="en-US" dirty="0" err="1" smtClean="0"/>
              <a:t>DESC,ename</a:t>
            </a:r>
            <a:r>
              <a:rPr lang="en-US" dirty="0" smtClean="0"/>
              <a:t>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263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Restriction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=10 order by </a:t>
            </a:r>
            <a:r>
              <a:rPr lang="en-GB" dirty="0" err="1"/>
              <a:t>empno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      7782</a:t>
            </a:r>
          </a:p>
          <a:p>
            <a:pPr marL="0" indent="0">
              <a:buNone/>
            </a:pPr>
            <a:r>
              <a:rPr lang="en-GB" dirty="0"/>
              <a:t>      7839</a:t>
            </a:r>
          </a:p>
          <a:p>
            <a:pPr marL="0" indent="0">
              <a:buNone/>
            </a:pPr>
            <a:r>
              <a:rPr lang="en-GB" dirty="0"/>
              <a:t>      7934</a:t>
            </a:r>
          </a:p>
        </p:txBody>
      </p:sp>
    </p:spTree>
    <p:extLst>
      <p:ext uri="{BB962C8B-B14F-4D97-AF65-F5344CB8AC3E}">
        <p14:creationId xmlns:p14="http://schemas.microsoft.com/office/powerpoint/2010/main" val="47550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 Restriction using Logical Operators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logical operators are available: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Operator	Meaning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=</a:t>
            </a:r>
            <a:r>
              <a:rPr lang="en-US" dirty="0"/>
              <a:t>	equal to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&gt;</a:t>
            </a:r>
            <a:r>
              <a:rPr lang="en-US" dirty="0"/>
              <a:t>	greater than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&gt;=</a:t>
            </a:r>
            <a:r>
              <a:rPr lang="en-US" dirty="0"/>
              <a:t>	greater than or equal to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	less than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&lt;=</a:t>
            </a:r>
            <a:r>
              <a:rPr lang="en-US" dirty="0"/>
              <a:t>	less than or equal to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0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hiredate</a:t>
            </a:r>
            <a:r>
              <a:rPr lang="en-GB" dirty="0"/>
              <a:t>&lt;='01-Jan-98';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7369 SMITH</a:t>
            </a:r>
          </a:p>
          <a:p>
            <a:pPr marL="0" indent="0">
              <a:buNone/>
            </a:pPr>
            <a:r>
              <a:rPr lang="en-GB" dirty="0"/>
              <a:t>      7499 ALLEN</a:t>
            </a:r>
          </a:p>
          <a:p>
            <a:pPr marL="0" indent="0">
              <a:buNone/>
            </a:pPr>
            <a:r>
              <a:rPr lang="en-GB" dirty="0"/>
              <a:t>      7521 WARD</a:t>
            </a:r>
          </a:p>
          <a:p>
            <a:pPr marL="0" indent="0">
              <a:buNone/>
            </a:pPr>
            <a:r>
              <a:rPr lang="en-GB" dirty="0"/>
              <a:t>      7566 JONES</a:t>
            </a:r>
          </a:p>
          <a:p>
            <a:pPr marL="0" indent="0">
              <a:buNone/>
            </a:pPr>
            <a:r>
              <a:rPr lang="en-GB" dirty="0"/>
              <a:t>      7654 MARTIN</a:t>
            </a:r>
          </a:p>
          <a:p>
            <a:pPr marL="0" indent="0">
              <a:buNone/>
            </a:pPr>
            <a:r>
              <a:rPr lang="en-GB" dirty="0"/>
              <a:t>      7698 BLAKE</a:t>
            </a:r>
          </a:p>
          <a:p>
            <a:pPr marL="0" indent="0">
              <a:buNone/>
            </a:pPr>
            <a:r>
              <a:rPr lang="en-GB" dirty="0"/>
              <a:t>      7782 CLARK</a:t>
            </a:r>
          </a:p>
        </p:txBody>
      </p:sp>
    </p:spTree>
    <p:extLst>
      <p:ext uri="{BB962C8B-B14F-4D97-AF65-F5344CB8AC3E}">
        <p14:creationId xmlns:p14="http://schemas.microsoft.com/office/powerpoint/2010/main" val="18504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SQL. You will learn how to use the industry </a:t>
            </a:r>
            <a:r>
              <a:rPr lang="en-US" dirty="0" smtClean="0"/>
              <a:t>standard </a:t>
            </a:r>
            <a:r>
              <a:rPr lang="en-US" dirty="0"/>
              <a:t>tool for working with a Relational Database. </a:t>
            </a:r>
            <a:r>
              <a:rPr lang="en-US" dirty="0" smtClean="0"/>
              <a:t>You  </a:t>
            </a:r>
            <a:r>
              <a:rPr lang="en-US" dirty="0"/>
              <a:t>will  also  learn  many  other  things,  from </a:t>
            </a:r>
            <a:r>
              <a:rPr lang="en-US" dirty="0" smtClean="0"/>
              <a:t>constructing  </a:t>
            </a:r>
            <a:r>
              <a:rPr lang="en-US" dirty="0"/>
              <a:t>simple  queries  to  creating  your  own </a:t>
            </a:r>
            <a:r>
              <a:rPr lang="en-US" dirty="0" smtClean="0"/>
              <a:t>tables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Oracle SQL*Plus. After the course you should have a </a:t>
            </a:r>
            <a:r>
              <a:rPr lang="en-US" dirty="0" smtClean="0"/>
              <a:t>good </a:t>
            </a:r>
            <a:r>
              <a:rPr lang="en-US" dirty="0"/>
              <a:t>understanding of SQL*Plus, from starting it, to </a:t>
            </a:r>
            <a:r>
              <a:rPr lang="en-US" dirty="0" smtClean="0"/>
              <a:t>creating </a:t>
            </a:r>
            <a:r>
              <a:rPr lang="en-US" dirty="0"/>
              <a:t>simple reports on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00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job='CLERK';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7369 SMITH</a:t>
            </a:r>
          </a:p>
          <a:p>
            <a:pPr marL="0" indent="0">
              <a:buNone/>
            </a:pPr>
            <a:r>
              <a:rPr lang="en-GB" dirty="0"/>
              <a:t>      7876 ADAMS</a:t>
            </a:r>
          </a:p>
          <a:p>
            <a:pPr marL="0" indent="0">
              <a:buNone/>
            </a:pPr>
            <a:r>
              <a:rPr lang="en-GB" dirty="0"/>
              <a:t>      7900 JAMES</a:t>
            </a:r>
          </a:p>
          <a:p>
            <a:pPr marL="0" indent="0">
              <a:buNone/>
            </a:pPr>
            <a:r>
              <a:rPr lang="en-GB" dirty="0"/>
              <a:t>      7934 </a:t>
            </a:r>
            <a:r>
              <a:rPr lang="en-GB" dirty="0" smtClean="0"/>
              <a:t>MILLER</a:t>
            </a:r>
          </a:p>
          <a:p>
            <a:pPr marL="0" indent="0">
              <a:buNone/>
            </a:pPr>
            <a:r>
              <a:rPr lang="en-GB" dirty="0"/>
              <a:t>SQL&gt; select *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comm</a:t>
            </a:r>
            <a:r>
              <a:rPr lang="en-GB" dirty="0"/>
              <a:t>&gt;</a:t>
            </a:r>
            <a:r>
              <a:rPr lang="en-GB" dirty="0" err="1"/>
              <a:t>sal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/>
              <a:t> DEPTNO</a:t>
            </a:r>
            <a:r>
              <a:rPr lang="en-GB" dirty="0" smtClean="0"/>
              <a:t> </a:t>
            </a:r>
            <a:r>
              <a:rPr lang="en-GB" dirty="0"/>
              <a:t>EMPNO ENAME      JOB              MGR HIREDATE         SAL       COMM</a:t>
            </a:r>
          </a:p>
          <a:p>
            <a:pPr marL="0" indent="0">
              <a:buNone/>
            </a:pPr>
            <a:r>
              <a:rPr lang="en-GB" dirty="0"/>
              <a:t>---------- </a:t>
            </a:r>
            <a:r>
              <a:rPr lang="en-GB" dirty="0" smtClean="0"/>
              <a:t>	---------- 	--------- 	      ----------      --------- </a:t>
            </a:r>
            <a:r>
              <a:rPr lang="en-GB" dirty="0"/>
              <a:t>---------- </a:t>
            </a:r>
            <a:r>
              <a:rPr lang="en-GB" dirty="0" smtClean="0"/>
              <a:t>    ----------    ----------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30              </a:t>
            </a:r>
            <a:r>
              <a:rPr lang="en-GB" dirty="0"/>
              <a:t>7654 MARTIN     SALESMAN        7698 28-SEP-81       1250       1400</a:t>
            </a:r>
          </a:p>
          <a:p>
            <a:pPr marL="0" indent="0">
              <a:buNone/>
            </a:pP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334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Row Restriction using SQL Operators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SQL operators are available: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Operator	Meaning</a:t>
            </a:r>
            <a:endParaRPr lang="en-GB" b="1" dirty="0"/>
          </a:p>
          <a:p>
            <a:pPr marL="0" indent="0">
              <a:buNone/>
            </a:pPr>
            <a:r>
              <a:rPr lang="en-US" dirty="0" smtClean="0"/>
              <a:t>BETWEEN</a:t>
            </a:r>
            <a:r>
              <a:rPr lang="en-US" dirty="0"/>
              <a:t>	between two values (inclusive)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IN	</a:t>
            </a:r>
            <a:r>
              <a:rPr lang="en-US" dirty="0" smtClean="0"/>
              <a:t>	match </a:t>
            </a:r>
            <a:r>
              <a:rPr lang="en-US" dirty="0"/>
              <a:t>any in a list of values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IS NULL	is a NULL value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LIKE	</a:t>
            </a:r>
            <a:r>
              <a:rPr lang="en-US" dirty="0" smtClean="0"/>
              <a:t>	match </a:t>
            </a:r>
            <a:r>
              <a:rPr lang="en-US" dirty="0"/>
              <a:t>a character pattern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70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empno,deptno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 between 20 and 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    DEPTNO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7369         20</a:t>
            </a:r>
          </a:p>
          <a:p>
            <a:pPr marL="0" indent="0">
              <a:buNone/>
            </a:pPr>
            <a:r>
              <a:rPr lang="en-GB" dirty="0"/>
              <a:t>      7499         30</a:t>
            </a:r>
          </a:p>
          <a:p>
            <a:pPr marL="0" indent="0">
              <a:buNone/>
            </a:pPr>
            <a:r>
              <a:rPr lang="en-GB" dirty="0"/>
              <a:t>      7521         30</a:t>
            </a:r>
          </a:p>
          <a:p>
            <a:pPr marL="0" indent="0">
              <a:buNone/>
            </a:pPr>
            <a:r>
              <a:rPr lang="en-GB" dirty="0"/>
              <a:t>      7566         20</a:t>
            </a:r>
          </a:p>
          <a:p>
            <a:pPr marL="0" indent="0">
              <a:buNone/>
            </a:pPr>
            <a:r>
              <a:rPr lang="en-GB" dirty="0"/>
              <a:t>      7654         30</a:t>
            </a:r>
          </a:p>
          <a:p>
            <a:pPr marL="0" indent="0">
              <a:buNone/>
            </a:pPr>
            <a:r>
              <a:rPr lang="en-GB" dirty="0"/>
              <a:t>      7698         30</a:t>
            </a:r>
          </a:p>
          <a:p>
            <a:pPr marL="0" indent="0">
              <a:buNone/>
            </a:pPr>
            <a:r>
              <a:rPr lang="en-GB" dirty="0"/>
              <a:t>      7788         20</a:t>
            </a:r>
          </a:p>
          <a:p>
            <a:pPr marL="0" indent="0">
              <a:buNone/>
            </a:pPr>
            <a:r>
              <a:rPr lang="en-GB" dirty="0"/>
              <a:t>      7844         30</a:t>
            </a:r>
          </a:p>
          <a:p>
            <a:pPr marL="0" indent="0">
              <a:buNone/>
            </a:pPr>
            <a:r>
              <a:rPr lang="en-GB" dirty="0"/>
              <a:t>      7876         20</a:t>
            </a:r>
          </a:p>
          <a:p>
            <a:pPr marL="0" indent="0">
              <a:buNone/>
            </a:pPr>
            <a:r>
              <a:rPr lang="en-GB" dirty="0"/>
              <a:t>      7900         30</a:t>
            </a:r>
          </a:p>
          <a:p>
            <a:pPr marL="0" indent="0">
              <a:buNone/>
            </a:pPr>
            <a:r>
              <a:rPr lang="en-GB" dirty="0"/>
              <a:t>      7902         20</a:t>
            </a:r>
          </a:p>
        </p:txBody>
      </p:sp>
    </p:spTree>
    <p:extLst>
      <p:ext uri="{BB962C8B-B14F-4D97-AF65-F5344CB8AC3E}">
        <p14:creationId xmlns:p14="http://schemas.microsoft.com/office/powerpoint/2010/main" val="968714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empno,deptno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 in (10,20,30);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    DEPTNO</a:t>
            </a:r>
          </a:p>
          <a:p>
            <a:pPr marL="0" indent="0">
              <a:buNone/>
            </a:pPr>
            <a:r>
              <a:rPr lang="en-GB" dirty="0"/>
              <a:t>---------- ----------</a:t>
            </a:r>
          </a:p>
          <a:p>
            <a:pPr marL="0" indent="0">
              <a:buNone/>
            </a:pPr>
            <a:r>
              <a:rPr lang="en-GB" dirty="0"/>
              <a:t>      7369         20</a:t>
            </a:r>
          </a:p>
          <a:p>
            <a:pPr marL="0" indent="0">
              <a:buNone/>
            </a:pPr>
            <a:r>
              <a:rPr lang="en-GB" dirty="0"/>
              <a:t>      7499         30</a:t>
            </a:r>
          </a:p>
          <a:p>
            <a:pPr marL="0" indent="0">
              <a:buNone/>
            </a:pPr>
            <a:r>
              <a:rPr lang="en-GB" dirty="0"/>
              <a:t>      7521         30</a:t>
            </a:r>
          </a:p>
          <a:p>
            <a:pPr marL="0" indent="0">
              <a:buNone/>
            </a:pPr>
            <a:r>
              <a:rPr lang="en-GB" dirty="0"/>
              <a:t>      7566         20</a:t>
            </a:r>
          </a:p>
          <a:p>
            <a:pPr marL="0" indent="0">
              <a:buNone/>
            </a:pPr>
            <a:r>
              <a:rPr lang="en-GB" dirty="0"/>
              <a:t>      7654         30</a:t>
            </a:r>
          </a:p>
          <a:p>
            <a:pPr marL="0" indent="0">
              <a:buNone/>
            </a:pPr>
            <a:r>
              <a:rPr lang="en-GB" dirty="0"/>
              <a:t>      7698         30</a:t>
            </a:r>
          </a:p>
          <a:p>
            <a:pPr marL="0" indent="0">
              <a:buNone/>
            </a:pPr>
            <a:r>
              <a:rPr lang="en-GB" dirty="0"/>
              <a:t>      7782         10</a:t>
            </a:r>
          </a:p>
          <a:p>
            <a:pPr marL="0" indent="0">
              <a:buNone/>
            </a:pPr>
            <a:r>
              <a:rPr lang="en-GB" dirty="0"/>
              <a:t>      7788         20</a:t>
            </a:r>
          </a:p>
          <a:p>
            <a:pPr marL="0" indent="0">
              <a:buNone/>
            </a:pPr>
            <a:r>
              <a:rPr lang="en-GB" dirty="0"/>
              <a:t>      7839         10</a:t>
            </a:r>
          </a:p>
          <a:p>
            <a:pPr marL="0" indent="0">
              <a:buNone/>
            </a:pPr>
            <a:r>
              <a:rPr lang="en-GB" dirty="0"/>
              <a:t>      7844         30</a:t>
            </a:r>
          </a:p>
          <a:p>
            <a:pPr marL="0" indent="0">
              <a:buNone/>
            </a:pPr>
            <a:r>
              <a:rPr lang="en-GB" dirty="0"/>
              <a:t>      7876         20</a:t>
            </a:r>
          </a:p>
        </p:txBody>
      </p:sp>
    </p:spTree>
    <p:extLst>
      <p:ext uri="{BB962C8B-B14F-4D97-AF65-F5344CB8AC3E}">
        <p14:creationId xmlns:p14="http://schemas.microsoft.com/office/powerpoint/2010/main" val="229848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ename,sal,comm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comm</a:t>
            </a:r>
            <a:r>
              <a:rPr lang="en-GB" dirty="0"/>
              <a:t> is NULL;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      COMM</a:t>
            </a:r>
          </a:p>
          <a:p>
            <a:pPr marL="0" indent="0">
              <a:buNone/>
            </a:pPr>
            <a:r>
              <a:rPr lang="en-GB" dirty="0"/>
              <a:t>---------- 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7698 BLAKE            2850</a:t>
            </a:r>
          </a:p>
          <a:p>
            <a:pPr marL="0" indent="0">
              <a:buNone/>
            </a:pPr>
            <a:r>
              <a:rPr lang="en-GB" dirty="0"/>
              <a:t>      7782 CLARK            2450</a:t>
            </a:r>
          </a:p>
          <a:p>
            <a:pPr marL="0" indent="0">
              <a:buNone/>
            </a:pPr>
            <a:r>
              <a:rPr lang="en-GB" dirty="0"/>
              <a:t>      7788 SCOTT            3000</a:t>
            </a:r>
          </a:p>
          <a:p>
            <a:pPr marL="0" indent="0">
              <a:buNone/>
            </a:pPr>
            <a:r>
              <a:rPr lang="en-GB" dirty="0"/>
              <a:t>      7839 KING             5000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  <a:p>
            <a:pPr marL="0" indent="0">
              <a:buNone/>
            </a:pPr>
            <a:r>
              <a:rPr lang="en-GB" dirty="0"/>
              <a:t>      7900 JAMES             950</a:t>
            </a:r>
          </a:p>
          <a:p>
            <a:pPr marL="0" indent="0">
              <a:buNone/>
            </a:pPr>
            <a:r>
              <a:rPr lang="en-GB" dirty="0"/>
              <a:t>      7902 FORD             3000</a:t>
            </a:r>
          </a:p>
          <a:p>
            <a:pPr marL="0" indent="0">
              <a:buNone/>
            </a:pPr>
            <a:r>
              <a:rPr lang="en-GB" dirty="0"/>
              <a:t>      7934 MILLER           1300</a:t>
            </a:r>
          </a:p>
        </p:txBody>
      </p:sp>
    </p:spTree>
    <p:extLst>
      <p:ext uri="{BB962C8B-B14F-4D97-AF65-F5344CB8AC3E}">
        <p14:creationId xmlns:p14="http://schemas.microsoft.com/office/powerpoint/2010/main" val="93372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</a:t>
            </a:r>
            <a:r>
              <a:rPr lang="en-GB" dirty="0"/>
              <a:t>, </a:t>
            </a:r>
            <a:r>
              <a:rPr lang="en-GB" dirty="0" err="1"/>
              <a:t>ename,sal,comm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comm</a:t>
            </a:r>
            <a:r>
              <a:rPr lang="en-GB" dirty="0"/>
              <a:t> is not NULL;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      COMM</a:t>
            </a:r>
          </a:p>
          <a:p>
            <a:pPr marL="0" indent="0">
              <a:buNone/>
            </a:pPr>
            <a:r>
              <a:rPr lang="en-GB" dirty="0"/>
              <a:t>---------- ---------- ---------- ----------</a:t>
            </a:r>
          </a:p>
          <a:p>
            <a:pPr marL="0" indent="0">
              <a:buNone/>
            </a:pPr>
            <a:r>
              <a:rPr lang="en-GB" dirty="0"/>
              <a:t>      7499 ALLEN            1600        300</a:t>
            </a:r>
          </a:p>
          <a:p>
            <a:pPr marL="0" indent="0">
              <a:buNone/>
            </a:pPr>
            <a:r>
              <a:rPr lang="en-GB" dirty="0"/>
              <a:t>      7521 WARD             1250        500</a:t>
            </a:r>
          </a:p>
          <a:p>
            <a:pPr marL="0" indent="0">
              <a:buNone/>
            </a:pPr>
            <a:r>
              <a:rPr lang="en-GB" dirty="0"/>
              <a:t>      7654 MARTIN           1250       1400</a:t>
            </a:r>
          </a:p>
          <a:p>
            <a:pPr marL="0" indent="0">
              <a:buNone/>
            </a:pPr>
            <a:r>
              <a:rPr lang="en-GB" dirty="0"/>
              <a:t>      7844 TURNER           1500          0</a:t>
            </a:r>
          </a:p>
        </p:txBody>
      </p:sp>
    </p:spTree>
    <p:extLst>
      <p:ext uri="{BB962C8B-B14F-4D97-AF65-F5344CB8AC3E}">
        <p14:creationId xmlns:p14="http://schemas.microsoft.com/office/powerpoint/2010/main" val="243405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Wildcard Symbols Available 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Symbol	Represents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%</a:t>
            </a:r>
            <a:r>
              <a:rPr lang="en-US" dirty="0"/>
              <a:t>	</a:t>
            </a:r>
            <a:r>
              <a:rPr lang="en-US" sz="2800" dirty="0" smtClean="0"/>
              <a:t>any </a:t>
            </a:r>
            <a:r>
              <a:rPr lang="en-US" sz="2800" dirty="0"/>
              <a:t>sequence of zero or </a:t>
            </a:r>
            <a:r>
              <a:rPr lang="en-US" sz="2800" dirty="0" smtClean="0"/>
              <a:t>more characters</a:t>
            </a:r>
            <a:endParaRPr lang="en-GB" sz="2800" dirty="0"/>
          </a:p>
          <a:p>
            <a:pPr marL="0" indent="0">
              <a:buNone/>
            </a:pPr>
            <a:r>
              <a:rPr lang="en-US" sz="2000" dirty="0" smtClean="0"/>
              <a:t>_ </a:t>
            </a:r>
            <a:r>
              <a:rPr lang="en-US" sz="2000" dirty="0"/>
              <a:t>(</a:t>
            </a:r>
            <a:r>
              <a:rPr lang="en-US" sz="2000" dirty="0" smtClean="0"/>
              <a:t>underscore)	</a:t>
            </a:r>
            <a:r>
              <a:rPr lang="en-US" dirty="0" smtClean="0"/>
              <a:t>any </a:t>
            </a:r>
            <a:r>
              <a:rPr lang="en-US" dirty="0"/>
              <a:t>single </a:t>
            </a:r>
            <a:r>
              <a:rPr lang="en-US" dirty="0" smtClean="0"/>
              <a:t>character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like '%S';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  <a:p>
            <a:pPr marL="0" indent="0">
              <a:buNone/>
            </a:pPr>
            <a:r>
              <a:rPr lang="en-GB" dirty="0"/>
              <a:t>      7900 JAMES             </a:t>
            </a:r>
            <a:r>
              <a:rPr lang="en-GB" dirty="0" smtClean="0"/>
              <a:t>950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1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list all employees whose names have exactly </a:t>
            </a:r>
            <a:r>
              <a:rPr lang="en-US" dirty="0" smtClean="0"/>
              <a:t>4</a:t>
            </a:r>
            <a:r>
              <a:rPr lang="en-GB" dirty="0"/>
              <a:t> </a:t>
            </a:r>
            <a:r>
              <a:rPr lang="en-US" dirty="0" smtClean="0"/>
              <a:t>characters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like '____';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7521 WARD             1250</a:t>
            </a:r>
          </a:p>
          <a:p>
            <a:pPr marL="0" indent="0">
              <a:buNone/>
            </a:pPr>
            <a:r>
              <a:rPr lang="en-GB" dirty="0"/>
              <a:t>      7839 KING             5000</a:t>
            </a:r>
          </a:p>
          <a:p>
            <a:pPr marL="0" indent="0">
              <a:buNone/>
            </a:pPr>
            <a:r>
              <a:rPr lang="en-GB" dirty="0"/>
              <a:t>      7902 FORD             3000</a:t>
            </a:r>
          </a:p>
        </p:txBody>
      </p:sp>
    </p:spTree>
    <p:extLst>
      <p:ext uri="{BB962C8B-B14F-4D97-AF65-F5344CB8AC3E}">
        <p14:creationId xmlns:p14="http://schemas.microsoft.com/office/powerpoint/2010/main" val="3127566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Negating a Comparison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Negating Logical Operators</a:t>
            </a:r>
            <a:endParaRPr lang="en-GB" sz="1800" b="1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Operator		Meaning</a:t>
            </a:r>
            <a:endParaRPr lang="en-GB" sz="1800" b="1" dirty="0"/>
          </a:p>
          <a:p>
            <a:pPr marL="0" indent="0">
              <a:buNone/>
            </a:pPr>
            <a:r>
              <a:rPr lang="en-US" sz="1800" dirty="0"/>
              <a:t>&lt;&gt; </a:t>
            </a:r>
            <a:r>
              <a:rPr lang="en-US" sz="1800" dirty="0" smtClean="0"/>
              <a:t>		 </a:t>
            </a:r>
            <a:r>
              <a:rPr lang="en-US" sz="1800" dirty="0"/>
              <a:t>Not equal to </a:t>
            </a:r>
            <a:endParaRPr lang="en-GB" sz="1800" dirty="0"/>
          </a:p>
          <a:p>
            <a:pPr marL="0" indent="0">
              <a:buNone/>
            </a:pPr>
            <a:r>
              <a:rPr lang="en-US" sz="1800" dirty="0" smtClean="0"/>
              <a:t>!=	 	Same </a:t>
            </a:r>
            <a:r>
              <a:rPr lang="en-US" sz="1800" dirty="0"/>
              <a:t>as &lt;&gt; 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NOT column = </a:t>
            </a:r>
            <a:r>
              <a:rPr lang="en-US" sz="1800" dirty="0" smtClean="0"/>
              <a:t> 	Same </a:t>
            </a:r>
            <a:r>
              <a:rPr lang="en-US" sz="1800" dirty="0"/>
              <a:t>as &lt;&gt;</a:t>
            </a:r>
            <a:br>
              <a:rPr lang="en-US" sz="1800" dirty="0"/>
            </a:br>
            <a:r>
              <a:rPr lang="en-US" sz="1800" dirty="0"/>
              <a:t>NOT column </a:t>
            </a:r>
            <a:r>
              <a:rPr lang="en-US" sz="1800" dirty="0" smtClean="0"/>
              <a:t>&gt;	 Not </a:t>
            </a:r>
            <a:r>
              <a:rPr lang="en-US" sz="1800" dirty="0"/>
              <a:t>greater than 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Negating SQL Operators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Operator	</a:t>
            </a:r>
            <a:r>
              <a:rPr lang="en-US" sz="1800" b="1" dirty="0"/>
              <a:t>	</a:t>
            </a:r>
            <a:r>
              <a:rPr lang="en-US" sz="1800" b="1" dirty="0" smtClean="0"/>
              <a:t>Meaning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NOT </a:t>
            </a:r>
            <a:r>
              <a:rPr lang="en-US" sz="1800" dirty="0" smtClean="0"/>
              <a:t>BETWEEN 	not </a:t>
            </a:r>
            <a:r>
              <a:rPr lang="en-US" sz="1800" dirty="0"/>
              <a:t>between two values</a:t>
            </a:r>
            <a:endParaRPr lang="en-GB" sz="1800" dirty="0"/>
          </a:p>
          <a:p>
            <a:pPr marL="0" indent="0">
              <a:buNone/>
            </a:pPr>
            <a:r>
              <a:rPr lang="en-US" sz="1800" dirty="0" smtClean="0"/>
              <a:t>NOT </a:t>
            </a:r>
            <a:r>
              <a:rPr lang="en-US" sz="1800" dirty="0"/>
              <a:t>IN	</a:t>
            </a:r>
            <a:r>
              <a:rPr lang="en-US" sz="1800" dirty="0" smtClean="0"/>
              <a:t>	not  </a:t>
            </a:r>
            <a:r>
              <a:rPr lang="en-US" sz="1800" dirty="0"/>
              <a:t>in a list of </a:t>
            </a:r>
            <a:r>
              <a:rPr lang="en-US" sz="1800" dirty="0" smtClean="0"/>
              <a:t>values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NOT LIKE	</a:t>
            </a:r>
            <a:r>
              <a:rPr lang="en-US" sz="1800" dirty="0" smtClean="0"/>
              <a:t>	not </a:t>
            </a:r>
            <a:r>
              <a:rPr lang="en-US" sz="1800" dirty="0"/>
              <a:t>in a character </a:t>
            </a:r>
            <a:r>
              <a:rPr lang="en-US" sz="1800" dirty="0" smtClean="0"/>
              <a:t>pattern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IS NOT NULL	is not a NULL value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742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not like '____';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7499 ALLEN            1600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7654 MARTIN           1250</a:t>
            </a:r>
          </a:p>
          <a:p>
            <a:pPr marL="0" indent="0">
              <a:buNone/>
            </a:pPr>
            <a:r>
              <a:rPr lang="en-GB" dirty="0"/>
              <a:t>      7698 BLAKE            2850</a:t>
            </a:r>
          </a:p>
          <a:p>
            <a:pPr marL="0" indent="0">
              <a:buNone/>
            </a:pPr>
            <a:r>
              <a:rPr lang="en-GB" dirty="0"/>
              <a:t>      7782 CLARK            2450</a:t>
            </a:r>
          </a:p>
          <a:p>
            <a:pPr marL="0" indent="0">
              <a:buNone/>
            </a:pPr>
            <a:r>
              <a:rPr lang="en-GB" dirty="0"/>
              <a:t>      7788 SCOTT            3000</a:t>
            </a:r>
          </a:p>
          <a:p>
            <a:pPr marL="0" indent="0">
              <a:buNone/>
            </a:pPr>
            <a:r>
              <a:rPr lang="en-GB" dirty="0"/>
              <a:t>      7844 TURNER           1500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  <a:p>
            <a:pPr marL="0" indent="0">
              <a:buNone/>
            </a:pPr>
            <a:r>
              <a:rPr lang="en-GB" dirty="0"/>
              <a:t>      7900 JAMES             950</a:t>
            </a:r>
          </a:p>
          <a:p>
            <a:pPr marL="0" indent="0">
              <a:buNone/>
            </a:pPr>
            <a:r>
              <a:rPr lang="en-GB" dirty="0"/>
              <a:t>      7934 MILLER 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00698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 Constructs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Four basic constructs make up a Relational Database: -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Tables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Columns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Rows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Fields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In addition to the above there is the concept of key values: -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Primary Keys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Foreign Keys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944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AND </a:t>
            </a:r>
            <a:r>
              <a:rPr lang="en-US" dirty="0" err="1"/>
              <a:t>and</a:t>
            </a:r>
            <a:r>
              <a:rPr lang="en-US" dirty="0"/>
              <a:t> OR keywords to create WHERE clauses with multiple conditions.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 condition  using  the AND  keyword  is  true  if </a:t>
            </a:r>
            <a:r>
              <a:rPr lang="en-US" dirty="0" smtClean="0"/>
              <a:t>BOTH </a:t>
            </a:r>
            <a:r>
              <a:rPr lang="en-US" dirty="0"/>
              <a:t>conditions are true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 condition  using  the OR  keyword  is  true  if </a:t>
            </a:r>
            <a:r>
              <a:rPr lang="en-US" dirty="0" smtClean="0"/>
              <a:t>EITHER </a:t>
            </a:r>
            <a:r>
              <a:rPr lang="en-US" dirty="0"/>
              <a:t>condition is true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012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not like '____' and </a:t>
            </a:r>
            <a:r>
              <a:rPr lang="en-GB" dirty="0" err="1"/>
              <a:t>sal</a:t>
            </a:r>
            <a:r>
              <a:rPr lang="en-GB" dirty="0"/>
              <a:t>&lt;=1000;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7900 JAMES             </a:t>
            </a:r>
            <a:r>
              <a:rPr lang="en-GB" dirty="0" smtClean="0"/>
              <a:t>950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hiredate</a:t>
            </a:r>
            <a:r>
              <a:rPr lang="en-GB" dirty="0"/>
              <a:t>&lt;'01-jul-99' and NVL(comm,0) between 1001 and 1499;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7654 MARTIN           1250 28-SEP-81</a:t>
            </a:r>
          </a:p>
        </p:txBody>
      </p:sp>
    </p:spTree>
    <p:extLst>
      <p:ext uri="{BB962C8B-B14F-4D97-AF65-F5344CB8AC3E}">
        <p14:creationId xmlns:p14="http://schemas.microsoft.com/office/powerpoint/2010/main" val="2763399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select employees who work in department </a:t>
            </a:r>
            <a:r>
              <a:rPr lang="en-US" dirty="0" smtClean="0"/>
              <a:t>10 who  </a:t>
            </a:r>
            <a:r>
              <a:rPr lang="en-US" dirty="0"/>
              <a:t>earn  more  </a:t>
            </a:r>
            <a:r>
              <a:rPr lang="en-US" dirty="0" smtClean="0"/>
              <a:t>than £10,000  </a:t>
            </a:r>
            <a:r>
              <a:rPr lang="en-US" dirty="0"/>
              <a:t>per  annum,  </a:t>
            </a:r>
            <a:r>
              <a:rPr lang="en-US" dirty="0" smtClean="0"/>
              <a:t>or</a:t>
            </a:r>
            <a:r>
              <a:rPr lang="en-GB" dirty="0"/>
              <a:t> </a:t>
            </a:r>
            <a:r>
              <a:rPr lang="en-US" dirty="0" smtClean="0"/>
              <a:t>employees </a:t>
            </a:r>
            <a:r>
              <a:rPr lang="en-US" dirty="0"/>
              <a:t>who work in department 30 who </a:t>
            </a:r>
            <a:r>
              <a:rPr lang="en-US" dirty="0" smtClean="0"/>
              <a:t>earn</a:t>
            </a:r>
            <a:r>
              <a:rPr lang="en-GB" dirty="0"/>
              <a:t> </a:t>
            </a:r>
            <a:r>
              <a:rPr lang="en-US" dirty="0" smtClean="0"/>
              <a:t>more </a:t>
            </a:r>
            <a:r>
              <a:rPr lang="en-US" dirty="0"/>
              <a:t>than £15,000 per annum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(</a:t>
            </a:r>
            <a:r>
              <a:rPr lang="en-GB" dirty="0" err="1"/>
              <a:t>deptno</a:t>
            </a:r>
            <a:r>
              <a:rPr lang="en-GB" dirty="0"/>
              <a:t>=10 and </a:t>
            </a:r>
            <a:r>
              <a:rPr lang="en-GB" dirty="0" err="1"/>
              <a:t>sal</a:t>
            </a:r>
            <a:r>
              <a:rPr lang="en-GB" dirty="0"/>
              <a:t>*12&gt;10000) or (</a:t>
            </a:r>
            <a:r>
              <a:rPr lang="en-GB" dirty="0" err="1"/>
              <a:t>deptno</a:t>
            </a:r>
            <a:r>
              <a:rPr lang="en-GB" dirty="0"/>
              <a:t>=30 and </a:t>
            </a:r>
            <a:r>
              <a:rPr lang="en-GB" dirty="0" err="1"/>
              <a:t>sal</a:t>
            </a:r>
            <a:r>
              <a:rPr lang="en-GB" dirty="0"/>
              <a:t>*12&gt;15000);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7499 ALLEN            1600 20-FEB-81</a:t>
            </a:r>
          </a:p>
          <a:p>
            <a:pPr marL="0" indent="0">
              <a:buNone/>
            </a:pPr>
            <a:r>
              <a:rPr lang="en-GB" dirty="0"/>
              <a:t>      7698 BLAKE            2850 01-MAY-81</a:t>
            </a:r>
          </a:p>
          <a:p>
            <a:pPr marL="0" indent="0">
              <a:buNone/>
            </a:pPr>
            <a:r>
              <a:rPr lang="en-GB" dirty="0"/>
              <a:t>      7782 CLARK            2450 09-JUN-81</a:t>
            </a:r>
          </a:p>
          <a:p>
            <a:pPr marL="0" indent="0">
              <a:buNone/>
            </a:pPr>
            <a:r>
              <a:rPr lang="en-GB" dirty="0"/>
              <a:t>      7839 KING             5000 17-NOV-81</a:t>
            </a:r>
          </a:p>
          <a:p>
            <a:pPr marL="0" indent="0">
              <a:buNone/>
            </a:pPr>
            <a:r>
              <a:rPr lang="en-GB" dirty="0"/>
              <a:t>      7844 TURNER           1500 08-SEP-81</a:t>
            </a:r>
          </a:p>
          <a:p>
            <a:pPr marL="0" indent="0">
              <a:buNone/>
            </a:pPr>
            <a:r>
              <a:rPr lang="en-GB" dirty="0"/>
              <a:t>      7934 MILLER           1300 23-JAN-82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6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309317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constructing a WHERE clause you need to be aware of operator </a:t>
            </a:r>
            <a:r>
              <a:rPr lang="en-US" dirty="0" smtClean="0"/>
              <a:t>precedence.</a:t>
            </a:r>
          </a:p>
          <a:p>
            <a:pPr marL="0" indent="0">
              <a:buNone/>
            </a:pPr>
            <a:r>
              <a:rPr lang="en-US" dirty="0"/>
              <a:t>Operators are evaluated in a strict order, as follows: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1. All </a:t>
            </a:r>
            <a:r>
              <a:rPr lang="en-US" dirty="0"/>
              <a:t>Logical and SQL operators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NOT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AND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OR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=10 and job='CLARK' or job='MANAGER';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7566 JONES            2975 02-APR-81</a:t>
            </a:r>
          </a:p>
          <a:p>
            <a:pPr marL="0" indent="0">
              <a:buNone/>
            </a:pPr>
            <a:r>
              <a:rPr lang="en-GB" dirty="0"/>
              <a:t>      7698 BLAKE            2850 01-MAY-81</a:t>
            </a:r>
          </a:p>
          <a:p>
            <a:pPr marL="0" indent="0">
              <a:buNone/>
            </a:pPr>
            <a:r>
              <a:rPr lang="en-GB" dirty="0"/>
              <a:t>      7782 CLARK            2450 </a:t>
            </a:r>
            <a:r>
              <a:rPr lang="en-GB" dirty="0" smtClean="0"/>
              <a:t>09-JUN-81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=10 and (job='CLARK' or job='MANAGER');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7782 CLARK            2450 09-JUN-81</a:t>
            </a:r>
          </a:p>
        </p:txBody>
      </p:sp>
    </p:spTree>
    <p:extLst>
      <p:ext uri="{BB962C8B-B14F-4D97-AF65-F5344CB8AC3E}">
        <p14:creationId xmlns:p14="http://schemas.microsoft.com/office/powerpoint/2010/main" val="3908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Relational Operators are used to extract and combine data for selection.  They  can  be  thought  of  as  functions  that  can  be performed on data held within a relational database.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Restriction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operation that selects </a:t>
            </a:r>
            <a:r>
              <a:rPr lang="en-US" dirty="0" smtClean="0"/>
              <a:t>rows from a relation that meet certain conditions. There can be none, one or many conditions. This is sometimes referred to as a horizontal subset.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Projection </a:t>
            </a:r>
            <a:r>
              <a:rPr lang="en-US" dirty="0" smtClean="0"/>
              <a:t>This  </a:t>
            </a:r>
            <a:r>
              <a:rPr lang="en-US" dirty="0"/>
              <a:t>is  an  operation  that  only  selects  specified </a:t>
            </a:r>
            <a:r>
              <a:rPr lang="en-US" dirty="0" smtClean="0"/>
              <a:t>columns </a:t>
            </a:r>
            <a:r>
              <a:rPr lang="en-US" dirty="0"/>
              <a:t>from a relation and is suitably referred to as the vertical subset.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3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Product:</a:t>
            </a:r>
            <a:r>
              <a:rPr lang="en-US" dirty="0" smtClean="0"/>
              <a:t> </a:t>
            </a:r>
            <a:r>
              <a:rPr lang="en-US" dirty="0"/>
              <a:t>operation is the result of selecting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rows from two or more relations. The resulting set of rows returned is often very large. 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Join:</a:t>
            </a:r>
            <a:r>
              <a:rPr lang="en-US" dirty="0" smtClean="0"/>
              <a:t> This </a:t>
            </a:r>
            <a:r>
              <a:rPr lang="en-US" dirty="0"/>
              <a:t>operation is the result of selecting rows from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two more relations using one or more specified </a:t>
            </a:r>
            <a:br>
              <a:rPr lang="en-US" dirty="0"/>
            </a:br>
            <a:r>
              <a:rPr lang="en-US" dirty="0"/>
              <a:t>conditions. Joins are often made via foreign key </a:t>
            </a:r>
            <a:br>
              <a:rPr lang="en-US" dirty="0"/>
            </a:br>
            <a:r>
              <a:rPr lang="en-US" dirty="0"/>
              <a:t>columns. 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Union:</a:t>
            </a:r>
            <a:r>
              <a:rPr lang="en-US" dirty="0"/>
              <a:t>	This retrieves unique rows that appear in either or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both of two relations. UNION ALL can be used to retrieve ALL rows from either or both tables. 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Intersect:</a:t>
            </a:r>
            <a:r>
              <a:rPr lang="en-US" dirty="0" smtClean="0"/>
              <a:t> This </a:t>
            </a:r>
            <a:r>
              <a:rPr lang="en-US" dirty="0"/>
              <a:t>retrieves all rows that appear in both of </a:t>
            </a:r>
            <a:r>
              <a:rPr lang="en-US" dirty="0" smtClean="0"/>
              <a:t>two</a:t>
            </a:r>
            <a:r>
              <a:rPr lang="en-GB" dirty="0"/>
              <a:t> </a:t>
            </a:r>
            <a:r>
              <a:rPr lang="en-US" dirty="0" smtClean="0"/>
              <a:t>relations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Difference This </a:t>
            </a:r>
            <a:r>
              <a:rPr lang="en-US" dirty="0"/>
              <a:t>retrieves rows that appear in one </a:t>
            </a:r>
            <a:r>
              <a:rPr lang="en-US" dirty="0" smtClean="0"/>
              <a:t>relation</a:t>
            </a:r>
            <a:r>
              <a:rPr lang="en-GB" dirty="0"/>
              <a:t> </a:t>
            </a:r>
            <a:r>
              <a:rPr lang="en-US" dirty="0" smtClean="0"/>
              <a:t>only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5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RDB Properties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 Properties: -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Individual collection of tables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User does not need to know how data is accessed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Uses simple language called SQL for all actions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Uses set operations, not row by row processing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Can be modified online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8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 Properties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Table Properties: -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No duplicate columns or rows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Row and column order is insignificant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Field values are atomic, i.e. They cannot be </a:t>
            </a:r>
            <a:br>
              <a:rPr lang="en-US" dirty="0"/>
            </a:br>
            <a:r>
              <a:rPr lang="en-US" dirty="0"/>
              <a:t>	broken into component parts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SQL &amp; SQL*Plus?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 is the standard language used for querying </a:t>
            </a:r>
            <a:br>
              <a:rPr lang="en-US" dirty="0"/>
            </a:br>
            <a:r>
              <a:rPr lang="en-US" dirty="0"/>
              <a:t>Relational  Databases.  It  allows  you  to  view  and </a:t>
            </a:r>
            <a:br>
              <a:rPr lang="en-US" dirty="0"/>
            </a:br>
            <a:r>
              <a:rPr lang="en-US" dirty="0"/>
              <a:t>change data held within an RDB as well as allowing </a:t>
            </a:r>
            <a:br>
              <a:rPr lang="en-US" dirty="0"/>
            </a:br>
            <a:r>
              <a:rPr lang="en-US" dirty="0"/>
              <a:t>you to actually modify the structure of the database.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SQL*Plus is </a:t>
            </a:r>
            <a:r>
              <a:rPr lang="en-US" dirty="0" smtClean="0"/>
              <a:t>Oracle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front-end interface to SQL. From  SQL*Plus  you  can  create  SQL  scripts. SQL*Plus also has its own set of commands which aid SQL script development, and it also allows you to produce simple reports.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8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1906</Words>
  <Application>Microsoft Office PowerPoint</Application>
  <PresentationFormat>On-screen Show (4:3)</PresentationFormat>
  <Paragraphs>465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DBMS</vt:lpstr>
      <vt:lpstr>Course Objectives </vt:lpstr>
      <vt:lpstr>Course Objectives </vt:lpstr>
      <vt:lpstr>RDB Constructs </vt:lpstr>
      <vt:lpstr>Relational Operators</vt:lpstr>
      <vt:lpstr>Relational Operators </vt:lpstr>
      <vt:lpstr>RDB Properties </vt:lpstr>
      <vt:lpstr>RDB Properties </vt:lpstr>
      <vt:lpstr>What are SQL &amp; SQL*Plus? </vt:lpstr>
      <vt:lpstr>DML or DDL? </vt:lpstr>
      <vt:lpstr>Basic Query Block </vt:lpstr>
      <vt:lpstr>Table Definition</vt:lpstr>
      <vt:lpstr>Selecting Specific Columns </vt:lpstr>
      <vt:lpstr>Arithmetic Operators </vt:lpstr>
      <vt:lpstr>Example(Column Aliases)</vt:lpstr>
      <vt:lpstr>Concatenation</vt:lpstr>
      <vt:lpstr>Literals </vt:lpstr>
      <vt:lpstr>NULL Values </vt:lpstr>
      <vt:lpstr>Example(NULL)</vt:lpstr>
      <vt:lpstr>NVL Function </vt:lpstr>
      <vt:lpstr>Example (NVL)</vt:lpstr>
      <vt:lpstr>Duplicate Rows </vt:lpstr>
      <vt:lpstr>Duplicate Rows </vt:lpstr>
      <vt:lpstr>Ordering Data(asc) </vt:lpstr>
      <vt:lpstr>Ordering Data(desc) </vt:lpstr>
      <vt:lpstr>Example…</vt:lpstr>
      <vt:lpstr>Row Restriction </vt:lpstr>
      <vt:lpstr>Row Restriction using Logical Operators </vt:lpstr>
      <vt:lpstr>Example</vt:lpstr>
      <vt:lpstr>Eample</vt:lpstr>
      <vt:lpstr>Row Restriction using SQL Operators </vt:lpstr>
      <vt:lpstr>Example</vt:lpstr>
      <vt:lpstr>Con…</vt:lpstr>
      <vt:lpstr>Con…</vt:lpstr>
      <vt:lpstr>Con….</vt:lpstr>
      <vt:lpstr>Con…</vt:lpstr>
      <vt:lpstr>PowerPoint Presentation</vt:lpstr>
      <vt:lpstr>Negating a Comparison </vt:lpstr>
      <vt:lpstr>Example</vt:lpstr>
      <vt:lpstr>Multiple Conditions </vt:lpstr>
      <vt:lpstr>Example</vt:lpstr>
      <vt:lpstr>Con..</vt:lpstr>
      <vt:lpstr>Operator Precedence 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17</cp:revision>
  <dcterms:created xsi:type="dcterms:W3CDTF">2006-08-16T00:00:00Z</dcterms:created>
  <dcterms:modified xsi:type="dcterms:W3CDTF">2018-01-12T18:52:29Z</dcterms:modified>
</cp:coreProperties>
</file>