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94660"/>
  </p:normalViewPr>
  <p:slideViewPr>
    <p:cSldViewPr>
      <p:cViewPr varScale="1">
        <p:scale>
          <a:sx n="53" d="100"/>
          <a:sy n="53" d="100"/>
        </p:scale>
        <p:origin x="-102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EEB7F-0E57-45BF-8C89-DF953051AF65}" type="datetimeFigureOut">
              <a:rPr lang="en-GB" smtClean="0"/>
              <a:t>23/09/2017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7D1A-D8F1-4363-8A86-6D13A3335E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62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unsure as to exactly how a condition will be evaluated, feel free to use parentheses.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7D1A-D8F1-4363-8A86-6D13A3335EF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4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unsure as to exactly how a condition will be evaluated, feel free to use parentheses. 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7D1A-D8F1-4363-8A86-6D13A3335EF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4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string  is  longer  than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then string  is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to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37D1A-D8F1-4363-8A86-6D13A3335EF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43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 smtClean="0"/>
              <a:t>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48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empno,ename,sal,hiredate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deptno</a:t>
            </a:r>
            <a:r>
              <a:rPr lang="en-GB" dirty="0"/>
              <a:t>=10 and job='CLARK' or job='MANAGER';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 HIREDATE</a:t>
            </a:r>
          </a:p>
          <a:p>
            <a:pPr marL="0" indent="0">
              <a:buNone/>
            </a:pPr>
            <a:r>
              <a:rPr lang="en-GB" dirty="0"/>
              <a:t>---------- ---------- ---------- ---------</a:t>
            </a:r>
          </a:p>
          <a:p>
            <a:pPr marL="0" indent="0">
              <a:buNone/>
            </a:pPr>
            <a:r>
              <a:rPr lang="en-GB" dirty="0"/>
              <a:t>      7566 JONES            2975 02-APR-81</a:t>
            </a:r>
          </a:p>
          <a:p>
            <a:pPr marL="0" indent="0">
              <a:buNone/>
            </a:pPr>
            <a:r>
              <a:rPr lang="en-GB" dirty="0"/>
              <a:t>      7698 BLAKE            2850 01-MAY-81</a:t>
            </a:r>
          </a:p>
          <a:p>
            <a:pPr marL="0" indent="0">
              <a:buNone/>
            </a:pPr>
            <a:r>
              <a:rPr lang="en-GB" dirty="0"/>
              <a:t>      7782 CLARK            2450 </a:t>
            </a:r>
            <a:r>
              <a:rPr lang="en-GB" dirty="0" smtClean="0"/>
              <a:t>09-JUN-81</a:t>
            </a:r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empno,ename,sal,hiredate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deptno</a:t>
            </a:r>
            <a:r>
              <a:rPr lang="en-GB" dirty="0"/>
              <a:t>=10 and (job='CLARK' or job='MANAGER');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 HIREDATE</a:t>
            </a:r>
          </a:p>
          <a:p>
            <a:pPr marL="0" indent="0">
              <a:buNone/>
            </a:pPr>
            <a:r>
              <a:rPr lang="en-GB" dirty="0"/>
              <a:t>---------- ---------- ---------- ---------</a:t>
            </a:r>
          </a:p>
          <a:p>
            <a:pPr marL="0" indent="0">
              <a:buNone/>
            </a:pPr>
            <a:r>
              <a:rPr lang="en-GB" dirty="0"/>
              <a:t>      7782 CLARK            2450 09-JUN-81</a:t>
            </a:r>
          </a:p>
        </p:txBody>
      </p:sp>
    </p:spTree>
    <p:extLst>
      <p:ext uri="{BB962C8B-B14F-4D97-AF65-F5344CB8AC3E}">
        <p14:creationId xmlns:p14="http://schemas.microsoft.com/office/powerpoint/2010/main" val="390883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</a:t>
            </a:r>
            <a:r>
              <a:rPr lang="en-US" dirty="0" smtClean="0"/>
              <a:t> </a:t>
            </a:r>
            <a:r>
              <a:rPr lang="en-US" dirty="0"/>
              <a:t>Functions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Row functions are basically pre-defined or custom built commands which can be used to modify the data in a SQL statement. Row functions have the following properties: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They require arguments - these can be constants, </a:t>
            </a:r>
            <a:r>
              <a:rPr lang="en-US" dirty="0" smtClean="0"/>
              <a:t>variables</a:t>
            </a:r>
            <a:r>
              <a:rPr lang="en-US" dirty="0"/>
              <a:t>, column names or expressions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Functions return a single value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Functions act on each row returned by the query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They can be used in SELECT, WHERE and ORDER </a:t>
            </a:r>
            <a:r>
              <a:rPr lang="en-US" dirty="0" smtClean="0"/>
              <a:t>BY </a:t>
            </a:r>
            <a:r>
              <a:rPr lang="en-US" dirty="0"/>
              <a:t>clauses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They can be nested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many different kinds of row functions available.  They are: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Character Functions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Number Functions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Oracle Dates, Date Arithmetic &amp; Date functions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Conversion functions &amp; format Masks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Functions that accept any kind of datatype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Nesting Functions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We will take a brief look at some of the more commonly used functions.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91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will look at the following character functions: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LOWER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UPPER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INITCAP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LPAD &amp; RPAD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SUBSTR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INSTR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LTRIM &amp; RTRIM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LENGTH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TRANSLATE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REPLACE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92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Converts all characters to lower case 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SQL&gt; select lower('HELLO')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LOWER</a:t>
            </a:r>
          </a:p>
          <a:p>
            <a:pPr marL="0" indent="0">
              <a:buNone/>
            </a:pPr>
            <a:r>
              <a:rPr lang="en-GB" dirty="0"/>
              <a:t>-----</a:t>
            </a:r>
          </a:p>
          <a:p>
            <a:pPr marL="0" indent="0">
              <a:buNone/>
            </a:pPr>
            <a:r>
              <a:rPr lang="en-GB" dirty="0"/>
              <a:t>hello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18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Converts all characters to </a:t>
            </a:r>
            <a:r>
              <a:rPr lang="en-US" dirty="0" smtClean="0"/>
              <a:t>upper </a:t>
            </a:r>
            <a:r>
              <a:rPr lang="en-US" dirty="0"/>
              <a:t>case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SQL&gt; select upper('hello')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UPPER</a:t>
            </a:r>
          </a:p>
          <a:p>
            <a:pPr marL="0" indent="0">
              <a:buNone/>
            </a:pPr>
            <a:r>
              <a:rPr lang="en-GB" dirty="0"/>
              <a:t>-----</a:t>
            </a:r>
          </a:p>
          <a:p>
            <a:pPr marL="0" indent="0">
              <a:buNone/>
            </a:pPr>
            <a:r>
              <a:rPr lang="en-GB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3104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INITCAP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Forces </a:t>
            </a:r>
            <a:r>
              <a:rPr lang="en-US" dirty="0"/>
              <a:t>the first letter of each word to be in </a:t>
            </a:r>
            <a:r>
              <a:rPr lang="en-US" dirty="0" smtClean="0"/>
              <a:t>upper</a:t>
            </a:r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initcap</a:t>
            </a:r>
            <a:r>
              <a:rPr lang="en-GB" dirty="0"/>
              <a:t>(</a:t>
            </a:r>
            <a:r>
              <a:rPr lang="en-GB" dirty="0" err="1"/>
              <a:t>ename</a:t>
            </a:r>
            <a:r>
              <a:rPr lang="en-GB" dirty="0"/>
              <a:t>) from </a:t>
            </a:r>
            <a:r>
              <a:rPr lang="en-GB" dirty="0" err="1"/>
              <a:t>emp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INITCAP(ENAME)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----------</a:t>
            </a:r>
          </a:p>
          <a:p>
            <a:pPr marL="0" indent="0">
              <a:buNone/>
            </a:pPr>
            <a:r>
              <a:rPr lang="en-GB" dirty="0"/>
              <a:t>Smith</a:t>
            </a:r>
          </a:p>
          <a:p>
            <a:pPr marL="0" indent="0">
              <a:buNone/>
            </a:pPr>
            <a:r>
              <a:rPr lang="en-GB" dirty="0"/>
              <a:t>Allen</a:t>
            </a:r>
          </a:p>
          <a:p>
            <a:pPr marL="0" indent="0">
              <a:buNone/>
            </a:pPr>
            <a:r>
              <a:rPr lang="en-GB" dirty="0"/>
              <a:t>Ward</a:t>
            </a:r>
          </a:p>
          <a:p>
            <a:pPr marL="0" indent="0">
              <a:buNone/>
            </a:pPr>
            <a:r>
              <a:rPr lang="en-GB" dirty="0"/>
              <a:t>Jones</a:t>
            </a:r>
          </a:p>
          <a:p>
            <a:pPr marL="0" indent="0">
              <a:buNone/>
            </a:pPr>
            <a:r>
              <a:rPr lang="en-GB" dirty="0"/>
              <a:t>Martin</a:t>
            </a:r>
          </a:p>
          <a:p>
            <a:pPr marL="0" indent="0">
              <a:buNone/>
            </a:pPr>
            <a:r>
              <a:rPr lang="en-GB" dirty="0"/>
              <a:t>Blake</a:t>
            </a:r>
          </a:p>
          <a:p>
            <a:pPr marL="0" indent="0">
              <a:buNone/>
            </a:pPr>
            <a:r>
              <a:rPr lang="en-GB" dirty="0"/>
              <a:t>Clark</a:t>
            </a:r>
          </a:p>
          <a:p>
            <a:pPr marL="0" indent="0">
              <a:buNone/>
            </a:pPr>
            <a:r>
              <a:rPr lang="en-GB" dirty="0"/>
              <a:t>Scott</a:t>
            </a:r>
          </a:p>
          <a:p>
            <a:pPr marL="0" indent="0">
              <a:buNone/>
            </a:pPr>
            <a:r>
              <a:rPr lang="en-GB" dirty="0"/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334516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LPAD &amp; RPAD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Pads  </a:t>
            </a:r>
            <a:r>
              <a:rPr lang="en-US" dirty="0"/>
              <a:t>string  to  the  left  or  right  with  a  specified </a:t>
            </a:r>
            <a:r>
              <a:rPr lang="en-US" dirty="0" smtClean="0"/>
              <a:t>character </a:t>
            </a:r>
            <a:r>
              <a:rPr lang="en-US" dirty="0"/>
              <a:t>until a specified length is reached Syntax 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LPAD</a:t>
            </a:r>
            <a:r>
              <a:rPr lang="en-US" dirty="0"/>
              <a:t>(</a:t>
            </a:r>
            <a:r>
              <a:rPr lang="en-US" dirty="0" err="1"/>
              <a:t>string,len,pstring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/>
              <a:t>RPAD</a:t>
            </a:r>
            <a:r>
              <a:rPr lang="en-US" dirty="0"/>
              <a:t>(</a:t>
            </a:r>
            <a:r>
              <a:rPr lang="en-US" dirty="0" err="1"/>
              <a:t>string,len,pstring</a:t>
            </a:r>
            <a:r>
              <a:rPr lang="en-US" dirty="0"/>
              <a:t>)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Arguments </a:t>
            </a:r>
            <a:endParaRPr lang="en-GB" dirty="0"/>
          </a:p>
          <a:p>
            <a:r>
              <a:rPr lang="en-US" b="1" dirty="0"/>
              <a:t>string</a:t>
            </a:r>
            <a:r>
              <a:rPr lang="en-US" dirty="0"/>
              <a:t>	the string to be padded</a:t>
            </a:r>
            <a:endParaRPr lang="en-GB" dirty="0"/>
          </a:p>
          <a:p>
            <a:r>
              <a:rPr lang="en-US" b="1" dirty="0" err="1"/>
              <a:t>len</a:t>
            </a:r>
            <a:r>
              <a:rPr lang="en-US" dirty="0"/>
              <a:t>	</a:t>
            </a:r>
            <a:r>
              <a:rPr lang="en-US" dirty="0" smtClean="0"/>
              <a:t>	the </a:t>
            </a:r>
            <a:r>
              <a:rPr lang="en-US" dirty="0"/>
              <a:t>length of the final string</a:t>
            </a:r>
            <a:endParaRPr lang="en-GB" dirty="0"/>
          </a:p>
          <a:p>
            <a:r>
              <a:rPr lang="en-US" b="1" dirty="0" err="1"/>
              <a:t>pstring</a:t>
            </a:r>
            <a:r>
              <a:rPr lang="en-US" dirty="0"/>
              <a:t>   </a:t>
            </a:r>
            <a:r>
              <a:rPr lang="en-US" dirty="0" smtClean="0"/>
              <a:t>	the </a:t>
            </a:r>
            <a:r>
              <a:rPr lang="en-US" dirty="0"/>
              <a:t>string to use for padding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140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LPAD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lpad</a:t>
            </a:r>
            <a:r>
              <a:rPr lang="en-GB" dirty="0"/>
              <a:t>('Hello 6th Batch',50,'*') </a:t>
            </a:r>
            <a:r>
              <a:rPr lang="en-GB" dirty="0" smtClean="0"/>
              <a:t>from dual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LPAD('HELLO6THBATCH',50,'*')</a:t>
            </a:r>
          </a:p>
          <a:p>
            <a:pPr marL="0" indent="0">
              <a:buNone/>
            </a:pPr>
            <a:r>
              <a:rPr lang="en-GB" dirty="0"/>
              <a:t>--------------------------------------------------</a:t>
            </a:r>
          </a:p>
          <a:p>
            <a:pPr marL="0" indent="0">
              <a:buNone/>
            </a:pPr>
            <a:r>
              <a:rPr lang="en-GB" dirty="0"/>
              <a:t>***********************************Hello 6th Batch</a:t>
            </a:r>
          </a:p>
        </p:txBody>
      </p:sp>
    </p:spTree>
    <p:extLst>
      <p:ext uri="{BB962C8B-B14F-4D97-AF65-F5344CB8AC3E}">
        <p14:creationId xmlns:p14="http://schemas.microsoft.com/office/powerpoint/2010/main" val="2397962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rpad</a:t>
            </a:r>
            <a:r>
              <a:rPr lang="en-GB" dirty="0"/>
              <a:t>('Hello 6th Batch',50,'*')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RPAD('HELLO6THBATCH',50,'*')</a:t>
            </a:r>
          </a:p>
          <a:p>
            <a:pPr marL="0" indent="0">
              <a:buNone/>
            </a:pPr>
            <a:r>
              <a:rPr lang="en-GB" dirty="0"/>
              <a:t>--------------------------------------------------</a:t>
            </a:r>
          </a:p>
          <a:p>
            <a:pPr marL="0" indent="0">
              <a:buNone/>
            </a:pPr>
            <a:r>
              <a:rPr lang="en-GB" dirty="0"/>
              <a:t>Hello 6th Batch***********************************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180515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Restriction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Wildcard Symbols Available 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Symbol	Represents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%</a:t>
            </a:r>
            <a:r>
              <a:rPr lang="en-US" dirty="0"/>
              <a:t>	</a:t>
            </a:r>
            <a:r>
              <a:rPr lang="en-US" sz="2800" dirty="0" smtClean="0"/>
              <a:t>any </a:t>
            </a:r>
            <a:r>
              <a:rPr lang="en-US" sz="2800" dirty="0"/>
              <a:t>sequence of zero or </a:t>
            </a:r>
            <a:r>
              <a:rPr lang="en-US" sz="2800" dirty="0" smtClean="0"/>
              <a:t>more characters</a:t>
            </a:r>
            <a:endParaRPr lang="en-GB" sz="2800" dirty="0"/>
          </a:p>
          <a:p>
            <a:pPr marL="0" indent="0">
              <a:buNone/>
            </a:pPr>
            <a:r>
              <a:rPr lang="en-US" sz="2000" dirty="0" smtClean="0"/>
              <a:t>_ </a:t>
            </a:r>
            <a:r>
              <a:rPr lang="en-US" sz="2000" dirty="0"/>
              <a:t>(</a:t>
            </a:r>
            <a:r>
              <a:rPr lang="en-US" sz="2000" dirty="0" smtClean="0"/>
              <a:t>underscore)	</a:t>
            </a:r>
            <a:r>
              <a:rPr lang="en-US" dirty="0" smtClean="0"/>
              <a:t>any </a:t>
            </a:r>
            <a:r>
              <a:rPr lang="en-US" dirty="0"/>
              <a:t>single </a:t>
            </a:r>
            <a:r>
              <a:rPr lang="en-US" dirty="0" smtClean="0"/>
              <a:t>character</a:t>
            </a:r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ename</a:t>
            </a:r>
            <a:r>
              <a:rPr lang="en-GB" dirty="0"/>
              <a:t> like '%S';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</a:t>
            </a:r>
          </a:p>
          <a:p>
            <a:pPr marL="0" indent="0">
              <a:buNone/>
            </a:pPr>
            <a:r>
              <a:rPr lang="en-GB" dirty="0"/>
              <a:t>---------- ---------- ----------</a:t>
            </a:r>
          </a:p>
          <a:p>
            <a:pPr marL="0" indent="0">
              <a:buNone/>
            </a:pPr>
            <a:r>
              <a:rPr lang="en-GB" dirty="0"/>
              <a:t>      7566 JONES            2975</a:t>
            </a:r>
          </a:p>
          <a:p>
            <a:pPr marL="0" indent="0">
              <a:buNone/>
            </a:pPr>
            <a:r>
              <a:rPr lang="en-GB" dirty="0"/>
              <a:t>      7876 ADAMS            1100</a:t>
            </a:r>
          </a:p>
          <a:p>
            <a:pPr marL="0" indent="0">
              <a:buNone/>
            </a:pPr>
            <a:r>
              <a:rPr lang="en-GB" dirty="0"/>
              <a:t>      7900 JAMES             </a:t>
            </a:r>
            <a:r>
              <a:rPr lang="en-GB" dirty="0" smtClean="0"/>
              <a:t>950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41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SUBSTR function is used to extract a portion of </a:t>
            </a:r>
            <a:r>
              <a:rPr lang="en-US" dirty="0" smtClean="0"/>
              <a:t>a </a:t>
            </a:r>
            <a:r>
              <a:rPr lang="en-US" dirty="0"/>
              <a:t>string.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Syntax </a:t>
            </a:r>
            <a:r>
              <a:rPr lang="en-GB" dirty="0" smtClean="0"/>
              <a:t>-&gt; </a:t>
            </a:r>
            <a:r>
              <a:rPr lang="en-US" dirty="0" smtClean="0"/>
              <a:t>SUBSTR(</a:t>
            </a:r>
            <a:r>
              <a:rPr lang="en-US" dirty="0" err="1" smtClean="0"/>
              <a:t>string,pos,len</a:t>
            </a:r>
            <a:r>
              <a:rPr lang="en-US" dirty="0"/>
              <a:t>) </a:t>
            </a:r>
            <a:endParaRPr lang="en-GB" dirty="0"/>
          </a:p>
          <a:p>
            <a:r>
              <a:rPr lang="en-US" b="1" dirty="0"/>
              <a:t>string</a:t>
            </a:r>
            <a:r>
              <a:rPr lang="en-US" dirty="0"/>
              <a:t>	the string to be extracted from</a:t>
            </a:r>
            <a:endParaRPr lang="en-GB" dirty="0"/>
          </a:p>
          <a:p>
            <a:r>
              <a:rPr lang="en-US" b="1" dirty="0" err="1"/>
              <a:t>len</a:t>
            </a:r>
            <a:r>
              <a:rPr lang="en-US" dirty="0"/>
              <a:t>	starting position to extract</a:t>
            </a:r>
            <a:endParaRPr lang="en-GB" dirty="0"/>
          </a:p>
          <a:p>
            <a:r>
              <a:rPr lang="en-US" b="1" dirty="0" err="1"/>
              <a:t>pstring</a:t>
            </a:r>
            <a:r>
              <a:rPr lang="en-US" dirty="0"/>
              <a:t>   length of </a:t>
            </a:r>
            <a:r>
              <a:rPr lang="en-US" dirty="0" smtClean="0"/>
              <a:t>extraction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substr</a:t>
            </a:r>
            <a:r>
              <a:rPr lang="en-GB" dirty="0"/>
              <a:t>('Hello 6th Batch',7,'3') from dual</a:t>
            </a:r>
            <a:r>
              <a:rPr lang="en-GB" dirty="0" smtClean="0"/>
              <a:t>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SUB</a:t>
            </a:r>
          </a:p>
          <a:p>
            <a:pPr marL="0" indent="0">
              <a:buNone/>
            </a:pPr>
            <a:r>
              <a:rPr lang="en-GB" dirty="0"/>
              <a:t>---</a:t>
            </a:r>
          </a:p>
          <a:p>
            <a:pPr marL="0" indent="0">
              <a:buNone/>
            </a:pPr>
            <a:r>
              <a:rPr lang="en-GB" dirty="0"/>
              <a:t>6th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012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Returns the starting position of string within another </a:t>
            </a:r>
            <a:r>
              <a:rPr lang="en-US" dirty="0" smtClean="0"/>
              <a:t>string.</a:t>
            </a:r>
          </a:p>
          <a:p>
            <a:r>
              <a:rPr lang="en-US" dirty="0"/>
              <a:t>INSTR(</a:t>
            </a:r>
            <a:r>
              <a:rPr lang="en-US" dirty="0" err="1"/>
              <a:t>string,search</a:t>
            </a:r>
            <a:r>
              <a:rPr lang="en-US" dirty="0"/>
              <a:t>) </a:t>
            </a:r>
            <a:endParaRPr lang="en-GB" dirty="0"/>
          </a:p>
          <a:p>
            <a:r>
              <a:rPr lang="en-US" dirty="0"/>
              <a:t>INSTR(</a:t>
            </a:r>
            <a:r>
              <a:rPr lang="en-US" dirty="0" err="1"/>
              <a:t>string,search,pos,n</a:t>
            </a:r>
            <a:r>
              <a:rPr lang="en-US" dirty="0" smtClean="0"/>
              <a:t>)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string	The string to be searched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search	The search string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Pos</a:t>
            </a:r>
            <a:r>
              <a:rPr lang="en-US" dirty="0" smtClean="0"/>
              <a:t>	</a:t>
            </a:r>
            <a:r>
              <a:rPr lang="en-US" dirty="0"/>
              <a:t>	Start position of search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	</a:t>
            </a:r>
            <a:r>
              <a:rPr lang="en-US" dirty="0" smtClean="0"/>
              <a:t>	Finds </a:t>
            </a:r>
            <a:r>
              <a:rPr lang="en-US" dirty="0"/>
              <a:t>the nth occurrence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770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instr</a:t>
            </a:r>
            <a:r>
              <a:rPr lang="en-GB" dirty="0"/>
              <a:t>('Hello 6th </a:t>
            </a:r>
            <a:r>
              <a:rPr lang="en-GB" dirty="0" err="1"/>
              <a:t>Batch','Batch</a:t>
            </a:r>
            <a:r>
              <a:rPr lang="en-GB" dirty="0"/>
              <a:t>')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INSTR('HELLO6THBATCH','BATCH')</a:t>
            </a:r>
          </a:p>
          <a:p>
            <a:pPr marL="0" indent="0">
              <a:buNone/>
            </a:pPr>
            <a:r>
              <a:rPr lang="en-GB" dirty="0"/>
              <a:t>------------------------------</a:t>
            </a:r>
          </a:p>
          <a:p>
            <a:pPr marL="0" indent="0">
              <a:buNone/>
            </a:pPr>
            <a:r>
              <a:rPr lang="en-GB" dirty="0"/>
              <a:t>                            </a:t>
            </a:r>
            <a:r>
              <a:rPr lang="en-GB" dirty="0" smtClean="0"/>
              <a:t>11</a:t>
            </a:r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instr</a:t>
            </a:r>
            <a:r>
              <a:rPr lang="en-GB" dirty="0"/>
              <a:t>('Hello 6th Batch! 6th Batch','Batch',5,2)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INSTR('HELLO6THBATCH!6THBATCH','BATCH',5,2)</a:t>
            </a:r>
          </a:p>
          <a:p>
            <a:pPr marL="0" indent="0">
              <a:buNone/>
            </a:pPr>
            <a:r>
              <a:rPr lang="en-GB" dirty="0"/>
              <a:t>-------------------------------------------</a:t>
            </a:r>
          </a:p>
          <a:p>
            <a:pPr marL="0" indent="0">
              <a:buNone/>
            </a:pPr>
            <a:r>
              <a:rPr lang="en-GB" dirty="0"/>
              <a:t>                                         22</a:t>
            </a:r>
          </a:p>
        </p:txBody>
      </p:sp>
    </p:spTree>
    <p:extLst>
      <p:ext uri="{BB962C8B-B14F-4D97-AF65-F5344CB8AC3E}">
        <p14:creationId xmlns:p14="http://schemas.microsoft.com/office/powerpoint/2010/main" val="1547820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LTRIM &amp; RTRIM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ltrim</a:t>
            </a:r>
            <a:r>
              <a:rPr lang="en-US" dirty="0"/>
              <a:t> and </a:t>
            </a:r>
            <a:r>
              <a:rPr lang="en-US" b="1" dirty="0" err="1"/>
              <a:t>rtrim</a:t>
            </a:r>
            <a:r>
              <a:rPr lang="en-US" dirty="0"/>
              <a:t> functions remove portions of a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string from the left or right 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Syntax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LTRIM(</a:t>
            </a:r>
            <a:r>
              <a:rPr lang="en-US" dirty="0" err="1"/>
              <a:t>string,rem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RTRIM(</a:t>
            </a:r>
            <a:r>
              <a:rPr lang="en-US" dirty="0" err="1"/>
              <a:t>string,rem</a:t>
            </a:r>
            <a:r>
              <a:rPr lang="en-US" dirty="0"/>
              <a:t>) 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Arguments 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string</a:t>
            </a:r>
            <a:r>
              <a:rPr lang="en-US" dirty="0"/>
              <a:t>	</a:t>
            </a:r>
            <a:r>
              <a:rPr lang="en-US" dirty="0" smtClean="0"/>
              <a:t>	The </a:t>
            </a:r>
            <a:r>
              <a:rPr lang="en-US" dirty="0"/>
              <a:t>string you wish to modify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rem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3000" dirty="0" smtClean="0"/>
              <a:t>The </a:t>
            </a:r>
            <a:r>
              <a:rPr lang="en-US" sz="3000" dirty="0"/>
              <a:t>string to be removed. </a:t>
            </a:r>
            <a:r>
              <a:rPr lang="en-US" sz="3000" dirty="0" smtClean="0"/>
              <a:t>All occurrences</a:t>
            </a:r>
            <a:r>
              <a:rPr lang="en-GB" sz="3000" dirty="0"/>
              <a:t> </a:t>
            </a:r>
            <a:r>
              <a:rPr lang="en-US" sz="3000" dirty="0" smtClean="0"/>
              <a:t>are </a:t>
            </a:r>
            <a:r>
              <a:rPr lang="en-US" sz="3000" dirty="0"/>
              <a:t>removed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03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ltrim</a:t>
            </a:r>
            <a:r>
              <a:rPr lang="en-GB" dirty="0"/>
              <a:t>('</a:t>
            </a:r>
            <a:r>
              <a:rPr lang="en-GB" dirty="0" err="1"/>
              <a:t>Hello','H</a:t>
            </a:r>
            <a:r>
              <a:rPr lang="en-GB" dirty="0"/>
              <a:t>')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LTRI</a:t>
            </a:r>
          </a:p>
          <a:p>
            <a:pPr marL="0" indent="0">
              <a:buNone/>
            </a:pPr>
            <a:r>
              <a:rPr lang="en-GB" dirty="0"/>
              <a:t>----</a:t>
            </a:r>
          </a:p>
          <a:p>
            <a:pPr marL="0" indent="0">
              <a:buNone/>
            </a:pPr>
            <a:r>
              <a:rPr lang="en-GB" dirty="0" err="1"/>
              <a:t>ello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 smtClean="0"/>
              <a:t>rtrim</a:t>
            </a:r>
            <a:r>
              <a:rPr lang="en-GB" dirty="0"/>
              <a:t>('</a:t>
            </a:r>
            <a:r>
              <a:rPr lang="en-GB" dirty="0" err="1"/>
              <a:t>Hello','o</a:t>
            </a:r>
            <a:r>
              <a:rPr lang="en-GB" dirty="0"/>
              <a:t>')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RTRIM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-----</a:t>
            </a:r>
          </a:p>
          <a:p>
            <a:pPr marL="0" indent="0">
              <a:buNone/>
            </a:pPr>
            <a:r>
              <a:rPr lang="en-GB" dirty="0" smtClean="0"/>
              <a:t>Hell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190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 length  function  returns  the  number  of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characters in a string. </a:t>
            </a:r>
            <a:endParaRPr lang="en-US" dirty="0" smtClean="0"/>
          </a:p>
          <a:p>
            <a:pPr marL="0" indent="0">
              <a:buNone/>
            </a:pPr>
            <a:r>
              <a:rPr lang="en-GB" dirty="0"/>
              <a:t>SQL&gt; select length('Hello 6th Batch! 6th Batch')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LENGTH('HELLO6THBATCH!6THBATCH')</a:t>
            </a:r>
          </a:p>
          <a:p>
            <a:pPr marL="0" indent="0">
              <a:buNone/>
            </a:pPr>
            <a:r>
              <a:rPr lang="en-GB" dirty="0"/>
              <a:t>--------------------------------</a:t>
            </a:r>
          </a:p>
          <a:p>
            <a:pPr marL="0" indent="0">
              <a:buNone/>
            </a:pPr>
            <a:r>
              <a:rPr lang="en-GB" dirty="0"/>
              <a:t>                              26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255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TRANSLATE function searches through a string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for a character, and replaces it with another.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TRANSLATE(</a:t>
            </a:r>
            <a:r>
              <a:rPr lang="en-US" dirty="0" err="1"/>
              <a:t>string,from,to</a:t>
            </a:r>
            <a:r>
              <a:rPr lang="en-US" dirty="0"/>
              <a:t>) 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	Arguments 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string</a:t>
            </a:r>
            <a:r>
              <a:rPr lang="en-US" dirty="0"/>
              <a:t>	</a:t>
            </a:r>
            <a:r>
              <a:rPr lang="en-US" dirty="0" smtClean="0"/>
              <a:t>	The </a:t>
            </a:r>
            <a:r>
              <a:rPr lang="en-US" dirty="0"/>
              <a:t>string you wish to modify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	</a:t>
            </a:r>
            <a:r>
              <a:rPr lang="en-US" dirty="0" smtClean="0"/>
              <a:t>	Searches </a:t>
            </a:r>
            <a:r>
              <a:rPr lang="en-US" dirty="0"/>
              <a:t>for this character</a:t>
            </a:r>
            <a:endParaRPr lang="en-GB" dirty="0"/>
          </a:p>
          <a:p>
            <a:pPr marL="0" indent="0">
              <a:buNone/>
            </a:pPr>
            <a:r>
              <a:rPr lang="en-US" b="1" dirty="0" smtClean="0"/>
              <a:t>to</a:t>
            </a:r>
            <a:r>
              <a:rPr lang="en-US" dirty="0" smtClean="0"/>
              <a:t>		Replaces with this character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9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SQL&gt; select translate(</a:t>
            </a:r>
            <a:r>
              <a:rPr lang="en-GB" dirty="0" err="1"/>
              <a:t>ename</a:t>
            </a:r>
            <a:r>
              <a:rPr lang="en-GB" dirty="0"/>
              <a:t>,'</a:t>
            </a:r>
            <a:r>
              <a:rPr lang="en-GB" dirty="0" err="1"/>
              <a:t>A','k</a:t>
            </a:r>
            <a:r>
              <a:rPr lang="en-GB" dirty="0"/>
              <a:t>') from </a:t>
            </a:r>
            <a:r>
              <a:rPr lang="en-GB" dirty="0" err="1"/>
              <a:t>emp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TRANSLATE(</a:t>
            </a:r>
          </a:p>
          <a:p>
            <a:pPr marL="0" indent="0">
              <a:buNone/>
            </a:pPr>
            <a:r>
              <a:rPr lang="en-GB" dirty="0"/>
              <a:t>----------</a:t>
            </a:r>
          </a:p>
          <a:p>
            <a:pPr marL="0" indent="0">
              <a:buNone/>
            </a:pPr>
            <a:r>
              <a:rPr lang="en-GB" dirty="0"/>
              <a:t>SMITH</a:t>
            </a:r>
          </a:p>
          <a:p>
            <a:pPr marL="0" indent="0">
              <a:buNone/>
            </a:pPr>
            <a:r>
              <a:rPr lang="en-GB" dirty="0" err="1"/>
              <a:t>kLLEN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WkRD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JONES</a:t>
            </a:r>
          </a:p>
          <a:p>
            <a:pPr marL="0" indent="0">
              <a:buNone/>
            </a:pPr>
            <a:r>
              <a:rPr lang="en-GB" dirty="0" err="1"/>
              <a:t>MkRTIN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BLkKE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CLkRK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SCOTT</a:t>
            </a:r>
          </a:p>
          <a:p>
            <a:pPr marL="0" indent="0">
              <a:buNone/>
            </a:pPr>
            <a:r>
              <a:rPr lang="en-GB" dirty="0"/>
              <a:t>KING</a:t>
            </a:r>
          </a:p>
          <a:p>
            <a:pPr marL="0" indent="0">
              <a:buNone/>
            </a:pPr>
            <a:r>
              <a:rPr lang="en-GB" dirty="0"/>
              <a:t>TURNER</a:t>
            </a:r>
          </a:p>
          <a:p>
            <a:pPr marL="0" indent="0">
              <a:buNone/>
            </a:pPr>
            <a:r>
              <a:rPr lang="en-GB" dirty="0" err="1"/>
              <a:t>kDkMS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640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functions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look at the following number functions: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ROUND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TRUNC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SIGN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CEIL &amp; FLOOR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•  Mathematical functions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038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ROUND function rounds a number to a specified </a:t>
            </a:r>
            <a:r>
              <a:rPr lang="en-US" dirty="0" smtClean="0"/>
              <a:t>number </a:t>
            </a:r>
            <a:r>
              <a:rPr lang="en-US" dirty="0"/>
              <a:t>of decimal places.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ROUND(</a:t>
            </a:r>
            <a:r>
              <a:rPr lang="en-US" dirty="0" err="1">
                <a:solidFill>
                  <a:srgbClr val="0070C0"/>
                </a:solidFill>
              </a:rPr>
              <a:t>number,n</a:t>
            </a:r>
            <a:r>
              <a:rPr lang="en-US" dirty="0">
                <a:solidFill>
                  <a:srgbClr val="0070C0"/>
                </a:solidFill>
              </a:rPr>
              <a:t>)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SQL&gt; select round(100.22,1)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ROUND(100.22,1)</a:t>
            </a:r>
          </a:p>
          <a:p>
            <a:pPr marL="0" indent="0">
              <a:buNone/>
            </a:pPr>
            <a:r>
              <a:rPr lang="en-GB" dirty="0"/>
              <a:t>---------------</a:t>
            </a:r>
          </a:p>
          <a:p>
            <a:pPr marL="0" indent="0">
              <a:buNone/>
            </a:pPr>
            <a:r>
              <a:rPr lang="en-GB" dirty="0"/>
              <a:t>          100.2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4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list all employees whose names have exactly </a:t>
            </a:r>
            <a:r>
              <a:rPr lang="en-US" dirty="0" smtClean="0"/>
              <a:t>4</a:t>
            </a:r>
            <a:r>
              <a:rPr lang="en-GB" dirty="0"/>
              <a:t> </a:t>
            </a:r>
            <a:r>
              <a:rPr lang="en-US" dirty="0" smtClean="0"/>
              <a:t>characters</a:t>
            </a:r>
            <a:r>
              <a:rPr lang="en-US" dirty="0"/>
              <a:t>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ename</a:t>
            </a:r>
            <a:r>
              <a:rPr lang="en-GB" dirty="0"/>
              <a:t> like '____';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</a:t>
            </a:r>
          </a:p>
          <a:p>
            <a:pPr marL="0" indent="0">
              <a:buNone/>
            </a:pPr>
            <a:r>
              <a:rPr lang="en-GB" dirty="0"/>
              <a:t>---------- ---------- ----------</a:t>
            </a:r>
          </a:p>
          <a:p>
            <a:pPr marL="0" indent="0">
              <a:buNone/>
            </a:pPr>
            <a:r>
              <a:rPr lang="en-GB" dirty="0"/>
              <a:t>      7521 WARD             1250</a:t>
            </a:r>
          </a:p>
          <a:p>
            <a:pPr marL="0" indent="0">
              <a:buNone/>
            </a:pPr>
            <a:r>
              <a:rPr lang="en-GB" dirty="0"/>
              <a:t>      7839 KING             5000</a:t>
            </a:r>
          </a:p>
          <a:p>
            <a:pPr marL="0" indent="0">
              <a:buNone/>
            </a:pPr>
            <a:r>
              <a:rPr lang="en-GB" dirty="0"/>
              <a:t>      7902 FORD             3000</a:t>
            </a:r>
          </a:p>
        </p:txBody>
      </p:sp>
    </p:spTree>
    <p:extLst>
      <p:ext uri="{BB962C8B-B14F-4D97-AF65-F5344CB8AC3E}">
        <p14:creationId xmlns:p14="http://schemas.microsoft.com/office/powerpoint/2010/main" val="3127566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 TRUNC  function  truncates  a  number  to  a </a:t>
            </a:r>
            <a:r>
              <a:rPr lang="en-US" dirty="0" smtClean="0"/>
              <a:t>specified </a:t>
            </a:r>
            <a:r>
              <a:rPr lang="en-US" dirty="0"/>
              <a:t>number of decimal places.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Syntax </a:t>
            </a:r>
            <a:endParaRPr lang="en-GB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TRUNC(</a:t>
            </a:r>
            <a:r>
              <a:rPr lang="en-US" dirty="0" err="1" smtClean="0">
                <a:solidFill>
                  <a:srgbClr val="0070C0"/>
                </a:solidFill>
              </a:rPr>
              <a:t>number,n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trunc</a:t>
            </a:r>
            <a:r>
              <a:rPr lang="en-GB" dirty="0"/>
              <a:t>(100.62,1)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TRUNC(100.62,1)</a:t>
            </a:r>
          </a:p>
          <a:p>
            <a:pPr marL="0" indent="0">
              <a:buNone/>
            </a:pPr>
            <a:r>
              <a:rPr lang="en-GB" dirty="0"/>
              <a:t>---------------</a:t>
            </a:r>
          </a:p>
          <a:p>
            <a:pPr marL="0" indent="0">
              <a:buNone/>
            </a:pPr>
            <a:r>
              <a:rPr lang="en-GB" dirty="0"/>
              <a:t>          100.6</a:t>
            </a: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861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CEIL &amp; FLOOR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CEIL and FLOOR functions return the largest or </a:t>
            </a:r>
            <a:r>
              <a:rPr lang="en-US" dirty="0" smtClean="0"/>
              <a:t>smallest </a:t>
            </a:r>
            <a:r>
              <a:rPr lang="en-US" dirty="0"/>
              <a:t>integers which are greater or smaller than a </a:t>
            </a:r>
            <a:r>
              <a:rPr lang="en-US" dirty="0" smtClean="0"/>
              <a:t>specified </a:t>
            </a:r>
            <a:r>
              <a:rPr lang="en-US" dirty="0"/>
              <a:t>number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Syntax </a:t>
            </a:r>
            <a:endParaRPr lang="en-GB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CEIL(number)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FLOOR(number)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SQL&gt; select ceil(12.33),floor(12.33) from dual;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CEIL(12.33) FLOOR(12.33)</a:t>
            </a:r>
          </a:p>
          <a:p>
            <a:pPr marL="0" indent="0">
              <a:buNone/>
            </a:pPr>
            <a:r>
              <a:rPr lang="en-GB" dirty="0"/>
              <a:t>----------- ------------</a:t>
            </a:r>
          </a:p>
          <a:p>
            <a:pPr marL="0" indent="0">
              <a:buNone/>
            </a:pPr>
            <a:r>
              <a:rPr lang="en-GB" dirty="0"/>
              <a:t>         13           12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315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11500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1101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Negating a Comparison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Negating Logical Operators</a:t>
            </a:r>
            <a:endParaRPr lang="en-GB" sz="1800" b="1" dirty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smtClean="0"/>
              <a:t>Operator		Meaning</a:t>
            </a:r>
            <a:endParaRPr lang="en-GB" sz="1800" b="1" dirty="0"/>
          </a:p>
          <a:p>
            <a:pPr marL="0" indent="0">
              <a:buNone/>
            </a:pPr>
            <a:r>
              <a:rPr lang="en-US" sz="1800" dirty="0"/>
              <a:t>&lt;&gt; </a:t>
            </a:r>
            <a:r>
              <a:rPr lang="en-US" sz="1800" dirty="0" smtClean="0"/>
              <a:t>		 </a:t>
            </a:r>
            <a:r>
              <a:rPr lang="en-US" sz="1800" dirty="0"/>
              <a:t>Not equal to </a:t>
            </a:r>
            <a:endParaRPr lang="en-GB" sz="1800" dirty="0"/>
          </a:p>
          <a:p>
            <a:pPr marL="0" indent="0">
              <a:buNone/>
            </a:pPr>
            <a:r>
              <a:rPr lang="en-US" sz="1800" dirty="0" smtClean="0"/>
              <a:t>!=	 	Same </a:t>
            </a:r>
            <a:r>
              <a:rPr lang="en-US" sz="1800" dirty="0"/>
              <a:t>as &lt;&gt; </a:t>
            </a:r>
            <a:endParaRPr lang="en-GB" sz="1800" dirty="0"/>
          </a:p>
          <a:p>
            <a:pPr marL="0" indent="0">
              <a:buNone/>
            </a:pPr>
            <a:r>
              <a:rPr lang="en-US" sz="1800" dirty="0"/>
              <a:t>NOT column = </a:t>
            </a:r>
            <a:r>
              <a:rPr lang="en-US" sz="1800" dirty="0" smtClean="0"/>
              <a:t> 	Same </a:t>
            </a:r>
            <a:r>
              <a:rPr lang="en-US" sz="1800" dirty="0"/>
              <a:t>as &lt;&gt;</a:t>
            </a:r>
            <a:br>
              <a:rPr lang="en-US" sz="1800" dirty="0"/>
            </a:br>
            <a:r>
              <a:rPr lang="en-US" sz="1800" dirty="0"/>
              <a:t>NOT column </a:t>
            </a:r>
            <a:r>
              <a:rPr lang="en-US" sz="1800" dirty="0" smtClean="0"/>
              <a:t>&gt;	 Not </a:t>
            </a:r>
            <a:r>
              <a:rPr lang="en-US" sz="1800" dirty="0"/>
              <a:t>greater than </a:t>
            </a:r>
            <a:endParaRPr lang="en-GB" sz="1800" dirty="0"/>
          </a:p>
          <a:p>
            <a:pPr marL="0" indent="0">
              <a:buNone/>
            </a:pPr>
            <a:r>
              <a:rPr lang="en-US" sz="1800" dirty="0"/>
              <a:t>Negating SQL Operators</a:t>
            </a:r>
            <a:endParaRPr lang="en-GB" sz="1800" dirty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smtClean="0"/>
              <a:t>Operator	</a:t>
            </a:r>
            <a:r>
              <a:rPr lang="en-US" sz="1800" b="1" dirty="0"/>
              <a:t>	</a:t>
            </a:r>
            <a:r>
              <a:rPr lang="en-US" sz="1800" b="1" dirty="0" smtClean="0"/>
              <a:t>Meaning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NOT </a:t>
            </a:r>
            <a:r>
              <a:rPr lang="en-US" sz="1800" dirty="0" smtClean="0"/>
              <a:t>BETWEEN 	not </a:t>
            </a:r>
            <a:r>
              <a:rPr lang="en-US" sz="1800" dirty="0"/>
              <a:t>between two values</a:t>
            </a:r>
            <a:endParaRPr lang="en-GB" sz="1800" dirty="0"/>
          </a:p>
          <a:p>
            <a:pPr marL="0" indent="0">
              <a:buNone/>
            </a:pPr>
            <a:r>
              <a:rPr lang="en-US" sz="1800" dirty="0" smtClean="0"/>
              <a:t>NOT </a:t>
            </a:r>
            <a:r>
              <a:rPr lang="en-US" sz="1800" dirty="0"/>
              <a:t>IN	</a:t>
            </a:r>
            <a:r>
              <a:rPr lang="en-US" sz="1800" dirty="0" smtClean="0"/>
              <a:t>	not  </a:t>
            </a:r>
            <a:r>
              <a:rPr lang="en-US" sz="1800" dirty="0"/>
              <a:t>in a list of </a:t>
            </a:r>
            <a:r>
              <a:rPr lang="en-US" sz="1800" dirty="0" smtClean="0"/>
              <a:t>values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NOT LIKE	</a:t>
            </a:r>
            <a:r>
              <a:rPr lang="en-US" sz="1800" dirty="0" smtClean="0"/>
              <a:t>	not </a:t>
            </a:r>
            <a:r>
              <a:rPr lang="en-US" sz="1800" dirty="0"/>
              <a:t>in a character </a:t>
            </a:r>
            <a:r>
              <a:rPr lang="en-US" sz="1800" dirty="0" smtClean="0"/>
              <a:t>pattern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IS NOT NULL	is not a NULL value</a:t>
            </a:r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674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ename</a:t>
            </a:r>
            <a:r>
              <a:rPr lang="en-GB" dirty="0"/>
              <a:t> not like '____';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</a:t>
            </a:r>
          </a:p>
          <a:p>
            <a:pPr marL="0" indent="0">
              <a:buNone/>
            </a:pPr>
            <a:r>
              <a:rPr lang="en-GB" dirty="0"/>
              <a:t>---------- ---------- ----------</a:t>
            </a:r>
          </a:p>
          <a:p>
            <a:pPr marL="0" indent="0">
              <a:buNone/>
            </a:pPr>
            <a:r>
              <a:rPr lang="en-GB" dirty="0"/>
              <a:t>      7369 SMITH             800</a:t>
            </a:r>
          </a:p>
          <a:p>
            <a:pPr marL="0" indent="0">
              <a:buNone/>
            </a:pPr>
            <a:r>
              <a:rPr lang="en-GB" dirty="0"/>
              <a:t>      7499 ALLEN            1600</a:t>
            </a:r>
          </a:p>
          <a:p>
            <a:pPr marL="0" indent="0">
              <a:buNone/>
            </a:pPr>
            <a:r>
              <a:rPr lang="en-GB" dirty="0"/>
              <a:t>      7566 JONES            2975</a:t>
            </a:r>
          </a:p>
          <a:p>
            <a:pPr marL="0" indent="0">
              <a:buNone/>
            </a:pPr>
            <a:r>
              <a:rPr lang="en-GB" dirty="0"/>
              <a:t>      7654 MARTIN           1250</a:t>
            </a:r>
          </a:p>
          <a:p>
            <a:pPr marL="0" indent="0">
              <a:buNone/>
            </a:pPr>
            <a:r>
              <a:rPr lang="en-GB" dirty="0"/>
              <a:t>      7698 BLAKE            2850</a:t>
            </a:r>
          </a:p>
          <a:p>
            <a:pPr marL="0" indent="0">
              <a:buNone/>
            </a:pPr>
            <a:r>
              <a:rPr lang="en-GB" dirty="0"/>
              <a:t>      7782 CLARK            2450</a:t>
            </a:r>
          </a:p>
          <a:p>
            <a:pPr marL="0" indent="0">
              <a:buNone/>
            </a:pPr>
            <a:r>
              <a:rPr lang="en-GB" dirty="0"/>
              <a:t>      7788 SCOTT            3000</a:t>
            </a:r>
          </a:p>
          <a:p>
            <a:pPr marL="0" indent="0">
              <a:buNone/>
            </a:pPr>
            <a:r>
              <a:rPr lang="en-GB" dirty="0"/>
              <a:t>      7844 TURNER           1500</a:t>
            </a:r>
          </a:p>
          <a:p>
            <a:pPr marL="0" indent="0">
              <a:buNone/>
            </a:pPr>
            <a:r>
              <a:rPr lang="en-GB" dirty="0"/>
              <a:t>      7876 ADAMS            1100</a:t>
            </a:r>
          </a:p>
          <a:p>
            <a:pPr marL="0" indent="0">
              <a:buNone/>
            </a:pPr>
            <a:r>
              <a:rPr lang="en-GB" dirty="0"/>
              <a:t>      7900 JAMES             950</a:t>
            </a:r>
          </a:p>
          <a:p>
            <a:pPr marL="0" indent="0">
              <a:buNone/>
            </a:pPr>
            <a:r>
              <a:rPr lang="en-GB" dirty="0"/>
              <a:t>      7934 MILLER           1300</a:t>
            </a:r>
          </a:p>
        </p:txBody>
      </p:sp>
    </p:spTree>
    <p:extLst>
      <p:ext uri="{BB962C8B-B14F-4D97-AF65-F5344CB8AC3E}">
        <p14:creationId xmlns:p14="http://schemas.microsoft.com/office/powerpoint/2010/main" val="200698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Conditions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the AND </a:t>
            </a:r>
            <a:r>
              <a:rPr lang="en-US" dirty="0" err="1"/>
              <a:t>and</a:t>
            </a:r>
            <a:r>
              <a:rPr lang="en-US" dirty="0"/>
              <a:t> OR keywords to create WHERE clauses with multiple conditions. 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  condition  using  the AND  keyword  is  true  if </a:t>
            </a:r>
            <a:r>
              <a:rPr lang="en-US" dirty="0" smtClean="0"/>
              <a:t>BOTH </a:t>
            </a:r>
            <a:r>
              <a:rPr lang="en-US" dirty="0"/>
              <a:t>conditions are true 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  condition  using  the OR  keyword  is  true  if </a:t>
            </a:r>
            <a:r>
              <a:rPr lang="en-US" dirty="0" smtClean="0"/>
              <a:t>EITHER </a:t>
            </a:r>
            <a:r>
              <a:rPr lang="en-US" dirty="0"/>
              <a:t>condition is true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01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ename</a:t>
            </a:r>
            <a:r>
              <a:rPr lang="en-GB" dirty="0"/>
              <a:t> not like '____' and </a:t>
            </a:r>
            <a:r>
              <a:rPr lang="en-GB" dirty="0" err="1"/>
              <a:t>sal</a:t>
            </a:r>
            <a:r>
              <a:rPr lang="en-GB" dirty="0"/>
              <a:t>&lt;=1000;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</a:t>
            </a:r>
          </a:p>
          <a:p>
            <a:pPr marL="0" indent="0">
              <a:buNone/>
            </a:pPr>
            <a:r>
              <a:rPr lang="en-GB" dirty="0"/>
              <a:t>---------- ---------- ----------</a:t>
            </a:r>
          </a:p>
          <a:p>
            <a:pPr marL="0" indent="0">
              <a:buNone/>
            </a:pPr>
            <a:r>
              <a:rPr lang="en-GB" dirty="0"/>
              <a:t>      7369 SMITH             800</a:t>
            </a:r>
          </a:p>
          <a:p>
            <a:pPr marL="0" indent="0">
              <a:buNone/>
            </a:pPr>
            <a:r>
              <a:rPr lang="en-GB" dirty="0"/>
              <a:t>      7900 JAMES             </a:t>
            </a:r>
            <a:r>
              <a:rPr lang="en-GB" dirty="0" smtClean="0"/>
              <a:t>950</a:t>
            </a:r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empno,ename,sal,hiredate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</a:t>
            </a:r>
            <a:r>
              <a:rPr lang="en-GB" dirty="0" err="1"/>
              <a:t>hiredate</a:t>
            </a:r>
            <a:r>
              <a:rPr lang="en-GB" dirty="0"/>
              <a:t>&lt;'01-jul-99' and NVL(comm,0) between 1001 and 1499;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 HIREDATE</a:t>
            </a:r>
          </a:p>
          <a:p>
            <a:pPr marL="0" indent="0">
              <a:buNone/>
            </a:pPr>
            <a:r>
              <a:rPr lang="en-GB" dirty="0"/>
              <a:t>---------- ---------- ---------- ---------</a:t>
            </a:r>
          </a:p>
          <a:p>
            <a:pPr marL="0" indent="0">
              <a:buNone/>
            </a:pPr>
            <a:r>
              <a:rPr lang="en-GB" dirty="0"/>
              <a:t>      7654 MARTIN           1250 28-SEP-81</a:t>
            </a:r>
          </a:p>
        </p:txBody>
      </p:sp>
    </p:spTree>
    <p:extLst>
      <p:ext uri="{BB962C8B-B14F-4D97-AF65-F5344CB8AC3E}">
        <p14:creationId xmlns:p14="http://schemas.microsoft.com/office/powerpoint/2010/main" val="276339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To select employees who work in department </a:t>
            </a:r>
            <a:r>
              <a:rPr lang="en-US" dirty="0" smtClean="0"/>
              <a:t>10 who  </a:t>
            </a:r>
            <a:r>
              <a:rPr lang="en-US" dirty="0"/>
              <a:t>earn  more  </a:t>
            </a:r>
            <a:r>
              <a:rPr lang="en-US" dirty="0" smtClean="0"/>
              <a:t>than £10,000  </a:t>
            </a:r>
            <a:r>
              <a:rPr lang="en-US" dirty="0"/>
              <a:t>per  annum,  </a:t>
            </a:r>
            <a:r>
              <a:rPr lang="en-US" dirty="0" smtClean="0"/>
              <a:t>or</a:t>
            </a:r>
            <a:r>
              <a:rPr lang="en-GB" dirty="0"/>
              <a:t> </a:t>
            </a:r>
            <a:r>
              <a:rPr lang="en-US" dirty="0" smtClean="0"/>
              <a:t>employees </a:t>
            </a:r>
            <a:r>
              <a:rPr lang="en-US" dirty="0"/>
              <a:t>who work in department 30 who </a:t>
            </a:r>
            <a:r>
              <a:rPr lang="en-US" dirty="0" smtClean="0"/>
              <a:t>earn</a:t>
            </a:r>
            <a:r>
              <a:rPr lang="en-GB" dirty="0"/>
              <a:t> </a:t>
            </a:r>
            <a:r>
              <a:rPr lang="en-US" dirty="0" smtClean="0"/>
              <a:t>more </a:t>
            </a:r>
            <a:r>
              <a:rPr lang="en-US" dirty="0"/>
              <a:t>than £15,000 per annum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GB" dirty="0"/>
              <a:t>SQL&gt; select </a:t>
            </a:r>
            <a:r>
              <a:rPr lang="en-GB" dirty="0" err="1"/>
              <a:t>empno,ename,sal,hiredate</a:t>
            </a:r>
            <a:r>
              <a:rPr lang="en-GB" dirty="0"/>
              <a:t> from </a:t>
            </a:r>
            <a:r>
              <a:rPr lang="en-GB" dirty="0" err="1"/>
              <a:t>emp</a:t>
            </a:r>
            <a:r>
              <a:rPr lang="en-GB" dirty="0"/>
              <a:t> where (</a:t>
            </a:r>
            <a:r>
              <a:rPr lang="en-GB" dirty="0" err="1"/>
              <a:t>deptno</a:t>
            </a:r>
            <a:r>
              <a:rPr lang="en-GB" dirty="0"/>
              <a:t>=10 and </a:t>
            </a:r>
            <a:r>
              <a:rPr lang="en-GB" dirty="0" err="1"/>
              <a:t>sal</a:t>
            </a:r>
            <a:r>
              <a:rPr lang="en-GB" dirty="0"/>
              <a:t>*12&gt;10000) or (</a:t>
            </a:r>
            <a:r>
              <a:rPr lang="en-GB" dirty="0" err="1"/>
              <a:t>deptno</a:t>
            </a:r>
            <a:r>
              <a:rPr lang="en-GB" dirty="0"/>
              <a:t>=30 and </a:t>
            </a:r>
            <a:r>
              <a:rPr lang="en-GB" dirty="0" err="1"/>
              <a:t>sal</a:t>
            </a:r>
            <a:r>
              <a:rPr lang="en-GB" dirty="0"/>
              <a:t>*12&gt;15000);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EMPNO ENAME             SAL HIREDATE</a:t>
            </a:r>
          </a:p>
          <a:p>
            <a:pPr marL="0" indent="0">
              <a:buNone/>
            </a:pPr>
            <a:r>
              <a:rPr lang="en-GB" dirty="0"/>
              <a:t>---------- ---------- ---------- ---------</a:t>
            </a:r>
          </a:p>
          <a:p>
            <a:pPr marL="0" indent="0">
              <a:buNone/>
            </a:pPr>
            <a:r>
              <a:rPr lang="en-GB" dirty="0"/>
              <a:t>      7499 ALLEN            1600 20-FEB-81</a:t>
            </a:r>
          </a:p>
          <a:p>
            <a:pPr marL="0" indent="0">
              <a:buNone/>
            </a:pPr>
            <a:r>
              <a:rPr lang="en-GB" dirty="0"/>
              <a:t>      7698 BLAKE            2850 01-MAY-81</a:t>
            </a:r>
          </a:p>
          <a:p>
            <a:pPr marL="0" indent="0">
              <a:buNone/>
            </a:pPr>
            <a:r>
              <a:rPr lang="en-GB" dirty="0"/>
              <a:t>      7782 CLARK            2450 09-JUN-81</a:t>
            </a:r>
          </a:p>
          <a:p>
            <a:pPr marL="0" indent="0">
              <a:buNone/>
            </a:pPr>
            <a:r>
              <a:rPr lang="en-GB" dirty="0"/>
              <a:t>      7839 KING             5000 17-NOV-81</a:t>
            </a:r>
          </a:p>
          <a:p>
            <a:pPr marL="0" indent="0">
              <a:buNone/>
            </a:pPr>
            <a:r>
              <a:rPr lang="en-GB" dirty="0"/>
              <a:t>      7844 TURNER           1500 08-SEP-81</a:t>
            </a:r>
          </a:p>
          <a:p>
            <a:pPr marL="0" indent="0">
              <a:buNone/>
            </a:pPr>
            <a:r>
              <a:rPr lang="en-GB" dirty="0"/>
              <a:t>      7934 MILLER           1300 23-JAN-82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6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309317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constructing a WHERE clause you need to be aware of operator </a:t>
            </a:r>
            <a:r>
              <a:rPr lang="en-US" dirty="0" smtClean="0"/>
              <a:t>precedence.</a:t>
            </a:r>
          </a:p>
          <a:p>
            <a:pPr marL="0" indent="0">
              <a:buNone/>
            </a:pPr>
            <a:r>
              <a:rPr lang="en-US" dirty="0"/>
              <a:t>Operators are evaluated in a strict order, as follows: </a:t>
            </a:r>
            <a:endParaRPr lang="en-GB" dirty="0"/>
          </a:p>
          <a:p>
            <a:pPr marL="0" indent="0">
              <a:buNone/>
            </a:pPr>
            <a:r>
              <a:rPr lang="en-US" dirty="0" smtClean="0"/>
              <a:t>1. All </a:t>
            </a:r>
            <a:r>
              <a:rPr lang="en-US" dirty="0"/>
              <a:t>Logical and SQL operators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NOT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AND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smtClean="0"/>
              <a:t>OR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2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1164</Words>
  <Application>Microsoft Office PowerPoint</Application>
  <PresentationFormat>On-screen Show (4:3)</PresentationFormat>
  <Paragraphs>308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DBMS</vt:lpstr>
      <vt:lpstr>Row Restriction</vt:lpstr>
      <vt:lpstr>Con..</vt:lpstr>
      <vt:lpstr>Negating a Comparison </vt:lpstr>
      <vt:lpstr>Example</vt:lpstr>
      <vt:lpstr>Multiple Conditions </vt:lpstr>
      <vt:lpstr>Example</vt:lpstr>
      <vt:lpstr>Con..</vt:lpstr>
      <vt:lpstr>Operator Precedence </vt:lpstr>
      <vt:lpstr>Example</vt:lpstr>
      <vt:lpstr>Row  Functions </vt:lpstr>
      <vt:lpstr>Con..</vt:lpstr>
      <vt:lpstr>Con..</vt:lpstr>
      <vt:lpstr>LOWER</vt:lpstr>
      <vt:lpstr>UPPER</vt:lpstr>
      <vt:lpstr>INITCAP  </vt:lpstr>
      <vt:lpstr>LPAD &amp; RPAD </vt:lpstr>
      <vt:lpstr>LPAD</vt:lpstr>
      <vt:lpstr>RPAD</vt:lpstr>
      <vt:lpstr>SUBSTR</vt:lpstr>
      <vt:lpstr>INSTR </vt:lpstr>
      <vt:lpstr>Con..</vt:lpstr>
      <vt:lpstr>LTRIM &amp; RTRIM </vt:lpstr>
      <vt:lpstr>Con..</vt:lpstr>
      <vt:lpstr>LENGTH </vt:lpstr>
      <vt:lpstr>TRANSLATE</vt:lpstr>
      <vt:lpstr>Example</vt:lpstr>
      <vt:lpstr>Number functions </vt:lpstr>
      <vt:lpstr>ROUND</vt:lpstr>
      <vt:lpstr>TRUNC </vt:lpstr>
      <vt:lpstr>CEIL &amp; FLOOR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oliullah saad</dc:creator>
  <cp:lastModifiedBy>ismail - [2010]</cp:lastModifiedBy>
  <cp:revision>24</cp:revision>
  <dcterms:created xsi:type="dcterms:W3CDTF">2006-08-16T00:00:00Z</dcterms:created>
  <dcterms:modified xsi:type="dcterms:W3CDTF">2017-09-23T07:39:52Z</dcterms:modified>
</cp:coreProperties>
</file>