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9C3C9-6E12-4099-ABAA-365FCE14C5F2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09795-3CFC-4AA9-8580-641D982D8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48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year format specification is less than four digits, e.g. </a:t>
            </a:r>
            <a:r>
              <a:rPr lang="en-GB" dirty="0" smtClean="0"/>
              <a:t>YYY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supplied year is less than four digits, the year will be adjusted to be nearest to the year 2020, e.g. </a:t>
            </a:r>
            <a:r>
              <a:rPr lang="en-GB" dirty="0" smtClean="0"/>
              <a:t>95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becomes 1995.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09795-3CFC-4AA9-8580-641D982D865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00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45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SQRT</a:t>
            </a:r>
          </a:p>
          <a:p>
            <a:pPr marL="0" indent="0">
              <a:buNone/>
            </a:pPr>
            <a:r>
              <a:rPr lang="en-GB" dirty="0"/>
              <a:t>Returns  the square root of a given number.</a:t>
            </a:r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dirty="0"/>
              <a:t>The following example returns the square root of  16.</a:t>
            </a:r>
          </a:p>
          <a:p>
            <a:pPr marL="0" indent="0">
              <a:buNone/>
            </a:pPr>
            <a:r>
              <a:rPr lang="en-GB" dirty="0"/>
              <a:t>select  </a:t>
            </a:r>
            <a:r>
              <a:rPr lang="en-GB" dirty="0" err="1"/>
              <a:t>sqrt</a:t>
            </a:r>
            <a:r>
              <a:rPr lang="en-GB" dirty="0"/>
              <a:t>(16) from dual;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SQRT</a:t>
            </a:r>
            <a:br>
              <a:rPr lang="en-GB" dirty="0"/>
            </a:br>
            <a:r>
              <a:rPr lang="en-GB" dirty="0"/>
              <a:t>---------</a:t>
            </a:r>
            <a:br>
              <a:rPr lang="en-GB" dirty="0"/>
            </a:br>
            <a:r>
              <a:rPr lang="en-GB" dirty="0"/>
              <a:t>        4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60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Oracle Dates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Dates  in  Oracle  are  stored  as  a  number  which represents the following: </a:t>
            </a:r>
            <a:endParaRPr lang="en-GB" dirty="0"/>
          </a:p>
          <a:p>
            <a:r>
              <a:rPr lang="en-US" dirty="0" smtClean="0"/>
              <a:t>Century </a:t>
            </a:r>
            <a:endParaRPr lang="en-GB" dirty="0"/>
          </a:p>
          <a:p>
            <a:r>
              <a:rPr lang="en-US" dirty="0" smtClean="0"/>
              <a:t>Year </a:t>
            </a:r>
            <a:endParaRPr lang="en-GB" dirty="0"/>
          </a:p>
          <a:p>
            <a:r>
              <a:rPr lang="en-US" dirty="0" smtClean="0"/>
              <a:t>Month </a:t>
            </a:r>
            <a:endParaRPr lang="en-GB" dirty="0"/>
          </a:p>
          <a:p>
            <a:r>
              <a:rPr lang="en-US" dirty="0" smtClean="0"/>
              <a:t>Day </a:t>
            </a:r>
            <a:endParaRPr lang="en-GB" dirty="0"/>
          </a:p>
          <a:p>
            <a:r>
              <a:rPr lang="en-US" dirty="0" smtClean="0"/>
              <a:t>Hours </a:t>
            </a:r>
            <a:endParaRPr lang="en-GB" dirty="0"/>
          </a:p>
          <a:p>
            <a:r>
              <a:rPr lang="en-US" dirty="0" smtClean="0"/>
              <a:t>Minutes </a:t>
            </a:r>
            <a:endParaRPr lang="en-GB" dirty="0"/>
          </a:p>
          <a:p>
            <a:r>
              <a:rPr lang="en-US" dirty="0" smtClean="0"/>
              <a:t>Seconds </a:t>
            </a:r>
          </a:p>
          <a:p>
            <a:pPr marL="0" indent="0">
              <a:buNone/>
            </a:pPr>
            <a:r>
              <a:rPr lang="en-US" dirty="0"/>
              <a:t>The default display format is DD-MON-RR (or DDMON-YY) which represents a 2 digit day, followed by a 3 character month, and ending in a 2 digit year: for example, </a:t>
            </a:r>
            <a:r>
              <a:rPr lang="en-US" dirty="0" smtClean="0"/>
              <a:t>10-JUL-17.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49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Date &amp; Time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 special pseudo column available in Oracle called SYSDATE.    This  returns  current  date  and time, for example: </a:t>
            </a:r>
            <a:endParaRPr lang="en-US" dirty="0" smtClean="0"/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sysdate</a:t>
            </a:r>
            <a:r>
              <a:rPr lang="en-GB" dirty="0"/>
              <a:t>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SYSDATE</a:t>
            </a:r>
          </a:p>
          <a:p>
            <a:pPr marL="0" indent="0">
              <a:buNone/>
            </a:pPr>
            <a:r>
              <a:rPr lang="en-GB" dirty="0"/>
              <a:t>---------</a:t>
            </a:r>
          </a:p>
          <a:p>
            <a:pPr marL="0" indent="0">
              <a:buNone/>
            </a:pPr>
            <a:r>
              <a:rPr lang="en-GB" dirty="0"/>
              <a:t>29-OCT-17</a:t>
            </a:r>
          </a:p>
        </p:txBody>
      </p:sp>
    </p:spTree>
    <p:extLst>
      <p:ext uri="{BB962C8B-B14F-4D97-AF65-F5344CB8AC3E}">
        <p14:creationId xmlns:p14="http://schemas.microsoft.com/office/powerpoint/2010/main" val="337630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Arithmetic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Arithmetic operators can be performed on dates. The following table describes how this works: 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Operation	</a:t>
            </a:r>
            <a:r>
              <a:rPr lang="en-US" b="1" dirty="0" smtClean="0"/>
              <a:t>	Result </a:t>
            </a:r>
            <a:r>
              <a:rPr lang="en-US" b="1" dirty="0"/>
              <a:t>Type	</a:t>
            </a:r>
            <a:r>
              <a:rPr lang="en-US" b="1" dirty="0" smtClean="0"/>
              <a:t>	Description</a:t>
            </a:r>
            <a:endParaRPr lang="en-GB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date + number	date		</a:t>
            </a:r>
            <a:r>
              <a:rPr lang="en-US" dirty="0" smtClean="0"/>
              <a:t>Adds number of days </a:t>
            </a:r>
            <a:r>
              <a:rPr lang="en-US" dirty="0"/>
              <a:t>to date </a:t>
            </a:r>
            <a:endParaRPr lang="en-US" dirty="0" smtClean="0"/>
          </a:p>
          <a:p>
            <a:pPr marL="0" indent="0">
              <a:buNone/>
            </a:pPr>
            <a:r>
              <a:rPr lang="en-GB" dirty="0"/>
              <a:t>SQL&gt; SELECT SYSDATE+10 from dual</a:t>
            </a:r>
            <a:r>
              <a:rPr lang="en-GB" dirty="0" smtClean="0"/>
              <a:t>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SYSDATE+1</a:t>
            </a:r>
          </a:p>
          <a:p>
            <a:pPr marL="0" indent="0">
              <a:buNone/>
            </a:pPr>
            <a:r>
              <a:rPr lang="en-GB" dirty="0"/>
              <a:t>---------</a:t>
            </a:r>
          </a:p>
          <a:p>
            <a:pPr marL="0" indent="0">
              <a:buNone/>
            </a:pPr>
            <a:r>
              <a:rPr lang="en-GB" dirty="0"/>
              <a:t>08-NOV-17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date – number	date</a:t>
            </a:r>
            <a:r>
              <a:rPr lang="en-US" dirty="0"/>
              <a:t>	</a:t>
            </a:r>
            <a:r>
              <a:rPr lang="en-US" dirty="0" smtClean="0"/>
              <a:t>	Subtracts </a:t>
            </a:r>
            <a:r>
              <a:rPr lang="en-US" dirty="0"/>
              <a:t>number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of days from date </a:t>
            </a:r>
            <a:endParaRPr lang="en-US" dirty="0" smtClean="0"/>
          </a:p>
          <a:p>
            <a:pPr marL="0" indent="0">
              <a:buNone/>
            </a:pPr>
            <a:r>
              <a:rPr lang="en-GB" dirty="0"/>
              <a:t>SQL&gt; SELECT SYSDATE-10 from dual</a:t>
            </a:r>
            <a:r>
              <a:rPr lang="en-GB" dirty="0" smtClean="0"/>
              <a:t>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SYSDATE-1</a:t>
            </a:r>
          </a:p>
          <a:p>
            <a:pPr marL="0" indent="0">
              <a:buNone/>
            </a:pPr>
            <a:r>
              <a:rPr lang="en-GB" dirty="0"/>
              <a:t>---------</a:t>
            </a:r>
          </a:p>
          <a:p>
            <a:pPr marL="0" indent="0">
              <a:buNone/>
            </a:pPr>
            <a:r>
              <a:rPr lang="en-GB" dirty="0"/>
              <a:t>19-OCT-17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00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date - date	number of days	Subtracts one</a:t>
            </a:r>
            <a:r>
              <a:rPr lang="en-GB" dirty="0"/>
              <a:t> </a:t>
            </a:r>
            <a:r>
              <a:rPr lang="en-US" dirty="0"/>
              <a:t>date from another </a:t>
            </a:r>
            <a:endParaRPr lang="en-US" dirty="0" smtClean="0"/>
          </a:p>
          <a:p>
            <a:pPr marL="0" indent="0">
              <a:buNone/>
            </a:pPr>
            <a:r>
              <a:rPr lang="en-GB" dirty="0"/>
              <a:t>SQL&gt; select date '2009-08-07' - date '2008-08-08'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DATE'2009-08-07'-DATE'2008-08-08'</a:t>
            </a:r>
          </a:p>
          <a:p>
            <a:pPr marL="0" indent="0">
              <a:buNone/>
            </a:pPr>
            <a:r>
              <a:rPr lang="en-GB" dirty="0"/>
              <a:t>---------------------------------</a:t>
            </a:r>
          </a:p>
          <a:p>
            <a:pPr marL="0" indent="0">
              <a:buNone/>
            </a:pPr>
            <a:r>
              <a:rPr lang="en-GB" dirty="0"/>
              <a:t>                              364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date + number/24	date		Adds  number  of</a:t>
            </a:r>
            <a:r>
              <a:rPr lang="en-GB" dirty="0"/>
              <a:t> </a:t>
            </a:r>
            <a:r>
              <a:rPr lang="en-US" dirty="0"/>
              <a:t>hours to date </a:t>
            </a:r>
            <a:endParaRPr lang="en-US" dirty="0" smtClean="0"/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sysdate</a:t>
            </a:r>
            <a:r>
              <a:rPr lang="en-GB" dirty="0"/>
              <a:t>, </a:t>
            </a:r>
            <a:r>
              <a:rPr lang="en-GB" dirty="0" err="1"/>
              <a:t>sysdate</a:t>
            </a:r>
            <a:r>
              <a:rPr lang="en-GB" dirty="0"/>
              <a:t> + (1/24*5) "5 hours"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SYSDATE   5 hours</a:t>
            </a:r>
          </a:p>
          <a:p>
            <a:pPr marL="0" indent="0">
              <a:buNone/>
            </a:pPr>
            <a:r>
              <a:rPr lang="en-GB" dirty="0"/>
              <a:t>--------- ---------</a:t>
            </a:r>
          </a:p>
          <a:p>
            <a:pPr marL="0" indent="0">
              <a:buNone/>
            </a:pPr>
            <a:r>
              <a:rPr lang="en-GB" dirty="0"/>
              <a:t>29-OCT-17 </a:t>
            </a:r>
            <a:r>
              <a:rPr lang="en-GB" dirty="0" err="1"/>
              <a:t>29-OCT-17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79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look at the following Date functions: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MONTHS_BETWEEN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ADD_MONTHS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NEXT_DAY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LAST_DAY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ROUND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TRUNC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42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MONTHS_BETWEEN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This  </a:t>
            </a:r>
            <a:r>
              <a:rPr lang="en-US" dirty="0"/>
              <a:t>function  returns  the  number  of  months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between two dates. The non-integer part of the result </a:t>
            </a:r>
            <a:r>
              <a:rPr lang="en-US" dirty="0" smtClean="0"/>
              <a:t>represents </a:t>
            </a:r>
            <a:r>
              <a:rPr lang="en-US" dirty="0"/>
              <a:t>a portion of a month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GB" dirty="0"/>
              <a:t>SQL&gt; select MONTHS_BETWEEN(sysdate,sysdate-30)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MONTHS_BETWEEN(SYSDATE,SYSDATE-30)</a:t>
            </a:r>
          </a:p>
          <a:p>
            <a:pPr marL="0" indent="0">
              <a:buNone/>
            </a:pPr>
            <a:r>
              <a:rPr lang="en-GB" dirty="0"/>
              <a:t>----------------------------------</a:t>
            </a:r>
          </a:p>
          <a:p>
            <a:pPr marL="0" indent="0">
              <a:buNone/>
            </a:pPr>
            <a:r>
              <a:rPr lang="en-GB" dirty="0"/>
              <a:t>              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278016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ADD_MONTHS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function adds a specified number of months to </a:t>
            </a:r>
            <a:r>
              <a:rPr lang="en-US" dirty="0" smtClean="0"/>
              <a:t>a </a:t>
            </a:r>
            <a:r>
              <a:rPr lang="en-US" dirty="0"/>
              <a:t>date.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add_months</a:t>
            </a:r>
            <a:r>
              <a:rPr lang="en-GB" dirty="0"/>
              <a:t>(sysdate,2)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ADD_MONTH</a:t>
            </a:r>
          </a:p>
          <a:p>
            <a:pPr marL="0" indent="0">
              <a:buNone/>
            </a:pPr>
            <a:r>
              <a:rPr lang="en-GB" dirty="0"/>
              <a:t>---------</a:t>
            </a:r>
          </a:p>
          <a:p>
            <a:pPr marL="0" indent="0">
              <a:buNone/>
            </a:pPr>
            <a:r>
              <a:rPr lang="en-GB" dirty="0"/>
              <a:t>29-DEC-17</a:t>
            </a:r>
          </a:p>
        </p:txBody>
      </p:sp>
    </p:spTree>
    <p:extLst>
      <p:ext uri="{BB962C8B-B14F-4D97-AF65-F5344CB8AC3E}">
        <p14:creationId xmlns:p14="http://schemas.microsoft.com/office/powerpoint/2010/main" val="1726204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NEXT_DAY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NEXT_DAY function is used to find the next 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date of </a:t>
            </a:r>
            <a:r>
              <a:rPr lang="en-US" dirty="0"/>
              <a:t>the specified day after a specified date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next_day</a:t>
            </a:r>
            <a:r>
              <a:rPr lang="en-GB" dirty="0"/>
              <a:t>(sysdate,2)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NEXT_DAY(</a:t>
            </a:r>
          </a:p>
          <a:p>
            <a:pPr marL="0" indent="0">
              <a:buNone/>
            </a:pPr>
            <a:r>
              <a:rPr lang="en-GB" dirty="0"/>
              <a:t>---------</a:t>
            </a:r>
          </a:p>
          <a:p>
            <a:pPr marL="0" indent="0">
              <a:buNone/>
            </a:pPr>
            <a:r>
              <a:rPr lang="en-GB" dirty="0"/>
              <a:t>31-OCT-17</a:t>
            </a:r>
          </a:p>
        </p:txBody>
      </p:sp>
    </p:spTree>
    <p:extLst>
      <p:ext uri="{BB962C8B-B14F-4D97-AF65-F5344CB8AC3E}">
        <p14:creationId xmlns:p14="http://schemas.microsoft.com/office/powerpoint/2010/main" val="2476688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LAST_DAY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LAST_DAY function is used to find the last day </a:t>
            </a:r>
            <a:r>
              <a:rPr lang="en-US" dirty="0" smtClean="0"/>
              <a:t>of </a:t>
            </a:r>
            <a:r>
              <a:rPr lang="en-US" dirty="0"/>
              <a:t>the month which contains a specified date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last_day</a:t>
            </a:r>
            <a:r>
              <a:rPr lang="en-GB" dirty="0"/>
              <a:t>(</a:t>
            </a:r>
            <a:r>
              <a:rPr lang="en-GB" dirty="0" err="1"/>
              <a:t>sysdate</a:t>
            </a:r>
            <a:r>
              <a:rPr lang="en-GB" dirty="0"/>
              <a:t>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LAST_DAY(</a:t>
            </a:r>
          </a:p>
          <a:p>
            <a:pPr marL="0" indent="0">
              <a:buNone/>
            </a:pPr>
            <a:r>
              <a:rPr lang="en-GB" dirty="0"/>
              <a:t>---------</a:t>
            </a:r>
          </a:p>
          <a:p>
            <a:pPr marL="0" indent="0">
              <a:buNone/>
            </a:pPr>
            <a:r>
              <a:rPr lang="en-GB" dirty="0"/>
              <a:t>31-OCT-17</a:t>
            </a:r>
          </a:p>
        </p:txBody>
      </p:sp>
    </p:spTree>
    <p:extLst>
      <p:ext uri="{BB962C8B-B14F-4D97-AF65-F5344CB8AC3E}">
        <p14:creationId xmlns:p14="http://schemas.microsoft.com/office/powerpoint/2010/main" val="389970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Functions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092"/>
            <a:ext cx="8229600" cy="5134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Function	</a:t>
            </a:r>
            <a:r>
              <a:rPr lang="en-US" sz="1800" b="1" dirty="0" smtClean="0"/>
              <a:t>	Arguments</a:t>
            </a:r>
            <a:r>
              <a:rPr lang="en-US" sz="1800" b="1" dirty="0"/>
              <a:t>	Returns</a:t>
            </a:r>
            <a:endParaRPr lang="en-GB" sz="1800" b="1" dirty="0"/>
          </a:p>
          <a:p>
            <a:r>
              <a:rPr lang="en-US" sz="1800" dirty="0" smtClean="0"/>
              <a:t>Power	m </a:t>
            </a:r>
            <a:r>
              <a:rPr lang="en-US" sz="1800" dirty="0"/>
              <a:t>n	Raises m to the power n</a:t>
            </a:r>
            <a:endParaRPr lang="en-GB" sz="1800" dirty="0"/>
          </a:p>
          <a:p>
            <a:r>
              <a:rPr lang="en-US" sz="1800" dirty="0"/>
              <a:t>mod	</a:t>
            </a:r>
            <a:r>
              <a:rPr lang="en-US" sz="1800" dirty="0" smtClean="0"/>
              <a:t>	m </a:t>
            </a:r>
            <a:r>
              <a:rPr lang="en-US" sz="1800" dirty="0"/>
              <a:t>n	Returns   remainder   of   m</a:t>
            </a:r>
            <a:endParaRPr lang="en-GB" sz="1800" dirty="0"/>
          </a:p>
          <a:p>
            <a:r>
              <a:rPr lang="en-US" sz="1800" dirty="0"/>
              <a:t>divided by </a:t>
            </a:r>
            <a:r>
              <a:rPr lang="en-US" sz="1800" dirty="0" smtClean="0"/>
              <a:t>	n</a:t>
            </a:r>
            <a:endParaRPr lang="en-GB" sz="1800" dirty="0"/>
          </a:p>
          <a:p>
            <a:r>
              <a:rPr lang="en-US" sz="1800" dirty="0"/>
              <a:t>abs	</a:t>
            </a:r>
            <a:r>
              <a:rPr lang="en-US" sz="1800" dirty="0" smtClean="0"/>
              <a:t>	m</a:t>
            </a:r>
            <a:r>
              <a:rPr lang="en-US" sz="1800" dirty="0"/>
              <a:t>	Returns absolute value of m</a:t>
            </a:r>
            <a:endParaRPr lang="en-GB" sz="1800" dirty="0"/>
          </a:p>
          <a:p>
            <a:r>
              <a:rPr lang="en-US" sz="1800" dirty="0" err="1"/>
              <a:t>sqrt</a:t>
            </a:r>
            <a:r>
              <a:rPr lang="en-US" sz="1800" dirty="0"/>
              <a:t>	</a:t>
            </a:r>
            <a:r>
              <a:rPr lang="en-US" sz="1800" dirty="0" smtClean="0"/>
              <a:t>	m</a:t>
            </a:r>
            <a:r>
              <a:rPr lang="en-US" sz="1800" dirty="0"/>
              <a:t>	Square root on m</a:t>
            </a:r>
            <a:endParaRPr lang="en-GB" sz="1800" dirty="0"/>
          </a:p>
          <a:p>
            <a:r>
              <a:rPr lang="en-US" sz="1800" dirty="0"/>
              <a:t>log	</a:t>
            </a:r>
            <a:r>
              <a:rPr lang="en-US" sz="1800" dirty="0" smtClean="0"/>
              <a:t>	m </a:t>
            </a:r>
            <a:r>
              <a:rPr lang="en-US" sz="1800" dirty="0"/>
              <a:t>n	Logarithm, base m of n</a:t>
            </a:r>
            <a:endParaRPr lang="en-GB" sz="1800" dirty="0"/>
          </a:p>
          <a:p>
            <a:r>
              <a:rPr lang="en-US" sz="1800" dirty="0"/>
              <a:t>sin	</a:t>
            </a:r>
            <a:r>
              <a:rPr lang="en-US" sz="1800" dirty="0" smtClean="0"/>
              <a:t>	n</a:t>
            </a:r>
            <a:r>
              <a:rPr lang="en-US" sz="1800" dirty="0"/>
              <a:t>	Sine of n</a:t>
            </a:r>
            <a:endParaRPr lang="en-GB" sz="1800" dirty="0"/>
          </a:p>
          <a:p>
            <a:r>
              <a:rPr lang="en-US" sz="1800" dirty="0" err="1"/>
              <a:t>sinh</a:t>
            </a:r>
            <a:r>
              <a:rPr lang="en-US" sz="1800" dirty="0"/>
              <a:t>	</a:t>
            </a:r>
            <a:r>
              <a:rPr lang="en-US" sz="1800" dirty="0" smtClean="0"/>
              <a:t>	n</a:t>
            </a:r>
            <a:r>
              <a:rPr lang="en-US" sz="1800" dirty="0"/>
              <a:t>	Hyperbolic sine of n</a:t>
            </a:r>
            <a:endParaRPr lang="en-GB" sz="1800" dirty="0"/>
          </a:p>
          <a:p>
            <a:r>
              <a:rPr lang="en-US" sz="1800" dirty="0"/>
              <a:t>tan	</a:t>
            </a:r>
            <a:r>
              <a:rPr lang="en-US" sz="1800" dirty="0" smtClean="0"/>
              <a:t>	n</a:t>
            </a:r>
            <a:r>
              <a:rPr lang="en-US" sz="1800" dirty="0"/>
              <a:t>	Tangent of n</a:t>
            </a:r>
            <a:endParaRPr lang="en-GB" sz="1800" dirty="0"/>
          </a:p>
          <a:p>
            <a:r>
              <a:rPr lang="en-US" sz="1800" dirty="0" err="1"/>
              <a:t>tanh</a:t>
            </a:r>
            <a:r>
              <a:rPr lang="en-US" sz="1800" dirty="0"/>
              <a:t>	</a:t>
            </a:r>
            <a:r>
              <a:rPr lang="en-US" sz="1800" dirty="0" smtClean="0"/>
              <a:t>	n</a:t>
            </a:r>
            <a:r>
              <a:rPr lang="en-US" sz="1800" dirty="0"/>
              <a:t>	Hyperbolic tangent on n</a:t>
            </a:r>
            <a:endParaRPr lang="en-GB" sz="1800" dirty="0"/>
          </a:p>
          <a:p>
            <a:r>
              <a:rPr lang="en-US" sz="1800" dirty="0"/>
              <a:t>cos	</a:t>
            </a:r>
            <a:r>
              <a:rPr lang="en-US" sz="1800" dirty="0" smtClean="0"/>
              <a:t>	n</a:t>
            </a:r>
            <a:r>
              <a:rPr lang="en-US" sz="1800" dirty="0"/>
              <a:t>	Cosine of n</a:t>
            </a:r>
            <a:endParaRPr lang="en-GB" sz="1800" dirty="0"/>
          </a:p>
          <a:p>
            <a:r>
              <a:rPr lang="en-US" sz="1800" dirty="0" err="1"/>
              <a:t>cosh</a:t>
            </a:r>
            <a:r>
              <a:rPr lang="en-US" sz="1800" dirty="0"/>
              <a:t>	</a:t>
            </a:r>
            <a:r>
              <a:rPr lang="en-US" sz="1800" dirty="0" smtClean="0"/>
              <a:t>	n</a:t>
            </a:r>
            <a:r>
              <a:rPr lang="en-US" sz="1800" dirty="0"/>
              <a:t>	Hyperbolic cosine of n</a:t>
            </a:r>
            <a:endParaRPr lang="en-GB" sz="1800" dirty="0"/>
          </a:p>
          <a:p>
            <a:r>
              <a:rPr lang="en-US" sz="1800" dirty="0" err="1"/>
              <a:t>exp</a:t>
            </a:r>
            <a:r>
              <a:rPr lang="en-US" sz="1800" dirty="0"/>
              <a:t>	</a:t>
            </a:r>
            <a:r>
              <a:rPr lang="en-US" sz="1800" dirty="0" smtClean="0"/>
              <a:t>	n</a:t>
            </a:r>
            <a:r>
              <a:rPr lang="en-US" sz="1800" dirty="0"/>
              <a:t>	e  raised  to  the  nth  </a:t>
            </a:r>
            <a:r>
              <a:rPr lang="en-US" sz="1800" dirty="0" smtClean="0"/>
              <a:t>power</a:t>
            </a:r>
            <a:r>
              <a:rPr lang="en-GB" sz="1800" dirty="0"/>
              <a:t> </a:t>
            </a:r>
            <a:r>
              <a:rPr lang="en-GB" sz="1800" dirty="0" smtClean="0"/>
              <a:t> </a:t>
            </a:r>
            <a:r>
              <a:rPr lang="en-US" sz="1800" dirty="0" smtClean="0"/>
              <a:t>where </a:t>
            </a:r>
            <a:r>
              <a:rPr lang="en-US" sz="1800" dirty="0"/>
              <a:t>e=2.71828183</a:t>
            </a:r>
            <a:endParaRPr lang="en-GB" sz="1800" dirty="0"/>
          </a:p>
          <a:p>
            <a:r>
              <a:rPr lang="en-US" sz="1800" dirty="0"/>
              <a:t>ln	</a:t>
            </a:r>
            <a:r>
              <a:rPr lang="en-US" sz="1800" dirty="0" smtClean="0"/>
              <a:t>	n</a:t>
            </a:r>
            <a:r>
              <a:rPr lang="en-US" sz="1800" dirty="0"/>
              <a:t>	Natural   logarithm   on   </a:t>
            </a:r>
            <a:r>
              <a:rPr lang="en-US" sz="1800" dirty="0" smtClean="0"/>
              <a:t>n,</a:t>
            </a:r>
            <a:r>
              <a:rPr lang="en-GB" sz="1800" dirty="0"/>
              <a:t> </a:t>
            </a:r>
            <a:r>
              <a:rPr lang="en-US" sz="1800" dirty="0" smtClean="0"/>
              <a:t>where </a:t>
            </a:r>
            <a:r>
              <a:rPr lang="en-US" sz="1800" dirty="0"/>
              <a:t>n is greater than </a:t>
            </a:r>
            <a:r>
              <a:rPr lang="en-US" sz="1800" dirty="0" smtClean="0"/>
              <a:t>zero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60919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(date version)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ROUND function is used to round dates to the </a:t>
            </a:r>
            <a:r>
              <a:rPr lang="en-US" dirty="0" smtClean="0"/>
              <a:t>nearest </a:t>
            </a:r>
            <a:r>
              <a:rPr lang="en-US" dirty="0"/>
              <a:t>month or year.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Syntax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ROUND(</a:t>
            </a:r>
            <a:r>
              <a:rPr lang="en-US" dirty="0" err="1"/>
              <a:t>date,what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Arguments </a:t>
            </a:r>
            <a:endParaRPr lang="en-GB" dirty="0"/>
          </a:p>
          <a:p>
            <a:pPr marL="0" indent="0">
              <a:buNone/>
            </a:pPr>
            <a:r>
              <a:rPr lang="en-US" sz="2600" dirty="0"/>
              <a:t>date	</a:t>
            </a:r>
            <a:r>
              <a:rPr lang="en-US" sz="2600" dirty="0" smtClean="0"/>
              <a:t>	The </a:t>
            </a:r>
            <a:r>
              <a:rPr lang="en-US" sz="2600" dirty="0"/>
              <a:t>date to be rounded</a:t>
            </a:r>
            <a:endParaRPr lang="en-GB" sz="2600" dirty="0"/>
          </a:p>
          <a:p>
            <a:pPr marL="0" indent="0">
              <a:buNone/>
            </a:pPr>
            <a:r>
              <a:rPr lang="en-US" sz="2600" dirty="0"/>
              <a:t>what	</a:t>
            </a:r>
            <a:r>
              <a:rPr lang="en-US" sz="2600" dirty="0" smtClean="0"/>
              <a:t>	Can </a:t>
            </a:r>
            <a:r>
              <a:rPr lang="en-US" sz="2600" dirty="0"/>
              <a:t>either be MONTH or YEAR - if omitted</a:t>
            </a:r>
            <a:endParaRPr lang="en-GB" sz="2600" dirty="0"/>
          </a:p>
          <a:p>
            <a:pPr marL="0" indent="0">
              <a:buNone/>
            </a:pPr>
            <a:r>
              <a:rPr lang="en-US" sz="2600" dirty="0"/>
              <a:t>then time element is set to 12:00:00am </a:t>
            </a:r>
            <a:r>
              <a:rPr lang="en-US" sz="2600" dirty="0" smtClean="0"/>
              <a:t>(</a:t>
            </a:r>
            <a:r>
              <a:rPr lang="en-US" sz="2400" dirty="0"/>
              <a:t>useful for comparing dates with different times</a:t>
            </a:r>
            <a:r>
              <a:rPr lang="en-US" sz="2600" dirty="0"/>
              <a:t>). </a:t>
            </a:r>
            <a:endParaRPr lang="en-GB" sz="26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526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SQL&gt; select round(</a:t>
            </a:r>
            <a:r>
              <a:rPr lang="en-GB" dirty="0" err="1"/>
              <a:t>sysdate</a:t>
            </a:r>
            <a:r>
              <a:rPr lang="en-GB" dirty="0"/>
              <a:t>,'year')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ROUND(SYS</a:t>
            </a:r>
          </a:p>
          <a:p>
            <a:pPr marL="0" indent="0">
              <a:buNone/>
            </a:pPr>
            <a:r>
              <a:rPr lang="en-GB" dirty="0"/>
              <a:t>---------</a:t>
            </a:r>
          </a:p>
          <a:p>
            <a:pPr marL="0" indent="0">
              <a:buNone/>
            </a:pPr>
            <a:r>
              <a:rPr lang="en-GB" dirty="0" smtClean="0"/>
              <a:t>01-JAN-18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TRUNC</a:t>
            </a:r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trunc</a:t>
            </a:r>
            <a:r>
              <a:rPr lang="en-GB" dirty="0"/>
              <a:t>(</a:t>
            </a:r>
            <a:r>
              <a:rPr lang="en-GB" dirty="0" err="1"/>
              <a:t>sysdate</a:t>
            </a:r>
            <a:r>
              <a:rPr lang="en-GB" dirty="0"/>
              <a:t>,'year')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TRUNC(SYS</a:t>
            </a:r>
          </a:p>
          <a:p>
            <a:pPr marL="0" indent="0">
              <a:buNone/>
            </a:pPr>
            <a:r>
              <a:rPr lang="en-GB" dirty="0"/>
              <a:t>---------</a:t>
            </a:r>
          </a:p>
          <a:p>
            <a:pPr marL="0" indent="0">
              <a:buNone/>
            </a:pPr>
            <a:r>
              <a:rPr lang="en-GB" dirty="0"/>
              <a:t>01-JAN-17</a:t>
            </a:r>
          </a:p>
        </p:txBody>
      </p:sp>
    </p:spTree>
    <p:extLst>
      <p:ext uri="{BB962C8B-B14F-4D97-AF65-F5344CB8AC3E}">
        <p14:creationId xmlns:p14="http://schemas.microsoft.com/office/powerpoint/2010/main" val="403046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Functions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when  you  need  to  mix  and  match </a:t>
            </a:r>
            <a:r>
              <a:rPr lang="en-US" smtClean="0"/>
              <a:t>datatypes</a:t>
            </a:r>
            <a:r>
              <a:rPr lang="en-US"/>
              <a:t>,  and  you  do  this  using  conversion </a:t>
            </a:r>
            <a:r>
              <a:rPr lang="en-US" smtClean="0"/>
              <a:t>functions</a:t>
            </a:r>
            <a:r>
              <a:rPr lang="en-US"/>
              <a:t>.</a:t>
            </a:r>
            <a:endParaRPr lang="en-US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TO_CHAR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TO_NUMBER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TO_DATE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603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TO_CHAR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TO_CHAR function is used convert a value into </a:t>
            </a:r>
            <a:r>
              <a:rPr lang="en-US" dirty="0" smtClean="0"/>
              <a:t>a </a:t>
            </a:r>
            <a:r>
              <a:rPr lang="en-US" dirty="0"/>
              <a:t>char, with or without a specified format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Syntax 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TO_CHAR(number)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TO_CHAR(</a:t>
            </a:r>
            <a:r>
              <a:rPr lang="en-US" dirty="0" err="1"/>
              <a:t>number,format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TO_CHAR(date)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TO_CHAR(</a:t>
            </a:r>
            <a:r>
              <a:rPr lang="en-US" dirty="0" err="1"/>
              <a:t>date,format</a:t>
            </a:r>
            <a:r>
              <a:rPr lang="en-US" dirty="0"/>
              <a:t>) </a:t>
            </a:r>
            <a:endParaRPr lang="en-GB" dirty="0"/>
          </a:p>
          <a:p>
            <a:pPr marL="0" indent="0">
              <a:buNone/>
            </a:pPr>
            <a:r>
              <a:rPr lang="en-US" b="1" dirty="0" smtClean="0"/>
              <a:t>Arguments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	The number you want to convert to a char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Date	A </a:t>
            </a:r>
            <a:r>
              <a:rPr lang="en-US" dirty="0"/>
              <a:t>date you want to convert to a char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format	The format mask you wish to apply to </a:t>
            </a:r>
            <a:r>
              <a:rPr lang="en-US" dirty="0" smtClean="0"/>
              <a:t>the</a:t>
            </a:r>
            <a:r>
              <a:rPr lang="en-GB" dirty="0"/>
              <a:t> </a:t>
            </a:r>
            <a:r>
              <a:rPr lang="en-US" dirty="0" smtClean="0"/>
              <a:t>resulting  </a:t>
            </a:r>
            <a:r>
              <a:rPr lang="en-US" dirty="0"/>
              <a:t>char.  Many  format  masks  </a:t>
            </a:r>
            <a:r>
              <a:rPr lang="en-US" dirty="0" err="1" smtClean="0"/>
              <a:t>areavailable</a:t>
            </a:r>
            <a:r>
              <a:rPr lang="en-US" dirty="0"/>
              <a:t>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129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to_char</a:t>
            </a:r>
            <a:r>
              <a:rPr lang="en-GB" dirty="0"/>
              <a:t>(123), </a:t>
            </a:r>
            <a:r>
              <a:rPr lang="en-GB" dirty="0" err="1"/>
              <a:t>to_char</a:t>
            </a:r>
            <a:r>
              <a:rPr lang="en-GB" dirty="0"/>
              <a:t>(</a:t>
            </a:r>
            <a:r>
              <a:rPr lang="en-GB" dirty="0" err="1"/>
              <a:t>sysdate</a:t>
            </a:r>
            <a:r>
              <a:rPr lang="en-GB" dirty="0"/>
              <a:t>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TO_ TO_CHAR(S</a:t>
            </a:r>
          </a:p>
          <a:p>
            <a:pPr marL="0" indent="0">
              <a:buNone/>
            </a:pPr>
            <a:r>
              <a:rPr lang="en-GB" dirty="0"/>
              <a:t>--- ---------</a:t>
            </a:r>
          </a:p>
          <a:p>
            <a:pPr marL="0" indent="0">
              <a:buNone/>
            </a:pPr>
            <a:r>
              <a:rPr lang="en-GB" dirty="0"/>
              <a:t>123 29-OCT-17</a:t>
            </a:r>
          </a:p>
        </p:txBody>
      </p:sp>
    </p:spTree>
    <p:extLst>
      <p:ext uri="{BB962C8B-B14F-4D97-AF65-F5344CB8AC3E}">
        <p14:creationId xmlns:p14="http://schemas.microsoft.com/office/powerpoint/2010/main" val="2111721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Format Masks </a:t>
            </a:r>
            <a:r>
              <a:rPr lang="en-GB" dirty="0"/>
              <a:t/>
            </a:r>
            <a:br>
              <a:rPr lang="en-GB" dirty="0"/>
            </a:br>
            <a:r>
              <a:rPr lang="en-US" sz="3600" dirty="0"/>
              <a:t>Date Format </a:t>
            </a:r>
            <a:r>
              <a:rPr lang="en-US" sz="3600" dirty="0" smtClean="0"/>
              <a:t>Masks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Format </a:t>
            </a:r>
            <a:r>
              <a:rPr lang="en-US" b="1" dirty="0" smtClean="0"/>
              <a:t>Mask</a:t>
            </a:r>
            <a:endParaRPr lang="en-GB" b="1" dirty="0" smtClean="0"/>
          </a:p>
          <a:p>
            <a:pPr marL="0" indent="0">
              <a:buNone/>
            </a:pPr>
            <a:r>
              <a:rPr lang="en-US" dirty="0" smtClean="0"/>
              <a:t>YYYY,YYY,YY,Y or RR -&gt;</a:t>
            </a:r>
            <a:r>
              <a:rPr lang="en-US" sz="2800" dirty="0"/>
              <a:t>Displays year in 4, 3, 2 or 1 digits Returns a year according to the last two digits of the current year and the 2 digit year passed to the </a:t>
            </a:r>
            <a:r>
              <a:rPr lang="en-US" sz="2800" dirty="0" err="1"/>
              <a:t>to_char</a:t>
            </a:r>
            <a:r>
              <a:rPr lang="en-US" sz="2800" dirty="0"/>
              <a:t> </a:t>
            </a:r>
            <a:r>
              <a:rPr lang="en-US" sz="2800" dirty="0" smtClean="0"/>
              <a:t>function.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MON,MONTHS,MM-&gt;</a:t>
            </a:r>
            <a:r>
              <a:rPr lang="en-US" sz="2800" dirty="0"/>
              <a:t>3 digit spelled month, full month spelling or 2 digit month number Quarter of </a:t>
            </a:r>
            <a:r>
              <a:rPr lang="en-US" sz="2800" dirty="0" smtClean="0"/>
              <a:t>year.</a:t>
            </a:r>
          </a:p>
          <a:p>
            <a:pPr marL="0" indent="0">
              <a:buNone/>
            </a:pPr>
            <a:r>
              <a:rPr lang="en-US" sz="2800" dirty="0" smtClean="0"/>
              <a:t>DY,DAY,DDD,DD,D-&gt;</a:t>
            </a:r>
            <a:r>
              <a:rPr lang="en-US" sz="2400" dirty="0" smtClean="0"/>
              <a:t>3 letter spelled day, fully spelled day, day of year, day of month or </a:t>
            </a:r>
            <a:r>
              <a:rPr lang="en-US" sz="2400" dirty="0"/>
              <a:t>day of </a:t>
            </a:r>
            <a:r>
              <a:rPr lang="en-US" sz="2400" dirty="0" smtClean="0"/>
              <a:t>week</a:t>
            </a:r>
          </a:p>
          <a:p>
            <a:pPr marL="0" indent="0">
              <a:buNone/>
            </a:pPr>
            <a:r>
              <a:rPr lang="en-US" sz="2400" dirty="0" smtClean="0"/>
              <a:t>WW,W-&gt;</a:t>
            </a:r>
            <a:r>
              <a:rPr lang="en-US" sz="2400" dirty="0"/>
              <a:t>Week of month or year 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140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Format Mask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Format Mask	</a:t>
            </a:r>
            <a:r>
              <a:rPr lang="en-US" dirty="0" smtClean="0"/>
              <a:t>	Meaning</a:t>
            </a:r>
            <a:endParaRPr lang="en-GB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HH,HH12,HH24	Hour of day, Hours 1-12 or </a:t>
            </a:r>
            <a:r>
              <a:rPr lang="en-US" dirty="0" smtClean="0"/>
              <a:t>Hours1-24</a:t>
            </a:r>
            <a:endParaRPr lang="en-GB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MI	</a:t>
            </a:r>
            <a:r>
              <a:rPr lang="en-US" dirty="0" smtClean="0"/>
              <a:t>		Minute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SS	</a:t>
            </a:r>
            <a:r>
              <a:rPr lang="en-US" dirty="0" smtClean="0"/>
              <a:t>		Second</a:t>
            </a:r>
            <a:endParaRPr lang="en-GB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SSSSS	</a:t>
            </a:r>
            <a:r>
              <a:rPr lang="en-US" dirty="0" smtClean="0"/>
              <a:t>		Seconds </a:t>
            </a:r>
            <a:r>
              <a:rPr lang="en-US" dirty="0"/>
              <a:t>since midnight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984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Format Masks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Format Mask	</a:t>
            </a:r>
            <a:r>
              <a:rPr lang="en-US" b="1" dirty="0" smtClean="0"/>
              <a:t>	Meaning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9	</a:t>
            </a:r>
            <a:r>
              <a:rPr lang="en-US" dirty="0" smtClean="0"/>
              <a:t>			</a:t>
            </a:r>
            <a:r>
              <a:rPr lang="en-US" sz="2800" dirty="0" smtClean="0"/>
              <a:t>Numeric position, number   of 				9's</a:t>
            </a:r>
            <a:r>
              <a:rPr lang="en-GB" sz="2800" dirty="0" smtClean="0"/>
              <a:t> </a:t>
            </a:r>
            <a:r>
              <a:rPr lang="en-US" sz="2800" dirty="0" smtClean="0"/>
              <a:t>determine width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0	</a:t>
            </a:r>
            <a:r>
              <a:rPr lang="en-US" dirty="0" smtClean="0"/>
              <a:t>			</a:t>
            </a:r>
            <a:r>
              <a:rPr lang="en-US" sz="2800" dirty="0" smtClean="0"/>
              <a:t>Same  as 9  </a:t>
            </a:r>
            <a:r>
              <a:rPr lang="en-US" sz="2800" dirty="0"/>
              <a:t>except </a:t>
            </a:r>
            <a:r>
              <a:rPr lang="en-US" sz="2800" dirty="0" smtClean="0"/>
              <a:t>						leading  0's  are</a:t>
            </a:r>
            <a:r>
              <a:rPr lang="en-GB" sz="2800" dirty="0"/>
              <a:t> </a:t>
            </a:r>
            <a:r>
              <a:rPr lang="en-US" sz="2800" dirty="0" smtClean="0"/>
              <a:t>displayed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$	</a:t>
            </a:r>
            <a:r>
              <a:rPr lang="en-US" dirty="0" smtClean="0"/>
              <a:t>			</a:t>
            </a:r>
            <a:r>
              <a:rPr lang="en-US" sz="2800" dirty="0" smtClean="0"/>
              <a:t>Floating </a:t>
            </a:r>
            <a:r>
              <a:rPr lang="en-US" sz="2800" dirty="0"/>
              <a:t>dollar </a:t>
            </a:r>
            <a:r>
              <a:rPr lang="en-US" sz="2800" dirty="0" smtClean="0"/>
              <a:t>sign</a:t>
            </a:r>
            <a:r>
              <a:rPr lang="en-GB" sz="2800" dirty="0"/>
              <a:t> </a:t>
            </a:r>
            <a:r>
              <a:rPr lang="en-US" sz="2800" dirty="0" smtClean="0"/>
              <a:t>Decimal 				point </a:t>
            </a:r>
            <a:r>
              <a:rPr lang="en-US" sz="2800" dirty="0"/>
              <a:t>position specified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723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3800" dirty="0"/>
              <a:t>SQL&gt; select  </a:t>
            </a:r>
            <a:r>
              <a:rPr lang="en-GB" sz="3800" dirty="0" err="1"/>
              <a:t>to_char</a:t>
            </a:r>
            <a:r>
              <a:rPr lang="en-GB" sz="3800" dirty="0"/>
              <a:t>(</a:t>
            </a:r>
            <a:r>
              <a:rPr lang="en-GB" sz="3800" dirty="0" err="1"/>
              <a:t>sysdate</a:t>
            </a:r>
            <a:r>
              <a:rPr lang="en-GB" sz="3800" dirty="0"/>
              <a:t>,'</a:t>
            </a:r>
            <a:r>
              <a:rPr lang="en-GB" sz="3800" dirty="0" err="1"/>
              <a:t>dd</a:t>
            </a:r>
            <a:r>
              <a:rPr lang="en-GB" sz="3800" dirty="0"/>
              <a:t>-mon-</a:t>
            </a:r>
            <a:r>
              <a:rPr lang="en-GB" sz="3800" dirty="0" err="1"/>
              <a:t>yyyy</a:t>
            </a:r>
            <a:r>
              <a:rPr lang="en-GB" sz="3800" dirty="0"/>
              <a:t>')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TO_CHAR(SYS</a:t>
            </a:r>
          </a:p>
          <a:p>
            <a:pPr marL="0" indent="0">
              <a:buNone/>
            </a:pPr>
            <a:r>
              <a:rPr lang="en-GB" dirty="0"/>
              <a:t>-----------</a:t>
            </a:r>
          </a:p>
          <a:p>
            <a:pPr marL="0" indent="0">
              <a:buNone/>
            </a:pPr>
            <a:r>
              <a:rPr lang="en-GB" dirty="0"/>
              <a:t>29-oct-2017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800" dirty="0"/>
              <a:t>SQL&gt; select  </a:t>
            </a:r>
            <a:r>
              <a:rPr lang="en-GB" sz="3800" dirty="0" err="1"/>
              <a:t>to_char</a:t>
            </a:r>
            <a:r>
              <a:rPr lang="en-GB" sz="3800" dirty="0"/>
              <a:t>(</a:t>
            </a:r>
            <a:r>
              <a:rPr lang="en-GB" sz="3800" dirty="0" err="1"/>
              <a:t>sysdate</a:t>
            </a:r>
            <a:r>
              <a:rPr lang="en-GB" sz="3800" dirty="0"/>
              <a:t>,'</a:t>
            </a:r>
            <a:r>
              <a:rPr lang="en-GB" sz="3800" dirty="0" err="1"/>
              <a:t>hh</a:t>
            </a:r>
            <a:r>
              <a:rPr lang="en-GB" sz="3800" dirty="0"/>
              <a:t>-mi-</a:t>
            </a:r>
            <a:r>
              <a:rPr lang="en-GB" sz="3800" dirty="0" err="1"/>
              <a:t>ss'</a:t>
            </a:r>
            <a:r>
              <a:rPr lang="en-GB" sz="3800" dirty="0"/>
              <a:t>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TO_CHAR(</a:t>
            </a:r>
          </a:p>
          <a:p>
            <a:pPr marL="0" indent="0">
              <a:buNone/>
            </a:pPr>
            <a:r>
              <a:rPr lang="en-GB" dirty="0"/>
              <a:t>--------</a:t>
            </a:r>
          </a:p>
          <a:p>
            <a:pPr marL="0" indent="0">
              <a:buNone/>
            </a:pPr>
            <a:r>
              <a:rPr lang="en-GB" dirty="0" smtClean="0"/>
              <a:t>10-57-16</a:t>
            </a:r>
          </a:p>
          <a:p>
            <a:pPr marL="0" indent="0">
              <a:buNone/>
            </a:pPr>
            <a:r>
              <a:rPr lang="en-GB" sz="3800" dirty="0"/>
              <a:t>SQL&gt; select </a:t>
            </a:r>
            <a:r>
              <a:rPr lang="en-GB" sz="3800" dirty="0" err="1"/>
              <a:t>ename</a:t>
            </a:r>
            <a:r>
              <a:rPr lang="en-GB" sz="3800" dirty="0"/>
              <a:t>, 'salary='|| </a:t>
            </a:r>
            <a:r>
              <a:rPr lang="en-GB" sz="3800" dirty="0" err="1"/>
              <a:t>to_char</a:t>
            </a:r>
            <a:r>
              <a:rPr lang="en-GB" sz="3800" dirty="0"/>
              <a:t>(sal,'9990.00') from </a:t>
            </a:r>
            <a:r>
              <a:rPr lang="en-GB" sz="3800" dirty="0" err="1"/>
              <a:t>emp</a:t>
            </a:r>
            <a:r>
              <a:rPr lang="en-GB" sz="3800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ENAME      'SALARY='||TO_C</a:t>
            </a:r>
          </a:p>
          <a:p>
            <a:pPr marL="0" indent="0">
              <a:buNone/>
            </a:pPr>
            <a:r>
              <a:rPr lang="en-GB" dirty="0"/>
              <a:t>---------- ---------------</a:t>
            </a:r>
          </a:p>
          <a:p>
            <a:pPr marL="0" indent="0">
              <a:buNone/>
            </a:pPr>
            <a:r>
              <a:rPr lang="en-GB" dirty="0"/>
              <a:t>SMITH      salary=  800.00</a:t>
            </a:r>
          </a:p>
          <a:p>
            <a:pPr marL="0" indent="0">
              <a:buNone/>
            </a:pPr>
            <a:r>
              <a:rPr lang="en-GB" dirty="0"/>
              <a:t>ALLEN      salary= 1600.00</a:t>
            </a:r>
          </a:p>
          <a:p>
            <a:pPr marL="0" indent="0">
              <a:buNone/>
            </a:pPr>
            <a:r>
              <a:rPr lang="en-GB" dirty="0"/>
              <a:t>WARD       salary= 1250.00</a:t>
            </a:r>
          </a:p>
          <a:p>
            <a:pPr marL="0" indent="0">
              <a:buNone/>
            </a:pPr>
            <a:r>
              <a:rPr lang="en-GB" dirty="0"/>
              <a:t>JONES      salary= 2975.00</a:t>
            </a:r>
          </a:p>
          <a:p>
            <a:pPr marL="0" indent="0">
              <a:buNone/>
            </a:pPr>
            <a:r>
              <a:rPr lang="en-GB" dirty="0"/>
              <a:t>MARTIN     salary= 1250.00</a:t>
            </a:r>
          </a:p>
          <a:p>
            <a:pPr marL="0" indent="0">
              <a:buNone/>
            </a:pPr>
            <a:r>
              <a:rPr lang="en-GB" dirty="0"/>
              <a:t>BLAKE      salary= 2850.00</a:t>
            </a:r>
          </a:p>
        </p:txBody>
      </p:sp>
    </p:spTree>
    <p:extLst>
      <p:ext uri="{BB962C8B-B14F-4D97-AF65-F5344CB8AC3E}">
        <p14:creationId xmlns:p14="http://schemas.microsoft.com/office/powerpoint/2010/main" val="2082712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To_date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TO_DATE function is used convert a char into a </a:t>
            </a:r>
            <a:r>
              <a:rPr lang="en-US" dirty="0" smtClean="0"/>
              <a:t>date.</a:t>
            </a:r>
          </a:p>
          <a:p>
            <a:pPr marL="0" indent="0">
              <a:buNone/>
            </a:pPr>
            <a:r>
              <a:rPr lang="en-US" dirty="0"/>
              <a:t>TO_DATE(</a:t>
            </a:r>
            <a:r>
              <a:rPr lang="en-US" dirty="0" err="1"/>
              <a:t>string,format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GB" dirty="0"/>
              <a:t>SQL&gt; SELECT TO_DATE('10-JUL-1999','DD-MON-YYYY')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TO_DATE('</a:t>
            </a:r>
          </a:p>
          <a:p>
            <a:pPr marL="0" indent="0">
              <a:buNone/>
            </a:pPr>
            <a:r>
              <a:rPr lang="en-GB" dirty="0"/>
              <a:t>---------</a:t>
            </a:r>
          </a:p>
          <a:p>
            <a:pPr marL="0" indent="0">
              <a:buNone/>
            </a:pPr>
            <a:r>
              <a:rPr lang="en-GB" dirty="0"/>
              <a:t>10-JUL-99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2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ABS returns the absolute value of n.</a:t>
            </a:r>
          </a:p>
          <a:p>
            <a:pPr marL="0" indent="0">
              <a:buNone/>
            </a:pPr>
            <a:r>
              <a:rPr lang="en-GB" dirty="0"/>
              <a:t>The following example returns the absolute value of -87:</a:t>
            </a:r>
          </a:p>
          <a:p>
            <a:pPr marL="0" indent="0">
              <a:buNone/>
            </a:pPr>
            <a:r>
              <a:rPr lang="en-GB" dirty="0"/>
              <a:t>SELECT ABS(-87) "Absolute" FROM DUAL;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  Absolute</a:t>
            </a:r>
            <a:br>
              <a:rPr lang="en-GB" dirty="0"/>
            </a:br>
            <a:r>
              <a:rPr lang="en-GB" dirty="0"/>
              <a:t>  ----------</a:t>
            </a:r>
            <a:br>
              <a:rPr lang="en-GB" dirty="0"/>
            </a:br>
            <a:r>
              <a:rPr lang="en-GB" dirty="0"/>
              <a:t>        </a:t>
            </a:r>
            <a:r>
              <a:rPr lang="en-GB" dirty="0" smtClean="0"/>
              <a:t>87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198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Functions That Accept Any Kind </a:t>
            </a:r>
            <a:r>
              <a:rPr lang="en-US" sz="3200" dirty="0" smtClean="0"/>
              <a:t>of Datatype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look at the following functions: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NVL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GREATEST &amp; LEAST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DECODE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717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DECODE function is very </a:t>
            </a:r>
            <a:r>
              <a:rPr lang="en-US" dirty="0" smtClean="0"/>
              <a:t>powerful. It </a:t>
            </a:r>
            <a:r>
              <a:rPr lang="en-US" dirty="0"/>
              <a:t>works like </a:t>
            </a:r>
            <a:r>
              <a:rPr lang="en-US" dirty="0" smtClean="0"/>
              <a:t>an </a:t>
            </a:r>
            <a:r>
              <a:rPr lang="en-US" dirty="0"/>
              <a:t>IF statement, but can be </a:t>
            </a:r>
            <a:r>
              <a:rPr lang="en-US" dirty="0" smtClean="0"/>
              <a:t>embedded within </a:t>
            </a:r>
            <a:r>
              <a:rPr lang="en-US" dirty="0"/>
              <a:t>a SQL statement. 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Syntax </a:t>
            </a:r>
            <a:endParaRPr lang="en-GB" b="1" dirty="0"/>
          </a:p>
          <a:p>
            <a:pPr marL="0" indent="0">
              <a:buNone/>
            </a:pPr>
            <a:r>
              <a:rPr lang="en-US" dirty="0" smtClean="0"/>
              <a:t>DECODE(value</a:t>
            </a:r>
            <a:r>
              <a:rPr lang="en-US" dirty="0"/>
              <a:t>, </a:t>
            </a:r>
            <a:r>
              <a:rPr lang="en-US" dirty="0" smtClean="0"/>
              <a:t>,search1</a:t>
            </a:r>
            <a:r>
              <a:rPr lang="en-US" dirty="0"/>
              <a:t>, </a:t>
            </a:r>
            <a:r>
              <a:rPr lang="en-US" dirty="0" smtClean="0"/>
              <a:t>result1[,search2</a:t>
            </a:r>
            <a:r>
              <a:rPr lang="en-US" dirty="0"/>
              <a:t>, result2 . . </a:t>
            </a:r>
            <a:r>
              <a:rPr lang="en-US" dirty="0" smtClean="0"/>
              <a:t>.],default</a:t>
            </a:r>
            <a:r>
              <a:rPr lang="en-US" dirty="0"/>
              <a:t>)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Arguments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value	</a:t>
            </a:r>
            <a:r>
              <a:rPr lang="en-US" dirty="0" smtClean="0"/>
              <a:t>	The </a:t>
            </a:r>
            <a:r>
              <a:rPr lang="en-US" dirty="0"/>
              <a:t>value to be evaluated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Search	The </a:t>
            </a:r>
            <a:r>
              <a:rPr lang="en-US" dirty="0"/>
              <a:t>value to search for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result	</a:t>
            </a:r>
            <a:r>
              <a:rPr lang="en-US" dirty="0" smtClean="0"/>
              <a:t>	Returns </a:t>
            </a:r>
            <a:r>
              <a:rPr lang="en-US" dirty="0"/>
              <a:t>value if a match is found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default   </a:t>
            </a:r>
            <a:r>
              <a:rPr lang="en-US" dirty="0" smtClean="0"/>
              <a:t>	Returns </a:t>
            </a:r>
            <a:r>
              <a:rPr lang="en-US" dirty="0"/>
              <a:t>this if no match is found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594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SQL&gt; select decode(grade,1,'15%',2,'10%',3,'8%','5%') bonus from </a:t>
            </a:r>
            <a:r>
              <a:rPr lang="en-GB" dirty="0" err="1"/>
              <a:t>salgrade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BON</a:t>
            </a:r>
          </a:p>
          <a:p>
            <a:pPr marL="0" indent="0">
              <a:buNone/>
            </a:pPr>
            <a:r>
              <a:rPr lang="en-GB" dirty="0"/>
              <a:t>---</a:t>
            </a:r>
          </a:p>
          <a:p>
            <a:pPr marL="0" indent="0">
              <a:buNone/>
            </a:pPr>
            <a:r>
              <a:rPr lang="en-GB" dirty="0"/>
              <a:t>15%</a:t>
            </a:r>
          </a:p>
          <a:p>
            <a:pPr marL="0" indent="0">
              <a:buNone/>
            </a:pPr>
            <a:r>
              <a:rPr lang="en-GB" dirty="0"/>
              <a:t>10%</a:t>
            </a:r>
          </a:p>
          <a:p>
            <a:pPr marL="0" indent="0">
              <a:buNone/>
            </a:pPr>
            <a:r>
              <a:rPr lang="en-GB" dirty="0"/>
              <a:t>8%</a:t>
            </a:r>
          </a:p>
          <a:p>
            <a:pPr marL="0" indent="0">
              <a:buNone/>
            </a:pPr>
            <a:r>
              <a:rPr lang="en-GB" dirty="0"/>
              <a:t>5%</a:t>
            </a:r>
          </a:p>
          <a:p>
            <a:pPr marL="0" indent="0">
              <a:buNone/>
            </a:pPr>
            <a:r>
              <a:rPr lang="en-GB" dirty="0"/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996585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Functions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/>
              <a:t>There will be times when you need to perform two </a:t>
            </a:r>
            <a:r>
              <a:rPr lang="en-US" sz="4000" dirty="0" smtClean="0"/>
              <a:t>or </a:t>
            </a:r>
            <a:r>
              <a:rPr lang="en-US" sz="4000" dirty="0"/>
              <a:t>more functions on a single </a:t>
            </a:r>
            <a:r>
              <a:rPr lang="en-US" sz="4000" dirty="0" smtClean="0"/>
              <a:t>value</a:t>
            </a:r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concat</a:t>
            </a:r>
            <a:r>
              <a:rPr lang="en-GB" dirty="0"/>
              <a:t>(</a:t>
            </a:r>
            <a:r>
              <a:rPr lang="en-GB" dirty="0" err="1"/>
              <a:t>substr</a:t>
            </a:r>
            <a:r>
              <a:rPr lang="en-GB" dirty="0"/>
              <a:t>(</a:t>
            </a:r>
            <a:r>
              <a:rPr lang="en-GB" dirty="0" err="1"/>
              <a:t>to_char</a:t>
            </a:r>
            <a:r>
              <a:rPr lang="en-GB" dirty="0"/>
              <a:t>(</a:t>
            </a:r>
            <a:r>
              <a:rPr lang="en-GB" dirty="0" err="1"/>
              <a:t>empno</a:t>
            </a:r>
            <a:r>
              <a:rPr lang="en-GB" dirty="0"/>
              <a:t>),1,2),</a:t>
            </a:r>
            <a:r>
              <a:rPr lang="en-GB" dirty="0" err="1"/>
              <a:t>substr</a:t>
            </a:r>
            <a:r>
              <a:rPr lang="en-GB" dirty="0"/>
              <a:t>(ename,1,2)) from </a:t>
            </a:r>
            <a:r>
              <a:rPr lang="en-GB" dirty="0" err="1"/>
              <a:t>emp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CONC</a:t>
            </a:r>
          </a:p>
          <a:p>
            <a:pPr marL="0" indent="0">
              <a:buNone/>
            </a:pPr>
            <a:r>
              <a:rPr lang="en-GB" dirty="0"/>
              <a:t>----</a:t>
            </a:r>
          </a:p>
          <a:p>
            <a:pPr marL="0" indent="0">
              <a:buNone/>
            </a:pPr>
            <a:r>
              <a:rPr lang="en-GB" dirty="0"/>
              <a:t>73SM</a:t>
            </a:r>
          </a:p>
          <a:p>
            <a:pPr marL="0" indent="0">
              <a:buNone/>
            </a:pPr>
            <a:r>
              <a:rPr lang="en-GB" dirty="0"/>
              <a:t>74AL</a:t>
            </a:r>
          </a:p>
          <a:p>
            <a:pPr marL="0" indent="0">
              <a:buNone/>
            </a:pPr>
            <a:r>
              <a:rPr lang="en-GB" dirty="0"/>
              <a:t>75WA</a:t>
            </a:r>
          </a:p>
          <a:p>
            <a:pPr marL="0" indent="0">
              <a:buNone/>
            </a:pPr>
            <a:r>
              <a:rPr lang="en-GB" dirty="0"/>
              <a:t>75JO</a:t>
            </a:r>
          </a:p>
          <a:p>
            <a:pPr marL="0" indent="0">
              <a:buNone/>
            </a:pPr>
            <a:r>
              <a:rPr lang="en-GB" dirty="0"/>
              <a:t>76MA</a:t>
            </a:r>
          </a:p>
          <a:p>
            <a:pPr marL="0" indent="0">
              <a:buNone/>
            </a:pPr>
            <a:r>
              <a:rPr lang="en-GB" dirty="0"/>
              <a:t>76BL</a:t>
            </a:r>
          </a:p>
        </p:txBody>
      </p:sp>
    </p:spTree>
    <p:extLst>
      <p:ext uri="{BB962C8B-B14F-4D97-AF65-F5344CB8AC3E}">
        <p14:creationId xmlns:p14="http://schemas.microsoft.com/office/powerpoint/2010/main" val="1968177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act on sets of rows returned from a query. This set </a:t>
            </a:r>
            <a:r>
              <a:rPr lang="en-US" dirty="0" smtClean="0"/>
              <a:t>can </a:t>
            </a:r>
            <a:r>
              <a:rPr lang="en-US" dirty="0"/>
              <a:t>be the whole table or the table split into smaller </a:t>
            </a:r>
            <a:r>
              <a:rPr lang="en-US" dirty="0" smtClean="0"/>
              <a:t>groups</a:t>
            </a:r>
            <a:r>
              <a:rPr lang="en-US" dirty="0"/>
              <a:t>.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A table is split into smaller groups with the GROUP BY clause.  This appears after the WHERE clause in a SELECT statement.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189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</a:t>
            </a:r>
            <a:endParaRPr lang="en-GB" dirty="0"/>
          </a:p>
          <a:p>
            <a:r>
              <a:rPr lang="en-US" dirty="0"/>
              <a:t>AVG(n)</a:t>
            </a:r>
            <a:endParaRPr lang="en-GB" dirty="0"/>
          </a:p>
          <a:p>
            <a:r>
              <a:rPr lang="en-US" dirty="0"/>
              <a:t>COUNT(n</a:t>
            </a:r>
            <a:r>
              <a:rPr lang="en-US" dirty="0" smtClean="0"/>
              <a:t>|*)</a:t>
            </a:r>
            <a:endParaRPr lang="en-GB" dirty="0"/>
          </a:p>
          <a:p>
            <a:r>
              <a:rPr lang="en-US" dirty="0"/>
              <a:t>MAX(expr)</a:t>
            </a:r>
            <a:endParaRPr lang="en-GB" dirty="0"/>
          </a:p>
          <a:p>
            <a:r>
              <a:rPr lang="en-US" dirty="0"/>
              <a:t>MIN(expr)</a:t>
            </a:r>
            <a:endParaRPr lang="en-GB" dirty="0"/>
          </a:p>
          <a:p>
            <a:r>
              <a:rPr lang="en-US" dirty="0"/>
              <a:t>STDDEV(n)</a:t>
            </a:r>
            <a:endParaRPr lang="en-GB" dirty="0"/>
          </a:p>
          <a:p>
            <a:r>
              <a:rPr lang="en-US" dirty="0"/>
              <a:t>SUM(n)</a:t>
            </a:r>
            <a:endParaRPr lang="en-GB" dirty="0"/>
          </a:p>
          <a:p>
            <a:r>
              <a:rPr lang="en-US" dirty="0"/>
              <a:t>VARIANCE(n)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76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SQL&gt; SELECT MAX(</a:t>
            </a:r>
            <a:r>
              <a:rPr lang="en-GB" dirty="0" err="1"/>
              <a:t>sal</a:t>
            </a:r>
            <a:r>
              <a:rPr lang="en-GB" dirty="0"/>
              <a:t>), MIN(</a:t>
            </a:r>
            <a:r>
              <a:rPr lang="en-GB" dirty="0" err="1"/>
              <a:t>sal</a:t>
            </a:r>
            <a:r>
              <a:rPr lang="en-GB" dirty="0"/>
              <a:t>), AVG(</a:t>
            </a:r>
            <a:r>
              <a:rPr lang="en-GB" dirty="0" err="1"/>
              <a:t>sal</a:t>
            </a:r>
            <a:r>
              <a:rPr lang="en-GB" dirty="0"/>
              <a:t>) from </a:t>
            </a:r>
            <a:r>
              <a:rPr lang="en-GB" dirty="0" err="1"/>
              <a:t>emp</a:t>
            </a:r>
            <a:r>
              <a:rPr lang="en-GB" dirty="0"/>
              <a:t> group by </a:t>
            </a:r>
            <a:r>
              <a:rPr lang="en-GB" dirty="0" err="1"/>
              <a:t>deptno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MAX(SAL)   MIN(SAL)   AVG(SAL)</a:t>
            </a:r>
          </a:p>
          <a:p>
            <a:pPr marL="0" indent="0">
              <a:buNone/>
            </a:pPr>
            <a:r>
              <a:rPr lang="en-GB" dirty="0"/>
              <a:t>---------- ---------- ----------</a:t>
            </a:r>
          </a:p>
          <a:p>
            <a:pPr marL="0" indent="0">
              <a:buNone/>
            </a:pPr>
            <a:r>
              <a:rPr lang="en-GB" dirty="0"/>
              <a:t>      2850        950 1566.66667</a:t>
            </a:r>
          </a:p>
          <a:p>
            <a:pPr marL="0" indent="0">
              <a:buNone/>
            </a:pPr>
            <a:r>
              <a:rPr lang="en-GB" dirty="0"/>
              <a:t>      3000        800       2175</a:t>
            </a:r>
          </a:p>
          <a:p>
            <a:pPr marL="0" indent="0">
              <a:buNone/>
            </a:pPr>
            <a:r>
              <a:rPr lang="en-GB" dirty="0"/>
              <a:t>      5000       1300 2916.66667</a:t>
            </a:r>
          </a:p>
        </p:txBody>
      </p:sp>
    </p:spTree>
    <p:extLst>
      <p:ext uri="{BB962C8B-B14F-4D97-AF65-F5344CB8AC3E}">
        <p14:creationId xmlns:p14="http://schemas.microsoft.com/office/powerpoint/2010/main" val="1325662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 can split the data in a table into smaller </a:t>
            </a:r>
            <a:r>
              <a:rPr lang="en-US" dirty="0" smtClean="0"/>
              <a:t>groups.</a:t>
            </a:r>
          </a:p>
          <a:p>
            <a:pPr marL="0" indent="0">
              <a:buNone/>
            </a:pPr>
            <a:r>
              <a:rPr lang="en-GB" dirty="0"/>
              <a:t>SQL&gt; SELECT job, </a:t>
            </a:r>
            <a:r>
              <a:rPr lang="en-GB" dirty="0" err="1"/>
              <a:t>avg</a:t>
            </a:r>
            <a:r>
              <a:rPr lang="en-GB" dirty="0"/>
              <a:t>(</a:t>
            </a:r>
            <a:r>
              <a:rPr lang="en-GB" dirty="0" err="1"/>
              <a:t>sal</a:t>
            </a:r>
            <a:r>
              <a:rPr lang="en-GB" dirty="0"/>
              <a:t>)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deptno</a:t>
            </a:r>
            <a:r>
              <a:rPr lang="en-GB" dirty="0"/>
              <a:t>=20 group by job;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JOB         AVG(SAL)</a:t>
            </a:r>
          </a:p>
          <a:p>
            <a:pPr marL="0" indent="0">
              <a:buNone/>
            </a:pPr>
            <a:r>
              <a:rPr lang="en-GB" dirty="0"/>
              <a:t>--------- ----------</a:t>
            </a:r>
          </a:p>
          <a:p>
            <a:pPr marL="0" indent="0">
              <a:buNone/>
            </a:pPr>
            <a:r>
              <a:rPr lang="en-GB" dirty="0"/>
              <a:t>CLERK            950</a:t>
            </a:r>
          </a:p>
          <a:p>
            <a:pPr marL="0" indent="0">
              <a:buNone/>
            </a:pPr>
            <a:r>
              <a:rPr lang="en-GB" dirty="0"/>
              <a:t>MANAGER         2975</a:t>
            </a:r>
          </a:p>
          <a:p>
            <a:pPr marL="0" indent="0">
              <a:buNone/>
            </a:pPr>
            <a:r>
              <a:rPr lang="en-GB" dirty="0"/>
              <a:t>ANALYST         3000</a:t>
            </a:r>
          </a:p>
        </p:txBody>
      </p:sp>
    </p:spTree>
    <p:extLst>
      <p:ext uri="{BB962C8B-B14F-4D97-AF65-F5344CB8AC3E}">
        <p14:creationId xmlns:p14="http://schemas.microsoft.com/office/powerpoint/2010/main" val="961881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Omitting Groups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can omit groups returned from a query which use  a GROUP  BY  clause  by  using  the HAVING clause. HAVING generally takes the form: 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SQL&gt; select </a:t>
            </a:r>
            <a:r>
              <a:rPr lang="en-GB" sz="2400" dirty="0" err="1"/>
              <a:t>job,avg</a:t>
            </a:r>
            <a:r>
              <a:rPr lang="en-GB" sz="2400" dirty="0"/>
              <a:t>(</a:t>
            </a:r>
            <a:r>
              <a:rPr lang="en-GB" sz="2400" dirty="0" err="1"/>
              <a:t>sal</a:t>
            </a:r>
            <a:r>
              <a:rPr lang="en-GB" sz="2400" dirty="0"/>
              <a:t>) from </a:t>
            </a:r>
            <a:r>
              <a:rPr lang="en-GB" sz="2400" dirty="0" err="1"/>
              <a:t>emp</a:t>
            </a:r>
            <a:r>
              <a:rPr lang="en-GB" sz="2400" dirty="0"/>
              <a:t> where </a:t>
            </a:r>
            <a:r>
              <a:rPr lang="en-GB" sz="2400" dirty="0" err="1"/>
              <a:t>deptno</a:t>
            </a:r>
            <a:r>
              <a:rPr lang="en-GB" sz="2400" dirty="0"/>
              <a:t>=20 group by job having </a:t>
            </a:r>
            <a:r>
              <a:rPr lang="en-GB" sz="2400" dirty="0" err="1"/>
              <a:t>avg</a:t>
            </a:r>
            <a:r>
              <a:rPr lang="en-GB" sz="2400" dirty="0"/>
              <a:t>(</a:t>
            </a:r>
            <a:r>
              <a:rPr lang="en-GB" sz="2400" dirty="0" err="1"/>
              <a:t>sal</a:t>
            </a:r>
            <a:r>
              <a:rPr lang="en-GB" sz="2400" dirty="0"/>
              <a:t>)&gt;1000;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JOB         AVG(SAL)</a:t>
            </a:r>
          </a:p>
          <a:p>
            <a:pPr marL="0" indent="0">
              <a:buNone/>
            </a:pPr>
            <a:r>
              <a:rPr lang="en-GB" sz="2400" dirty="0"/>
              <a:t>--------- ----------</a:t>
            </a:r>
          </a:p>
          <a:p>
            <a:pPr marL="0" indent="0">
              <a:buNone/>
            </a:pPr>
            <a:r>
              <a:rPr lang="en-GB" sz="2400" dirty="0"/>
              <a:t>MANAGER         2975</a:t>
            </a:r>
          </a:p>
          <a:p>
            <a:pPr marL="0" indent="0">
              <a:buNone/>
            </a:pPr>
            <a:r>
              <a:rPr lang="en-GB" sz="2400" dirty="0"/>
              <a:t>ANALYST         3000</a:t>
            </a:r>
          </a:p>
        </p:txBody>
      </p:sp>
    </p:spTree>
    <p:extLst>
      <p:ext uri="{BB962C8B-B14F-4D97-AF65-F5344CB8AC3E}">
        <p14:creationId xmlns:p14="http://schemas.microsoft.com/office/powerpoint/2010/main" val="1255842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3800" dirty="0" smtClean="0"/>
              <a:t>Thank You!</a:t>
            </a:r>
            <a:endParaRPr lang="en-GB" sz="13800" dirty="0"/>
          </a:p>
        </p:txBody>
      </p:sp>
    </p:spTree>
    <p:extLst>
      <p:ext uri="{BB962C8B-B14F-4D97-AF65-F5344CB8AC3E}">
        <p14:creationId xmlns:p14="http://schemas.microsoft.com/office/powerpoint/2010/main" val="253597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ACOS</a:t>
            </a:r>
          </a:p>
          <a:p>
            <a:pPr marL="0" indent="0">
              <a:buNone/>
            </a:pPr>
            <a:r>
              <a:rPr lang="en-GB" dirty="0"/>
              <a:t>ACOS returns the arc cosine of n. Inputs are in the range of -1 to 1, and outputs are in the range of 0 to pi and are expressed in radians.</a:t>
            </a:r>
          </a:p>
          <a:p>
            <a:pPr marL="0" indent="0">
              <a:buNone/>
            </a:pPr>
            <a:r>
              <a:rPr lang="en-GB" dirty="0"/>
              <a:t>The following example returns the arc cosine of .3:</a:t>
            </a:r>
          </a:p>
          <a:p>
            <a:pPr marL="0" indent="0">
              <a:buNone/>
            </a:pPr>
            <a:r>
              <a:rPr lang="en-GB" dirty="0"/>
              <a:t>SELECT ACOS(.3)"</a:t>
            </a:r>
            <a:r>
              <a:rPr lang="en-GB" dirty="0" err="1"/>
              <a:t>Arc_Cosine</a:t>
            </a:r>
            <a:r>
              <a:rPr lang="en-GB" dirty="0"/>
              <a:t>" FROM DUAL;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Arc_Cosine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----------</a:t>
            </a:r>
            <a:br>
              <a:rPr lang="en-GB" dirty="0"/>
            </a:br>
            <a:r>
              <a:rPr lang="en-GB" dirty="0"/>
              <a:t>1.26610367</a:t>
            </a:r>
          </a:p>
          <a:p>
            <a:pPr marL="0" indent="0">
              <a:buNone/>
            </a:pPr>
            <a:r>
              <a:rPr lang="en-GB" dirty="0"/>
              <a:t>Similar to ACOS, you have ASIN (Arc Sine), ATAN (Arc Tangent) functions.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SIN</a:t>
            </a:r>
          </a:p>
          <a:p>
            <a:pPr marL="0" indent="0">
              <a:buNone/>
            </a:pPr>
            <a:r>
              <a:rPr lang="en-GB" dirty="0"/>
              <a:t>Returns the Sine of an angle (in radians).</a:t>
            </a:r>
          </a:p>
          <a:p>
            <a:pPr marL="0" indent="0">
              <a:buNone/>
            </a:pPr>
            <a:r>
              <a:rPr lang="en-GB" dirty="0"/>
              <a:t>Example:</a:t>
            </a:r>
          </a:p>
          <a:p>
            <a:pPr marL="0" indent="0">
              <a:buNone/>
            </a:pPr>
            <a:r>
              <a:rPr lang="en-GB" dirty="0"/>
              <a:t>The following example returns the SINE angle of </a:t>
            </a:r>
            <a:r>
              <a:rPr lang="en-GB" dirty="0" smtClean="0"/>
              <a:t>90 </a:t>
            </a:r>
            <a:r>
              <a:rPr lang="en-GB" dirty="0"/>
              <a:t>radians.</a:t>
            </a:r>
          </a:p>
          <a:p>
            <a:pPr marL="0" indent="0">
              <a:buNone/>
            </a:pPr>
            <a:r>
              <a:rPr lang="en-GB" dirty="0"/>
              <a:t>SQL&gt; select  SIN(90) "Sine" from dual</a:t>
            </a:r>
            <a:r>
              <a:rPr lang="en-GB" dirty="0" smtClean="0"/>
              <a:t>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Sine</a:t>
            </a:r>
          </a:p>
          <a:p>
            <a:pPr marL="0" indent="0">
              <a:buNone/>
            </a:pPr>
            <a:r>
              <a:rPr lang="en-GB" dirty="0"/>
              <a:t>----------</a:t>
            </a:r>
          </a:p>
          <a:p>
            <a:pPr marL="0" indent="0">
              <a:buNone/>
            </a:pPr>
            <a:r>
              <a:rPr lang="en-GB" dirty="0"/>
              <a:t>.893996664</a:t>
            </a:r>
          </a:p>
        </p:txBody>
      </p:sp>
    </p:spTree>
    <p:extLst>
      <p:ext uri="{BB962C8B-B14F-4D97-AF65-F5344CB8AC3E}">
        <p14:creationId xmlns:p14="http://schemas.microsoft.com/office/powerpoint/2010/main" val="370048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POWER</a:t>
            </a:r>
          </a:p>
          <a:p>
            <a:pPr marL="0" indent="0">
              <a:buNone/>
            </a:pPr>
            <a:r>
              <a:rPr lang="en-GB" dirty="0"/>
              <a:t>Returns the power of m, raised to n.</a:t>
            </a:r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dirty="0"/>
              <a:t>The following example returns the 2 raised to the power of 3.</a:t>
            </a:r>
          </a:p>
          <a:p>
            <a:pPr marL="0" indent="0">
              <a:buNone/>
            </a:pPr>
            <a:r>
              <a:rPr lang="en-GB" dirty="0"/>
              <a:t>select  power(2,3) “Power” from dual;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POWER</a:t>
            </a:r>
            <a:br>
              <a:rPr lang="en-GB" dirty="0"/>
            </a:br>
            <a:r>
              <a:rPr lang="en-GB" dirty="0"/>
              <a:t>---------</a:t>
            </a:r>
            <a:br>
              <a:rPr lang="en-GB" dirty="0"/>
            </a:br>
            <a:r>
              <a:rPr lang="en-GB" dirty="0"/>
              <a:t>        8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79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EXP</a:t>
            </a:r>
          </a:p>
          <a:p>
            <a:pPr marL="0" indent="0">
              <a:buNone/>
            </a:pPr>
            <a:r>
              <a:rPr lang="en-GB" dirty="0"/>
              <a:t>Returns the e raised to the power of n.</a:t>
            </a:r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dirty="0"/>
              <a:t>The following example returns the e raised to power of 2</a:t>
            </a:r>
            <a:r>
              <a:rPr lang="en-GB" dirty="0" smtClean="0"/>
              <a:t>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SQL&gt; select </a:t>
            </a:r>
            <a:r>
              <a:rPr lang="en-GB" dirty="0" err="1"/>
              <a:t>exp</a:t>
            </a:r>
            <a:r>
              <a:rPr lang="en-GB" dirty="0"/>
              <a:t>(2) "e raised to 2" from dual;</a:t>
            </a:r>
          </a:p>
          <a:p>
            <a:pPr marL="0" indent="0">
              <a:buNone/>
            </a:pPr>
            <a:r>
              <a:rPr lang="en-GB" dirty="0" smtClean="0"/>
              <a:t>e </a:t>
            </a:r>
            <a:r>
              <a:rPr lang="en-GB" dirty="0"/>
              <a:t>raised to 2</a:t>
            </a:r>
          </a:p>
          <a:p>
            <a:pPr marL="0" indent="0">
              <a:buNone/>
            </a:pPr>
            <a:r>
              <a:rPr lang="en-GB" dirty="0"/>
              <a:t>-------------</a:t>
            </a:r>
          </a:p>
          <a:p>
            <a:pPr marL="0" indent="0">
              <a:buNone/>
            </a:pPr>
            <a:r>
              <a:rPr lang="en-GB" dirty="0"/>
              <a:t>    7.3890561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81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LN</a:t>
            </a:r>
          </a:p>
          <a:p>
            <a:pPr marL="0" indent="0">
              <a:buNone/>
            </a:pPr>
            <a:r>
              <a:rPr lang="en-GB" dirty="0"/>
              <a:t>Returns natural logarithm of n.</a:t>
            </a:r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dirty="0"/>
              <a:t>The following example returns the natural logarithm of 2.</a:t>
            </a:r>
          </a:p>
          <a:p>
            <a:pPr marL="0" indent="0">
              <a:buNone/>
            </a:pPr>
            <a:r>
              <a:rPr lang="en-GB" dirty="0"/>
              <a:t>SQL&gt; select ln(2)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LN(2)</a:t>
            </a:r>
          </a:p>
          <a:p>
            <a:pPr marL="0" indent="0">
              <a:buNone/>
            </a:pPr>
            <a:r>
              <a:rPr lang="en-GB" dirty="0"/>
              <a:t>----------</a:t>
            </a:r>
          </a:p>
          <a:p>
            <a:pPr marL="0" indent="0">
              <a:buNone/>
            </a:pPr>
            <a:r>
              <a:rPr lang="en-GB" dirty="0"/>
              <a:t>.693147181</a:t>
            </a:r>
          </a:p>
        </p:txBody>
      </p:sp>
    </p:spTree>
    <p:extLst>
      <p:ext uri="{BB962C8B-B14F-4D97-AF65-F5344CB8AC3E}">
        <p14:creationId xmlns:p14="http://schemas.microsoft.com/office/powerpoint/2010/main" val="33452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LOG</a:t>
            </a:r>
          </a:p>
          <a:p>
            <a:pPr marL="0" indent="0">
              <a:buNone/>
            </a:pPr>
            <a:r>
              <a:rPr lang="en-GB" dirty="0"/>
              <a:t>Returns the logarithm, base m, of n.</a:t>
            </a:r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dirty="0"/>
              <a:t>The following example returns the log of 100.</a:t>
            </a:r>
          </a:p>
          <a:p>
            <a:pPr marL="0" indent="0">
              <a:buNone/>
            </a:pPr>
            <a:r>
              <a:rPr lang="en-GB" dirty="0"/>
              <a:t>select log(10,100) from dual;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LOG</a:t>
            </a:r>
            <a:br>
              <a:rPr lang="en-GB" dirty="0"/>
            </a:br>
            <a:r>
              <a:rPr lang="en-GB" dirty="0"/>
              <a:t>---------</a:t>
            </a:r>
            <a:br>
              <a:rPr lang="en-GB" dirty="0"/>
            </a:br>
            <a:r>
              <a:rPr lang="en-GB" dirty="0"/>
              <a:t>        2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92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1200</Words>
  <Application>Microsoft Office PowerPoint</Application>
  <PresentationFormat>On-screen Show (4:3)</PresentationFormat>
  <Paragraphs>326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DBMS</vt:lpstr>
      <vt:lpstr>Mathematical Functions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Oracle Dates </vt:lpstr>
      <vt:lpstr>Current Date &amp; Time </vt:lpstr>
      <vt:lpstr>Date Arithmetic </vt:lpstr>
      <vt:lpstr>Examples </vt:lpstr>
      <vt:lpstr>Date functions </vt:lpstr>
      <vt:lpstr>MONTHS_BETWEEN</vt:lpstr>
      <vt:lpstr>ADD_MONTHS </vt:lpstr>
      <vt:lpstr>NEXT_DAY </vt:lpstr>
      <vt:lpstr>LAST_DAY </vt:lpstr>
      <vt:lpstr>ROUND (date version)</vt:lpstr>
      <vt:lpstr>Example</vt:lpstr>
      <vt:lpstr>Conversion Functions </vt:lpstr>
      <vt:lpstr>TO_CHAR </vt:lpstr>
      <vt:lpstr>Example</vt:lpstr>
      <vt:lpstr>Common Format Masks  Date Format Masks</vt:lpstr>
      <vt:lpstr>Time Format Mask</vt:lpstr>
      <vt:lpstr>Number Format Masks </vt:lpstr>
      <vt:lpstr>Example</vt:lpstr>
      <vt:lpstr>To_date</vt:lpstr>
      <vt:lpstr>Functions That Accept Any Kind of Datatype </vt:lpstr>
      <vt:lpstr>DECODE </vt:lpstr>
      <vt:lpstr>Example</vt:lpstr>
      <vt:lpstr>Nesting Functions </vt:lpstr>
      <vt:lpstr>Group Functions</vt:lpstr>
      <vt:lpstr>Con..</vt:lpstr>
      <vt:lpstr>Example</vt:lpstr>
      <vt:lpstr>Con..</vt:lpstr>
      <vt:lpstr>Omitting Groups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oliullah saad</dc:creator>
  <cp:lastModifiedBy>ismail - [2010]</cp:lastModifiedBy>
  <cp:revision>22</cp:revision>
  <dcterms:created xsi:type="dcterms:W3CDTF">2006-08-16T00:00:00Z</dcterms:created>
  <dcterms:modified xsi:type="dcterms:W3CDTF">2017-11-04T09:46:01Z</dcterms:modified>
</cp:coreProperties>
</file>