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9" r:id="rId18"/>
    <p:sldId id="272" r:id="rId19"/>
    <p:sldId id="273" r:id="rId20"/>
    <p:sldId id="274" r:id="rId21"/>
    <p:sldId id="275" r:id="rId22"/>
    <p:sldId id="276" r:id="rId23"/>
    <p:sldId id="277" r:id="rId24"/>
    <p:sldId id="278"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12" autoAdjust="0"/>
  </p:normalViewPr>
  <p:slideViewPr>
    <p:cSldViewPr>
      <p:cViewPr varScale="1">
        <p:scale>
          <a:sx n="53" d="100"/>
          <a:sy n="53" d="100"/>
        </p:scale>
        <p:origin x="-96"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A208A-F555-4A0F-8AE8-74A38B58F994}" type="datetimeFigureOut">
              <a:rPr lang="en-GB" smtClean="0"/>
              <a:t>05/11/2017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168E1-E2CE-45EA-A374-D28DDF700E79}" type="slidenum">
              <a:rPr lang="en-GB" smtClean="0"/>
              <a:t>‹#›</a:t>
            </a:fld>
            <a:endParaRPr lang="en-GB"/>
          </a:p>
        </p:txBody>
      </p:sp>
    </p:spTree>
    <p:extLst>
      <p:ext uri="{BB962C8B-B14F-4D97-AF65-F5344CB8AC3E}">
        <p14:creationId xmlns:p14="http://schemas.microsoft.com/office/powerpoint/2010/main" val="172727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a general rule, when joining tables, you need 'number of tables minus 1' join conditions, so to join three tables you would require at least two join conditions.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2168E1-E2CE-45EA-A374-D28DDF700E79}" type="slidenum">
              <a:rPr lang="en-GB" smtClean="0"/>
              <a:t>6</a:t>
            </a:fld>
            <a:endParaRPr lang="en-GB"/>
          </a:p>
        </p:txBody>
      </p:sp>
    </p:spTree>
    <p:extLst>
      <p:ext uri="{BB962C8B-B14F-4D97-AF65-F5344CB8AC3E}">
        <p14:creationId xmlns:p14="http://schemas.microsoft.com/office/powerpoint/2010/main" val="133183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list  all employees whose salary is greater than the lowest salary found in department 30.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2168E1-E2CE-45EA-A374-D28DDF700E79}" type="slidenum">
              <a:rPr lang="en-GB" smtClean="0"/>
              <a:t>22</a:t>
            </a:fld>
            <a:endParaRPr lang="en-GB"/>
          </a:p>
        </p:txBody>
      </p:sp>
    </p:spTree>
    <p:extLst>
      <p:ext uri="{BB962C8B-B14F-4D97-AF65-F5344CB8AC3E}">
        <p14:creationId xmlns:p14="http://schemas.microsoft.com/office/powerpoint/2010/main" val="80168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list all employees who earn more than everyone in department 30. </a:t>
            </a:r>
            <a:endParaRPr lang="en-GB" dirty="0"/>
          </a:p>
        </p:txBody>
      </p:sp>
      <p:sp>
        <p:nvSpPr>
          <p:cNvPr id="4" name="Slide Number Placeholder 3"/>
          <p:cNvSpPr>
            <a:spLocks noGrp="1"/>
          </p:cNvSpPr>
          <p:nvPr>
            <p:ph type="sldNum" sz="quarter" idx="10"/>
          </p:nvPr>
        </p:nvSpPr>
        <p:spPr/>
        <p:txBody>
          <a:bodyPr/>
          <a:lstStyle/>
          <a:p>
            <a:fld id="{BC2168E1-E2CE-45EA-A374-D28DDF700E79}" type="slidenum">
              <a:rPr lang="en-GB" smtClean="0"/>
              <a:t>23</a:t>
            </a:fld>
            <a:endParaRPr lang="en-GB"/>
          </a:p>
        </p:txBody>
      </p:sp>
    </p:spTree>
    <p:extLst>
      <p:ext uri="{BB962C8B-B14F-4D97-AF65-F5344CB8AC3E}">
        <p14:creationId xmlns:p14="http://schemas.microsoft.com/office/powerpoint/2010/main" val="86356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 </a:t>
            </a:r>
            <a:endParaRPr lang="en-GB" dirty="0"/>
          </a:p>
        </p:txBody>
      </p:sp>
      <p:sp>
        <p:nvSpPr>
          <p:cNvPr id="3" name="Subtitle 2"/>
          <p:cNvSpPr>
            <a:spLocks noGrp="1"/>
          </p:cNvSpPr>
          <p:nvPr>
            <p:ph type="subTitle" idx="1"/>
          </p:nvPr>
        </p:nvSpPr>
        <p:spPr/>
        <p:txBody>
          <a:bodyPr/>
          <a:lstStyle/>
          <a:p>
            <a:r>
              <a:rPr lang="en-US" dirty="0" smtClean="0"/>
              <a:t>Lab 04</a:t>
            </a:r>
            <a:endParaRPr lang="en-GB" dirty="0"/>
          </a:p>
        </p:txBody>
      </p:sp>
    </p:spTree>
    <p:extLst>
      <p:ext uri="{BB962C8B-B14F-4D97-AF65-F5344CB8AC3E}">
        <p14:creationId xmlns:p14="http://schemas.microsoft.com/office/powerpoint/2010/main" val="297477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SQL&gt; select </a:t>
            </a:r>
            <a:r>
              <a:rPr lang="en-GB" dirty="0" err="1"/>
              <a:t>e.ename</a:t>
            </a:r>
            <a:r>
              <a:rPr lang="en-GB" dirty="0"/>
              <a:t> </a:t>
            </a:r>
            <a:r>
              <a:rPr lang="en-GB" dirty="0" err="1"/>
              <a:t>employee_name,m.ename</a:t>
            </a:r>
            <a:r>
              <a:rPr lang="en-GB" dirty="0"/>
              <a:t> </a:t>
            </a:r>
            <a:r>
              <a:rPr lang="en-GB" dirty="0" err="1"/>
              <a:t>manager_name</a:t>
            </a:r>
            <a:r>
              <a:rPr lang="en-GB" dirty="0"/>
              <a:t> from </a:t>
            </a:r>
            <a:r>
              <a:rPr lang="en-GB" dirty="0" err="1"/>
              <a:t>emp</a:t>
            </a:r>
            <a:r>
              <a:rPr lang="en-GB" dirty="0"/>
              <a:t> </a:t>
            </a:r>
            <a:r>
              <a:rPr lang="en-GB" dirty="0" err="1"/>
              <a:t>e,emp</a:t>
            </a:r>
            <a:r>
              <a:rPr lang="en-GB" dirty="0"/>
              <a:t> m where </a:t>
            </a:r>
            <a:r>
              <a:rPr lang="en-GB" dirty="0" err="1"/>
              <a:t>m.empno</a:t>
            </a:r>
            <a:r>
              <a:rPr lang="en-GB" dirty="0"/>
              <a:t>=</a:t>
            </a:r>
            <a:r>
              <a:rPr lang="en-GB" dirty="0" err="1"/>
              <a:t>e.mgr</a:t>
            </a:r>
            <a:r>
              <a:rPr lang="en-GB" dirty="0"/>
              <a:t>;</a:t>
            </a:r>
          </a:p>
          <a:p>
            <a:pPr marL="0" indent="0">
              <a:buNone/>
            </a:pPr>
            <a:endParaRPr lang="en-GB" dirty="0"/>
          </a:p>
          <a:p>
            <a:pPr marL="0" indent="0">
              <a:buNone/>
            </a:pPr>
            <a:r>
              <a:rPr lang="en-GB" dirty="0"/>
              <a:t>EMPLOYEE_N MANAGER_NA</a:t>
            </a:r>
          </a:p>
          <a:p>
            <a:pPr marL="0" indent="0">
              <a:buNone/>
            </a:pPr>
            <a:r>
              <a:rPr lang="en-GB" dirty="0"/>
              <a:t>---------- ----------</a:t>
            </a:r>
          </a:p>
          <a:p>
            <a:pPr marL="0" indent="0">
              <a:buNone/>
            </a:pPr>
            <a:r>
              <a:rPr lang="en-GB" dirty="0"/>
              <a:t>FORD       JONES</a:t>
            </a:r>
          </a:p>
          <a:p>
            <a:pPr marL="0" indent="0">
              <a:buNone/>
            </a:pPr>
            <a:r>
              <a:rPr lang="en-GB" dirty="0"/>
              <a:t>SCOTT      JONES</a:t>
            </a:r>
          </a:p>
          <a:p>
            <a:pPr marL="0" indent="0">
              <a:buNone/>
            </a:pPr>
            <a:r>
              <a:rPr lang="en-GB" dirty="0"/>
              <a:t>TURNER     BLAKE</a:t>
            </a:r>
          </a:p>
          <a:p>
            <a:pPr marL="0" indent="0">
              <a:buNone/>
            </a:pPr>
            <a:r>
              <a:rPr lang="en-GB" dirty="0"/>
              <a:t>ALLEN      BLAKE</a:t>
            </a:r>
          </a:p>
          <a:p>
            <a:pPr marL="0" indent="0">
              <a:buNone/>
            </a:pPr>
            <a:r>
              <a:rPr lang="en-GB" dirty="0"/>
              <a:t>WARD       BLAKE</a:t>
            </a:r>
          </a:p>
          <a:p>
            <a:pPr marL="0" indent="0">
              <a:buNone/>
            </a:pPr>
            <a:r>
              <a:rPr lang="en-GB" dirty="0"/>
              <a:t>JAMES      BLAKE</a:t>
            </a:r>
          </a:p>
          <a:p>
            <a:pPr marL="0" indent="0">
              <a:buNone/>
            </a:pPr>
            <a:r>
              <a:rPr lang="en-GB" dirty="0"/>
              <a:t>MARTIN     BLAKE</a:t>
            </a:r>
          </a:p>
          <a:p>
            <a:pPr marL="0" indent="0">
              <a:buNone/>
            </a:pPr>
            <a:r>
              <a:rPr lang="en-GB" dirty="0"/>
              <a:t>MILLER     CLARK</a:t>
            </a:r>
          </a:p>
          <a:p>
            <a:pPr marL="0" indent="0">
              <a:buNone/>
            </a:pPr>
            <a:r>
              <a:rPr lang="en-GB" dirty="0"/>
              <a:t>ADAMS      SCOTT</a:t>
            </a:r>
          </a:p>
          <a:p>
            <a:pPr marL="0" indent="0">
              <a:buNone/>
            </a:pPr>
            <a:r>
              <a:rPr lang="en-GB" dirty="0"/>
              <a:t>BLAKE      KING</a:t>
            </a:r>
          </a:p>
        </p:txBody>
      </p:sp>
    </p:spTree>
    <p:extLst>
      <p:ext uri="{BB962C8B-B14F-4D97-AF65-F5344CB8AC3E}">
        <p14:creationId xmlns:p14="http://schemas.microsoft.com/office/powerpoint/2010/main" val="94346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Operators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We covered the concepts of Set Operators in the introduction to Relational Databases at the start of this course. So far we have covered: </a:t>
            </a:r>
            <a:endParaRPr lang="en-GB" dirty="0"/>
          </a:p>
          <a:p>
            <a:pPr marL="0" indent="0">
              <a:buNone/>
            </a:pPr>
            <a:r>
              <a:rPr lang="en-US" dirty="0"/>
              <a:t>•  restriction with the WHERE clause </a:t>
            </a:r>
            <a:endParaRPr lang="en-GB" dirty="0"/>
          </a:p>
          <a:p>
            <a:pPr marL="0" indent="0">
              <a:buNone/>
            </a:pPr>
            <a:r>
              <a:rPr lang="en-US" dirty="0"/>
              <a:t>•  projection with the SELECT clause, </a:t>
            </a:r>
            <a:endParaRPr lang="en-GB" dirty="0"/>
          </a:p>
          <a:p>
            <a:pPr marL="0" indent="0">
              <a:buNone/>
            </a:pPr>
            <a:r>
              <a:rPr lang="en-US" dirty="0"/>
              <a:t>•  joins </a:t>
            </a:r>
            <a:endParaRPr lang="en-GB" dirty="0"/>
          </a:p>
          <a:p>
            <a:pPr marL="0" indent="0">
              <a:buNone/>
            </a:pPr>
            <a:r>
              <a:rPr lang="en-US" dirty="0"/>
              <a:t>•  product </a:t>
            </a:r>
            <a:endParaRPr lang="en-GB" dirty="0"/>
          </a:p>
          <a:p>
            <a:pPr marL="0" indent="0">
              <a:buNone/>
            </a:pPr>
            <a:r>
              <a:rPr lang="en-US" dirty="0">
                <a:solidFill>
                  <a:srgbClr val="FF0000"/>
                </a:solidFill>
              </a:rPr>
              <a:t>We will now cover: </a:t>
            </a:r>
            <a:endParaRPr lang="en-GB" dirty="0">
              <a:solidFill>
                <a:srgbClr val="FF0000"/>
              </a:solidFill>
            </a:endParaRPr>
          </a:p>
          <a:p>
            <a:pPr marL="0" indent="0">
              <a:buNone/>
            </a:pPr>
            <a:r>
              <a:rPr lang="en-US" dirty="0"/>
              <a:t>• UNION </a:t>
            </a:r>
            <a:endParaRPr lang="en-GB" dirty="0"/>
          </a:p>
          <a:p>
            <a:pPr marL="0" indent="0">
              <a:buNone/>
            </a:pPr>
            <a:r>
              <a:rPr lang="en-US" dirty="0"/>
              <a:t>• INTERSECT </a:t>
            </a:r>
            <a:endParaRPr lang="en-GB" dirty="0"/>
          </a:p>
          <a:p>
            <a:pPr marL="0" indent="0">
              <a:buNone/>
            </a:pPr>
            <a:r>
              <a:rPr lang="en-US" dirty="0"/>
              <a:t>• MINUS </a:t>
            </a:r>
            <a:endParaRPr lang="en-GB" dirty="0"/>
          </a:p>
          <a:p>
            <a:pPr marL="0" indent="0">
              <a:buNone/>
            </a:pPr>
            <a:endParaRPr lang="en-GB" dirty="0"/>
          </a:p>
        </p:txBody>
      </p:sp>
    </p:spTree>
    <p:extLst>
      <p:ext uri="{BB962C8B-B14F-4D97-AF65-F5344CB8AC3E}">
        <p14:creationId xmlns:p14="http://schemas.microsoft.com/office/powerpoint/2010/main" val="364333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Operators - Rules </a:t>
            </a:r>
            <a:endParaRPr lang="en-GB" dirty="0"/>
          </a:p>
        </p:txBody>
      </p:sp>
      <p:sp>
        <p:nvSpPr>
          <p:cNvPr id="3" name="Content Placeholder 2"/>
          <p:cNvSpPr>
            <a:spLocks noGrp="1"/>
          </p:cNvSpPr>
          <p:nvPr>
            <p:ph idx="1"/>
          </p:nvPr>
        </p:nvSpPr>
        <p:spPr>
          <a:xfrm>
            <a:off x="457200" y="1600200"/>
            <a:ext cx="8305800" cy="4525963"/>
          </a:xfrm>
        </p:spPr>
        <p:txBody>
          <a:bodyPr>
            <a:normAutofit fontScale="77500" lnSpcReduction="20000"/>
          </a:bodyPr>
          <a:lstStyle/>
          <a:p>
            <a:pPr marL="0" indent="0">
              <a:buNone/>
            </a:pPr>
            <a:r>
              <a:rPr lang="en-US" dirty="0"/>
              <a:t>There are a number of rules you should follow when using Set Operators: </a:t>
            </a:r>
            <a:endParaRPr lang="en-GB" dirty="0"/>
          </a:p>
          <a:p>
            <a:pPr>
              <a:buFont typeface="Wingdings" panose="05000000000000000000" pitchFamily="2" charset="2"/>
              <a:buChar char="Ø"/>
            </a:pPr>
            <a:r>
              <a:rPr lang="en-US" dirty="0" smtClean="0"/>
              <a:t> You </a:t>
            </a:r>
            <a:r>
              <a:rPr lang="en-US" dirty="0"/>
              <a:t>must SELECT the same number of </a:t>
            </a:r>
            <a:r>
              <a:rPr lang="en-US" dirty="0" smtClean="0"/>
              <a:t>columns</a:t>
            </a:r>
            <a:r>
              <a:rPr lang="en-GB" dirty="0"/>
              <a:t> </a:t>
            </a:r>
            <a:r>
              <a:rPr lang="en-US" dirty="0" smtClean="0"/>
              <a:t>in each query</a:t>
            </a:r>
            <a:endParaRPr lang="en-GB" dirty="0"/>
          </a:p>
          <a:p>
            <a:pPr>
              <a:buFont typeface="Wingdings" panose="05000000000000000000" pitchFamily="2" charset="2"/>
              <a:buChar char="Ø"/>
            </a:pPr>
            <a:r>
              <a:rPr lang="en-US" dirty="0" smtClean="0"/>
              <a:t>All </a:t>
            </a:r>
            <a:r>
              <a:rPr lang="en-US" dirty="0"/>
              <a:t>corresponding columns MUST be of the </a:t>
            </a:r>
            <a:r>
              <a:rPr lang="en-US" dirty="0" smtClean="0"/>
              <a:t>same</a:t>
            </a:r>
            <a:r>
              <a:rPr lang="en-GB" dirty="0"/>
              <a:t> </a:t>
            </a:r>
            <a:r>
              <a:rPr lang="en-US" dirty="0" smtClean="0"/>
              <a:t>datatype</a:t>
            </a:r>
            <a:endParaRPr lang="en-GB" dirty="0"/>
          </a:p>
          <a:p>
            <a:pPr>
              <a:buFont typeface="Wingdings" panose="05000000000000000000" pitchFamily="2" charset="2"/>
              <a:buChar char="Ø"/>
            </a:pPr>
            <a:r>
              <a:rPr lang="en-US" dirty="0" smtClean="0"/>
              <a:t>Duplicate </a:t>
            </a:r>
            <a:r>
              <a:rPr lang="en-US" dirty="0"/>
              <a:t>rows are ALWAYS eliminated (</a:t>
            </a:r>
            <a:r>
              <a:rPr lang="en-US" sz="2100" dirty="0" smtClean="0"/>
              <a:t>except</a:t>
            </a:r>
            <a:r>
              <a:rPr lang="en-GB" sz="2100" dirty="0"/>
              <a:t> </a:t>
            </a:r>
            <a:r>
              <a:rPr lang="en-US" sz="2100" dirty="0" smtClean="0"/>
              <a:t>when </a:t>
            </a:r>
            <a:r>
              <a:rPr lang="en-US" sz="2100" dirty="0"/>
              <a:t>using UNION ALL</a:t>
            </a:r>
            <a:r>
              <a:rPr lang="en-US" dirty="0"/>
              <a:t>)</a:t>
            </a:r>
            <a:endParaRPr lang="en-GB" dirty="0"/>
          </a:p>
          <a:p>
            <a:pPr>
              <a:buFont typeface="Wingdings" panose="05000000000000000000" pitchFamily="2" charset="2"/>
              <a:buChar char="Ø"/>
            </a:pPr>
            <a:r>
              <a:rPr lang="en-US" dirty="0" smtClean="0"/>
              <a:t>Column </a:t>
            </a:r>
            <a:r>
              <a:rPr lang="en-US" dirty="0"/>
              <a:t>names are derived from the first query</a:t>
            </a:r>
            <a:endParaRPr lang="en-GB" dirty="0"/>
          </a:p>
          <a:p>
            <a:pPr>
              <a:buFont typeface="Wingdings" panose="05000000000000000000" pitchFamily="2" charset="2"/>
              <a:buChar char="Ø"/>
            </a:pPr>
            <a:r>
              <a:rPr lang="en-US" dirty="0" smtClean="0"/>
              <a:t>Queries </a:t>
            </a:r>
            <a:r>
              <a:rPr lang="en-US" dirty="0"/>
              <a:t>are executed from top to bottom</a:t>
            </a:r>
            <a:endParaRPr lang="en-GB" dirty="0"/>
          </a:p>
          <a:p>
            <a:pPr>
              <a:buFont typeface="Wingdings" panose="05000000000000000000" pitchFamily="2" charset="2"/>
              <a:buChar char="Ø"/>
            </a:pPr>
            <a:r>
              <a:rPr lang="en-US" dirty="0" smtClean="0"/>
              <a:t>Can </a:t>
            </a:r>
            <a:r>
              <a:rPr lang="en-US" dirty="0"/>
              <a:t>use multiple set operators at the same time</a:t>
            </a:r>
            <a:endParaRPr lang="en-GB" dirty="0"/>
          </a:p>
          <a:p>
            <a:pPr>
              <a:buFont typeface="Wingdings" panose="05000000000000000000" pitchFamily="2" charset="2"/>
              <a:buChar char="Ø"/>
            </a:pPr>
            <a:r>
              <a:rPr lang="en-US" dirty="0" smtClean="0"/>
              <a:t>Can </a:t>
            </a:r>
            <a:r>
              <a:rPr lang="en-US" dirty="0"/>
              <a:t>include an ORDER BY at end of last query. </a:t>
            </a:r>
            <a:endParaRPr lang="en-GB" dirty="0"/>
          </a:p>
        </p:txBody>
      </p:sp>
    </p:spTree>
    <p:extLst>
      <p:ext uri="{BB962C8B-B14F-4D97-AF65-F5344CB8AC3E}">
        <p14:creationId xmlns:p14="http://schemas.microsoft.com/office/powerpoint/2010/main" val="349488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Operators - UNION </a:t>
            </a:r>
            <a:endParaRPr lang="en-GB"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The UNION set operator combines the results of two or more queries and returns all distinct rows from all queries</a:t>
            </a:r>
            <a:r>
              <a:rPr lang="en-US" dirty="0" smtClean="0"/>
              <a:t>.</a:t>
            </a:r>
          </a:p>
          <a:p>
            <a:pPr marL="0" indent="0">
              <a:buNone/>
            </a:pPr>
            <a:r>
              <a:rPr lang="en-GB" dirty="0"/>
              <a:t>SQL&gt; select job from </a:t>
            </a:r>
            <a:r>
              <a:rPr lang="en-GB" dirty="0" err="1"/>
              <a:t>emp</a:t>
            </a:r>
            <a:r>
              <a:rPr lang="en-GB" dirty="0"/>
              <a:t> where </a:t>
            </a:r>
            <a:r>
              <a:rPr lang="en-GB" dirty="0" err="1"/>
              <a:t>deptno</a:t>
            </a:r>
            <a:r>
              <a:rPr lang="en-GB" dirty="0"/>
              <a:t>=10</a:t>
            </a:r>
          </a:p>
          <a:p>
            <a:pPr marL="0" indent="0">
              <a:buNone/>
            </a:pPr>
            <a:r>
              <a:rPr lang="en-GB" dirty="0"/>
              <a:t>  2  union</a:t>
            </a:r>
          </a:p>
          <a:p>
            <a:pPr marL="0" indent="0">
              <a:buNone/>
            </a:pPr>
            <a:r>
              <a:rPr lang="en-GB" dirty="0"/>
              <a:t>  3  select job from </a:t>
            </a:r>
            <a:r>
              <a:rPr lang="en-GB" dirty="0" err="1"/>
              <a:t>emp</a:t>
            </a:r>
            <a:r>
              <a:rPr lang="en-GB" dirty="0"/>
              <a:t> where </a:t>
            </a:r>
            <a:r>
              <a:rPr lang="en-GB" dirty="0" err="1"/>
              <a:t>deptno</a:t>
            </a:r>
            <a:r>
              <a:rPr lang="en-GB" dirty="0"/>
              <a:t>=30</a:t>
            </a:r>
            <a:r>
              <a:rPr lang="en-GB" dirty="0" smtClean="0"/>
              <a:t>;</a:t>
            </a:r>
            <a:endParaRPr lang="en-GB" dirty="0"/>
          </a:p>
          <a:p>
            <a:pPr marL="0" indent="0">
              <a:buNone/>
            </a:pPr>
            <a:r>
              <a:rPr lang="en-GB" dirty="0"/>
              <a:t>JOB</a:t>
            </a:r>
          </a:p>
          <a:p>
            <a:pPr marL="0" indent="0">
              <a:buNone/>
            </a:pPr>
            <a:r>
              <a:rPr lang="en-GB" dirty="0"/>
              <a:t>---------</a:t>
            </a:r>
          </a:p>
          <a:p>
            <a:pPr marL="0" indent="0">
              <a:buNone/>
            </a:pPr>
            <a:r>
              <a:rPr lang="en-GB" dirty="0"/>
              <a:t>CLERK</a:t>
            </a:r>
          </a:p>
          <a:p>
            <a:pPr marL="0" indent="0">
              <a:buNone/>
            </a:pPr>
            <a:r>
              <a:rPr lang="en-GB" dirty="0"/>
              <a:t>MANAGER</a:t>
            </a:r>
          </a:p>
          <a:p>
            <a:pPr marL="0" indent="0">
              <a:buNone/>
            </a:pPr>
            <a:r>
              <a:rPr lang="en-GB" dirty="0"/>
              <a:t>PRESIDENT</a:t>
            </a:r>
          </a:p>
          <a:p>
            <a:pPr marL="0" indent="0">
              <a:buNone/>
            </a:pPr>
            <a:r>
              <a:rPr lang="en-GB" dirty="0" smtClean="0"/>
              <a:t>SALESMAN</a:t>
            </a:r>
          </a:p>
          <a:p>
            <a:pPr marL="0" indent="0">
              <a:buNone/>
            </a:pPr>
            <a:r>
              <a:rPr lang="en-US" dirty="0"/>
              <a:t>Instead of using </a:t>
            </a:r>
            <a:r>
              <a:rPr lang="en-US" dirty="0">
                <a:solidFill>
                  <a:srgbClr val="FF0000"/>
                </a:solidFill>
              </a:rPr>
              <a:t>UNION</a:t>
            </a:r>
            <a:r>
              <a:rPr lang="en-US" dirty="0"/>
              <a:t>, you could use </a:t>
            </a:r>
            <a:r>
              <a:rPr lang="en-US" dirty="0">
                <a:solidFill>
                  <a:srgbClr val="FF0000"/>
                </a:solidFill>
              </a:rPr>
              <a:t>UNION ALL </a:t>
            </a:r>
            <a:r>
              <a:rPr lang="en-US" dirty="0"/>
              <a:t>which would return ALL rows from both queries. </a:t>
            </a: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9272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Operators - INTERSECT </a:t>
            </a:r>
            <a:endParaRPr lang="en-GB" dirty="0"/>
          </a:p>
        </p:txBody>
      </p:sp>
      <p:sp>
        <p:nvSpPr>
          <p:cNvPr id="3" name="Content Placeholder 2"/>
          <p:cNvSpPr>
            <a:spLocks noGrp="1"/>
          </p:cNvSpPr>
          <p:nvPr>
            <p:ph idx="1"/>
          </p:nvPr>
        </p:nvSpPr>
        <p:spPr/>
        <p:txBody>
          <a:bodyPr>
            <a:normAutofit fontScale="77500" lnSpcReduction="20000"/>
          </a:bodyPr>
          <a:lstStyle/>
          <a:p>
            <a:r>
              <a:rPr lang="en-US" dirty="0"/>
              <a:t>The INTERSECT set operator combines the results of two or more queries and returns only rows which appear in BOTH queries</a:t>
            </a:r>
            <a:r>
              <a:rPr lang="en-US" dirty="0" smtClean="0"/>
              <a:t>.</a:t>
            </a:r>
          </a:p>
          <a:p>
            <a:pPr marL="0" indent="0">
              <a:buNone/>
            </a:pPr>
            <a:r>
              <a:rPr lang="en-GB" dirty="0"/>
              <a:t>SQL&gt; select </a:t>
            </a:r>
            <a:r>
              <a:rPr lang="en-GB" dirty="0" err="1"/>
              <a:t>deptno</a:t>
            </a:r>
            <a:r>
              <a:rPr lang="en-GB" dirty="0"/>
              <a:t> from </a:t>
            </a:r>
            <a:r>
              <a:rPr lang="en-GB" dirty="0" err="1"/>
              <a:t>dept</a:t>
            </a:r>
            <a:endParaRPr lang="en-GB" dirty="0"/>
          </a:p>
          <a:p>
            <a:pPr marL="0" indent="0">
              <a:buNone/>
            </a:pPr>
            <a:r>
              <a:rPr lang="en-GB" dirty="0"/>
              <a:t>  2  intersect</a:t>
            </a:r>
          </a:p>
          <a:p>
            <a:pPr marL="0" indent="0">
              <a:buNone/>
            </a:pPr>
            <a:r>
              <a:rPr lang="en-GB" dirty="0"/>
              <a:t>  3  select </a:t>
            </a:r>
            <a:r>
              <a:rPr lang="en-GB" dirty="0" err="1"/>
              <a:t>deptno</a:t>
            </a:r>
            <a:r>
              <a:rPr lang="en-GB" dirty="0"/>
              <a:t> from </a:t>
            </a:r>
            <a:r>
              <a:rPr lang="en-GB" dirty="0" err="1"/>
              <a:t>emp</a:t>
            </a:r>
            <a:r>
              <a:rPr lang="en-GB" dirty="0"/>
              <a:t>;</a:t>
            </a:r>
          </a:p>
          <a:p>
            <a:pPr marL="0" indent="0">
              <a:buNone/>
            </a:pPr>
            <a:endParaRPr lang="en-GB" dirty="0"/>
          </a:p>
          <a:p>
            <a:pPr marL="0" indent="0">
              <a:buNone/>
            </a:pPr>
            <a:r>
              <a:rPr lang="en-GB" dirty="0"/>
              <a:t>    DEPTNO</a:t>
            </a:r>
          </a:p>
          <a:p>
            <a:pPr marL="0" indent="0">
              <a:buNone/>
            </a:pPr>
            <a:r>
              <a:rPr lang="en-GB" dirty="0"/>
              <a:t>----------</a:t>
            </a:r>
          </a:p>
          <a:p>
            <a:pPr marL="0" indent="0">
              <a:buNone/>
            </a:pPr>
            <a:r>
              <a:rPr lang="en-GB" dirty="0"/>
              <a:t>        10</a:t>
            </a:r>
          </a:p>
          <a:p>
            <a:pPr marL="0" indent="0">
              <a:buNone/>
            </a:pPr>
            <a:r>
              <a:rPr lang="en-GB" dirty="0"/>
              <a:t>        20</a:t>
            </a:r>
          </a:p>
          <a:p>
            <a:pPr marL="0" indent="0">
              <a:buNone/>
            </a:pPr>
            <a:r>
              <a:rPr lang="en-GB" dirty="0"/>
              <a:t>        30</a:t>
            </a:r>
          </a:p>
        </p:txBody>
      </p:sp>
    </p:spTree>
    <p:extLst>
      <p:ext uri="{BB962C8B-B14F-4D97-AF65-F5344CB8AC3E}">
        <p14:creationId xmlns:p14="http://schemas.microsoft.com/office/powerpoint/2010/main" val="386256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Operators - MINUS </a:t>
            </a:r>
            <a:endParaRPr lang="en-GB" dirty="0"/>
          </a:p>
        </p:txBody>
      </p:sp>
      <p:sp>
        <p:nvSpPr>
          <p:cNvPr id="3" name="Content Placeholder 2"/>
          <p:cNvSpPr>
            <a:spLocks noGrp="1"/>
          </p:cNvSpPr>
          <p:nvPr>
            <p:ph idx="1"/>
          </p:nvPr>
        </p:nvSpPr>
        <p:spPr/>
        <p:txBody>
          <a:bodyPr>
            <a:normAutofit fontScale="92500" lnSpcReduction="20000"/>
          </a:bodyPr>
          <a:lstStyle/>
          <a:p>
            <a:r>
              <a:rPr lang="en-US" dirty="0"/>
              <a:t>The MINUS set operator combines the results of two </a:t>
            </a:r>
            <a:r>
              <a:rPr lang="en-US" dirty="0" smtClean="0"/>
              <a:t>or </a:t>
            </a:r>
            <a:r>
              <a:rPr lang="en-US" dirty="0"/>
              <a:t>more queries and returns only rows that appear </a:t>
            </a:r>
            <a:r>
              <a:rPr lang="en-US" dirty="0" smtClean="0"/>
              <a:t>in </a:t>
            </a:r>
            <a:r>
              <a:rPr lang="en-US" dirty="0"/>
              <a:t>the first query and not the second. </a:t>
            </a:r>
            <a:endParaRPr lang="en-US" dirty="0" smtClean="0"/>
          </a:p>
          <a:p>
            <a:pPr marL="0" indent="0">
              <a:buNone/>
            </a:pPr>
            <a:r>
              <a:rPr lang="en-GB" dirty="0"/>
              <a:t>SQL&gt; select </a:t>
            </a:r>
            <a:r>
              <a:rPr lang="en-GB" dirty="0" err="1"/>
              <a:t>deptno</a:t>
            </a:r>
            <a:r>
              <a:rPr lang="en-GB" dirty="0"/>
              <a:t> from </a:t>
            </a:r>
            <a:r>
              <a:rPr lang="en-GB" dirty="0" err="1"/>
              <a:t>dept</a:t>
            </a:r>
            <a:endParaRPr lang="en-GB" dirty="0"/>
          </a:p>
          <a:p>
            <a:pPr marL="0" indent="0">
              <a:buNone/>
            </a:pPr>
            <a:r>
              <a:rPr lang="en-GB" dirty="0"/>
              <a:t>  2  minus</a:t>
            </a:r>
          </a:p>
          <a:p>
            <a:pPr marL="0" indent="0">
              <a:buNone/>
            </a:pPr>
            <a:r>
              <a:rPr lang="en-GB" dirty="0"/>
              <a:t>  3  select </a:t>
            </a:r>
            <a:r>
              <a:rPr lang="en-GB" dirty="0" err="1"/>
              <a:t>deptno</a:t>
            </a:r>
            <a:r>
              <a:rPr lang="en-GB" dirty="0"/>
              <a:t> from </a:t>
            </a:r>
            <a:r>
              <a:rPr lang="en-GB" dirty="0" err="1"/>
              <a:t>emp</a:t>
            </a:r>
            <a:r>
              <a:rPr lang="en-GB" dirty="0"/>
              <a:t>;</a:t>
            </a:r>
          </a:p>
          <a:p>
            <a:pPr marL="0" indent="0">
              <a:buNone/>
            </a:pPr>
            <a:endParaRPr lang="en-GB" dirty="0"/>
          </a:p>
          <a:p>
            <a:pPr marL="0" indent="0">
              <a:buNone/>
            </a:pPr>
            <a:r>
              <a:rPr lang="en-GB" dirty="0"/>
              <a:t>    DEPTNO</a:t>
            </a:r>
          </a:p>
          <a:p>
            <a:pPr marL="0" indent="0">
              <a:buNone/>
            </a:pPr>
            <a:r>
              <a:rPr lang="en-GB" dirty="0"/>
              <a:t>----------</a:t>
            </a:r>
          </a:p>
          <a:p>
            <a:pPr marL="0" indent="0">
              <a:buNone/>
            </a:pPr>
            <a:r>
              <a:rPr lang="en-GB" dirty="0"/>
              <a:t>        40</a:t>
            </a:r>
          </a:p>
        </p:txBody>
      </p:sp>
    </p:spTree>
    <p:extLst>
      <p:ext uri="{BB962C8B-B14F-4D97-AF65-F5344CB8AC3E}">
        <p14:creationId xmlns:p14="http://schemas.microsoft.com/office/powerpoint/2010/main" val="263957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dirty="0"/>
              <a:t>A sub query is basically a SELECT statement within another SELECT statement; they allow you to select data  based  on  unknown  conditional  values</a:t>
            </a:r>
            <a:r>
              <a:rPr lang="en-US" dirty="0" smtClean="0"/>
              <a:t>.</a:t>
            </a:r>
          </a:p>
          <a:p>
            <a:pPr marL="0" indent="0">
              <a:buNone/>
            </a:pPr>
            <a:r>
              <a:rPr lang="en-US" dirty="0">
                <a:solidFill>
                  <a:srgbClr val="FF0000"/>
                </a:solidFill>
              </a:rPr>
              <a:t>SELECT column(s) </a:t>
            </a:r>
            <a:endParaRPr lang="en-GB" dirty="0">
              <a:solidFill>
                <a:srgbClr val="FF0000"/>
              </a:solidFill>
            </a:endParaRPr>
          </a:p>
          <a:p>
            <a:pPr marL="0" indent="0">
              <a:buNone/>
            </a:pPr>
            <a:r>
              <a:rPr lang="en-US" dirty="0">
                <a:solidFill>
                  <a:srgbClr val="FF0000"/>
                </a:solidFill>
              </a:rPr>
              <a:t>FROM     table(s) </a:t>
            </a:r>
            <a:endParaRPr lang="en-GB" dirty="0">
              <a:solidFill>
                <a:srgbClr val="FF0000"/>
              </a:solidFill>
            </a:endParaRPr>
          </a:p>
          <a:p>
            <a:pPr marL="0" indent="0">
              <a:buNone/>
            </a:pPr>
            <a:r>
              <a:rPr lang="en-US" dirty="0">
                <a:solidFill>
                  <a:srgbClr val="FF0000"/>
                </a:solidFill>
              </a:rPr>
              <a:t>WHERE   column(s) = (SELECT column(s) </a:t>
            </a:r>
            <a:br>
              <a:rPr lang="en-US" dirty="0">
                <a:solidFill>
                  <a:srgbClr val="FF0000"/>
                </a:solidFill>
              </a:rPr>
            </a:br>
            <a:r>
              <a:rPr lang="en-US" dirty="0">
                <a:solidFill>
                  <a:srgbClr val="FF0000"/>
                </a:solidFill>
              </a:rPr>
              <a:t>	FROM table(s) </a:t>
            </a:r>
            <a:endParaRPr lang="en-GB" dirty="0">
              <a:solidFill>
                <a:srgbClr val="FF0000"/>
              </a:solidFill>
            </a:endParaRPr>
          </a:p>
          <a:p>
            <a:pPr marL="0" indent="0">
              <a:buNone/>
            </a:pPr>
            <a:r>
              <a:rPr lang="en-US" dirty="0">
                <a:solidFill>
                  <a:srgbClr val="FF0000"/>
                </a:solidFill>
              </a:rPr>
              <a:t>WHERE condition(s) ); </a:t>
            </a:r>
            <a:endParaRPr lang="en-GB" dirty="0">
              <a:solidFill>
                <a:srgbClr val="FF0000"/>
              </a:solidFill>
            </a:endParaRPr>
          </a:p>
          <a:p>
            <a:pPr marL="0" indent="0">
              <a:buNone/>
            </a:pPr>
            <a:endParaRPr lang="en-GB" dirty="0"/>
          </a:p>
        </p:txBody>
      </p:sp>
    </p:spTree>
    <p:extLst>
      <p:ext uri="{BB962C8B-B14F-4D97-AF65-F5344CB8AC3E}">
        <p14:creationId xmlns:p14="http://schemas.microsoft.com/office/powerpoint/2010/main" val="275159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GB" dirty="0"/>
          </a:p>
        </p:txBody>
      </p:sp>
      <p:sp>
        <p:nvSpPr>
          <p:cNvPr id="3" name="Content Placeholder 2"/>
          <p:cNvSpPr>
            <a:spLocks noGrp="1"/>
          </p:cNvSpPr>
          <p:nvPr>
            <p:ph idx="1"/>
          </p:nvPr>
        </p:nvSpPr>
        <p:spPr/>
        <p:txBody>
          <a:bodyPr>
            <a:normAutofit/>
          </a:bodyPr>
          <a:lstStyle/>
          <a:p>
            <a:pPr marL="0" indent="0">
              <a:buNone/>
            </a:pPr>
            <a:r>
              <a:rPr lang="en-US" dirty="0"/>
              <a:t>When constructing subqueries you should be aware of the following: </a:t>
            </a:r>
            <a:endParaRPr lang="en-GB" dirty="0"/>
          </a:p>
          <a:p>
            <a:pPr marL="0" indent="0">
              <a:buNone/>
            </a:pPr>
            <a:r>
              <a:rPr lang="en-US" dirty="0"/>
              <a:t>• ORDER BY can appear in the outer query only </a:t>
            </a:r>
            <a:endParaRPr lang="en-GB" dirty="0"/>
          </a:p>
          <a:p>
            <a:pPr marL="0" indent="0">
              <a:buNone/>
            </a:pPr>
            <a:r>
              <a:rPr lang="en-US" dirty="0"/>
              <a:t>•  You can nest subqueries to a level of 255 (you </a:t>
            </a:r>
            <a:br>
              <a:rPr lang="en-US" dirty="0"/>
            </a:br>
            <a:r>
              <a:rPr lang="en-US" dirty="0" smtClean="0"/>
              <a:t>never </a:t>
            </a:r>
            <a:r>
              <a:rPr lang="en-US" dirty="0"/>
              <a:t>would!) </a:t>
            </a:r>
            <a:endParaRPr lang="en-GB" dirty="0"/>
          </a:p>
          <a:p>
            <a:pPr marL="0" indent="0">
              <a:buNone/>
            </a:pPr>
            <a:r>
              <a:rPr lang="en-US" dirty="0"/>
              <a:t>•  Subqueries can be used with the HAVING clause</a:t>
            </a:r>
            <a:endParaRPr lang="en-GB" dirty="0"/>
          </a:p>
        </p:txBody>
      </p:sp>
    </p:spTree>
    <p:extLst>
      <p:ext uri="{BB962C8B-B14F-4D97-AF65-F5344CB8AC3E}">
        <p14:creationId xmlns:p14="http://schemas.microsoft.com/office/powerpoint/2010/main" val="115295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Row Subqueries </a:t>
            </a:r>
            <a:endParaRPr lang="en-GB" dirty="0"/>
          </a:p>
        </p:txBody>
      </p:sp>
      <p:sp>
        <p:nvSpPr>
          <p:cNvPr id="3" name="Content Placeholder 2"/>
          <p:cNvSpPr>
            <a:spLocks noGrp="1"/>
          </p:cNvSpPr>
          <p:nvPr>
            <p:ph idx="1"/>
          </p:nvPr>
        </p:nvSpPr>
        <p:spPr/>
        <p:txBody>
          <a:bodyPr/>
          <a:lstStyle/>
          <a:p>
            <a:pPr marL="0" indent="0">
              <a:buNone/>
            </a:pPr>
            <a:r>
              <a:rPr lang="en-US" dirty="0"/>
              <a:t>A single row subquery is the simplest form of sub </a:t>
            </a:r>
            <a:r>
              <a:rPr lang="en-US" dirty="0" smtClean="0"/>
              <a:t>query</a:t>
            </a:r>
            <a:r>
              <a:rPr lang="en-US" dirty="0"/>
              <a:t>.   It returns a single row to the outer query </a:t>
            </a:r>
            <a:r>
              <a:rPr lang="en-US" dirty="0" smtClean="0"/>
              <a:t>that </a:t>
            </a:r>
            <a:r>
              <a:rPr lang="en-US" dirty="0"/>
              <a:t>in turn uses the result to complete itself</a:t>
            </a:r>
            <a:r>
              <a:rPr lang="en-US" dirty="0" smtClean="0"/>
              <a:t>.</a:t>
            </a:r>
          </a:p>
          <a:p>
            <a:pPr>
              <a:buFont typeface="Wingdings" panose="05000000000000000000" pitchFamily="2" charset="2"/>
              <a:buChar char="Ø"/>
            </a:pPr>
            <a:r>
              <a:rPr lang="en-US" dirty="0"/>
              <a:t>F</a:t>
            </a:r>
            <a:r>
              <a:rPr lang="en-US" dirty="0" smtClean="0"/>
              <a:t>ind </a:t>
            </a:r>
            <a:r>
              <a:rPr lang="en-US" dirty="0"/>
              <a:t>all employees who earn the </a:t>
            </a:r>
            <a:r>
              <a:rPr lang="en-US" dirty="0" smtClean="0"/>
              <a:t>lowest  </a:t>
            </a:r>
            <a:r>
              <a:rPr lang="en-US" dirty="0"/>
              <a:t>salary  in  the  </a:t>
            </a:r>
            <a:r>
              <a:rPr lang="en-US" dirty="0" smtClean="0"/>
              <a:t>company.</a:t>
            </a:r>
            <a:endParaRPr lang="en-GB" dirty="0"/>
          </a:p>
        </p:txBody>
      </p:sp>
    </p:spTree>
    <p:extLst>
      <p:ext uri="{BB962C8B-B14F-4D97-AF65-F5344CB8AC3E}">
        <p14:creationId xmlns:p14="http://schemas.microsoft.com/office/powerpoint/2010/main" val="123525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SQL&gt; select </a:t>
            </a:r>
            <a:r>
              <a:rPr lang="en-GB" dirty="0" err="1"/>
              <a:t>ename,sal</a:t>
            </a:r>
            <a:r>
              <a:rPr lang="en-GB" dirty="0"/>
              <a:t> from </a:t>
            </a:r>
            <a:r>
              <a:rPr lang="en-GB" dirty="0" err="1"/>
              <a:t>emp</a:t>
            </a:r>
            <a:r>
              <a:rPr lang="en-GB" dirty="0"/>
              <a:t> where </a:t>
            </a:r>
            <a:r>
              <a:rPr lang="en-GB" dirty="0" err="1"/>
              <a:t>sal</a:t>
            </a:r>
            <a:r>
              <a:rPr lang="en-GB" dirty="0"/>
              <a:t>=(select min(</a:t>
            </a:r>
            <a:r>
              <a:rPr lang="en-GB" dirty="0" err="1"/>
              <a:t>sal</a:t>
            </a:r>
            <a:r>
              <a:rPr lang="en-GB" dirty="0"/>
              <a:t>) from </a:t>
            </a:r>
            <a:r>
              <a:rPr lang="en-GB" dirty="0" err="1"/>
              <a:t>emp</a:t>
            </a:r>
            <a:r>
              <a:rPr lang="en-GB" dirty="0" smtClean="0"/>
              <a:t>);</a:t>
            </a:r>
            <a:endParaRPr lang="en-GB" dirty="0"/>
          </a:p>
          <a:p>
            <a:pPr marL="0" indent="0">
              <a:buNone/>
            </a:pPr>
            <a:r>
              <a:rPr lang="en-GB" dirty="0"/>
              <a:t>ENAME             SAL</a:t>
            </a:r>
          </a:p>
          <a:p>
            <a:pPr marL="0" indent="0">
              <a:buNone/>
            </a:pPr>
            <a:r>
              <a:rPr lang="en-GB" dirty="0"/>
              <a:t>---------- ----------</a:t>
            </a:r>
          </a:p>
          <a:p>
            <a:pPr marL="0" indent="0">
              <a:buNone/>
            </a:pPr>
            <a:r>
              <a:rPr lang="en-GB" dirty="0"/>
              <a:t>SMITH             </a:t>
            </a:r>
            <a:r>
              <a:rPr lang="en-GB" dirty="0" smtClean="0"/>
              <a:t>800</a:t>
            </a:r>
          </a:p>
          <a:p>
            <a:pPr marL="0" indent="0">
              <a:buNone/>
            </a:pPr>
            <a:endParaRPr lang="en-GB" dirty="0" smtClean="0"/>
          </a:p>
          <a:p>
            <a:pPr marL="0" indent="0">
              <a:buNone/>
            </a:pPr>
            <a:r>
              <a:rPr lang="en-US" dirty="0"/>
              <a:t>The above statement executes the subquery first to </a:t>
            </a:r>
            <a:r>
              <a:rPr lang="en-US" dirty="0" smtClean="0"/>
              <a:t>find </a:t>
            </a:r>
            <a:r>
              <a:rPr lang="en-US" dirty="0"/>
              <a:t>the lowest salary and then it uses the single row result of that query to find all employees who earn that amount.</a:t>
            </a:r>
            <a:endParaRPr lang="en-GB" dirty="0" smtClean="0"/>
          </a:p>
          <a:p>
            <a:pPr>
              <a:buFont typeface="Wingdings" panose="05000000000000000000" pitchFamily="2" charset="2"/>
              <a:buChar char="Ø"/>
            </a:pPr>
            <a:r>
              <a:rPr lang="en-US" dirty="0"/>
              <a:t>As another example, let's say we wanted to find all employees who have the same job as BLAKE:</a:t>
            </a:r>
            <a:endParaRPr lang="en-GB" dirty="0"/>
          </a:p>
        </p:txBody>
      </p:sp>
    </p:spTree>
    <p:extLst>
      <p:ext uri="{BB962C8B-B14F-4D97-AF65-F5344CB8AC3E}">
        <p14:creationId xmlns:p14="http://schemas.microsoft.com/office/powerpoint/2010/main" val="42158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Joins </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So far, any queries we've seen have been from a single table at a time - but SQL allows you to query many tables at the same time through the use of joins. We will now cover some of the basics of joining tables within a SELECT statement. We will look at the following types of join: </a:t>
            </a:r>
            <a:endParaRPr lang="en-GB" dirty="0"/>
          </a:p>
          <a:p>
            <a:pPr marL="0" indent="0">
              <a:buNone/>
            </a:pPr>
            <a:r>
              <a:rPr lang="en-US" dirty="0"/>
              <a:t>•  Product </a:t>
            </a:r>
            <a:endParaRPr lang="en-GB" dirty="0"/>
          </a:p>
          <a:p>
            <a:pPr marL="0" indent="0">
              <a:buNone/>
            </a:pPr>
            <a:r>
              <a:rPr lang="en-US" dirty="0"/>
              <a:t>•  </a:t>
            </a:r>
            <a:r>
              <a:rPr lang="en-US" dirty="0" err="1"/>
              <a:t>Equi</a:t>
            </a:r>
            <a:r>
              <a:rPr lang="en-US" dirty="0"/>
              <a:t> join </a:t>
            </a:r>
            <a:endParaRPr lang="en-GB" dirty="0"/>
          </a:p>
          <a:p>
            <a:pPr marL="0" indent="0">
              <a:buNone/>
            </a:pPr>
            <a:r>
              <a:rPr lang="en-US" dirty="0"/>
              <a:t>•  Non-</a:t>
            </a:r>
            <a:r>
              <a:rPr lang="en-US" dirty="0" err="1"/>
              <a:t>equi</a:t>
            </a:r>
            <a:r>
              <a:rPr lang="en-US" dirty="0"/>
              <a:t> join </a:t>
            </a:r>
            <a:endParaRPr lang="en-GB" dirty="0"/>
          </a:p>
          <a:p>
            <a:pPr marL="0" indent="0">
              <a:buNone/>
            </a:pPr>
            <a:r>
              <a:rPr lang="en-US" dirty="0"/>
              <a:t>•  Outer join </a:t>
            </a:r>
            <a:endParaRPr lang="en-GB" dirty="0"/>
          </a:p>
          <a:p>
            <a:pPr marL="0" indent="0">
              <a:buNone/>
            </a:pPr>
            <a:r>
              <a:rPr lang="en-US" dirty="0"/>
              <a:t>•  Self join </a:t>
            </a:r>
            <a:endParaRPr lang="en-GB" dirty="0"/>
          </a:p>
          <a:p>
            <a:pPr marL="0" indent="0">
              <a:buNone/>
            </a:pPr>
            <a:r>
              <a:rPr lang="en-US" dirty="0"/>
              <a:t> The WHERE clause is used to construct a join. </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7539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Row Subqueries </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a:t>SQL&gt; select </a:t>
            </a:r>
            <a:r>
              <a:rPr lang="en-GB" dirty="0" err="1"/>
              <a:t>ename,job</a:t>
            </a:r>
            <a:r>
              <a:rPr lang="en-GB" dirty="0"/>
              <a:t> from </a:t>
            </a:r>
            <a:r>
              <a:rPr lang="en-GB" dirty="0" err="1"/>
              <a:t>emp</a:t>
            </a:r>
            <a:r>
              <a:rPr lang="en-GB" dirty="0"/>
              <a:t> where job=(select job from </a:t>
            </a:r>
            <a:r>
              <a:rPr lang="en-GB" dirty="0" err="1"/>
              <a:t>emp</a:t>
            </a:r>
            <a:r>
              <a:rPr lang="en-GB" dirty="0"/>
              <a:t> where </a:t>
            </a:r>
            <a:r>
              <a:rPr lang="en-GB" dirty="0" err="1"/>
              <a:t>ename</a:t>
            </a:r>
            <a:r>
              <a:rPr lang="en-GB" dirty="0"/>
              <a:t>='BLAKE');</a:t>
            </a:r>
          </a:p>
          <a:p>
            <a:pPr marL="0" indent="0">
              <a:buNone/>
            </a:pPr>
            <a:endParaRPr lang="en-GB" dirty="0"/>
          </a:p>
          <a:p>
            <a:pPr marL="0" indent="0">
              <a:buNone/>
            </a:pPr>
            <a:r>
              <a:rPr lang="en-GB" dirty="0"/>
              <a:t>ENAME      JOB</a:t>
            </a:r>
          </a:p>
          <a:p>
            <a:pPr marL="0" indent="0">
              <a:buNone/>
            </a:pPr>
            <a:r>
              <a:rPr lang="en-GB" dirty="0"/>
              <a:t>---------- ---------</a:t>
            </a:r>
          </a:p>
          <a:p>
            <a:pPr marL="0" indent="0">
              <a:buNone/>
            </a:pPr>
            <a:r>
              <a:rPr lang="en-GB" dirty="0"/>
              <a:t>JONES      MANAGER</a:t>
            </a:r>
          </a:p>
          <a:p>
            <a:pPr marL="0" indent="0">
              <a:buNone/>
            </a:pPr>
            <a:r>
              <a:rPr lang="en-GB" dirty="0"/>
              <a:t>BLAKE      MANAGER</a:t>
            </a:r>
          </a:p>
          <a:p>
            <a:pPr marL="0" indent="0">
              <a:buNone/>
            </a:pPr>
            <a:r>
              <a:rPr lang="en-GB" dirty="0"/>
              <a:t>CLARK      MANAGER</a:t>
            </a:r>
          </a:p>
        </p:txBody>
      </p:sp>
    </p:spTree>
    <p:extLst>
      <p:ext uri="{BB962C8B-B14F-4D97-AF65-F5344CB8AC3E}">
        <p14:creationId xmlns:p14="http://schemas.microsoft.com/office/powerpoint/2010/main" val="249277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Row Subqueries </a:t>
            </a:r>
            <a:endParaRPr lang="en-GB"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marL="0" indent="0">
              <a:buNone/>
            </a:pPr>
            <a:r>
              <a:rPr lang="en-US" dirty="0"/>
              <a:t>A subquery can return more than one row, but you must use a multi-row comparison operator (such as IN) in the outer </a:t>
            </a:r>
            <a:r>
              <a:rPr lang="en-US" dirty="0" smtClean="0"/>
              <a:t>query</a:t>
            </a:r>
            <a:r>
              <a:rPr lang="en-US" dirty="0" smtClean="0"/>
              <a:t>.</a:t>
            </a:r>
          </a:p>
          <a:p>
            <a:pPr>
              <a:buFont typeface="Wingdings" panose="05000000000000000000" pitchFamily="2" charset="2"/>
              <a:buChar char="Ø"/>
            </a:pPr>
            <a:r>
              <a:rPr lang="en-US" dirty="0" smtClean="0"/>
              <a:t>executes </a:t>
            </a:r>
            <a:r>
              <a:rPr lang="en-US" dirty="0"/>
              <a:t>the subquery first to find the lowest salary in each department (by using a GROUP BY), then it uses each row returned from that  query  to  find  all  employees  who  earn  that amount in each department. </a:t>
            </a:r>
            <a:endParaRPr lang="en-GB" dirty="0"/>
          </a:p>
          <a:p>
            <a:pPr marL="0" indent="0">
              <a:buNone/>
            </a:pPr>
            <a:endParaRPr lang="en-US" dirty="0" smtClean="0"/>
          </a:p>
          <a:p>
            <a:pPr marL="0" indent="0">
              <a:buNone/>
            </a:pPr>
            <a:r>
              <a:rPr lang="en-GB" dirty="0"/>
              <a:t>SQL&gt; select </a:t>
            </a:r>
            <a:r>
              <a:rPr lang="en-GB" dirty="0" err="1"/>
              <a:t>ename,sal,deptno</a:t>
            </a:r>
            <a:r>
              <a:rPr lang="en-GB" dirty="0"/>
              <a:t> from </a:t>
            </a:r>
            <a:r>
              <a:rPr lang="en-GB" dirty="0" err="1"/>
              <a:t>emp</a:t>
            </a:r>
            <a:r>
              <a:rPr lang="en-GB" dirty="0"/>
              <a:t> where (</a:t>
            </a:r>
            <a:r>
              <a:rPr lang="en-GB" dirty="0" err="1"/>
              <a:t>deptno,sal</a:t>
            </a:r>
            <a:r>
              <a:rPr lang="en-GB" dirty="0"/>
              <a:t>) in(select </a:t>
            </a:r>
            <a:r>
              <a:rPr lang="en-GB" dirty="0" err="1"/>
              <a:t>deptno,min</a:t>
            </a:r>
            <a:r>
              <a:rPr lang="en-GB" dirty="0"/>
              <a:t>(</a:t>
            </a:r>
            <a:r>
              <a:rPr lang="en-GB" dirty="0" err="1"/>
              <a:t>sal</a:t>
            </a:r>
            <a:r>
              <a:rPr lang="en-GB" dirty="0"/>
              <a:t>) from </a:t>
            </a:r>
            <a:r>
              <a:rPr lang="en-GB" dirty="0" err="1"/>
              <a:t>emp</a:t>
            </a:r>
            <a:r>
              <a:rPr lang="en-GB" dirty="0"/>
              <a:t> group by </a:t>
            </a:r>
            <a:r>
              <a:rPr lang="en-GB" dirty="0" err="1"/>
              <a:t>deptno</a:t>
            </a:r>
            <a:r>
              <a:rPr lang="en-GB" dirty="0"/>
              <a:t>);</a:t>
            </a:r>
          </a:p>
          <a:p>
            <a:pPr marL="0" indent="0">
              <a:buNone/>
            </a:pPr>
            <a:endParaRPr lang="en-GB" dirty="0"/>
          </a:p>
          <a:p>
            <a:pPr marL="0" indent="0">
              <a:buNone/>
            </a:pPr>
            <a:r>
              <a:rPr lang="en-GB" dirty="0"/>
              <a:t>ENAME             SAL     DEPTNO</a:t>
            </a:r>
          </a:p>
          <a:p>
            <a:pPr marL="0" indent="0">
              <a:buNone/>
            </a:pPr>
            <a:r>
              <a:rPr lang="en-GB" dirty="0"/>
              <a:t>---------- ---------- ----------</a:t>
            </a:r>
          </a:p>
          <a:p>
            <a:pPr marL="0" indent="0">
              <a:buNone/>
            </a:pPr>
            <a:r>
              <a:rPr lang="en-GB" dirty="0"/>
              <a:t>JAMES             950         30</a:t>
            </a:r>
          </a:p>
          <a:p>
            <a:pPr marL="0" indent="0">
              <a:buNone/>
            </a:pPr>
            <a:r>
              <a:rPr lang="en-GB" dirty="0"/>
              <a:t>SMITH             800         20</a:t>
            </a:r>
          </a:p>
          <a:p>
            <a:pPr marL="0" indent="0">
              <a:buNone/>
            </a:pPr>
            <a:r>
              <a:rPr lang="en-GB" dirty="0"/>
              <a:t>MILLER           1300        </a:t>
            </a:r>
            <a:r>
              <a:rPr lang="en-GB" dirty="0" smtClean="0"/>
              <a:t>10</a:t>
            </a:r>
            <a:endParaRPr lang="en-GB" dirty="0"/>
          </a:p>
        </p:txBody>
      </p:sp>
    </p:spTree>
    <p:extLst>
      <p:ext uri="{BB962C8B-B14F-4D97-AF65-F5344CB8AC3E}">
        <p14:creationId xmlns:p14="http://schemas.microsoft.com/office/powerpoint/2010/main" val="251233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GB" dirty="0"/>
          </a:p>
        </p:txBody>
      </p:sp>
      <p:sp>
        <p:nvSpPr>
          <p:cNvPr id="3" name="Content Placeholder 2"/>
          <p:cNvSpPr>
            <a:spLocks noGrp="1"/>
          </p:cNvSpPr>
          <p:nvPr>
            <p:ph idx="1"/>
          </p:nvPr>
        </p:nvSpPr>
        <p:spPr/>
        <p:txBody>
          <a:bodyPr>
            <a:normAutofit fontScale="55000" lnSpcReduction="20000"/>
          </a:bodyPr>
          <a:lstStyle/>
          <a:p>
            <a:r>
              <a:rPr lang="en-US" dirty="0"/>
              <a:t>The </a:t>
            </a:r>
            <a:r>
              <a:rPr lang="en-US" b="1" dirty="0">
                <a:solidFill>
                  <a:srgbClr val="C00000"/>
                </a:solidFill>
              </a:rPr>
              <a:t>ANY  (SOME)</a:t>
            </a:r>
            <a:r>
              <a:rPr lang="en-US" b="1" dirty="0">
                <a:solidFill>
                  <a:srgbClr val="FFFF00"/>
                </a:solidFill>
              </a:rPr>
              <a:t>  </a:t>
            </a:r>
            <a:r>
              <a:rPr lang="en-US" dirty="0"/>
              <a:t>operator  compares  a  value  to EACH row returned from the subquery. </a:t>
            </a:r>
            <a:endParaRPr lang="en-GB" dirty="0"/>
          </a:p>
          <a:p>
            <a:pPr marL="0" indent="0">
              <a:buNone/>
            </a:pPr>
            <a:r>
              <a:rPr lang="en-GB" dirty="0"/>
              <a:t>SQL&gt; select </a:t>
            </a:r>
            <a:r>
              <a:rPr lang="en-GB" dirty="0" err="1"/>
              <a:t>ename,sal,job,deptno</a:t>
            </a:r>
            <a:r>
              <a:rPr lang="en-GB" dirty="0"/>
              <a:t> from </a:t>
            </a:r>
            <a:r>
              <a:rPr lang="en-GB" dirty="0" err="1"/>
              <a:t>emp</a:t>
            </a:r>
            <a:r>
              <a:rPr lang="en-GB" dirty="0"/>
              <a:t> where </a:t>
            </a:r>
            <a:r>
              <a:rPr lang="en-GB" dirty="0" err="1"/>
              <a:t>sal</a:t>
            </a:r>
            <a:r>
              <a:rPr lang="en-GB" dirty="0"/>
              <a:t>&gt;ANY (select distinct </a:t>
            </a:r>
            <a:r>
              <a:rPr lang="en-GB" dirty="0" err="1"/>
              <a:t>sal</a:t>
            </a:r>
            <a:r>
              <a:rPr lang="en-GB" dirty="0"/>
              <a:t> from </a:t>
            </a:r>
            <a:r>
              <a:rPr lang="en-GB" dirty="0" err="1"/>
              <a:t>emp</a:t>
            </a:r>
            <a:r>
              <a:rPr lang="en-GB" dirty="0"/>
              <a:t> where </a:t>
            </a:r>
            <a:r>
              <a:rPr lang="en-GB" dirty="0" err="1"/>
              <a:t>deptno</a:t>
            </a:r>
            <a:r>
              <a:rPr lang="en-GB" dirty="0"/>
              <a:t>=30);</a:t>
            </a:r>
          </a:p>
          <a:p>
            <a:pPr marL="0" indent="0">
              <a:buNone/>
            </a:pPr>
            <a:endParaRPr lang="en-GB" dirty="0"/>
          </a:p>
          <a:p>
            <a:pPr marL="0" indent="0">
              <a:buNone/>
            </a:pPr>
            <a:r>
              <a:rPr lang="en-GB" dirty="0"/>
              <a:t>ENAME             SAL JOB           DEPTNO</a:t>
            </a:r>
          </a:p>
          <a:p>
            <a:pPr marL="0" indent="0">
              <a:buNone/>
            </a:pPr>
            <a:r>
              <a:rPr lang="en-GB" dirty="0"/>
              <a:t>---------- ---------- --------- ----------</a:t>
            </a:r>
          </a:p>
          <a:p>
            <a:pPr marL="0" indent="0">
              <a:buNone/>
            </a:pPr>
            <a:r>
              <a:rPr lang="en-GB" dirty="0"/>
              <a:t>KING             5000 PRESIDENT         10</a:t>
            </a:r>
          </a:p>
          <a:p>
            <a:pPr marL="0" indent="0">
              <a:buNone/>
            </a:pPr>
            <a:r>
              <a:rPr lang="en-GB" dirty="0"/>
              <a:t>FORD             3000 ANALYST           20</a:t>
            </a:r>
          </a:p>
          <a:p>
            <a:pPr marL="0" indent="0">
              <a:buNone/>
            </a:pPr>
            <a:r>
              <a:rPr lang="en-GB" dirty="0"/>
              <a:t>SCOTT            3000 ANALYST           20</a:t>
            </a:r>
          </a:p>
          <a:p>
            <a:pPr marL="0" indent="0">
              <a:buNone/>
            </a:pPr>
            <a:r>
              <a:rPr lang="en-GB" dirty="0"/>
              <a:t>JONES            2975 MANAGER           20</a:t>
            </a:r>
          </a:p>
          <a:p>
            <a:pPr marL="0" indent="0">
              <a:buNone/>
            </a:pPr>
            <a:r>
              <a:rPr lang="en-GB" dirty="0"/>
              <a:t>BLAKE            2850 MANAGER           30</a:t>
            </a:r>
          </a:p>
          <a:p>
            <a:pPr marL="0" indent="0">
              <a:buNone/>
            </a:pPr>
            <a:r>
              <a:rPr lang="en-GB" dirty="0"/>
              <a:t>CLARK            2450 MANAGER           10</a:t>
            </a:r>
          </a:p>
          <a:p>
            <a:pPr marL="0" indent="0">
              <a:buNone/>
            </a:pPr>
            <a:r>
              <a:rPr lang="en-GB" dirty="0"/>
              <a:t>ALLEN            1600 SALESMAN          30</a:t>
            </a:r>
          </a:p>
          <a:p>
            <a:pPr marL="0" indent="0">
              <a:buNone/>
            </a:pPr>
            <a:r>
              <a:rPr lang="en-GB" dirty="0"/>
              <a:t>TURNER           1500 SALESMAN          30</a:t>
            </a:r>
          </a:p>
          <a:p>
            <a:pPr marL="0" indent="0">
              <a:buNone/>
            </a:pPr>
            <a:r>
              <a:rPr lang="en-GB" dirty="0"/>
              <a:t>MILLER           1300 CLERK             10</a:t>
            </a:r>
          </a:p>
        </p:txBody>
      </p:sp>
    </p:spTree>
    <p:extLst>
      <p:ext uri="{BB962C8B-B14F-4D97-AF65-F5344CB8AC3E}">
        <p14:creationId xmlns:p14="http://schemas.microsoft.com/office/powerpoint/2010/main" val="86027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GB" dirty="0"/>
          </a:p>
        </p:txBody>
      </p:sp>
      <p:sp>
        <p:nvSpPr>
          <p:cNvPr id="3" name="Content Placeholder 2"/>
          <p:cNvSpPr>
            <a:spLocks noGrp="1"/>
          </p:cNvSpPr>
          <p:nvPr>
            <p:ph idx="1"/>
          </p:nvPr>
        </p:nvSpPr>
        <p:spPr/>
        <p:txBody>
          <a:bodyPr>
            <a:normAutofit fontScale="85000" lnSpcReduction="20000"/>
          </a:bodyPr>
          <a:lstStyle/>
          <a:p>
            <a:r>
              <a:rPr lang="en-US" dirty="0"/>
              <a:t>The ALL operator compares a value to ALL rows returned from the subquery. </a:t>
            </a:r>
            <a:endParaRPr lang="en-GB" dirty="0"/>
          </a:p>
          <a:p>
            <a:pPr marL="0" indent="0">
              <a:buNone/>
            </a:pPr>
            <a:r>
              <a:rPr lang="en-GB" dirty="0"/>
              <a:t>SQL&gt; select </a:t>
            </a:r>
            <a:r>
              <a:rPr lang="en-GB" dirty="0" err="1"/>
              <a:t>ename,sal,job,deptno</a:t>
            </a:r>
            <a:r>
              <a:rPr lang="en-GB" dirty="0"/>
              <a:t> from </a:t>
            </a:r>
            <a:r>
              <a:rPr lang="en-GB" dirty="0" err="1"/>
              <a:t>emp</a:t>
            </a:r>
            <a:r>
              <a:rPr lang="en-GB" dirty="0"/>
              <a:t> where </a:t>
            </a:r>
            <a:r>
              <a:rPr lang="en-GB" dirty="0" err="1"/>
              <a:t>sal</a:t>
            </a:r>
            <a:r>
              <a:rPr lang="en-GB" dirty="0"/>
              <a:t>&gt;ALL (select distinct </a:t>
            </a:r>
            <a:r>
              <a:rPr lang="en-GB" dirty="0" err="1"/>
              <a:t>sal</a:t>
            </a:r>
            <a:r>
              <a:rPr lang="en-GB" dirty="0"/>
              <a:t> from </a:t>
            </a:r>
            <a:r>
              <a:rPr lang="en-GB" dirty="0" err="1"/>
              <a:t>emp</a:t>
            </a:r>
            <a:r>
              <a:rPr lang="en-GB" dirty="0"/>
              <a:t> where </a:t>
            </a:r>
            <a:r>
              <a:rPr lang="en-GB" dirty="0" err="1"/>
              <a:t>deptno</a:t>
            </a:r>
            <a:r>
              <a:rPr lang="en-GB" dirty="0"/>
              <a:t>=30);</a:t>
            </a:r>
          </a:p>
          <a:p>
            <a:pPr marL="0" indent="0">
              <a:buNone/>
            </a:pPr>
            <a:endParaRPr lang="en-GB" dirty="0"/>
          </a:p>
          <a:p>
            <a:pPr marL="0" indent="0">
              <a:buNone/>
            </a:pPr>
            <a:r>
              <a:rPr lang="en-GB" dirty="0"/>
              <a:t>ENAME             SAL JOB           DEPTNO</a:t>
            </a:r>
          </a:p>
          <a:p>
            <a:pPr marL="0" indent="0">
              <a:buNone/>
            </a:pPr>
            <a:r>
              <a:rPr lang="en-GB" dirty="0"/>
              <a:t>---------- ---------- --------- ----------</a:t>
            </a:r>
          </a:p>
          <a:p>
            <a:pPr marL="0" indent="0">
              <a:buNone/>
            </a:pPr>
            <a:r>
              <a:rPr lang="en-GB" dirty="0"/>
              <a:t>JONES            2975 MANAGER           20</a:t>
            </a:r>
          </a:p>
          <a:p>
            <a:pPr marL="0" indent="0">
              <a:buNone/>
            </a:pPr>
            <a:r>
              <a:rPr lang="en-GB" dirty="0"/>
              <a:t>SCOTT            3000 ANALYST           20</a:t>
            </a:r>
          </a:p>
          <a:p>
            <a:pPr marL="0" indent="0">
              <a:buNone/>
            </a:pPr>
            <a:r>
              <a:rPr lang="en-GB" dirty="0"/>
              <a:t>FORD             3000 ANALYST           20</a:t>
            </a:r>
          </a:p>
          <a:p>
            <a:pPr marL="0" indent="0">
              <a:buNone/>
            </a:pPr>
            <a:r>
              <a:rPr lang="en-GB" dirty="0"/>
              <a:t>KING             5000 PRESIDENT         10</a:t>
            </a:r>
          </a:p>
        </p:txBody>
      </p:sp>
    </p:spTree>
    <p:extLst>
      <p:ext uri="{BB962C8B-B14F-4D97-AF65-F5344CB8AC3E}">
        <p14:creationId xmlns:p14="http://schemas.microsoft.com/office/powerpoint/2010/main" val="3505774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GB" dirty="0"/>
          </a:p>
        </p:txBody>
      </p:sp>
      <p:sp>
        <p:nvSpPr>
          <p:cNvPr id="3" name="Content Placeholder 2"/>
          <p:cNvSpPr>
            <a:spLocks noGrp="1"/>
          </p:cNvSpPr>
          <p:nvPr>
            <p:ph idx="1"/>
          </p:nvPr>
        </p:nvSpPr>
        <p:spPr/>
        <p:txBody>
          <a:bodyPr/>
          <a:lstStyle/>
          <a:p>
            <a:pPr marL="0" indent="0">
              <a:buNone/>
            </a:pPr>
            <a:r>
              <a:rPr lang="en-GB" dirty="0"/>
              <a:t>SQL&gt; select </a:t>
            </a:r>
            <a:r>
              <a:rPr lang="en-GB" dirty="0" err="1"/>
              <a:t>deptno</a:t>
            </a:r>
            <a:r>
              <a:rPr lang="en-GB" dirty="0"/>
              <a:t>, </a:t>
            </a:r>
            <a:r>
              <a:rPr lang="en-GB" dirty="0" err="1"/>
              <a:t>avg</a:t>
            </a:r>
            <a:r>
              <a:rPr lang="en-GB" dirty="0"/>
              <a:t>(</a:t>
            </a:r>
            <a:r>
              <a:rPr lang="en-GB" dirty="0" err="1"/>
              <a:t>sal</a:t>
            </a:r>
            <a:r>
              <a:rPr lang="en-GB" dirty="0"/>
              <a:t>) from </a:t>
            </a:r>
            <a:r>
              <a:rPr lang="en-GB" dirty="0" err="1"/>
              <a:t>emp</a:t>
            </a:r>
            <a:r>
              <a:rPr lang="en-GB" dirty="0"/>
              <a:t> group by </a:t>
            </a:r>
            <a:r>
              <a:rPr lang="en-GB" dirty="0" err="1"/>
              <a:t>deptno</a:t>
            </a:r>
            <a:r>
              <a:rPr lang="en-GB" dirty="0"/>
              <a:t> having </a:t>
            </a:r>
            <a:r>
              <a:rPr lang="en-GB" dirty="0" err="1"/>
              <a:t>avg</a:t>
            </a:r>
            <a:r>
              <a:rPr lang="en-GB" dirty="0"/>
              <a:t>(</a:t>
            </a:r>
            <a:r>
              <a:rPr lang="en-GB" dirty="0" err="1"/>
              <a:t>sal</a:t>
            </a:r>
            <a:r>
              <a:rPr lang="en-GB" dirty="0"/>
              <a:t>)&gt;(select </a:t>
            </a:r>
            <a:r>
              <a:rPr lang="en-GB" dirty="0" err="1"/>
              <a:t>avg</a:t>
            </a:r>
            <a:r>
              <a:rPr lang="en-GB" dirty="0"/>
              <a:t>(</a:t>
            </a:r>
            <a:r>
              <a:rPr lang="en-GB" dirty="0" err="1"/>
              <a:t>sal</a:t>
            </a:r>
            <a:r>
              <a:rPr lang="en-GB" dirty="0"/>
              <a:t>) from </a:t>
            </a:r>
            <a:r>
              <a:rPr lang="en-GB" dirty="0" err="1"/>
              <a:t>emp</a:t>
            </a:r>
            <a:r>
              <a:rPr lang="en-GB" dirty="0"/>
              <a:t> where </a:t>
            </a:r>
            <a:r>
              <a:rPr lang="en-GB" dirty="0" err="1"/>
              <a:t>deptno</a:t>
            </a:r>
            <a:r>
              <a:rPr lang="en-GB" dirty="0"/>
              <a:t>=30);</a:t>
            </a:r>
          </a:p>
          <a:p>
            <a:pPr marL="0" indent="0">
              <a:buNone/>
            </a:pPr>
            <a:endParaRPr lang="en-GB" dirty="0"/>
          </a:p>
          <a:p>
            <a:pPr marL="0" indent="0">
              <a:buNone/>
            </a:pPr>
            <a:r>
              <a:rPr lang="en-GB" dirty="0"/>
              <a:t>    DEPTNO   AVG(SAL)</a:t>
            </a:r>
          </a:p>
          <a:p>
            <a:pPr marL="0" indent="0">
              <a:buNone/>
            </a:pPr>
            <a:r>
              <a:rPr lang="en-GB" dirty="0"/>
              <a:t>---------- ----------</a:t>
            </a:r>
          </a:p>
          <a:p>
            <a:pPr marL="0" indent="0">
              <a:buNone/>
            </a:pPr>
            <a:r>
              <a:rPr lang="en-GB" dirty="0"/>
              <a:t>        20       2175</a:t>
            </a:r>
          </a:p>
          <a:p>
            <a:pPr marL="0" indent="0">
              <a:buNone/>
            </a:pPr>
            <a:r>
              <a:rPr lang="en-GB" dirty="0"/>
              <a:t>        10 2916.66667</a:t>
            </a:r>
          </a:p>
        </p:txBody>
      </p:sp>
    </p:spTree>
    <p:extLst>
      <p:ext uri="{BB962C8B-B14F-4D97-AF65-F5344CB8AC3E}">
        <p14:creationId xmlns:p14="http://schemas.microsoft.com/office/powerpoint/2010/main" val="547148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Correlated Subqueries </a:t>
            </a:r>
            <a:endParaRPr lang="en-GB" dirty="0"/>
          </a:p>
        </p:txBody>
      </p:sp>
      <p:sp>
        <p:nvSpPr>
          <p:cNvPr id="3" name="Content Placeholder 2"/>
          <p:cNvSpPr>
            <a:spLocks noGrp="1"/>
          </p:cNvSpPr>
          <p:nvPr>
            <p:ph idx="1"/>
          </p:nvPr>
        </p:nvSpPr>
        <p:spPr/>
        <p:txBody>
          <a:bodyPr>
            <a:normAutofit fontScale="92500" lnSpcReduction="10000"/>
          </a:bodyPr>
          <a:lstStyle/>
          <a:p>
            <a:r>
              <a:rPr lang="en-US" dirty="0"/>
              <a:t>A  correlated  subquery  is  a  way  of  executing  a subquery once for each row found in the outer query</a:t>
            </a:r>
            <a:r>
              <a:rPr lang="en-US" dirty="0" smtClean="0"/>
              <a:t>.</a:t>
            </a:r>
          </a:p>
          <a:p>
            <a:pPr marL="0" indent="0">
              <a:buNone/>
            </a:pPr>
            <a:r>
              <a:rPr lang="en-US" dirty="0"/>
              <a:t>1. Get a candidate row from outer query </a:t>
            </a:r>
            <a:endParaRPr lang="en-GB" dirty="0"/>
          </a:p>
          <a:p>
            <a:pPr marL="0" indent="0">
              <a:buNone/>
            </a:pPr>
            <a:r>
              <a:rPr lang="en-US" dirty="0"/>
              <a:t>2. Execute subquery using candidate row data </a:t>
            </a:r>
            <a:endParaRPr lang="en-GB" dirty="0"/>
          </a:p>
          <a:p>
            <a:pPr marL="0" indent="0">
              <a:buNone/>
            </a:pPr>
            <a:r>
              <a:rPr lang="en-US" dirty="0"/>
              <a:t>3. Use values from subquery to either include or </a:t>
            </a:r>
            <a:br>
              <a:rPr lang="en-US" dirty="0"/>
            </a:br>
            <a:r>
              <a:rPr lang="en-US" dirty="0"/>
              <a:t>	exclude candidate row </a:t>
            </a:r>
            <a:endParaRPr lang="en-GB" dirty="0"/>
          </a:p>
          <a:p>
            <a:pPr marL="0" indent="0">
              <a:buNone/>
            </a:pPr>
            <a:r>
              <a:rPr lang="en-US" dirty="0"/>
              <a:t>4. Continue until no more candidate rows are found </a:t>
            </a:r>
            <a:br>
              <a:rPr lang="en-US" dirty="0"/>
            </a:br>
            <a:r>
              <a:rPr lang="en-US" dirty="0"/>
              <a:t>	in the outer query. </a:t>
            </a:r>
            <a:endParaRPr lang="en-GB" dirty="0"/>
          </a:p>
          <a:p>
            <a:pPr marL="0" indent="0">
              <a:buNone/>
            </a:pPr>
            <a:endParaRPr lang="en-GB" dirty="0"/>
          </a:p>
        </p:txBody>
      </p:sp>
    </p:spTree>
    <p:extLst>
      <p:ext uri="{BB962C8B-B14F-4D97-AF65-F5344CB8AC3E}">
        <p14:creationId xmlns:p14="http://schemas.microsoft.com/office/powerpoint/2010/main" val="57292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SQL&gt; select </a:t>
            </a:r>
            <a:r>
              <a:rPr lang="en-GB" dirty="0" err="1"/>
              <a:t>empno,ename,sal,deptno</a:t>
            </a:r>
            <a:r>
              <a:rPr lang="en-GB" dirty="0"/>
              <a:t> from </a:t>
            </a:r>
            <a:r>
              <a:rPr lang="en-GB" dirty="0" err="1"/>
              <a:t>emp</a:t>
            </a:r>
            <a:r>
              <a:rPr lang="en-GB" dirty="0"/>
              <a:t> e where </a:t>
            </a:r>
            <a:r>
              <a:rPr lang="en-GB" dirty="0" err="1"/>
              <a:t>sal</a:t>
            </a:r>
            <a:r>
              <a:rPr lang="en-GB" dirty="0"/>
              <a:t>&gt;(select </a:t>
            </a:r>
            <a:r>
              <a:rPr lang="en-GB" dirty="0" err="1"/>
              <a:t>avg</a:t>
            </a:r>
            <a:r>
              <a:rPr lang="en-GB" dirty="0"/>
              <a:t>(</a:t>
            </a:r>
            <a:r>
              <a:rPr lang="en-GB" dirty="0" err="1"/>
              <a:t>sal</a:t>
            </a:r>
            <a:r>
              <a:rPr lang="en-GB" dirty="0"/>
              <a:t>) from </a:t>
            </a:r>
            <a:r>
              <a:rPr lang="en-GB" dirty="0" err="1"/>
              <a:t>emp</a:t>
            </a:r>
            <a:r>
              <a:rPr lang="en-GB" dirty="0"/>
              <a:t> where </a:t>
            </a:r>
            <a:r>
              <a:rPr lang="en-GB" dirty="0" err="1"/>
              <a:t>deptno</a:t>
            </a:r>
            <a:r>
              <a:rPr lang="en-GB" dirty="0"/>
              <a:t>=</a:t>
            </a:r>
            <a:r>
              <a:rPr lang="en-GB" dirty="0" err="1"/>
              <a:t>e.deptno</a:t>
            </a:r>
            <a:r>
              <a:rPr lang="en-GB" dirty="0"/>
              <a:t>);</a:t>
            </a:r>
          </a:p>
          <a:p>
            <a:pPr marL="0" indent="0">
              <a:buNone/>
            </a:pPr>
            <a:endParaRPr lang="en-GB" dirty="0"/>
          </a:p>
          <a:p>
            <a:pPr marL="0" indent="0">
              <a:buNone/>
            </a:pPr>
            <a:r>
              <a:rPr lang="en-GB" dirty="0"/>
              <a:t>     EMPNO ENAME             SAL     DEPTNO</a:t>
            </a:r>
          </a:p>
          <a:p>
            <a:pPr marL="0" indent="0">
              <a:buNone/>
            </a:pPr>
            <a:r>
              <a:rPr lang="en-GB" dirty="0"/>
              <a:t>---------- ---------- ---------- ----------</a:t>
            </a:r>
          </a:p>
          <a:p>
            <a:pPr marL="0" indent="0">
              <a:buNone/>
            </a:pPr>
            <a:r>
              <a:rPr lang="en-GB" dirty="0"/>
              <a:t>      7499 ALLEN            1600         30</a:t>
            </a:r>
          </a:p>
          <a:p>
            <a:pPr marL="0" indent="0">
              <a:buNone/>
            </a:pPr>
            <a:r>
              <a:rPr lang="en-GB" dirty="0"/>
              <a:t>      7566 JONES            2975         20</a:t>
            </a:r>
          </a:p>
          <a:p>
            <a:pPr marL="0" indent="0">
              <a:buNone/>
            </a:pPr>
            <a:r>
              <a:rPr lang="en-GB" dirty="0"/>
              <a:t>      7698 BLAKE            2850         30</a:t>
            </a:r>
          </a:p>
          <a:p>
            <a:pPr marL="0" indent="0">
              <a:buNone/>
            </a:pPr>
            <a:r>
              <a:rPr lang="en-GB" dirty="0"/>
              <a:t>      7788 SCOTT            3000         20</a:t>
            </a:r>
          </a:p>
          <a:p>
            <a:pPr marL="0" indent="0">
              <a:buNone/>
            </a:pPr>
            <a:r>
              <a:rPr lang="en-GB" dirty="0"/>
              <a:t>      7839 KING             5000         10</a:t>
            </a:r>
          </a:p>
          <a:p>
            <a:pPr marL="0" indent="0">
              <a:buNone/>
            </a:pPr>
            <a:r>
              <a:rPr lang="en-GB" dirty="0"/>
              <a:t>      7902 FORD             3000         20</a:t>
            </a:r>
          </a:p>
        </p:txBody>
      </p:sp>
    </p:spTree>
    <p:extLst>
      <p:ext uri="{BB962C8B-B14F-4D97-AF65-F5344CB8AC3E}">
        <p14:creationId xmlns:p14="http://schemas.microsoft.com/office/powerpoint/2010/main" val="336104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GB"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Font typeface="Wingdings" panose="05000000000000000000" pitchFamily="2" charset="2"/>
              <a:buChar char="Ø"/>
            </a:pPr>
            <a:r>
              <a:rPr lang="en-US" dirty="0" smtClean="0"/>
              <a:t>1.List  </a:t>
            </a:r>
            <a:r>
              <a:rPr lang="en-US" dirty="0"/>
              <a:t>all  employee  names  along  with  the  name  of  </a:t>
            </a:r>
            <a:r>
              <a:rPr lang="en-US" dirty="0" smtClean="0"/>
              <a:t>the</a:t>
            </a:r>
            <a:r>
              <a:rPr lang="en-GB" dirty="0"/>
              <a:t> </a:t>
            </a:r>
            <a:r>
              <a:rPr lang="en-US" dirty="0" smtClean="0"/>
              <a:t>department </a:t>
            </a:r>
            <a:r>
              <a:rPr lang="en-US" dirty="0"/>
              <a:t>they work in.</a:t>
            </a:r>
            <a:endParaRPr lang="en-GB" dirty="0"/>
          </a:p>
          <a:p>
            <a:pPr>
              <a:buFont typeface="Wingdings" panose="05000000000000000000" pitchFamily="2" charset="2"/>
              <a:buChar char="Ø"/>
            </a:pPr>
            <a:r>
              <a:rPr lang="en-US" dirty="0" smtClean="0"/>
              <a:t>2.List </a:t>
            </a:r>
            <a:r>
              <a:rPr lang="en-US" dirty="0"/>
              <a:t>all employee names along with the department </a:t>
            </a:r>
            <a:r>
              <a:rPr lang="en-US" dirty="0" smtClean="0"/>
              <a:t>name,</a:t>
            </a:r>
            <a:r>
              <a:rPr lang="en-GB" dirty="0"/>
              <a:t> </a:t>
            </a:r>
            <a:r>
              <a:rPr lang="en-US" dirty="0" smtClean="0"/>
              <a:t>department </a:t>
            </a:r>
            <a:r>
              <a:rPr lang="en-US" dirty="0"/>
              <a:t>number and the location.</a:t>
            </a:r>
            <a:endParaRPr lang="en-GB" dirty="0"/>
          </a:p>
          <a:p>
            <a:pPr>
              <a:buFont typeface="Wingdings" panose="05000000000000000000" pitchFamily="2" charset="2"/>
              <a:buChar char="Ø"/>
            </a:pPr>
            <a:r>
              <a:rPr lang="en-US" dirty="0" smtClean="0"/>
              <a:t>3.Produce </a:t>
            </a:r>
            <a:r>
              <a:rPr lang="en-US" dirty="0"/>
              <a:t>a list of employees with their salary and </a:t>
            </a:r>
            <a:r>
              <a:rPr lang="en-US" dirty="0" smtClean="0"/>
              <a:t>salary</a:t>
            </a:r>
            <a:r>
              <a:rPr lang="en-GB" dirty="0"/>
              <a:t> </a:t>
            </a:r>
            <a:r>
              <a:rPr lang="en-US" dirty="0" smtClean="0"/>
              <a:t>grade</a:t>
            </a:r>
            <a:r>
              <a:rPr lang="en-US" dirty="0"/>
              <a:t>.</a:t>
            </a:r>
            <a:endParaRPr lang="en-GB" dirty="0"/>
          </a:p>
          <a:p>
            <a:pPr>
              <a:buFont typeface="Wingdings" panose="05000000000000000000" pitchFamily="2" charset="2"/>
              <a:buChar char="Ø"/>
            </a:pPr>
            <a:r>
              <a:rPr lang="en-US" dirty="0" smtClean="0"/>
              <a:t>4.Display </a:t>
            </a:r>
            <a:r>
              <a:rPr lang="en-US" dirty="0"/>
              <a:t>departments with no employees.</a:t>
            </a:r>
            <a:endParaRPr lang="en-GB" dirty="0"/>
          </a:p>
          <a:p>
            <a:pPr>
              <a:buFont typeface="Wingdings" panose="05000000000000000000" pitchFamily="2" charset="2"/>
              <a:buChar char="Ø"/>
            </a:pPr>
            <a:r>
              <a:rPr lang="en-US" dirty="0" smtClean="0"/>
              <a:t>5.List </a:t>
            </a:r>
            <a:r>
              <a:rPr lang="en-US" dirty="0"/>
              <a:t>all employees, along with their managers name.</a:t>
            </a:r>
            <a:endParaRPr lang="en-GB" dirty="0"/>
          </a:p>
          <a:p>
            <a:pPr>
              <a:buFont typeface="Wingdings" panose="05000000000000000000" pitchFamily="2" charset="2"/>
              <a:buChar char="Ø"/>
            </a:pPr>
            <a:r>
              <a:rPr lang="en-US" dirty="0" smtClean="0"/>
              <a:t>6.The </a:t>
            </a:r>
            <a:r>
              <a:rPr lang="en-US" dirty="0"/>
              <a:t>query produced for question 5 will probably not </a:t>
            </a:r>
            <a:r>
              <a:rPr lang="en-US" dirty="0" smtClean="0"/>
              <a:t>have listed  </a:t>
            </a:r>
            <a:r>
              <a:rPr lang="en-US" dirty="0"/>
              <a:t>employees  who  have  no  manager,  so  change  </a:t>
            </a:r>
            <a:r>
              <a:rPr lang="en-US" dirty="0" smtClean="0"/>
              <a:t>the</a:t>
            </a:r>
            <a:r>
              <a:rPr lang="en-GB" dirty="0"/>
              <a:t> </a:t>
            </a:r>
            <a:r>
              <a:rPr lang="en-US" dirty="0" smtClean="0"/>
              <a:t>query </a:t>
            </a:r>
            <a:r>
              <a:rPr lang="en-US" dirty="0"/>
              <a:t>to show these. Display 'NO MANAGER' if no </a:t>
            </a:r>
            <a:r>
              <a:rPr lang="en-US" dirty="0" smtClean="0"/>
              <a:t>manager</a:t>
            </a:r>
            <a:r>
              <a:rPr lang="en-GB" dirty="0"/>
              <a:t> </a:t>
            </a:r>
            <a:r>
              <a:rPr lang="en-US" dirty="0" smtClean="0"/>
              <a:t>is </a:t>
            </a:r>
            <a:r>
              <a:rPr lang="en-US" dirty="0"/>
              <a:t>found.</a:t>
            </a:r>
            <a:endParaRPr lang="en-GB" dirty="0"/>
          </a:p>
          <a:p>
            <a:pPr>
              <a:buFont typeface="Wingdings" panose="05000000000000000000" pitchFamily="2" charset="2"/>
              <a:buChar char="Ø"/>
            </a:pPr>
            <a:r>
              <a:rPr lang="en-US" dirty="0" smtClean="0"/>
              <a:t>7.Find </a:t>
            </a:r>
            <a:r>
              <a:rPr lang="en-US" dirty="0"/>
              <a:t>all employees who earn the highest for each job type.</a:t>
            </a:r>
            <a:endParaRPr lang="en-GB" dirty="0"/>
          </a:p>
          <a:p>
            <a:pPr>
              <a:buFont typeface="Wingdings" panose="05000000000000000000" pitchFamily="2" charset="2"/>
              <a:buChar char="Ø"/>
            </a:pPr>
            <a:r>
              <a:rPr lang="en-US" dirty="0" smtClean="0"/>
              <a:t>8.List </a:t>
            </a:r>
            <a:r>
              <a:rPr lang="en-US" dirty="0"/>
              <a:t>all employees with a * against the mostly recently </a:t>
            </a:r>
            <a:r>
              <a:rPr lang="en-US" dirty="0" smtClean="0"/>
              <a:t>hired</a:t>
            </a:r>
            <a:r>
              <a:rPr lang="en-GB" dirty="0"/>
              <a:t> </a:t>
            </a:r>
            <a:r>
              <a:rPr lang="en-US" dirty="0" smtClean="0"/>
              <a:t>one </a:t>
            </a:r>
            <a:r>
              <a:rPr lang="en-US" dirty="0"/>
              <a:t>(use the UNION operator).</a:t>
            </a:r>
            <a:endParaRPr lang="en-GB" dirty="0"/>
          </a:p>
          <a:p>
            <a:pPr marL="0" indent="0">
              <a:buNone/>
            </a:pPr>
            <a:endParaRPr lang="en-GB" dirty="0"/>
          </a:p>
        </p:txBody>
      </p:sp>
    </p:spTree>
    <p:extLst>
      <p:ext uri="{BB962C8B-B14F-4D97-AF65-F5344CB8AC3E}">
        <p14:creationId xmlns:p14="http://schemas.microsoft.com/office/powerpoint/2010/main" val="103845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200400"/>
          </a:xfrm>
        </p:spPr>
        <p:txBody>
          <a:bodyPr>
            <a:normAutofit/>
          </a:bodyPr>
          <a:lstStyle/>
          <a:p>
            <a:pPr marL="0" indent="0" algn="ctr">
              <a:buNone/>
            </a:pPr>
            <a:r>
              <a:rPr lang="en-US" sz="13800" dirty="0" smtClean="0"/>
              <a:t>Thank You!</a:t>
            </a:r>
            <a:endParaRPr lang="en-GB" dirty="0"/>
          </a:p>
        </p:txBody>
      </p:sp>
    </p:spTree>
    <p:extLst>
      <p:ext uri="{BB962C8B-B14F-4D97-AF65-F5344CB8AC3E}">
        <p14:creationId xmlns:p14="http://schemas.microsoft.com/office/powerpoint/2010/main" val="225061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t>
            </a:r>
            <a:endParaRPr lang="en-GB" dirty="0"/>
          </a:p>
        </p:txBody>
      </p:sp>
      <p:sp>
        <p:nvSpPr>
          <p:cNvPr id="3" name="Content Placeholder 2"/>
          <p:cNvSpPr>
            <a:spLocks noGrp="1"/>
          </p:cNvSpPr>
          <p:nvPr>
            <p:ph idx="1"/>
          </p:nvPr>
        </p:nvSpPr>
        <p:spPr/>
        <p:txBody>
          <a:bodyPr>
            <a:normAutofit lnSpcReduction="10000"/>
          </a:bodyPr>
          <a:lstStyle/>
          <a:p>
            <a:r>
              <a:rPr lang="en-US" dirty="0"/>
              <a:t>If you construct a SELECT statement which contains information  from  two  or  more  tables  without specifically  linking  any  of  the  columns  from  one table to the next, the resulting query would be what is known as a product (sometimes referred to as a Cartesian join</a:t>
            </a:r>
            <a:r>
              <a:rPr lang="en-US" dirty="0" smtClean="0"/>
              <a:t>).</a:t>
            </a:r>
          </a:p>
          <a:p>
            <a:r>
              <a:rPr lang="en-US" dirty="0" smtClean="0"/>
              <a:t>This </a:t>
            </a:r>
            <a:r>
              <a:rPr lang="en-US" dirty="0"/>
              <a:t>basically means that ALL rows from ALL tables are returned in EVERY combination. </a:t>
            </a:r>
            <a:endParaRPr lang="en-GB" dirty="0"/>
          </a:p>
        </p:txBody>
      </p:sp>
    </p:spTree>
    <p:extLst>
      <p:ext uri="{BB962C8B-B14F-4D97-AF65-F5344CB8AC3E}">
        <p14:creationId xmlns:p14="http://schemas.microsoft.com/office/powerpoint/2010/main" val="237611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SQL&gt; select </a:t>
            </a:r>
            <a:r>
              <a:rPr lang="en-GB" dirty="0" err="1"/>
              <a:t>dname,ename</a:t>
            </a:r>
            <a:r>
              <a:rPr lang="en-GB" dirty="0"/>
              <a:t> from </a:t>
            </a:r>
            <a:r>
              <a:rPr lang="en-GB" dirty="0" err="1"/>
              <a:t>emp,dept</a:t>
            </a:r>
            <a:r>
              <a:rPr lang="en-GB" dirty="0"/>
              <a:t>;</a:t>
            </a:r>
          </a:p>
          <a:p>
            <a:pPr marL="0" indent="0">
              <a:buNone/>
            </a:pPr>
            <a:endParaRPr lang="en-GB" dirty="0"/>
          </a:p>
          <a:p>
            <a:pPr marL="0" indent="0">
              <a:buNone/>
            </a:pPr>
            <a:r>
              <a:rPr lang="en-GB" dirty="0"/>
              <a:t>DNAME          ENAME</a:t>
            </a:r>
          </a:p>
          <a:p>
            <a:pPr marL="0" indent="0">
              <a:buNone/>
            </a:pPr>
            <a:r>
              <a:rPr lang="en-GB" dirty="0"/>
              <a:t>-------------- ----------</a:t>
            </a:r>
          </a:p>
          <a:p>
            <a:pPr marL="0" indent="0">
              <a:buNone/>
            </a:pPr>
            <a:r>
              <a:rPr lang="en-GB" dirty="0"/>
              <a:t>ACCOUNTING     SMITH</a:t>
            </a:r>
          </a:p>
          <a:p>
            <a:pPr marL="0" indent="0">
              <a:buNone/>
            </a:pPr>
            <a:r>
              <a:rPr lang="en-GB" dirty="0"/>
              <a:t>ACCOUNTING     ALLEN</a:t>
            </a:r>
          </a:p>
          <a:p>
            <a:pPr marL="0" indent="0">
              <a:buNone/>
            </a:pPr>
            <a:r>
              <a:rPr lang="en-GB" dirty="0"/>
              <a:t>ACCOUNTING     WARD</a:t>
            </a:r>
          </a:p>
          <a:p>
            <a:pPr marL="0" indent="0">
              <a:buNone/>
            </a:pPr>
            <a:r>
              <a:rPr lang="en-GB" dirty="0"/>
              <a:t>ACCOUNTING     JONES</a:t>
            </a:r>
          </a:p>
          <a:p>
            <a:pPr marL="0" indent="0">
              <a:buNone/>
            </a:pPr>
            <a:r>
              <a:rPr lang="en-GB" dirty="0"/>
              <a:t>ACCOUNTING     </a:t>
            </a:r>
            <a:r>
              <a:rPr lang="en-GB" dirty="0" smtClean="0"/>
              <a:t>MARTIN</a:t>
            </a:r>
          </a:p>
          <a:p>
            <a:pPr marL="0" indent="0">
              <a:buNone/>
            </a:pPr>
            <a:r>
              <a:rPr lang="en-US" dirty="0" smtClean="0"/>
              <a:t>……………………………………</a:t>
            </a:r>
          </a:p>
          <a:p>
            <a:pPr marL="0" indent="0">
              <a:buNone/>
            </a:pPr>
            <a:r>
              <a:rPr lang="en-US" dirty="0" smtClean="0"/>
              <a:t>……………………………………</a:t>
            </a:r>
          </a:p>
          <a:p>
            <a:pPr marL="0" indent="0">
              <a:buNone/>
            </a:pPr>
            <a:r>
              <a:rPr lang="en-GB" dirty="0"/>
              <a:t>56 rows selected</a:t>
            </a:r>
            <a:r>
              <a:rPr lang="en-GB" dirty="0" smtClean="0"/>
              <a:t>.</a:t>
            </a:r>
          </a:p>
          <a:p>
            <a:r>
              <a:rPr lang="en-US" dirty="0"/>
              <a:t>The above query would return all rows from both </a:t>
            </a:r>
            <a:r>
              <a:rPr lang="en-US" dirty="0" smtClean="0"/>
              <a:t>tables </a:t>
            </a:r>
            <a:r>
              <a:rPr lang="en-US" dirty="0"/>
              <a:t>in all combinations, resulting in a total of 56 rows being returned (14 * 4 ). </a:t>
            </a:r>
            <a:endParaRPr lang="en-GB" dirty="0"/>
          </a:p>
          <a:p>
            <a:pPr marL="0" indent="0">
              <a:buNone/>
            </a:pPr>
            <a:endParaRPr lang="en-GB" dirty="0"/>
          </a:p>
        </p:txBody>
      </p:sp>
    </p:spTree>
    <p:extLst>
      <p:ext uri="{BB962C8B-B14F-4D97-AF65-F5344CB8AC3E}">
        <p14:creationId xmlns:p14="http://schemas.microsoft.com/office/powerpoint/2010/main" val="293783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 </a:t>
            </a:r>
            <a:r>
              <a:rPr lang="en-US" dirty="0" err="1"/>
              <a:t>Equi</a:t>
            </a:r>
            <a:r>
              <a:rPr lang="en-US" dirty="0"/>
              <a:t> </a:t>
            </a:r>
            <a:endParaRPr lang="en-GB" dirty="0"/>
          </a:p>
        </p:txBody>
      </p:sp>
      <p:sp>
        <p:nvSpPr>
          <p:cNvPr id="3" name="Content Placeholder 2"/>
          <p:cNvSpPr>
            <a:spLocks noGrp="1"/>
          </p:cNvSpPr>
          <p:nvPr>
            <p:ph idx="1"/>
          </p:nvPr>
        </p:nvSpPr>
        <p:spPr>
          <a:xfrm>
            <a:off x="457200" y="1219200"/>
            <a:ext cx="8229600" cy="5181600"/>
          </a:xfrm>
        </p:spPr>
        <p:txBody>
          <a:bodyPr>
            <a:normAutofit fontScale="32500" lnSpcReduction="20000"/>
          </a:bodyPr>
          <a:lstStyle/>
          <a:p>
            <a:pPr marL="0" indent="0" algn="just">
              <a:buNone/>
            </a:pPr>
            <a:r>
              <a:rPr lang="en-US" sz="8600" dirty="0"/>
              <a:t>An </a:t>
            </a:r>
            <a:r>
              <a:rPr lang="en-US" sz="8600" dirty="0" err="1"/>
              <a:t>equi</a:t>
            </a:r>
            <a:r>
              <a:rPr lang="en-US" sz="8600" dirty="0"/>
              <a:t> join is a join which directly links columns </a:t>
            </a:r>
            <a:br>
              <a:rPr lang="en-US" sz="8600" dirty="0"/>
            </a:br>
            <a:r>
              <a:rPr lang="en-US" sz="8600" dirty="0"/>
              <a:t>from one table to another, or in other words, an </a:t>
            </a:r>
            <a:br>
              <a:rPr lang="en-US" sz="8600" dirty="0"/>
            </a:br>
            <a:r>
              <a:rPr lang="en-US" sz="8600" dirty="0" err="1"/>
              <a:t>equi</a:t>
            </a:r>
            <a:r>
              <a:rPr lang="en-US" sz="8600" dirty="0"/>
              <a:t> join joins tables where a column on one table is </a:t>
            </a:r>
            <a:r>
              <a:rPr lang="en-US" sz="8600" dirty="0" smtClean="0"/>
              <a:t>equal  </a:t>
            </a:r>
            <a:r>
              <a:rPr lang="en-US" sz="8600" dirty="0"/>
              <a:t>to  a  column  from  another  </a:t>
            </a:r>
            <a:r>
              <a:rPr lang="en-US" sz="8600" dirty="0" smtClean="0"/>
              <a:t>table.</a:t>
            </a:r>
          </a:p>
          <a:p>
            <a:pPr marL="0" indent="0">
              <a:buNone/>
            </a:pPr>
            <a:endParaRPr lang="en-US" sz="4300" dirty="0" smtClean="0"/>
          </a:p>
          <a:p>
            <a:pPr marL="0" indent="0">
              <a:buNone/>
            </a:pPr>
            <a:r>
              <a:rPr lang="en-GB" sz="5500" dirty="0"/>
              <a:t>SQL&gt; </a:t>
            </a:r>
            <a:r>
              <a:rPr lang="en-GB" sz="6200" dirty="0"/>
              <a:t>select </a:t>
            </a:r>
            <a:r>
              <a:rPr lang="en-GB" sz="6200" dirty="0" err="1"/>
              <a:t>e.ename,d.dname</a:t>
            </a:r>
            <a:r>
              <a:rPr lang="en-GB" sz="6200" dirty="0"/>
              <a:t> from </a:t>
            </a:r>
            <a:r>
              <a:rPr lang="en-GB" sz="6200" dirty="0" err="1"/>
              <a:t>emp</a:t>
            </a:r>
            <a:r>
              <a:rPr lang="en-GB" sz="6200" dirty="0"/>
              <a:t> </a:t>
            </a:r>
            <a:r>
              <a:rPr lang="en-GB" sz="6200" dirty="0" err="1"/>
              <a:t>e,dept</a:t>
            </a:r>
            <a:r>
              <a:rPr lang="en-GB" sz="6200" dirty="0"/>
              <a:t> d where </a:t>
            </a:r>
            <a:r>
              <a:rPr lang="en-GB" sz="6200" dirty="0" err="1"/>
              <a:t>d.deptno</a:t>
            </a:r>
            <a:r>
              <a:rPr lang="en-GB" sz="6200" dirty="0"/>
              <a:t>=</a:t>
            </a:r>
            <a:r>
              <a:rPr lang="en-GB" sz="6200" dirty="0" err="1"/>
              <a:t>e.deptno</a:t>
            </a:r>
            <a:r>
              <a:rPr lang="en-GB" sz="6200" dirty="0"/>
              <a:t>;</a:t>
            </a:r>
          </a:p>
          <a:p>
            <a:pPr marL="0" indent="0">
              <a:buNone/>
            </a:pPr>
            <a:endParaRPr lang="en-GB" sz="3700" dirty="0"/>
          </a:p>
          <a:p>
            <a:pPr marL="0" indent="0">
              <a:buNone/>
            </a:pPr>
            <a:r>
              <a:rPr lang="en-GB" sz="3700" dirty="0"/>
              <a:t>ENAME      DNAME</a:t>
            </a:r>
          </a:p>
          <a:p>
            <a:pPr marL="0" indent="0">
              <a:buNone/>
            </a:pPr>
            <a:r>
              <a:rPr lang="en-GB" sz="3700" dirty="0"/>
              <a:t>---------- --------------</a:t>
            </a:r>
          </a:p>
          <a:p>
            <a:pPr marL="0" indent="0">
              <a:buNone/>
            </a:pPr>
            <a:r>
              <a:rPr lang="en-GB" sz="3700" dirty="0"/>
              <a:t>CLARK      ACCOUNTING</a:t>
            </a:r>
          </a:p>
          <a:p>
            <a:pPr marL="0" indent="0">
              <a:buNone/>
            </a:pPr>
            <a:r>
              <a:rPr lang="en-GB" sz="3700" dirty="0"/>
              <a:t>KING       ACCOUNTING</a:t>
            </a:r>
          </a:p>
          <a:p>
            <a:pPr marL="0" indent="0">
              <a:buNone/>
            </a:pPr>
            <a:r>
              <a:rPr lang="en-GB" sz="3700" dirty="0"/>
              <a:t>MILLER     ACCOUNTING</a:t>
            </a:r>
          </a:p>
          <a:p>
            <a:pPr marL="0" indent="0">
              <a:buNone/>
            </a:pPr>
            <a:r>
              <a:rPr lang="en-GB" sz="3700" dirty="0"/>
              <a:t>JONES      RESEARCH</a:t>
            </a:r>
          </a:p>
          <a:p>
            <a:pPr marL="0" indent="0">
              <a:buNone/>
            </a:pPr>
            <a:r>
              <a:rPr lang="en-GB" sz="3700" dirty="0"/>
              <a:t>FORD       RESEARCH</a:t>
            </a:r>
          </a:p>
          <a:p>
            <a:pPr marL="0" indent="0">
              <a:buNone/>
            </a:pPr>
            <a:r>
              <a:rPr lang="en-GB" sz="3700" dirty="0"/>
              <a:t>ADAMS      RESEARCH</a:t>
            </a:r>
          </a:p>
          <a:p>
            <a:pPr marL="0" indent="0">
              <a:buNone/>
            </a:pPr>
            <a:r>
              <a:rPr lang="en-GB" sz="3700" dirty="0"/>
              <a:t>SMITH      RESEARCH</a:t>
            </a:r>
          </a:p>
          <a:p>
            <a:pPr marL="0" indent="0">
              <a:buNone/>
            </a:pPr>
            <a:r>
              <a:rPr lang="en-GB" sz="3700" dirty="0"/>
              <a:t>SCOTT      RESEARCH</a:t>
            </a:r>
          </a:p>
          <a:p>
            <a:pPr marL="0" indent="0">
              <a:buNone/>
            </a:pPr>
            <a:r>
              <a:rPr lang="en-GB" sz="3700" dirty="0"/>
              <a:t>WARD       </a:t>
            </a:r>
            <a:r>
              <a:rPr lang="en-GB" sz="3700" dirty="0" smtClean="0"/>
              <a:t>SALES</a:t>
            </a:r>
          </a:p>
          <a:p>
            <a:pPr marL="0" indent="0">
              <a:buNone/>
            </a:pPr>
            <a:r>
              <a:rPr lang="en-US" sz="8000" dirty="0"/>
              <a:t>The above statement joins the </a:t>
            </a:r>
            <a:r>
              <a:rPr lang="en-US" sz="8000" dirty="0" err="1"/>
              <a:t>emp</a:t>
            </a:r>
            <a:r>
              <a:rPr lang="en-US" sz="8000" dirty="0"/>
              <a:t> and </a:t>
            </a:r>
            <a:r>
              <a:rPr lang="en-US" sz="8000" dirty="0" err="1"/>
              <a:t>dept</a:t>
            </a:r>
            <a:r>
              <a:rPr lang="en-US" sz="8000" dirty="0"/>
              <a:t> tables </a:t>
            </a:r>
            <a:br>
              <a:rPr lang="en-US" sz="8000" dirty="0"/>
            </a:br>
            <a:r>
              <a:rPr lang="en-US" sz="8000" dirty="0"/>
              <a:t>using  the  </a:t>
            </a:r>
            <a:r>
              <a:rPr lang="en-US" sz="8000" dirty="0" err="1"/>
              <a:t>deptno</a:t>
            </a:r>
            <a:r>
              <a:rPr lang="en-US" sz="8000" dirty="0"/>
              <a:t>  column</a:t>
            </a:r>
            <a:endParaRPr lang="en-GB" sz="16000" dirty="0"/>
          </a:p>
        </p:txBody>
      </p:sp>
    </p:spTree>
    <p:extLst>
      <p:ext uri="{BB962C8B-B14F-4D97-AF65-F5344CB8AC3E}">
        <p14:creationId xmlns:p14="http://schemas.microsoft.com/office/powerpoint/2010/main" val="6339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 Non </a:t>
            </a:r>
            <a:r>
              <a:rPr lang="en-US" dirty="0" err="1"/>
              <a:t>Equi</a:t>
            </a:r>
            <a:r>
              <a:rPr lang="en-US" dirty="0"/>
              <a:t> </a:t>
            </a:r>
            <a:endParaRPr lang="en-GB" dirty="0"/>
          </a:p>
        </p:txBody>
      </p:sp>
      <p:sp>
        <p:nvSpPr>
          <p:cNvPr id="3" name="Content Placeholder 2"/>
          <p:cNvSpPr>
            <a:spLocks noGrp="1"/>
          </p:cNvSpPr>
          <p:nvPr>
            <p:ph idx="1"/>
          </p:nvPr>
        </p:nvSpPr>
        <p:spPr/>
        <p:txBody>
          <a:bodyPr>
            <a:normAutofit fontScale="77500" lnSpcReduction="20000"/>
          </a:bodyPr>
          <a:lstStyle/>
          <a:p>
            <a:r>
              <a:rPr lang="en-US" dirty="0"/>
              <a:t>A non-</a:t>
            </a:r>
            <a:r>
              <a:rPr lang="en-US" dirty="0" err="1"/>
              <a:t>equi</a:t>
            </a:r>
            <a:r>
              <a:rPr lang="en-US" dirty="0"/>
              <a:t> join is used where a value (column) is </a:t>
            </a:r>
            <a:r>
              <a:rPr lang="en-US" dirty="0" smtClean="0"/>
              <a:t>within </a:t>
            </a:r>
            <a:r>
              <a:rPr lang="en-US" dirty="0"/>
              <a:t>a range of values rather than equal to a </a:t>
            </a:r>
            <a:r>
              <a:rPr lang="en-US" dirty="0" smtClean="0"/>
              <a:t>specific  </a:t>
            </a:r>
            <a:r>
              <a:rPr lang="en-US" dirty="0"/>
              <a:t>value</a:t>
            </a:r>
            <a:r>
              <a:rPr lang="en-US" dirty="0" smtClean="0"/>
              <a:t>.</a:t>
            </a:r>
          </a:p>
          <a:p>
            <a:pPr marL="0" indent="0">
              <a:buNone/>
            </a:pPr>
            <a:r>
              <a:rPr lang="en-GB" dirty="0"/>
              <a:t>SQL&gt; select </a:t>
            </a:r>
            <a:r>
              <a:rPr lang="en-GB" dirty="0" err="1"/>
              <a:t>e.ename,e.sal,s.grade</a:t>
            </a:r>
            <a:r>
              <a:rPr lang="en-GB" dirty="0"/>
              <a:t> from </a:t>
            </a:r>
            <a:r>
              <a:rPr lang="en-GB" dirty="0" err="1"/>
              <a:t>emp</a:t>
            </a:r>
            <a:r>
              <a:rPr lang="en-GB" dirty="0"/>
              <a:t> e, </a:t>
            </a:r>
            <a:r>
              <a:rPr lang="en-GB" dirty="0" err="1"/>
              <a:t>salgrade</a:t>
            </a:r>
            <a:r>
              <a:rPr lang="en-GB" dirty="0"/>
              <a:t> s where </a:t>
            </a:r>
            <a:r>
              <a:rPr lang="en-GB" dirty="0" err="1"/>
              <a:t>e.sal</a:t>
            </a:r>
            <a:r>
              <a:rPr lang="en-GB" dirty="0"/>
              <a:t> between </a:t>
            </a:r>
            <a:r>
              <a:rPr lang="en-GB" dirty="0" err="1"/>
              <a:t>s.losal</a:t>
            </a:r>
            <a:r>
              <a:rPr lang="en-GB" dirty="0"/>
              <a:t> and </a:t>
            </a:r>
            <a:r>
              <a:rPr lang="en-GB" dirty="0" err="1"/>
              <a:t>s.hisal</a:t>
            </a:r>
            <a:r>
              <a:rPr lang="en-GB" dirty="0"/>
              <a:t>;</a:t>
            </a:r>
          </a:p>
          <a:p>
            <a:pPr marL="0" indent="0">
              <a:buNone/>
            </a:pPr>
            <a:endParaRPr lang="en-GB" dirty="0"/>
          </a:p>
          <a:p>
            <a:pPr marL="0" indent="0">
              <a:buNone/>
            </a:pPr>
            <a:r>
              <a:rPr lang="en-GB" dirty="0"/>
              <a:t>ENAME             SAL      GRADE</a:t>
            </a:r>
          </a:p>
          <a:p>
            <a:pPr marL="0" indent="0">
              <a:buNone/>
            </a:pPr>
            <a:r>
              <a:rPr lang="en-GB" dirty="0"/>
              <a:t>---------- ---------- ----------</a:t>
            </a:r>
          </a:p>
          <a:p>
            <a:pPr marL="0" indent="0">
              <a:buNone/>
            </a:pPr>
            <a:r>
              <a:rPr lang="en-GB" dirty="0"/>
              <a:t>SMITH             800          1</a:t>
            </a:r>
          </a:p>
          <a:p>
            <a:pPr marL="0" indent="0">
              <a:buNone/>
            </a:pPr>
            <a:r>
              <a:rPr lang="en-GB" dirty="0"/>
              <a:t>JAMES             950          1</a:t>
            </a:r>
          </a:p>
          <a:p>
            <a:pPr marL="0" indent="0">
              <a:buNone/>
            </a:pPr>
            <a:r>
              <a:rPr lang="en-GB" dirty="0"/>
              <a:t>ADAMS            1100          1</a:t>
            </a:r>
          </a:p>
          <a:p>
            <a:pPr marL="0" indent="0">
              <a:buNone/>
            </a:pPr>
            <a:r>
              <a:rPr lang="en-GB" dirty="0"/>
              <a:t>WARD             1250          2</a:t>
            </a:r>
          </a:p>
          <a:p>
            <a:pPr marL="0" indent="0">
              <a:buNone/>
            </a:pPr>
            <a:r>
              <a:rPr lang="en-GB" dirty="0"/>
              <a:t>MARTIN           1250          2</a:t>
            </a:r>
          </a:p>
        </p:txBody>
      </p:sp>
    </p:spTree>
    <p:extLst>
      <p:ext uri="{BB962C8B-B14F-4D97-AF65-F5344CB8AC3E}">
        <p14:creationId xmlns:p14="http://schemas.microsoft.com/office/powerpoint/2010/main" val="36485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Joins - Outer </a:t>
            </a:r>
            <a:endParaRPr lang="en-GB"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r>
              <a:rPr lang="en-US" dirty="0"/>
              <a:t>An outer join allows you to join </a:t>
            </a:r>
            <a:r>
              <a:rPr lang="en-US" dirty="0" smtClean="0"/>
              <a:t>tables together </a:t>
            </a:r>
            <a:r>
              <a:rPr lang="en-US" dirty="0"/>
              <a:t>and </a:t>
            </a:r>
            <a:r>
              <a:rPr lang="en-US" dirty="0" smtClean="0"/>
              <a:t>still </a:t>
            </a:r>
            <a:r>
              <a:rPr lang="en-US" dirty="0"/>
              <a:t>return rows even if one side of a </a:t>
            </a:r>
            <a:r>
              <a:rPr lang="en-US" dirty="0" smtClean="0"/>
              <a:t>condition </a:t>
            </a:r>
            <a:r>
              <a:rPr lang="en-US" dirty="0"/>
              <a:t>is not </a:t>
            </a:r>
            <a:r>
              <a:rPr lang="en-US" dirty="0" smtClean="0"/>
              <a:t>satisfied</a:t>
            </a:r>
            <a:r>
              <a:rPr lang="en-US" dirty="0"/>
              <a:t>. </a:t>
            </a:r>
            <a:endParaRPr lang="en-US" dirty="0" smtClean="0"/>
          </a:p>
          <a:p>
            <a:r>
              <a:rPr lang="en-US" dirty="0"/>
              <a:t>For  example,  the  </a:t>
            </a:r>
            <a:r>
              <a:rPr lang="en-US" dirty="0" err="1"/>
              <a:t>dept</a:t>
            </a:r>
            <a:r>
              <a:rPr lang="en-US" dirty="0"/>
              <a:t>  table  has 4 </a:t>
            </a:r>
            <a:r>
              <a:rPr lang="en-US" dirty="0" smtClean="0"/>
              <a:t>departments </a:t>
            </a:r>
            <a:r>
              <a:rPr lang="en-US" dirty="0"/>
              <a:t>(10, 20, 30 and 40), and the </a:t>
            </a:r>
            <a:r>
              <a:rPr lang="en-US" dirty="0" err="1"/>
              <a:t>emp</a:t>
            </a:r>
            <a:r>
              <a:rPr lang="en-US" dirty="0"/>
              <a:t> table has employees in all departments except 40, so if you were to write some SQL to join the two tables together using a standard </a:t>
            </a:r>
            <a:r>
              <a:rPr lang="en-US" dirty="0" err="1"/>
              <a:t>equi</a:t>
            </a:r>
            <a:r>
              <a:rPr lang="en-US" dirty="0"/>
              <a:t>-join, the row from </a:t>
            </a:r>
            <a:r>
              <a:rPr lang="en-US" dirty="0" err="1"/>
              <a:t>dept</a:t>
            </a:r>
            <a:r>
              <a:rPr lang="en-US" dirty="0"/>
              <a:t> which does not appear in </a:t>
            </a:r>
            <a:r>
              <a:rPr lang="en-US" dirty="0" err="1"/>
              <a:t>emp</a:t>
            </a:r>
            <a:r>
              <a:rPr lang="en-US" dirty="0"/>
              <a:t> would not be in the returned rows.</a:t>
            </a:r>
            <a:endParaRPr lang="en-GB" dirty="0"/>
          </a:p>
        </p:txBody>
      </p:sp>
    </p:spTree>
    <p:extLst>
      <p:ext uri="{BB962C8B-B14F-4D97-AF65-F5344CB8AC3E}">
        <p14:creationId xmlns:p14="http://schemas.microsoft.com/office/powerpoint/2010/main" val="158296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SQL&gt; select </a:t>
            </a:r>
            <a:r>
              <a:rPr lang="en-GB" dirty="0" err="1"/>
              <a:t>e.ename</a:t>
            </a:r>
            <a:r>
              <a:rPr lang="en-GB" dirty="0"/>
              <a:t>, </a:t>
            </a:r>
            <a:r>
              <a:rPr lang="en-GB" dirty="0" err="1"/>
              <a:t>d.dname</a:t>
            </a:r>
            <a:r>
              <a:rPr lang="en-GB" dirty="0"/>
              <a:t> from </a:t>
            </a:r>
            <a:r>
              <a:rPr lang="en-GB" dirty="0" err="1"/>
              <a:t>emp</a:t>
            </a:r>
            <a:r>
              <a:rPr lang="en-GB" dirty="0"/>
              <a:t> </a:t>
            </a:r>
            <a:r>
              <a:rPr lang="en-GB" dirty="0" err="1"/>
              <a:t>e,dept</a:t>
            </a:r>
            <a:r>
              <a:rPr lang="en-GB" dirty="0"/>
              <a:t> d where </a:t>
            </a:r>
            <a:r>
              <a:rPr lang="en-GB" dirty="0" err="1"/>
              <a:t>d.deptno</a:t>
            </a:r>
            <a:r>
              <a:rPr lang="en-GB" dirty="0"/>
              <a:t> = </a:t>
            </a:r>
            <a:r>
              <a:rPr lang="en-GB" dirty="0" err="1"/>
              <a:t>e.deptno</a:t>
            </a:r>
            <a:r>
              <a:rPr lang="en-GB" dirty="0" smtClean="0"/>
              <a:t>(+);</a:t>
            </a:r>
          </a:p>
          <a:p>
            <a:pPr marL="0" indent="0">
              <a:buNone/>
            </a:pPr>
            <a:endParaRPr lang="en-GB" dirty="0"/>
          </a:p>
          <a:p>
            <a:pPr marL="0" indent="0">
              <a:buNone/>
            </a:pPr>
            <a:r>
              <a:rPr lang="en-GB" dirty="0"/>
              <a:t>ENAME      DNAME</a:t>
            </a:r>
          </a:p>
          <a:p>
            <a:pPr marL="0" indent="0">
              <a:buNone/>
            </a:pPr>
            <a:r>
              <a:rPr lang="en-GB" dirty="0"/>
              <a:t>---------- --------------</a:t>
            </a:r>
          </a:p>
          <a:p>
            <a:pPr marL="0" indent="0">
              <a:buNone/>
            </a:pPr>
            <a:r>
              <a:rPr lang="en-GB" dirty="0"/>
              <a:t>JAMES      SALES</a:t>
            </a:r>
          </a:p>
          <a:p>
            <a:pPr marL="0" indent="0">
              <a:buNone/>
            </a:pPr>
            <a:r>
              <a:rPr lang="en-GB" dirty="0"/>
              <a:t>BLAKE      SALES</a:t>
            </a:r>
          </a:p>
          <a:p>
            <a:pPr marL="0" indent="0">
              <a:buNone/>
            </a:pPr>
            <a:r>
              <a:rPr lang="en-GB" dirty="0"/>
              <a:t>MARTIN     SALES</a:t>
            </a:r>
          </a:p>
          <a:p>
            <a:pPr marL="0" indent="0">
              <a:buNone/>
            </a:pPr>
            <a:r>
              <a:rPr lang="en-GB" dirty="0"/>
              <a:t>           OPERATIONS</a:t>
            </a:r>
          </a:p>
        </p:txBody>
      </p:sp>
    </p:spTree>
    <p:extLst>
      <p:ext uri="{BB962C8B-B14F-4D97-AF65-F5344CB8AC3E}">
        <p14:creationId xmlns:p14="http://schemas.microsoft.com/office/powerpoint/2010/main" val="100588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Joins - Self </a:t>
            </a:r>
            <a:endParaRPr lang="en-GB" dirty="0"/>
          </a:p>
        </p:txBody>
      </p:sp>
      <p:sp>
        <p:nvSpPr>
          <p:cNvPr id="3" name="Content Placeholder 2"/>
          <p:cNvSpPr>
            <a:spLocks noGrp="1"/>
          </p:cNvSpPr>
          <p:nvPr>
            <p:ph idx="1"/>
          </p:nvPr>
        </p:nvSpPr>
        <p:spPr/>
        <p:txBody>
          <a:bodyPr>
            <a:normAutofit lnSpcReduction="10000"/>
          </a:bodyPr>
          <a:lstStyle/>
          <a:p>
            <a:r>
              <a:rPr lang="en-US" dirty="0"/>
              <a:t>By using a self join with table aliases you can join a </a:t>
            </a:r>
            <a:r>
              <a:rPr lang="en-US" dirty="0" smtClean="0"/>
              <a:t>table </a:t>
            </a:r>
            <a:r>
              <a:rPr lang="en-US" dirty="0"/>
              <a:t>to itself. A self join basically allows you to </a:t>
            </a:r>
            <a:r>
              <a:rPr lang="en-US" dirty="0" smtClean="0"/>
              <a:t>select </a:t>
            </a:r>
            <a:r>
              <a:rPr lang="en-US" dirty="0"/>
              <a:t>from the same table more than once within </a:t>
            </a:r>
            <a:r>
              <a:rPr lang="en-US" dirty="0" smtClean="0"/>
              <a:t>the </a:t>
            </a:r>
            <a:r>
              <a:rPr lang="en-US" dirty="0"/>
              <a:t>same SQL statement - this is very useful if a </a:t>
            </a:r>
            <a:r>
              <a:rPr lang="en-US" dirty="0" smtClean="0"/>
              <a:t>table </a:t>
            </a:r>
            <a:r>
              <a:rPr lang="en-US" dirty="0"/>
              <a:t>has rows on it </a:t>
            </a:r>
            <a:r>
              <a:rPr lang="en-US" dirty="0" smtClean="0"/>
              <a:t>which relate </a:t>
            </a:r>
            <a:r>
              <a:rPr lang="en-US" dirty="0"/>
              <a:t>to other rows on </a:t>
            </a:r>
            <a:r>
              <a:rPr lang="en-US" dirty="0" smtClean="0"/>
              <a:t>the </a:t>
            </a:r>
            <a:r>
              <a:rPr lang="en-US" dirty="0"/>
              <a:t>same table</a:t>
            </a:r>
            <a:r>
              <a:rPr lang="en-US" dirty="0" smtClean="0"/>
              <a:t>.</a:t>
            </a:r>
          </a:p>
          <a:p>
            <a:r>
              <a:rPr lang="en-US" dirty="0"/>
              <a:t>For example, the </a:t>
            </a:r>
            <a:r>
              <a:rPr lang="en-US" dirty="0" err="1"/>
              <a:t>emp</a:t>
            </a:r>
            <a:r>
              <a:rPr lang="en-US" dirty="0"/>
              <a:t> table holds </a:t>
            </a:r>
            <a:r>
              <a:rPr lang="en-US" dirty="0" smtClean="0"/>
              <a:t>employees</a:t>
            </a:r>
            <a:r>
              <a:rPr lang="en-US" dirty="0"/>
              <a:t>,  and  each  employee  has  a  manager </a:t>
            </a:r>
            <a:br>
              <a:rPr lang="en-US" dirty="0"/>
            </a:br>
            <a:r>
              <a:rPr lang="en-US" dirty="0"/>
              <a:t>(except the big boss). </a:t>
            </a:r>
            <a:endParaRPr lang="en-GB" dirty="0"/>
          </a:p>
        </p:txBody>
      </p:sp>
    </p:spTree>
    <p:extLst>
      <p:ext uri="{BB962C8B-B14F-4D97-AF65-F5344CB8AC3E}">
        <p14:creationId xmlns:p14="http://schemas.microsoft.com/office/powerpoint/2010/main" val="1282511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1634</Words>
  <Application>Microsoft Office PowerPoint</Application>
  <PresentationFormat>On-screen Show (4:3)</PresentationFormat>
  <Paragraphs>242</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DBMS </vt:lpstr>
      <vt:lpstr>Joins </vt:lpstr>
      <vt:lpstr>Product </vt:lpstr>
      <vt:lpstr>Example</vt:lpstr>
      <vt:lpstr>Joins - Equi </vt:lpstr>
      <vt:lpstr>Joins - Non Equi </vt:lpstr>
      <vt:lpstr>Joins - Outer </vt:lpstr>
      <vt:lpstr>Example</vt:lpstr>
      <vt:lpstr>Joins - Self </vt:lpstr>
      <vt:lpstr>Example</vt:lpstr>
      <vt:lpstr>Set Operators</vt:lpstr>
      <vt:lpstr>Set Operators - Rules </vt:lpstr>
      <vt:lpstr>Set Operators - UNION </vt:lpstr>
      <vt:lpstr>Set Operators - INTERSECT </vt:lpstr>
      <vt:lpstr>Set Operators - MINUS </vt:lpstr>
      <vt:lpstr>Subqueries</vt:lpstr>
      <vt:lpstr>Rules</vt:lpstr>
      <vt:lpstr>Single Row Subqueries </vt:lpstr>
      <vt:lpstr>Con…</vt:lpstr>
      <vt:lpstr>Single Row Subqueries </vt:lpstr>
      <vt:lpstr>Multiple Row Subqueries </vt:lpstr>
      <vt:lpstr>Con…</vt:lpstr>
      <vt:lpstr>Con…</vt:lpstr>
      <vt:lpstr>Con…</vt:lpstr>
      <vt:lpstr>Correlated Subqueries </vt:lpstr>
      <vt:lpstr>Example</vt:lpstr>
      <vt:lpstr>Exercise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dc:title>
  <dc:creator>oliullah saad</dc:creator>
  <cp:lastModifiedBy>ismail - [2010]</cp:lastModifiedBy>
  <cp:revision>16</cp:revision>
  <dcterms:created xsi:type="dcterms:W3CDTF">2006-08-16T00:00:00Z</dcterms:created>
  <dcterms:modified xsi:type="dcterms:W3CDTF">2017-11-05T02:35:56Z</dcterms:modified>
</cp:coreProperties>
</file>