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6E9E5-43A4-4670-A749-AEB6D9E0C50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89EC2-3A62-46A1-94DD-75E73E30D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5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tablespace_name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dba_tablespaces</a:t>
            </a:r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89EC2-3A62-46A1-94DD-75E73E30D3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add the keyword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CASCADE </a:t>
            </a:r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user’s name in the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if that user’s schema contains objects such as tables.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89EC2-3A62-46A1-94DD-75E73E30D3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35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Granting System Privileges to a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use GRANT to grant a system privilege to a user. The following example grants some </a:t>
            </a:r>
            <a:r>
              <a:rPr lang="en-GB" dirty="0" smtClean="0"/>
              <a:t>system privileges </a:t>
            </a:r>
            <a:r>
              <a:rPr lang="en-GB" dirty="0"/>
              <a:t>to </a:t>
            </a:r>
            <a:r>
              <a:rPr lang="en-GB" dirty="0" err="1" smtClean="0"/>
              <a:t>jarir</a:t>
            </a:r>
            <a:r>
              <a:rPr lang="en-GB" dirty="0" smtClean="0"/>
              <a:t> </a:t>
            </a:r>
            <a:r>
              <a:rPr lang="en-GB" dirty="0"/>
              <a:t>(assuming you’re still connected to the database as system</a:t>
            </a:r>
            <a:r>
              <a:rPr lang="en-GB" dirty="0" smtClean="0"/>
              <a:t>):</a:t>
            </a:r>
          </a:p>
          <a:p>
            <a:r>
              <a:rPr lang="en-GB" b="1" dirty="0"/>
              <a:t>GRANT CREATE SESSION, CREATE USER, CREATE TABLE TO </a:t>
            </a:r>
            <a:r>
              <a:rPr lang="en-GB" b="1" dirty="0" err="1" smtClean="0"/>
              <a:t>jarir</a:t>
            </a:r>
            <a:r>
              <a:rPr lang="en-GB" b="1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42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</a:t>
            </a:r>
            <a:endParaRPr lang="en-GB" dirty="0"/>
          </a:p>
        </p:txBody>
      </p:sp>
      <p:pic>
        <p:nvPicPr>
          <p:cNvPr id="1026" name="Picture 2" descr="C:\Users\oliullah saad\Desktop\Screenshot - 15_11_2017 , 22_45_4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71600"/>
            <a:ext cx="7696200" cy="525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6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/>
              <a:t>Checking System Privileges Granted to a User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You can check which system privileges a user has by querying </a:t>
            </a:r>
            <a:r>
              <a:rPr lang="en-GB" dirty="0" err="1" smtClean="0"/>
              <a:t>user_sys_privs</a:t>
            </a:r>
            <a:r>
              <a:rPr lang="en-GB" dirty="0" smtClean="0"/>
              <a:t>. describes </a:t>
            </a:r>
            <a:r>
              <a:rPr lang="en-GB" dirty="0"/>
              <a:t>some of the columns in </a:t>
            </a:r>
            <a:r>
              <a:rPr lang="en-GB" dirty="0" err="1"/>
              <a:t>user_sys_privs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sz="2900" b="1" dirty="0" smtClean="0"/>
              <a:t>SELECT * FROM </a:t>
            </a:r>
            <a:r>
              <a:rPr lang="en-GB" sz="2900" b="1" dirty="0" err="1" smtClean="0"/>
              <a:t>user_sys_privs</a:t>
            </a:r>
            <a:r>
              <a:rPr lang="en-GB" sz="2900" b="1" dirty="0"/>
              <a:t> </a:t>
            </a:r>
            <a:r>
              <a:rPr lang="en-GB" sz="2900" b="1" dirty="0" smtClean="0"/>
              <a:t>ORDER BY privilege;</a:t>
            </a:r>
          </a:p>
          <a:p>
            <a:pPr marL="0" indent="0">
              <a:buNone/>
            </a:pPr>
            <a:r>
              <a:rPr lang="en-GB" sz="2900" dirty="0" smtClean="0"/>
              <a:t>USERNAME 	PRIVILEGE 			ADM</a:t>
            </a:r>
          </a:p>
          <a:p>
            <a:pPr marL="0" indent="0">
              <a:buNone/>
            </a:pPr>
            <a:r>
              <a:rPr lang="en-GB" sz="2900" dirty="0" smtClean="0"/>
              <a:t>------------------------------ ---------------------------------------- ---</a:t>
            </a:r>
          </a:p>
          <a:p>
            <a:pPr marL="0" indent="0">
              <a:buNone/>
            </a:pPr>
            <a:r>
              <a:rPr lang="en-GB" sz="2900" dirty="0" smtClean="0"/>
              <a:t>STEVE 		CREATE </a:t>
            </a:r>
            <a:r>
              <a:rPr lang="en-GB" sz="2900" dirty="0"/>
              <a:t>SESSION </a:t>
            </a:r>
            <a:r>
              <a:rPr lang="en-GB" sz="2900" dirty="0" smtClean="0"/>
              <a:t>		NO</a:t>
            </a:r>
            <a:endParaRPr lang="en-GB" sz="2900" dirty="0"/>
          </a:p>
          <a:p>
            <a:pPr marL="0" indent="0">
              <a:buNone/>
            </a:pPr>
            <a:r>
              <a:rPr lang="en-GB" sz="2900" dirty="0" smtClean="0"/>
              <a:t>STEVE		 </a:t>
            </a:r>
            <a:r>
              <a:rPr lang="en-GB" sz="2900" dirty="0"/>
              <a:t>CREATE TABLE </a:t>
            </a:r>
            <a:r>
              <a:rPr lang="en-GB" sz="2900" dirty="0" smtClean="0"/>
              <a:t>		NO</a:t>
            </a:r>
            <a:endParaRPr lang="en-GB" sz="2900" dirty="0"/>
          </a:p>
          <a:p>
            <a:pPr marL="0" indent="0">
              <a:buNone/>
            </a:pPr>
            <a:r>
              <a:rPr lang="en-GB" sz="2900" dirty="0"/>
              <a:t>STEVE </a:t>
            </a:r>
            <a:r>
              <a:rPr lang="en-GB" sz="2900" dirty="0" smtClean="0"/>
              <a:t>		CREATE </a:t>
            </a:r>
            <a:r>
              <a:rPr lang="en-GB" sz="2900" dirty="0"/>
              <a:t>USER </a:t>
            </a:r>
            <a:r>
              <a:rPr lang="en-GB" sz="2900" dirty="0" smtClean="0"/>
              <a:t>			NO</a:t>
            </a:r>
            <a:endParaRPr lang="en-GB" sz="2900" dirty="0"/>
          </a:p>
          <a:p>
            <a:pPr marL="0" indent="0">
              <a:buNone/>
            </a:pPr>
            <a:r>
              <a:rPr lang="en-GB" sz="2900" dirty="0"/>
              <a:t>PUBLIC </a:t>
            </a:r>
            <a:r>
              <a:rPr lang="en-GB" sz="2900" dirty="0" smtClean="0"/>
              <a:t>	EXECUTE </a:t>
            </a:r>
            <a:r>
              <a:rPr lang="en-GB" sz="2900" dirty="0"/>
              <a:t>ANY </a:t>
            </a:r>
            <a:r>
              <a:rPr lang="en-GB" sz="2900" dirty="0" smtClean="0"/>
              <a:t>PROCEDURE 	NO</a:t>
            </a:r>
            <a:endParaRPr lang="en-GB" sz="2900" dirty="0"/>
          </a:p>
          <a:p>
            <a:pPr marL="0" indent="0">
              <a:buNone/>
            </a:pPr>
            <a:r>
              <a:rPr lang="en-GB" sz="2900" dirty="0" smtClean="0"/>
              <a:t>STEVE 		EXECUTE ANY PROCEDURE 	YES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405613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Making Use of System Privileges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Once a user has been granted a system privilege, they can use it to perform the specified task. </a:t>
            </a:r>
            <a:r>
              <a:rPr lang="en-GB" sz="2800" dirty="0" smtClean="0"/>
              <a:t>For example</a:t>
            </a:r>
            <a:r>
              <a:rPr lang="en-GB" sz="2800" dirty="0"/>
              <a:t>, </a:t>
            </a:r>
            <a:r>
              <a:rPr lang="en-GB" sz="2800" dirty="0" err="1"/>
              <a:t>steve</a:t>
            </a:r>
            <a:r>
              <a:rPr lang="en-GB" sz="2800" dirty="0"/>
              <a:t> has the CREATE USER privilege, so he is able to create a </a:t>
            </a:r>
            <a:r>
              <a:rPr lang="en-GB" sz="2800" dirty="0" smtClean="0"/>
              <a:t>user:</a:t>
            </a:r>
          </a:p>
          <a:p>
            <a:r>
              <a:rPr lang="en-GB" sz="2800" b="1" dirty="0"/>
              <a:t>CONNECT </a:t>
            </a:r>
            <a:r>
              <a:rPr lang="en-GB" sz="2800" b="1" dirty="0" err="1"/>
              <a:t>steve</a:t>
            </a:r>
            <a:r>
              <a:rPr lang="en-GB" sz="2800" b="1" dirty="0"/>
              <a:t>/button</a:t>
            </a:r>
          </a:p>
          <a:p>
            <a:r>
              <a:rPr lang="en-GB" sz="2800" b="1" dirty="0"/>
              <a:t>CREATE USER </a:t>
            </a:r>
            <a:r>
              <a:rPr lang="en-GB" sz="2800" b="1" dirty="0" err="1"/>
              <a:t>roy</a:t>
            </a:r>
            <a:r>
              <a:rPr lang="en-GB" sz="2800" b="1" dirty="0"/>
              <a:t> IDENTIFIED BY </a:t>
            </a:r>
            <a:r>
              <a:rPr lang="en-GB" sz="2800" b="1" dirty="0" err="1"/>
              <a:t>williams</a:t>
            </a:r>
            <a:r>
              <a:rPr lang="en-GB" sz="2800" b="1" dirty="0" smtClean="0"/>
              <a:t>;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23165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If </a:t>
            </a:r>
            <a:r>
              <a:rPr lang="en-GB" dirty="0" err="1"/>
              <a:t>steve</a:t>
            </a:r>
            <a:r>
              <a:rPr lang="en-GB" dirty="0"/>
              <a:t> were to attempt to use a system privilege he doesn’t have, the database will </a:t>
            </a:r>
            <a:r>
              <a:rPr lang="en-GB" dirty="0" smtClean="0"/>
              <a:t>return the </a:t>
            </a:r>
            <a:r>
              <a:rPr lang="en-GB" dirty="0"/>
              <a:t>error ORA-01031: insufficient privileges. For example, </a:t>
            </a:r>
            <a:r>
              <a:rPr lang="en-GB" dirty="0" err="1"/>
              <a:t>steve</a:t>
            </a:r>
            <a:r>
              <a:rPr lang="en-GB" dirty="0"/>
              <a:t> doesn’t have </a:t>
            </a:r>
            <a:r>
              <a:rPr lang="en-GB" dirty="0" smtClean="0"/>
              <a:t>the DROP </a:t>
            </a:r>
            <a:r>
              <a:rPr lang="en-GB" dirty="0"/>
              <a:t>USER privilege, and in the following example </a:t>
            </a:r>
            <a:r>
              <a:rPr lang="en-GB" dirty="0" err="1"/>
              <a:t>steve</a:t>
            </a:r>
            <a:r>
              <a:rPr lang="en-GB" dirty="0"/>
              <a:t> attempts to drop </a:t>
            </a:r>
            <a:r>
              <a:rPr lang="en-GB" dirty="0" err="1"/>
              <a:t>roy</a:t>
            </a:r>
            <a:r>
              <a:rPr lang="en-GB" dirty="0"/>
              <a:t> and fails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SQL&gt; </a:t>
            </a:r>
            <a:r>
              <a:rPr lang="en-GB" b="1" dirty="0"/>
              <a:t>DROP USER </a:t>
            </a:r>
            <a:r>
              <a:rPr lang="en-GB" b="1" dirty="0" err="1"/>
              <a:t>roy</a:t>
            </a:r>
            <a:r>
              <a:rPr lang="en-GB" b="1" dirty="0"/>
              <a:t>;</a:t>
            </a:r>
          </a:p>
          <a:p>
            <a:pPr marL="0" indent="0">
              <a:buNone/>
            </a:pPr>
            <a:r>
              <a:rPr lang="en-GB" dirty="0"/>
              <a:t>DROP USER </a:t>
            </a:r>
            <a:r>
              <a:rPr lang="en-GB" dirty="0" err="1"/>
              <a:t>roy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*</a:t>
            </a:r>
          </a:p>
          <a:p>
            <a:pPr marL="0" indent="0">
              <a:buNone/>
            </a:pPr>
            <a:r>
              <a:rPr lang="en-GB" dirty="0"/>
              <a:t>ERROR at line 1:</a:t>
            </a:r>
          </a:p>
          <a:p>
            <a:pPr marL="0" indent="0">
              <a:buNone/>
            </a:pPr>
            <a:r>
              <a:rPr lang="en-GB" dirty="0"/>
              <a:t>ORA-01031: insufficient privileges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88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Revoking System Privileges from a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You revoke system privileges from a user using REVOKE. The following example connects as </a:t>
            </a:r>
            <a:r>
              <a:rPr lang="en-GB" dirty="0" smtClean="0"/>
              <a:t>system and </a:t>
            </a:r>
            <a:r>
              <a:rPr lang="en-GB" dirty="0"/>
              <a:t>revokes the CREATE TABLE privilege from </a:t>
            </a:r>
            <a:r>
              <a:rPr lang="en-GB" dirty="0" err="1"/>
              <a:t>steve</a:t>
            </a:r>
            <a:r>
              <a:rPr lang="en-GB" dirty="0"/>
              <a:t>:</a:t>
            </a:r>
          </a:p>
          <a:p>
            <a:r>
              <a:rPr lang="en-GB" b="1" dirty="0"/>
              <a:t>CONNECT system/manager</a:t>
            </a:r>
          </a:p>
          <a:p>
            <a:r>
              <a:rPr lang="en-GB" b="1" dirty="0"/>
              <a:t>REVOKE CREATE TABLE FROM </a:t>
            </a:r>
            <a:r>
              <a:rPr lang="en-GB" b="1" dirty="0" err="1"/>
              <a:t>steve</a:t>
            </a:r>
            <a:r>
              <a:rPr lang="en-GB" b="1" dirty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20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 Privileges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</a:t>
            </a:r>
            <a:r>
              <a:rPr lang="en-GB" i="1" dirty="0"/>
              <a:t>object privilege </a:t>
            </a:r>
            <a:r>
              <a:rPr lang="en-GB" dirty="0"/>
              <a:t>allows a user to perform certain actions on database objects, such </a:t>
            </a:r>
            <a:r>
              <a:rPr lang="en-GB" dirty="0" smtClean="0"/>
              <a:t>as executing </a:t>
            </a:r>
            <a:r>
              <a:rPr lang="en-GB" dirty="0"/>
              <a:t>DML statements on </a:t>
            </a:r>
            <a:r>
              <a:rPr lang="en-GB" dirty="0" smtClean="0"/>
              <a:t>tables.</a:t>
            </a:r>
          </a:p>
          <a:p>
            <a:pPr marL="0" indent="0">
              <a:buNone/>
            </a:pPr>
            <a:r>
              <a:rPr lang="en-GB" b="1" dirty="0"/>
              <a:t>Object Privilege </a:t>
            </a:r>
            <a:r>
              <a:rPr lang="en-GB" b="1" dirty="0" smtClean="0"/>
              <a:t>			Allows </a:t>
            </a:r>
            <a:r>
              <a:rPr lang="en-GB" b="1" dirty="0"/>
              <a:t>a User to…</a:t>
            </a:r>
          </a:p>
          <a:p>
            <a:pPr marL="0" indent="0">
              <a:buNone/>
            </a:pPr>
            <a:r>
              <a:rPr lang="en-GB" dirty="0"/>
              <a:t>SELECT </a:t>
            </a:r>
            <a:r>
              <a:rPr lang="en-GB" dirty="0" smtClean="0"/>
              <a:t>				Perform </a:t>
            </a:r>
            <a:r>
              <a:rPr lang="en-GB" dirty="0"/>
              <a:t>a select.</a:t>
            </a:r>
          </a:p>
          <a:p>
            <a:pPr marL="0" indent="0">
              <a:buNone/>
            </a:pPr>
            <a:r>
              <a:rPr lang="en-GB" dirty="0"/>
              <a:t>INSERT </a:t>
            </a:r>
            <a:r>
              <a:rPr lang="en-GB" dirty="0" smtClean="0"/>
              <a:t>				Perform </a:t>
            </a:r>
            <a:r>
              <a:rPr lang="en-GB" dirty="0"/>
              <a:t>an insert.</a:t>
            </a:r>
          </a:p>
          <a:p>
            <a:pPr marL="0" indent="0">
              <a:buNone/>
            </a:pPr>
            <a:r>
              <a:rPr lang="en-GB" dirty="0"/>
              <a:t>UPDATE </a:t>
            </a:r>
            <a:r>
              <a:rPr lang="en-GB" dirty="0" smtClean="0"/>
              <a:t>				Perform </a:t>
            </a:r>
            <a:r>
              <a:rPr lang="en-GB" dirty="0"/>
              <a:t>an update.</a:t>
            </a:r>
          </a:p>
          <a:p>
            <a:pPr marL="0" indent="0">
              <a:buNone/>
            </a:pPr>
            <a:r>
              <a:rPr lang="en-GB" dirty="0"/>
              <a:t>DELETE </a:t>
            </a:r>
            <a:r>
              <a:rPr lang="en-GB" dirty="0" smtClean="0"/>
              <a:t>				Perform </a:t>
            </a:r>
            <a:r>
              <a:rPr lang="en-GB" dirty="0"/>
              <a:t>a delete.</a:t>
            </a:r>
          </a:p>
          <a:p>
            <a:pPr marL="0" indent="0">
              <a:buNone/>
            </a:pPr>
            <a:r>
              <a:rPr lang="en-GB" dirty="0"/>
              <a:t>EXECUTE </a:t>
            </a:r>
            <a:r>
              <a:rPr lang="en-GB" dirty="0" smtClean="0"/>
              <a:t>			Execute </a:t>
            </a:r>
            <a:r>
              <a:rPr lang="en-GB" dirty="0"/>
              <a:t>a stored procedure.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71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Granting Object Privileges to a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You use GRANT to grant an object privilege to </a:t>
            </a:r>
            <a:r>
              <a:rPr lang="en-GB" dirty="0" smtClean="0"/>
              <a:t>a user</a:t>
            </a:r>
            <a:r>
              <a:rPr lang="en-GB" dirty="0"/>
              <a:t>. The following example connects as store</a:t>
            </a:r>
          </a:p>
          <a:p>
            <a:pPr marL="0" indent="0">
              <a:buNone/>
            </a:pPr>
            <a:r>
              <a:rPr lang="en-GB" dirty="0" smtClean="0"/>
              <a:t>and </a:t>
            </a:r>
            <a:r>
              <a:rPr lang="en-GB" dirty="0"/>
              <a:t>grants the SELECT, INSERT, and </a:t>
            </a:r>
            <a:r>
              <a:rPr lang="en-GB" dirty="0" smtClean="0"/>
              <a:t>UPDATE        object </a:t>
            </a:r>
            <a:r>
              <a:rPr lang="en-GB" dirty="0"/>
              <a:t>privileges on the products table </a:t>
            </a:r>
            <a:r>
              <a:rPr lang="en-GB" dirty="0" smtClean="0"/>
              <a:t>to </a:t>
            </a:r>
            <a:r>
              <a:rPr lang="en-GB" dirty="0" err="1" smtClean="0"/>
              <a:t>steve</a:t>
            </a:r>
            <a:r>
              <a:rPr lang="en-GB" dirty="0" smtClean="0"/>
              <a:t> </a:t>
            </a:r>
            <a:r>
              <a:rPr lang="en-GB" dirty="0"/>
              <a:t>along with the SELECT privilege on the employees table:</a:t>
            </a:r>
          </a:p>
          <a:p>
            <a:pPr marL="0" indent="0">
              <a:buNone/>
            </a:pPr>
            <a:r>
              <a:rPr lang="en-GB" b="1" dirty="0"/>
              <a:t>CONNECT store/</a:t>
            </a:r>
            <a:r>
              <a:rPr lang="en-GB" b="1" dirty="0" err="1"/>
              <a:t>store_password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GRANT SELECT, INSERT, UPDATE ON </a:t>
            </a:r>
            <a:r>
              <a:rPr lang="en-GB" b="1" dirty="0" smtClean="0"/>
              <a:t>products </a:t>
            </a:r>
            <a:r>
              <a:rPr lang="en-GB" b="1" dirty="0"/>
              <a:t>TO </a:t>
            </a:r>
            <a:r>
              <a:rPr lang="en-GB" b="1" dirty="0" err="1"/>
              <a:t>steve</a:t>
            </a:r>
            <a:r>
              <a:rPr lang="en-GB" b="1" dirty="0"/>
              <a:t>;</a:t>
            </a:r>
          </a:p>
          <a:p>
            <a:pPr marL="0" indent="0">
              <a:buNone/>
            </a:pPr>
            <a:r>
              <a:rPr lang="en-GB" b="1" dirty="0"/>
              <a:t>GRANT SELECT ON </a:t>
            </a:r>
            <a:r>
              <a:rPr lang="en-GB" b="1" dirty="0" smtClean="0"/>
              <a:t>employees </a:t>
            </a:r>
            <a:r>
              <a:rPr lang="en-GB" b="1" dirty="0"/>
              <a:t>TO </a:t>
            </a:r>
            <a:r>
              <a:rPr lang="en-GB" b="1" dirty="0" err="1"/>
              <a:t>steve</a:t>
            </a:r>
            <a:r>
              <a:rPr lang="en-GB" b="1" dirty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42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Checking Object Privileges Made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following example connects as store and queries </a:t>
            </a:r>
            <a:r>
              <a:rPr lang="en-GB" dirty="0" err="1"/>
              <a:t>user_tab_privs_made</a:t>
            </a:r>
            <a:r>
              <a:rPr lang="en-GB" dirty="0"/>
              <a:t>. </a:t>
            </a:r>
            <a:r>
              <a:rPr lang="en-GB" dirty="0" smtClean="0"/>
              <a:t>Because there </a:t>
            </a:r>
            <a:r>
              <a:rPr lang="en-GB" dirty="0"/>
              <a:t>are so many rows, I’ll limit the retrieved rows to those where </a:t>
            </a:r>
            <a:r>
              <a:rPr lang="en-GB" dirty="0" err="1"/>
              <a:t>table_name</a:t>
            </a:r>
            <a:r>
              <a:rPr lang="en-GB" dirty="0"/>
              <a:t> is PRODUCTS:</a:t>
            </a:r>
          </a:p>
          <a:p>
            <a:pPr marL="0" indent="0">
              <a:buNone/>
            </a:pPr>
            <a:r>
              <a:rPr lang="en-GB" b="1" dirty="0"/>
              <a:t>CONNECT store/</a:t>
            </a:r>
            <a:r>
              <a:rPr lang="en-GB" b="1" dirty="0" err="1"/>
              <a:t>store_password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SELECT </a:t>
            </a:r>
            <a:r>
              <a:rPr lang="en-GB" b="1" dirty="0" smtClean="0"/>
              <a:t>* FROM </a:t>
            </a:r>
            <a:r>
              <a:rPr lang="en-GB" b="1" dirty="0" err="1"/>
              <a:t>user_tab_privs_made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WHERE </a:t>
            </a:r>
            <a:r>
              <a:rPr lang="en-GB" b="1" dirty="0" err="1"/>
              <a:t>table_name</a:t>
            </a:r>
            <a:r>
              <a:rPr lang="en-GB" b="1" dirty="0"/>
              <a:t> = 'PRODUCTS';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81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Users, </a:t>
            </a:r>
            <a:r>
              <a:rPr lang="en-GB" dirty="0" smtClean="0"/>
              <a:t>Privileges, and </a:t>
            </a:r>
            <a:r>
              <a:rPr lang="en-GB" dirty="0"/>
              <a:t>Roles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Learn more about users</a:t>
            </a:r>
          </a:p>
          <a:p>
            <a:r>
              <a:rPr lang="en-GB" dirty="0"/>
              <a:t>See how privileges are used to enable users to perform tasks in the database</a:t>
            </a:r>
          </a:p>
          <a:p>
            <a:r>
              <a:rPr lang="en-GB" dirty="0"/>
              <a:t>Explore the two types of privileges: system privileges and object privileges</a:t>
            </a:r>
          </a:p>
          <a:p>
            <a:r>
              <a:rPr lang="en-GB" dirty="0"/>
              <a:t>Learn how system privileges allow you to perform actions such as executing </a:t>
            </a:r>
            <a:r>
              <a:rPr lang="en-GB" dirty="0" smtClean="0"/>
              <a:t>DDL statements</a:t>
            </a:r>
            <a:endParaRPr lang="en-GB" dirty="0"/>
          </a:p>
          <a:p>
            <a:r>
              <a:rPr lang="en-GB" dirty="0"/>
              <a:t>See how object privileges allow you to perform actions such as executing DML statements</a:t>
            </a:r>
          </a:p>
          <a:p>
            <a:r>
              <a:rPr lang="en-GB" dirty="0"/>
              <a:t>Explore how to group privileges together into roles</a:t>
            </a:r>
          </a:p>
          <a:p>
            <a:r>
              <a:rPr lang="en-GB" dirty="0"/>
              <a:t>Learn how to audit the execution of SQL statements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4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a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To create a user in the database, you use the CREATE USER statement. The simplified syntax </a:t>
            </a:r>
            <a:r>
              <a:rPr lang="en-GB" dirty="0" smtClean="0"/>
              <a:t>for the </a:t>
            </a:r>
            <a:r>
              <a:rPr lang="en-GB" dirty="0"/>
              <a:t>CREATE USER statement is as follows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sz="2400" dirty="0"/>
              <a:t>CREATE USER </a:t>
            </a:r>
            <a:r>
              <a:rPr lang="en-GB" sz="2400" i="1" dirty="0" err="1"/>
              <a:t>user_name</a:t>
            </a:r>
            <a:r>
              <a:rPr lang="en-GB" sz="2400" i="1" dirty="0"/>
              <a:t> </a:t>
            </a:r>
            <a:r>
              <a:rPr lang="en-GB" sz="2400" dirty="0"/>
              <a:t>IDENTIFIED BY </a:t>
            </a:r>
            <a:r>
              <a:rPr lang="en-GB" sz="2400" i="1" dirty="0"/>
              <a:t>password</a:t>
            </a:r>
          </a:p>
          <a:p>
            <a:pPr marL="0" indent="0">
              <a:buNone/>
            </a:pPr>
            <a:r>
              <a:rPr lang="en-GB" sz="2400" dirty="0"/>
              <a:t>[DEFAULT TABLESPACE </a:t>
            </a:r>
            <a:r>
              <a:rPr lang="en-GB" sz="2400" i="1" dirty="0" err="1"/>
              <a:t>default_tablespace</a:t>
            </a:r>
            <a:r>
              <a:rPr lang="en-GB" sz="2400" dirty="0"/>
              <a:t>]</a:t>
            </a:r>
          </a:p>
          <a:p>
            <a:pPr marL="0" indent="0">
              <a:buNone/>
            </a:pPr>
            <a:r>
              <a:rPr lang="en-GB" sz="2400" dirty="0"/>
              <a:t>[TEMPORARY TABLESPACE </a:t>
            </a:r>
            <a:r>
              <a:rPr lang="en-GB" sz="2400" i="1" dirty="0" err="1" smtClean="0"/>
              <a:t>temporary_tablespace</a:t>
            </a:r>
            <a:r>
              <a:rPr lang="en-GB" sz="2400" dirty="0" smtClean="0"/>
              <a:t>];</a:t>
            </a:r>
          </a:p>
          <a:p>
            <a:pPr marL="0" indent="0">
              <a:buNone/>
            </a:pPr>
            <a:r>
              <a:rPr lang="en-GB" sz="2400" dirty="0"/>
              <a:t>where</a:t>
            </a:r>
          </a:p>
          <a:p>
            <a:r>
              <a:rPr lang="en-GB" sz="2400" i="1" dirty="0" err="1"/>
              <a:t>user_name</a:t>
            </a:r>
            <a:r>
              <a:rPr lang="en-GB" sz="2400" i="1" dirty="0"/>
              <a:t> </a:t>
            </a:r>
            <a:r>
              <a:rPr lang="en-GB" sz="2400" dirty="0"/>
              <a:t>is the name of the database user.</a:t>
            </a:r>
          </a:p>
          <a:p>
            <a:r>
              <a:rPr lang="en-GB" sz="2400" i="1" dirty="0"/>
              <a:t>password </a:t>
            </a:r>
            <a:r>
              <a:rPr lang="en-GB" sz="2400" dirty="0"/>
              <a:t>is the password for the database user.</a:t>
            </a:r>
          </a:p>
          <a:p>
            <a:r>
              <a:rPr lang="en-GB" sz="2400" i="1" dirty="0" err="1"/>
              <a:t>default_tablespace</a:t>
            </a:r>
            <a:r>
              <a:rPr lang="en-GB" sz="2400" i="1" dirty="0"/>
              <a:t> </a:t>
            </a:r>
            <a:r>
              <a:rPr lang="en-GB" sz="2400" dirty="0"/>
              <a:t>is the default tablespace where database objects are stored. </a:t>
            </a:r>
            <a:r>
              <a:rPr lang="en-GB" sz="2400" dirty="0" smtClean="0"/>
              <a:t>If you </a:t>
            </a:r>
            <a:r>
              <a:rPr lang="en-GB" sz="2400" dirty="0"/>
              <a:t>omit a default tablespace, the default SYSTEM tablespace, which always exists in </a:t>
            </a:r>
            <a:r>
              <a:rPr lang="en-GB" sz="2400" dirty="0" smtClean="0"/>
              <a:t>a database</a:t>
            </a:r>
            <a:r>
              <a:rPr lang="en-GB" sz="2400" dirty="0"/>
              <a:t>, is used.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4903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following example connects as system and creates a user named </a:t>
            </a:r>
            <a:r>
              <a:rPr lang="en-GB" dirty="0" err="1" smtClean="0"/>
              <a:t>jarir</a:t>
            </a:r>
            <a:r>
              <a:rPr lang="en-GB" dirty="0" smtClean="0"/>
              <a:t> </a:t>
            </a:r>
            <a:r>
              <a:rPr lang="en-GB" dirty="0"/>
              <a:t>with </a:t>
            </a:r>
            <a:r>
              <a:rPr lang="en-GB" dirty="0" smtClean="0"/>
              <a:t>a password </a:t>
            </a:r>
            <a:r>
              <a:rPr lang="en-GB" dirty="0"/>
              <a:t>of </a:t>
            </a:r>
            <a:r>
              <a:rPr lang="en-GB" dirty="0" smtClean="0"/>
              <a:t>1234: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CREATE </a:t>
            </a:r>
            <a:r>
              <a:rPr lang="en-GB" b="1" dirty="0"/>
              <a:t>USER </a:t>
            </a:r>
            <a:r>
              <a:rPr lang="en-GB" b="1" dirty="0" err="1" smtClean="0"/>
              <a:t>jarir</a:t>
            </a:r>
            <a:r>
              <a:rPr lang="en-GB" b="1" dirty="0" smtClean="0"/>
              <a:t> </a:t>
            </a:r>
            <a:r>
              <a:rPr lang="en-GB" b="1" dirty="0"/>
              <a:t>IDENTIFIED BY </a:t>
            </a:r>
            <a:r>
              <a:rPr lang="en-GB" b="1" dirty="0" smtClean="0"/>
              <a:t>1234;</a:t>
            </a:r>
          </a:p>
          <a:p>
            <a:r>
              <a:rPr lang="en-GB" dirty="0" smtClean="0"/>
              <a:t>creates </a:t>
            </a:r>
            <a:r>
              <a:rPr lang="en-GB" dirty="0"/>
              <a:t>a user named </a:t>
            </a:r>
            <a:r>
              <a:rPr lang="en-GB" dirty="0" err="1" smtClean="0"/>
              <a:t>jarir</a:t>
            </a:r>
            <a:r>
              <a:rPr lang="en-GB" dirty="0" smtClean="0"/>
              <a:t> </a:t>
            </a:r>
            <a:r>
              <a:rPr lang="en-GB" dirty="0"/>
              <a:t>and specifies a default and </a:t>
            </a:r>
            <a:r>
              <a:rPr lang="en-GB" dirty="0" smtClean="0"/>
              <a:t>temporary tablespace</a:t>
            </a:r>
            <a:r>
              <a:rPr lang="en-GB" dirty="0"/>
              <a:t>:</a:t>
            </a:r>
            <a:endParaRPr lang="en-GB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CREATE USER </a:t>
            </a:r>
            <a:r>
              <a:rPr lang="en-GB" b="1" dirty="0" err="1" smtClean="0"/>
              <a:t>jarir</a:t>
            </a:r>
            <a:r>
              <a:rPr lang="en-GB" b="1" dirty="0" smtClean="0"/>
              <a:t> </a:t>
            </a:r>
            <a:r>
              <a:rPr lang="en-GB" b="1" dirty="0"/>
              <a:t>IDENTIFIED BY </a:t>
            </a:r>
            <a:r>
              <a:rPr lang="en-GB" b="1" dirty="0" smtClean="0"/>
              <a:t>1234 DEFAULT </a:t>
            </a:r>
            <a:r>
              <a:rPr lang="en-GB" b="1" dirty="0"/>
              <a:t>TABLESPACE </a:t>
            </a:r>
            <a:r>
              <a:rPr lang="en-GB" b="1" dirty="0" smtClean="0"/>
              <a:t>users TEMPORARY </a:t>
            </a:r>
            <a:r>
              <a:rPr lang="en-GB" b="1" dirty="0"/>
              <a:t>TABLESPACE temp</a:t>
            </a:r>
            <a:r>
              <a:rPr lang="en-GB" b="1" dirty="0" smtClean="0"/>
              <a:t>;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15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Changing a User’s Password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A newly created user cannot connect to the database until granted the </a:t>
            </a:r>
            <a:r>
              <a:rPr lang="en-GB" sz="2400" dirty="0" smtClean="0"/>
              <a:t>CREATE SESSION</a:t>
            </a:r>
            <a:r>
              <a:rPr lang="en-GB" sz="2800" dirty="0"/>
              <a:t> system privilege.</a:t>
            </a:r>
          </a:p>
          <a:p>
            <a:r>
              <a:rPr lang="en-GB" b="1" dirty="0"/>
              <a:t>GRANT CREATE SESSION TO </a:t>
            </a:r>
            <a:r>
              <a:rPr lang="en-GB" b="1" dirty="0" err="1" smtClean="0"/>
              <a:t>jarir</a:t>
            </a:r>
            <a:r>
              <a:rPr lang="en-GB" b="1" dirty="0" smtClean="0"/>
              <a:t>;</a:t>
            </a:r>
          </a:p>
          <a:p>
            <a:r>
              <a:rPr lang="en-GB" dirty="0"/>
              <a:t>You can change a user’s password using the ALTER USER statement. For example, the </a:t>
            </a:r>
            <a:r>
              <a:rPr lang="en-GB" dirty="0" smtClean="0"/>
              <a:t>following statement </a:t>
            </a:r>
            <a:r>
              <a:rPr lang="en-GB" dirty="0"/>
              <a:t>changes the password for </a:t>
            </a:r>
            <a:r>
              <a:rPr lang="en-GB" dirty="0" err="1" smtClean="0"/>
              <a:t>jarir</a:t>
            </a:r>
            <a:r>
              <a:rPr lang="en-GB" dirty="0" smtClean="0"/>
              <a:t> </a:t>
            </a:r>
            <a:r>
              <a:rPr lang="en-GB" dirty="0"/>
              <a:t>to </a:t>
            </a:r>
            <a:r>
              <a:rPr lang="en-GB" dirty="0" smtClean="0"/>
              <a:t>iit123:</a:t>
            </a:r>
          </a:p>
          <a:p>
            <a:r>
              <a:rPr lang="en-GB" b="1" dirty="0"/>
              <a:t>ALTER USER </a:t>
            </a:r>
            <a:r>
              <a:rPr lang="en-GB" b="1" dirty="0" err="1" smtClean="0"/>
              <a:t>jarir</a:t>
            </a:r>
            <a:r>
              <a:rPr lang="en-GB" b="1" dirty="0" smtClean="0"/>
              <a:t> </a:t>
            </a:r>
            <a:r>
              <a:rPr lang="en-GB" b="1" dirty="0"/>
              <a:t>IDENTIFIED BY </a:t>
            </a:r>
            <a:r>
              <a:rPr lang="en-GB" b="1" dirty="0" smtClean="0"/>
              <a:t>iit123;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81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 can also change the password for the user you’re currently logged in as using </a:t>
            </a:r>
            <a:r>
              <a:rPr lang="en-GB" dirty="0" smtClean="0"/>
              <a:t>the PASSWORD </a:t>
            </a:r>
            <a:r>
              <a:rPr lang="en-GB" dirty="0"/>
              <a:t>command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CONNECT </a:t>
            </a:r>
            <a:r>
              <a:rPr lang="en-GB" b="1" dirty="0" err="1" smtClean="0"/>
              <a:t>jarir</a:t>
            </a:r>
            <a:r>
              <a:rPr lang="en-GB" b="1" dirty="0" smtClean="0"/>
              <a:t>/1234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PASSWORD</a:t>
            </a:r>
          </a:p>
          <a:p>
            <a:pPr marL="0" indent="0">
              <a:buNone/>
            </a:pPr>
            <a:r>
              <a:rPr lang="en-GB" dirty="0"/>
              <a:t>Changing password for </a:t>
            </a:r>
            <a:r>
              <a:rPr lang="en-GB" dirty="0" smtClean="0"/>
              <a:t>JARIR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Old password: ******</a:t>
            </a:r>
          </a:p>
          <a:p>
            <a:pPr marL="0" indent="0">
              <a:buNone/>
            </a:pPr>
            <a:r>
              <a:rPr lang="en-GB" dirty="0"/>
              <a:t>New password: </a:t>
            </a:r>
            <a:r>
              <a:rPr lang="en-GB" dirty="0" smtClean="0"/>
              <a:t>******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Retype new password: ******</a:t>
            </a:r>
          </a:p>
          <a:p>
            <a:pPr marL="0" indent="0">
              <a:buNone/>
            </a:pPr>
            <a:r>
              <a:rPr lang="en-GB" dirty="0"/>
              <a:t>Password changed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58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see users list from the following command;</a:t>
            </a:r>
          </a:p>
          <a:p>
            <a:pPr marL="0" indent="0">
              <a:buNone/>
            </a:pPr>
            <a:r>
              <a:rPr lang="en-GB" sz="2100" dirty="0" smtClean="0"/>
              <a:t>SQL&gt; select * from </a:t>
            </a:r>
            <a:r>
              <a:rPr lang="en-GB" sz="2100" dirty="0" err="1" smtClean="0"/>
              <a:t>all_users</a:t>
            </a:r>
            <a:r>
              <a:rPr lang="en-GB" sz="2100" dirty="0" smtClean="0"/>
              <a:t>;</a:t>
            </a:r>
          </a:p>
          <a:p>
            <a:pPr marL="0" indent="0">
              <a:buNone/>
            </a:pPr>
            <a:endParaRPr lang="en-GB" sz="2100" dirty="0" smtClean="0"/>
          </a:p>
          <a:p>
            <a:pPr marL="0" indent="0">
              <a:buNone/>
            </a:pPr>
            <a:r>
              <a:rPr lang="en-GB" sz="2100" dirty="0" smtClean="0"/>
              <a:t>USERNAME                          USER_ID CREATED</a:t>
            </a:r>
          </a:p>
          <a:p>
            <a:pPr marL="0" indent="0">
              <a:buNone/>
            </a:pPr>
            <a:r>
              <a:rPr lang="en-GB" sz="2100" dirty="0" smtClean="0"/>
              <a:t>------------------------------ ---------- ---------</a:t>
            </a:r>
          </a:p>
          <a:p>
            <a:pPr marL="0" indent="0">
              <a:buNone/>
            </a:pPr>
            <a:r>
              <a:rPr lang="en-GB" sz="2100" dirty="0" smtClean="0"/>
              <a:t>IIT_USER                               93 15-NOV-17</a:t>
            </a:r>
          </a:p>
          <a:p>
            <a:pPr marL="0" indent="0">
              <a:buNone/>
            </a:pPr>
            <a:r>
              <a:rPr lang="en-GB" sz="2100" dirty="0" smtClean="0"/>
              <a:t>PHPHOL                                 92 30-SEP-17</a:t>
            </a:r>
          </a:p>
          <a:p>
            <a:pPr marL="0" indent="0">
              <a:buNone/>
            </a:pPr>
            <a:r>
              <a:rPr lang="en-GB" sz="2100" dirty="0" smtClean="0"/>
              <a:t>OLI                                    91 10-AUG-17</a:t>
            </a:r>
          </a:p>
          <a:p>
            <a:pPr marL="0" indent="0">
              <a:buNone/>
            </a:pPr>
            <a:r>
              <a:rPr lang="en-GB" sz="2100" dirty="0" smtClean="0"/>
              <a:t>BI                                     </a:t>
            </a:r>
            <a:r>
              <a:rPr lang="en-GB" sz="2100" dirty="0"/>
              <a:t>90 09-AUG-17</a:t>
            </a:r>
          </a:p>
          <a:p>
            <a:pPr marL="0" indent="0">
              <a:buNone/>
            </a:pPr>
            <a:r>
              <a:rPr lang="en-GB" sz="2100" dirty="0"/>
              <a:t>PM                                     89 09-AUG-17</a:t>
            </a:r>
          </a:p>
          <a:p>
            <a:pPr marL="0" indent="0">
              <a:buNone/>
            </a:pPr>
            <a:r>
              <a:rPr lang="en-GB" sz="2100" dirty="0"/>
              <a:t>SH                                     88 09-AUG-17</a:t>
            </a:r>
          </a:p>
          <a:p>
            <a:pPr marL="0" indent="0">
              <a:buNone/>
            </a:pPr>
            <a:r>
              <a:rPr lang="en-GB" sz="2100" dirty="0" smtClean="0"/>
              <a:t>IX                                     87 09-AUG-17</a:t>
            </a:r>
          </a:p>
          <a:p>
            <a:pPr marL="0" indent="0">
              <a:buNone/>
            </a:pPr>
            <a:r>
              <a:rPr lang="en-GB" sz="2100" dirty="0" smtClean="0"/>
              <a:t>OE                                     </a:t>
            </a:r>
            <a:r>
              <a:rPr lang="en-GB" sz="2100" dirty="0"/>
              <a:t>86 09-AUG-17</a:t>
            </a:r>
          </a:p>
          <a:p>
            <a:pPr marL="0" indent="0">
              <a:buNone/>
            </a:pPr>
            <a:r>
              <a:rPr lang="en-GB" sz="2100" dirty="0"/>
              <a:t>HR                                     85 09-AUG-17</a:t>
            </a:r>
          </a:p>
          <a:p>
            <a:pPr marL="0" indent="0">
              <a:buNone/>
            </a:pPr>
            <a:r>
              <a:rPr lang="en-GB" sz="2100" dirty="0"/>
              <a:t>SCOTT                                  84 30-MAR-10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95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Deleting a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delete a user using the DROP USER statement. The following example connects as </a:t>
            </a:r>
            <a:r>
              <a:rPr lang="en-GB" dirty="0" smtClean="0"/>
              <a:t>system and </a:t>
            </a:r>
            <a:r>
              <a:rPr lang="en-GB" dirty="0"/>
              <a:t>uses DROP USER to delete </a:t>
            </a:r>
            <a:r>
              <a:rPr lang="en-GB" dirty="0" err="1" smtClean="0"/>
              <a:t>jarir</a:t>
            </a:r>
            <a:r>
              <a:rPr lang="en-GB" dirty="0" smtClean="0"/>
              <a:t>:</a:t>
            </a:r>
          </a:p>
          <a:p>
            <a:r>
              <a:rPr lang="en-GB" b="1" dirty="0"/>
              <a:t>CONNECT </a:t>
            </a:r>
            <a:r>
              <a:rPr lang="en-GB" b="1" dirty="0" smtClean="0"/>
              <a:t>system/password</a:t>
            </a:r>
            <a:endParaRPr lang="en-GB" b="1" dirty="0"/>
          </a:p>
          <a:p>
            <a:r>
              <a:rPr lang="en-GB" b="1" dirty="0"/>
              <a:t>DROP USER </a:t>
            </a:r>
            <a:r>
              <a:rPr lang="en-GB" b="1" dirty="0" err="1" smtClean="0"/>
              <a:t>jarir</a:t>
            </a:r>
            <a:r>
              <a:rPr lang="en-GB" b="1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53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System Privileges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system privilege </a:t>
            </a:r>
            <a:r>
              <a:rPr lang="en-GB" dirty="0"/>
              <a:t>allows a user to perform certain actions within the database, such as </a:t>
            </a:r>
            <a:r>
              <a:rPr lang="en-GB" dirty="0" smtClean="0"/>
              <a:t>executing DDL </a:t>
            </a:r>
            <a:r>
              <a:rPr lang="en-GB" dirty="0"/>
              <a:t>statements. For example, CREATE TABLE allows a user to create a table in their schema.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5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844</Words>
  <Application>Microsoft Office PowerPoint</Application>
  <PresentationFormat>On-screen Show (4:3)</PresentationFormat>
  <Paragraphs>114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DBMS</vt:lpstr>
      <vt:lpstr>Users, Privileges, and Roles</vt:lpstr>
      <vt:lpstr>Creating a User</vt:lpstr>
      <vt:lpstr>Con..</vt:lpstr>
      <vt:lpstr>Changing a User’s Password</vt:lpstr>
      <vt:lpstr>Con…</vt:lpstr>
      <vt:lpstr>Con..</vt:lpstr>
      <vt:lpstr>Deleting a User</vt:lpstr>
      <vt:lpstr>System Privileges</vt:lpstr>
      <vt:lpstr>Granting System Privileges to a User</vt:lpstr>
      <vt:lpstr>Con…</vt:lpstr>
      <vt:lpstr>Checking System Privileges Granted to a User</vt:lpstr>
      <vt:lpstr>Making Use of System Privileges</vt:lpstr>
      <vt:lpstr>Con..</vt:lpstr>
      <vt:lpstr>Revoking System Privileges from a User</vt:lpstr>
      <vt:lpstr>Object Privileges</vt:lpstr>
      <vt:lpstr>Granting Object Privileges to a User</vt:lpstr>
      <vt:lpstr>Checking Object Privileges Made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oliullah saad</dc:creator>
  <cp:lastModifiedBy>ismail - [2010]</cp:lastModifiedBy>
  <cp:revision>12</cp:revision>
  <dcterms:created xsi:type="dcterms:W3CDTF">2006-08-16T00:00:00Z</dcterms:created>
  <dcterms:modified xsi:type="dcterms:W3CDTF">2017-11-15T18:00:47Z</dcterms:modified>
</cp:coreProperties>
</file>