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3C37-9140-4FA5-A6D6-495C4E387F75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284C-3F0D-4D1C-88C7-5CD067D63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Privileges </a:t>
            </a:r>
            <a:r>
              <a:rPr lang="en-GB" dirty="0" err="1" smtClean="0"/>
              <a:t>table_name</a:t>
            </a:r>
            <a:r>
              <a:rPr lang="en-GB" dirty="0" smtClean="0"/>
              <a:t>: </a:t>
            </a:r>
            <a:r>
              <a:rPr lang="en-GB" sz="1200" b="1" dirty="0" err="1" smtClean="0"/>
              <a:t>user_sys_privs</a:t>
            </a:r>
            <a:r>
              <a:rPr lang="en-GB" sz="1200" b="1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0284C-3F0D-4D1C-88C7-5CD067D63D1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78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DBMS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Lab 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6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5100" dirty="0"/>
              <a:t>To copy tables without rows i.e. to just copy the structure give the following </a:t>
            </a:r>
            <a:r>
              <a:rPr lang="en-GB" sz="5100" dirty="0" smtClean="0"/>
              <a:t>statement: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SQL&gt; create table emp3 as select * from </a:t>
            </a:r>
            <a:r>
              <a:rPr lang="en-GB" dirty="0" err="1"/>
              <a:t>emp</a:t>
            </a:r>
            <a:r>
              <a:rPr lang="en-GB" dirty="0"/>
              <a:t> where 1=2;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Table 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SQL&gt; </a:t>
            </a:r>
            <a:r>
              <a:rPr lang="en-GB" dirty="0" err="1"/>
              <a:t>desc</a:t>
            </a:r>
            <a:r>
              <a:rPr lang="en-GB" dirty="0"/>
              <a:t> emp3;</a:t>
            </a:r>
          </a:p>
          <a:p>
            <a:pPr marL="0" indent="0">
              <a:buNone/>
            </a:pPr>
            <a:r>
              <a:rPr lang="en-GB" dirty="0"/>
              <a:t> Name                                      Null?    Type</a:t>
            </a:r>
          </a:p>
          <a:p>
            <a:pPr marL="0" indent="0">
              <a:buNone/>
            </a:pPr>
            <a:r>
              <a:rPr lang="en-GB" dirty="0"/>
              <a:t> ----------------------------------------- -------- ----------------------------</a:t>
            </a:r>
          </a:p>
          <a:p>
            <a:pPr marL="0" indent="0">
              <a:buNone/>
            </a:pPr>
            <a:r>
              <a:rPr lang="en-GB" dirty="0"/>
              <a:t> EMPNO                                              NUMBER(4)</a:t>
            </a:r>
          </a:p>
          <a:p>
            <a:pPr marL="0" indent="0">
              <a:buNone/>
            </a:pPr>
            <a:r>
              <a:rPr lang="en-GB" dirty="0"/>
              <a:t> ENAME                                              VARCHAR2(10)</a:t>
            </a:r>
          </a:p>
          <a:p>
            <a:pPr marL="0" indent="0">
              <a:buNone/>
            </a:pPr>
            <a:r>
              <a:rPr lang="en-GB" dirty="0"/>
              <a:t> JOB                                                VARCHAR2(9)</a:t>
            </a:r>
          </a:p>
          <a:p>
            <a:pPr marL="0" indent="0">
              <a:buNone/>
            </a:pPr>
            <a:r>
              <a:rPr lang="en-GB" dirty="0"/>
              <a:t> MGR                                                NUMBER(4)</a:t>
            </a:r>
          </a:p>
          <a:p>
            <a:pPr marL="0" indent="0">
              <a:buNone/>
            </a:pPr>
            <a:r>
              <a:rPr lang="en-GB" dirty="0"/>
              <a:t> HIREDATE                                           DATE</a:t>
            </a:r>
          </a:p>
          <a:p>
            <a:pPr marL="0" indent="0">
              <a:buNone/>
            </a:pPr>
            <a:r>
              <a:rPr lang="en-GB" dirty="0"/>
              <a:t> SAL                                                NUMBER(7,2)</a:t>
            </a:r>
          </a:p>
          <a:p>
            <a:pPr marL="0" indent="0">
              <a:buNone/>
            </a:pPr>
            <a:r>
              <a:rPr lang="en-GB" dirty="0"/>
              <a:t> COMM                                               NUMBER(7,2)</a:t>
            </a:r>
          </a:p>
          <a:p>
            <a:pPr marL="0" indent="0">
              <a:buNone/>
            </a:pPr>
            <a:r>
              <a:rPr lang="en-GB" dirty="0"/>
              <a:t> DEPTNO                                             NUMBER(2)</a:t>
            </a:r>
          </a:p>
        </p:txBody>
      </p:sp>
    </p:spTree>
    <p:extLst>
      <p:ext uri="{BB962C8B-B14F-4D97-AF65-F5344CB8AC3E}">
        <p14:creationId xmlns:p14="http://schemas.microsoft.com/office/powerpoint/2010/main" val="321870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Use the ALTER TABLE statement to alter the structure of a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add  new columns </a:t>
            </a:r>
            <a:r>
              <a:rPr lang="en-GB" dirty="0" err="1"/>
              <a:t>addr</a:t>
            </a:r>
            <a:r>
              <a:rPr lang="en-GB" dirty="0"/>
              <a:t>, </a:t>
            </a:r>
            <a:r>
              <a:rPr lang="en-GB" dirty="0" smtClean="0"/>
              <a:t>city </a:t>
            </a:r>
            <a:r>
              <a:rPr lang="en-GB" dirty="0"/>
              <a:t>to employee table you can give the following statement</a:t>
            </a:r>
          </a:p>
          <a:p>
            <a:pPr marL="0" indent="0">
              <a:buNone/>
            </a:pPr>
            <a:r>
              <a:rPr lang="en-GB" dirty="0"/>
              <a:t>SQL&gt; alter table emp3 add(address varchar2(20), city varchar2(20</a:t>
            </a:r>
            <a:r>
              <a:rPr lang="en-GB" dirty="0" smtClean="0"/>
              <a:t>));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Table altered.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SQL&gt; </a:t>
            </a:r>
            <a:r>
              <a:rPr lang="en-GB" dirty="0" err="1"/>
              <a:t>desc</a:t>
            </a:r>
            <a:r>
              <a:rPr lang="en-GB" dirty="0"/>
              <a:t> emp3;</a:t>
            </a:r>
          </a:p>
          <a:p>
            <a:pPr marL="0" indent="0">
              <a:buNone/>
            </a:pPr>
            <a:r>
              <a:rPr lang="en-GB" dirty="0"/>
              <a:t> Name                                      Null?    Type</a:t>
            </a:r>
          </a:p>
          <a:p>
            <a:pPr marL="0" indent="0">
              <a:buNone/>
            </a:pPr>
            <a:r>
              <a:rPr lang="en-GB" dirty="0"/>
              <a:t> ----------------------------------------- -------- ----------------------------</a:t>
            </a:r>
          </a:p>
          <a:p>
            <a:pPr marL="0" indent="0">
              <a:buNone/>
            </a:pPr>
            <a:r>
              <a:rPr lang="en-GB" dirty="0"/>
              <a:t> EMPNO                                              NUMBER(4)</a:t>
            </a:r>
          </a:p>
          <a:p>
            <a:pPr marL="0" indent="0">
              <a:buNone/>
            </a:pPr>
            <a:r>
              <a:rPr lang="en-GB" dirty="0"/>
              <a:t> ENAME                                              VARCHAR2(10)</a:t>
            </a:r>
          </a:p>
          <a:p>
            <a:pPr marL="0" indent="0">
              <a:buNone/>
            </a:pPr>
            <a:r>
              <a:rPr lang="en-GB" dirty="0"/>
              <a:t> JOB                                                VARCHAR2(9)</a:t>
            </a:r>
          </a:p>
          <a:p>
            <a:pPr marL="0" indent="0">
              <a:buNone/>
            </a:pPr>
            <a:r>
              <a:rPr lang="en-GB" dirty="0"/>
              <a:t> MGR                                                NUMBER(4)</a:t>
            </a:r>
          </a:p>
          <a:p>
            <a:pPr marL="0" indent="0">
              <a:buNone/>
            </a:pPr>
            <a:r>
              <a:rPr lang="en-GB" dirty="0"/>
              <a:t> HIREDATE                                           DATE</a:t>
            </a:r>
          </a:p>
          <a:p>
            <a:pPr marL="0" indent="0">
              <a:buNone/>
            </a:pPr>
            <a:r>
              <a:rPr lang="en-GB" dirty="0"/>
              <a:t> SAL                                                NUMBER(7,2)</a:t>
            </a:r>
          </a:p>
          <a:p>
            <a:pPr marL="0" indent="0">
              <a:buNone/>
            </a:pPr>
            <a:r>
              <a:rPr lang="en-GB" dirty="0"/>
              <a:t> COMM                                               NUMBER(7,2)</a:t>
            </a:r>
          </a:p>
          <a:p>
            <a:pPr marL="0" indent="0">
              <a:buNone/>
            </a:pPr>
            <a:r>
              <a:rPr lang="en-GB" dirty="0"/>
              <a:t> DEPTNO                                             NUMBER(2)</a:t>
            </a:r>
          </a:p>
          <a:p>
            <a:pPr marL="0" indent="0">
              <a:buNone/>
            </a:pPr>
            <a:r>
              <a:rPr lang="en-GB" dirty="0"/>
              <a:t> ADDRESS                                            VARCHAR2(20)</a:t>
            </a:r>
          </a:p>
          <a:p>
            <a:pPr marL="0" indent="0">
              <a:buNone/>
            </a:pPr>
            <a:r>
              <a:rPr lang="en-GB" dirty="0"/>
              <a:t> CITY                                               VARCHAR2(20)</a:t>
            </a:r>
          </a:p>
        </p:txBody>
      </p:sp>
    </p:spTree>
    <p:extLst>
      <p:ext uri="{BB962C8B-B14F-4D97-AF65-F5344CB8AC3E}">
        <p14:creationId xmlns:p14="http://schemas.microsoft.com/office/powerpoint/2010/main" val="379699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To decrease the width of a column the column can be decreased up to largest value it holds.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alter table </a:t>
            </a:r>
            <a:r>
              <a:rPr lang="en-GB" dirty="0" err="1"/>
              <a:t>emp</a:t>
            </a:r>
            <a:r>
              <a:rPr lang="en-GB" dirty="0"/>
              <a:t> modify (</a:t>
            </a:r>
            <a:r>
              <a:rPr lang="en-GB" dirty="0" err="1"/>
              <a:t>ename</a:t>
            </a:r>
            <a:r>
              <a:rPr lang="en-GB" dirty="0"/>
              <a:t> varchar2(15</a:t>
            </a:r>
            <a:r>
              <a:rPr lang="en-GB" dirty="0" smtClean="0"/>
              <a:t>));</a:t>
            </a:r>
          </a:p>
          <a:p>
            <a:pPr marL="0" indent="0">
              <a:buNone/>
            </a:pPr>
            <a:r>
              <a:rPr lang="en-GB" dirty="0"/>
              <a:t>SQL&gt; </a:t>
            </a:r>
            <a:r>
              <a:rPr lang="en-GB" dirty="0" err="1"/>
              <a:t>desc</a:t>
            </a:r>
            <a:r>
              <a:rPr lang="en-GB" dirty="0"/>
              <a:t> emp3;</a:t>
            </a:r>
          </a:p>
          <a:p>
            <a:pPr marL="0" indent="0">
              <a:buNone/>
            </a:pPr>
            <a:r>
              <a:rPr lang="en-GB" dirty="0"/>
              <a:t> Name                                      Null?    Type</a:t>
            </a:r>
          </a:p>
          <a:p>
            <a:pPr marL="0" indent="0">
              <a:buNone/>
            </a:pPr>
            <a:r>
              <a:rPr lang="en-GB" dirty="0"/>
              <a:t> ----------------------------------------- -------- ----------------------------</a:t>
            </a:r>
          </a:p>
          <a:p>
            <a:pPr marL="0" indent="0">
              <a:buNone/>
            </a:pPr>
            <a:r>
              <a:rPr lang="en-GB" dirty="0"/>
              <a:t> EMPNO                                              NUMBER(4)</a:t>
            </a:r>
          </a:p>
          <a:p>
            <a:pPr marL="0" indent="0">
              <a:buNone/>
            </a:pPr>
            <a:r>
              <a:rPr lang="en-GB" dirty="0"/>
              <a:t> ENAME                                              </a:t>
            </a:r>
            <a:r>
              <a:rPr lang="en-GB" dirty="0">
                <a:solidFill>
                  <a:srgbClr val="FF0000"/>
                </a:solidFill>
              </a:rPr>
              <a:t>VARCHAR2(15)</a:t>
            </a:r>
          </a:p>
          <a:p>
            <a:pPr marL="0" indent="0">
              <a:buNone/>
            </a:pPr>
            <a:r>
              <a:rPr lang="en-GB" dirty="0"/>
              <a:t> JOB                                                VARCHAR2(9)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88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delete column or table using drop command:</a:t>
            </a:r>
          </a:p>
          <a:p>
            <a:r>
              <a:rPr lang="en-GB" dirty="0"/>
              <a:t>alter table </a:t>
            </a:r>
            <a:r>
              <a:rPr lang="en-GB" dirty="0" err="1"/>
              <a:t>emp</a:t>
            </a:r>
            <a:r>
              <a:rPr lang="en-GB" dirty="0"/>
              <a:t> drop column (pin, city);</a:t>
            </a:r>
          </a:p>
          <a:p>
            <a:r>
              <a:rPr lang="en-GB" dirty="0"/>
              <a:t>If the column you want to drop is having primary key constraint on it then you have to give cascade constraint clause.</a:t>
            </a:r>
          </a:p>
          <a:p>
            <a:r>
              <a:rPr lang="en-GB" dirty="0"/>
              <a:t>alter table emp2 drop column (</a:t>
            </a:r>
            <a:r>
              <a:rPr lang="en-GB" dirty="0" err="1"/>
              <a:t>empno</a:t>
            </a:r>
            <a:r>
              <a:rPr lang="en-GB" dirty="0"/>
              <a:t>) cascade constraints</a:t>
            </a:r>
            <a:r>
              <a:rPr lang="en-GB" dirty="0" smtClean="0"/>
              <a:t>;</a:t>
            </a:r>
          </a:p>
          <a:p>
            <a:r>
              <a:rPr lang="en-GB" dirty="0"/>
              <a:t>SQL&gt; alter table emp3 drop primary key;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53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want to drop pin and city columns and to change SAL column name to </a:t>
            </a:r>
            <a:r>
              <a:rPr lang="en-GB" dirty="0" smtClean="0"/>
              <a:t>SALARY.</a:t>
            </a:r>
          </a:p>
          <a:p>
            <a:pPr marL="0" indent="0">
              <a:buNone/>
            </a:pPr>
            <a:r>
              <a:rPr lang="en-GB" sz="3300" dirty="0"/>
              <a:t>Step     1:</a:t>
            </a:r>
            <a:r>
              <a:rPr lang="en-GB" dirty="0"/>
              <a:t> Create a temporary table with desired columns using subquery.</a:t>
            </a:r>
          </a:p>
          <a:p>
            <a:pPr marL="0" indent="0">
              <a:buNone/>
            </a:pPr>
            <a:r>
              <a:rPr lang="en-GB" dirty="0" smtClean="0"/>
              <a:t>SQL&gt;create </a:t>
            </a:r>
            <a:r>
              <a:rPr lang="en-GB" dirty="0"/>
              <a:t>table temp as select </a:t>
            </a:r>
            <a:r>
              <a:rPr lang="en-GB" dirty="0" err="1"/>
              <a:t>empno</a:t>
            </a:r>
            <a:r>
              <a:rPr lang="en-GB" dirty="0"/>
              <a:t>, </a:t>
            </a:r>
            <a:r>
              <a:rPr lang="en-GB" dirty="0" err="1"/>
              <a:t>ename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 </a:t>
            </a:r>
            <a:r>
              <a:rPr lang="en-GB" dirty="0" err="1"/>
              <a:t>sal</a:t>
            </a:r>
            <a:r>
              <a:rPr lang="en-GB" dirty="0"/>
              <a:t> AS salary, </a:t>
            </a:r>
            <a:r>
              <a:rPr lang="en-GB" dirty="0" err="1"/>
              <a:t>addr</a:t>
            </a:r>
            <a:r>
              <a:rPr lang="en-GB" dirty="0"/>
              <a:t>, </a:t>
            </a:r>
            <a:r>
              <a:rPr lang="en-GB" dirty="0" err="1"/>
              <a:t>ph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Step     2: Drop the original table.</a:t>
            </a:r>
          </a:p>
          <a:p>
            <a:pPr marL="0" indent="0">
              <a:buNone/>
            </a:pPr>
            <a:r>
              <a:rPr lang="en-GB" dirty="0" smtClean="0"/>
              <a:t>SQL&gt;drop </a:t>
            </a:r>
            <a:r>
              <a:rPr lang="en-GB" dirty="0"/>
              <a:t>table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Step     3: Rename the temporary table to the original table.</a:t>
            </a:r>
          </a:p>
          <a:p>
            <a:pPr marL="0" indent="0">
              <a:buNone/>
            </a:pPr>
            <a:r>
              <a:rPr lang="en-GB" dirty="0" smtClean="0"/>
              <a:t>SQL&gt;rename </a:t>
            </a:r>
            <a:r>
              <a:rPr lang="en-GB" dirty="0"/>
              <a:t>temp to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9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Truncate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Use the Truncate statement to delete all the rows from table permanently . It is same as “DELETE FROM &lt;</a:t>
            </a:r>
            <a:r>
              <a:rPr lang="en-GB" dirty="0" err="1"/>
              <a:t>table_name</a:t>
            </a:r>
            <a:r>
              <a:rPr lang="en-GB" dirty="0"/>
              <a:t>&gt;” except</a:t>
            </a:r>
          </a:p>
          <a:p>
            <a:pPr lvl="0"/>
            <a:r>
              <a:rPr lang="en-GB" dirty="0"/>
              <a:t>Truncate does not generate any rollback data hence, it cannot be roll backed.</a:t>
            </a:r>
          </a:p>
          <a:p>
            <a:pPr lvl="0"/>
            <a:r>
              <a:rPr lang="en-GB" dirty="0"/>
              <a:t>If any delete triggers are defined on the table. Then the triggers are not fired</a:t>
            </a:r>
          </a:p>
          <a:p>
            <a:pPr lvl="0"/>
            <a:r>
              <a:rPr lang="en-GB" dirty="0"/>
              <a:t>It deallocates free extents from the table. So that the free space can be use by other tables.</a:t>
            </a:r>
          </a:p>
          <a:p>
            <a:pPr marL="0" indent="0">
              <a:buNone/>
            </a:pPr>
            <a:r>
              <a:rPr lang="en-GB" dirty="0" smtClean="0"/>
              <a:t>SQL&gt; truncate </a:t>
            </a:r>
            <a:r>
              <a:rPr lang="en-GB" dirty="0"/>
              <a:t>table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6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Following is an example which would delete those records from the table which have </a:t>
            </a:r>
            <a:r>
              <a:rPr lang="en-GB" dirty="0" err="1" smtClean="0"/>
              <a:t>sal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1300 </a:t>
            </a:r>
            <a:r>
              <a:rPr lang="en-GB" dirty="0"/>
              <a:t>and then COMMIT the changes in the database</a:t>
            </a:r>
            <a:r>
              <a:rPr lang="en-GB" dirty="0" smtClean="0"/>
              <a:t>.</a:t>
            </a:r>
          </a:p>
          <a:p>
            <a:r>
              <a:rPr lang="en-GB" dirty="0"/>
              <a:t>The COMMIT command is the transactional command used to save changes invoked by a transaction to the database.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SQL&gt; delete from emp2 where </a:t>
            </a:r>
            <a:r>
              <a:rPr lang="en-GB" dirty="0" err="1"/>
              <a:t>sal</a:t>
            </a:r>
            <a:r>
              <a:rPr lang="en-GB" dirty="0"/>
              <a:t>=1300;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 row deleted.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SQL&gt; commit;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Commit complete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After commit command we can not retrieve data using rollback. If we want to retrieve deleted data then command “Rollback”.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66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 Privileges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</a:t>
            </a:r>
            <a:r>
              <a:rPr lang="en-GB" i="1" dirty="0"/>
              <a:t>object privilege </a:t>
            </a:r>
            <a:r>
              <a:rPr lang="en-GB" dirty="0"/>
              <a:t>allows a user to perform certain actions on database objects, such as executing DML statements on tables.</a:t>
            </a:r>
          </a:p>
          <a:p>
            <a:pPr marL="0" indent="0">
              <a:buNone/>
            </a:pPr>
            <a:r>
              <a:rPr lang="en-GB" b="1" dirty="0"/>
              <a:t>Object Privilege 			Allows a User to…</a:t>
            </a:r>
          </a:p>
          <a:p>
            <a:pPr marL="0" indent="0">
              <a:buNone/>
            </a:pPr>
            <a:r>
              <a:rPr lang="en-GB" dirty="0"/>
              <a:t>SELECT 				Perform a select.</a:t>
            </a:r>
          </a:p>
          <a:p>
            <a:pPr marL="0" indent="0">
              <a:buNone/>
            </a:pPr>
            <a:r>
              <a:rPr lang="en-GB" dirty="0"/>
              <a:t>INSERT 				Perform an insert.</a:t>
            </a:r>
          </a:p>
          <a:p>
            <a:pPr marL="0" indent="0">
              <a:buNone/>
            </a:pPr>
            <a:r>
              <a:rPr lang="en-GB" dirty="0"/>
              <a:t>UPDATE 				Perform an update.</a:t>
            </a:r>
          </a:p>
          <a:p>
            <a:pPr marL="0" indent="0">
              <a:buNone/>
            </a:pPr>
            <a:r>
              <a:rPr lang="en-GB" dirty="0"/>
              <a:t>DELETE 				Perform a delete.</a:t>
            </a:r>
          </a:p>
          <a:p>
            <a:pPr marL="0" indent="0">
              <a:buNone/>
            </a:pPr>
            <a:r>
              <a:rPr lang="en-GB" dirty="0"/>
              <a:t>EXECUTE 			Execute a stored procedure.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4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Granting Object Privileges to a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You use GRANT to grant an object privilege to a user. The following example connects as store</a:t>
            </a:r>
          </a:p>
          <a:p>
            <a:pPr marL="0" indent="0">
              <a:buNone/>
            </a:pPr>
            <a:r>
              <a:rPr lang="en-GB" dirty="0"/>
              <a:t>and grants the SELECT, INSERT, and UPDATE </a:t>
            </a:r>
            <a:r>
              <a:rPr lang="en-GB" dirty="0" smtClean="0"/>
              <a:t>(ALL)       </a:t>
            </a:r>
            <a:r>
              <a:rPr lang="en-GB" dirty="0"/>
              <a:t>object privileges on the products table to </a:t>
            </a:r>
            <a:r>
              <a:rPr lang="en-GB" dirty="0" err="1" smtClean="0"/>
              <a:t>jarir</a:t>
            </a:r>
            <a:r>
              <a:rPr lang="en-GB" dirty="0" smtClean="0"/>
              <a:t> </a:t>
            </a:r>
            <a:r>
              <a:rPr lang="en-GB" dirty="0"/>
              <a:t>along with the SELECT privilege on the employees table:</a:t>
            </a:r>
          </a:p>
          <a:p>
            <a:pPr marL="0" indent="0">
              <a:buNone/>
            </a:pPr>
            <a:r>
              <a:rPr lang="en-GB" dirty="0"/>
              <a:t>SQL&gt; connect system/</a:t>
            </a:r>
            <a:r>
              <a:rPr lang="en-GB" dirty="0" err="1"/>
              <a:t>iitjuoli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Connected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SQL&gt; grant all on </a:t>
            </a:r>
            <a:r>
              <a:rPr lang="en-GB" dirty="0" err="1"/>
              <a:t>jarir.iit_student</a:t>
            </a:r>
            <a:r>
              <a:rPr lang="en-GB" dirty="0"/>
              <a:t> to </a:t>
            </a:r>
            <a:r>
              <a:rPr lang="en-GB" dirty="0" err="1"/>
              <a:t>jarir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Grant succeeded.</a:t>
            </a:r>
          </a:p>
        </p:txBody>
      </p:sp>
    </p:spTree>
    <p:extLst>
      <p:ext uri="{BB962C8B-B14F-4D97-AF65-F5344CB8AC3E}">
        <p14:creationId xmlns:p14="http://schemas.microsoft.com/office/powerpoint/2010/main" val="203302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Now we insert data to the </a:t>
            </a:r>
            <a:r>
              <a:rPr lang="en-GB" dirty="0" err="1" smtClean="0"/>
              <a:t>iit_student</a:t>
            </a:r>
            <a:r>
              <a:rPr lang="en-GB" dirty="0" smtClean="0"/>
              <a:t> table:</a:t>
            </a:r>
          </a:p>
          <a:p>
            <a:pPr marL="0" indent="0">
              <a:buNone/>
            </a:pPr>
            <a:r>
              <a:rPr lang="en-GB" dirty="0" smtClean="0"/>
              <a:t>SQL</a:t>
            </a:r>
            <a:r>
              <a:rPr lang="en-GB" dirty="0"/>
              <a:t>&gt; insert into </a:t>
            </a:r>
            <a:r>
              <a:rPr lang="en-GB" dirty="0" err="1"/>
              <a:t>iit_student</a:t>
            </a:r>
            <a:r>
              <a:rPr lang="en-GB" dirty="0"/>
              <a:t> values(1906,'Khondokar Oliullah','Sirajganj','2013-14');</a:t>
            </a:r>
          </a:p>
          <a:p>
            <a:pPr marL="0" indent="0">
              <a:buNone/>
            </a:pPr>
            <a:r>
              <a:rPr lang="en-GB" dirty="0" smtClean="0"/>
              <a:t>*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ERROR at line 1:</a:t>
            </a:r>
          </a:p>
          <a:p>
            <a:pPr marL="0" indent="0">
              <a:buNone/>
            </a:pPr>
            <a:r>
              <a:rPr lang="en-GB" dirty="0"/>
              <a:t>ORA-01950: no privileges on tablespace 'USERS'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Now we have to grant unlimited tablespace to the user: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SQL&gt; connect system/</a:t>
            </a:r>
            <a:r>
              <a:rPr lang="en-GB" dirty="0" err="1"/>
              <a:t>iitjuoli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Connected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SQL&gt; GRANT UNLIMITED TABLESPACE TO </a:t>
            </a:r>
            <a:r>
              <a:rPr lang="en-GB" dirty="0" err="1"/>
              <a:t>jarir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Grant succeeded.</a:t>
            </a:r>
          </a:p>
        </p:txBody>
      </p:sp>
    </p:spTree>
    <p:extLst>
      <p:ext uri="{BB962C8B-B14F-4D97-AF65-F5344CB8AC3E}">
        <p14:creationId xmlns:p14="http://schemas.microsoft.com/office/powerpoint/2010/main" val="395743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Now we can insert the data to the </a:t>
            </a:r>
            <a:r>
              <a:rPr lang="en-GB" dirty="0" err="1" smtClean="0"/>
              <a:t>iit_student</a:t>
            </a:r>
            <a:r>
              <a:rPr lang="en-GB" dirty="0" smtClean="0"/>
              <a:t> table:</a:t>
            </a:r>
          </a:p>
          <a:p>
            <a:pPr marL="0" indent="0">
              <a:buNone/>
            </a:pPr>
            <a:r>
              <a:rPr lang="en-GB" dirty="0"/>
              <a:t>SQL&gt; connect </a:t>
            </a:r>
            <a:r>
              <a:rPr lang="en-GB" dirty="0" err="1"/>
              <a:t>jarir</a:t>
            </a:r>
            <a:r>
              <a:rPr lang="en-GB" dirty="0"/>
              <a:t>/1234</a:t>
            </a:r>
          </a:p>
          <a:p>
            <a:pPr marL="0" indent="0">
              <a:buNone/>
            </a:pPr>
            <a:r>
              <a:rPr lang="en-GB" dirty="0"/>
              <a:t>Connected.</a:t>
            </a:r>
          </a:p>
          <a:p>
            <a:pPr marL="0" indent="0">
              <a:buNone/>
            </a:pPr>
            <a:r>
              <a:rPr lang="en-GB" dirty="0"/>
              <a:t>SQL&gt; insert into </a:t>
            </a:r>
            <a:r>
              <a:rPr lang="en-GB" dirty="0" err="1"/>
              <a:t>iit_student</a:t>
            </a:r>
            <a:r>
              <a:rPr lang="en-GB" dirty="0"/>
              <a:t> values(1906,'Khondokar Oliullah','Sirajganj','2013-14');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 row created.</a:t>
            </a:r>
          </a:p>
        </p:txBody>
      </p:sp>
    </p:spTree>
    <p:extLst>
      <p:ext uri="{BB962C8B-B14F-4D97-AF65-F5344CB8AC3E}">
        <p14:creationId xmlns:p14="http://schemas.microsoft.com/office/powerpoint/2010/main" val="290176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Transferring table one user to another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should have permission to access data in Scott </a:t>
            </a:r>
            <a:r>
              <a:rPr lang="en-GB" dirty="0" smtClean="0"/>
              <a:t>schema.</a:t>
            </a:r>
          </a:p>
          <a:p>
            <a:r>
              <a:rPr lang="en-GB" dirty="0"/>
              <a:t>SQL&gt; create table </a:t>
            </a:r>
            <a:r>
              <a:rPr lang="en-GB" dirty="0" err="1"/>
              <a:t>jarir.emp</a:t>
            </a:r>
            <a:r>
              <a:rPr lang="en-GB" dirty="0"/>
              <a:t> as select * from </a:t>
            </a:r>
            <a:r>
              <a:rPr lang="en-GB" dirty="0" err="1"/>
              <a:t>scott.emp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smtClean="0"/>
              <a:t>Table </a:t>
            </a:r>
            <a:r>
              <a:rPr lang="en-GB" dirty="0"/>
              <a:t>created.</a:t>
            </a:r>
          </a:p>
        </p:txBody>
      </p:sp>
    </p:spTree>
    <p:extLst>
      <p:ext uri="{BB962C8B-B14F-4D97-AF65-F5344CB8AC3E}">
        <p14:creationId xmlns:p14="http://schemas.microsoft.com/office/powerpoint/2010/main" val="1650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To create a table, you can give the following statement:</a:t>
            </a:r>
          </a:p>
          <a:p>
            <a:r>
              <a:rPr lang="en-GB" dirty="0"/>
              <a:t>create table </a:t>
            </a:r>
            <a:r>
              <a:rPr lang="en-GB" dirty="0" err="1"/>
              <a:t>emp</a:t>
            </a:r>
            <a:r>
              <a:rPr lang="en-GB" dirty="0"/>
              <a:t> (</a:t>
            </a:r>
            <a:r>
              <a:rPr lang="en-GB" dirty="0" err="1"/>
              <a:t>empno</a:t>
            </a:r>
            <a:r>
              <a:rPr lang="en-GB" dirty="0"/>
              <a:t> number(5) primary key,</a:t>
            </a:r>
            <a:br>
              <a:rPr lang="en-GB" dirty="0"/>
            </a:br>
            <a:r>
              <a:rPr lang="en-GB" dirty="0"/>
              <a:t>                   name varchar2(20),</a:t>
            </a:r>
            <a:br>
              <a:rPr lang="en-GB" dirty="0"/>
            </a:br>
            <a:r>
              <a:rPr lang="en-GB" dirty="0"/>
              <a:t>                   </a:t>
            </a:r>
            <a:r>
              <a:rPr lang="en-GB" dirty="0" err="1"/>
              <a:t>sal</a:t>
            </a:r>
            <a:r>
              <a:rPr lang="en-GB" dirty="0"/>
              <a:t> number(10,2),</a:t>
            </a:r>
            <a:br>
              <a:rPr lang="en-GB" dirty="0"/>
            </a:br>
            <a:r>
              <a:rPr lang="en-GB" dirty="0"/>
              <a:t>                   job varchar2(20),</a:t>
            </a:r>
            <a:br>
              <a:rPr lang="en-GB" dirty="0"/>
            </a:br>
            <a:r>
              <a:rPr lang="en-GB" dirty="0"/>
              <a:t>                   </a:t>
            </a:r>
            <a:r>
              <a:rPr lang="en-GB" dirty="0" err="1"/>
              <a:t>mgr</a:t>
            </a:r>
            <a:r>
              <a:rPr lang="en-GB" dirty="0"/>
              <a:t>  number(5),</a:t>
            </a:r>
            <a:br>
              <a:rPr lang="en-GB" dirty="0"/>
            </a:br>
            <a:r>
              <a:rPr lang="en-GB" dirty="0"/>
              <a:t>                   </a:t>
            </a:r>
            <a:r>
              <a:rPr lang="en-GB" dirty="0" err="1"/>
              <a:t>Hiredate</a:t>
            </a:r>
            <a:r>
              <a:rPr lang="en-GB" dirty="0"/>
              <a:t>  date,</a:t>
            </a:r>
            <a:br>
              <a:rPr lang="en-GB" dirty="0"/>
            </a:br>
            <a:r>
              <a:rPr lang="en-GB" dirty="0"/>
              <a:t>                   </a:t>
            </a:r>
            <a:r>
              <a:rPr lang="en-GB" dirty="0" err="1"/>
              <a:t>comm</a:t>
            </a:r>
            <a:r>
              <a:rPr lang="en-GB" dirty="0"/>
              <a:t> number(10,2));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03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Now Suppose you have </a:t>
            </a:r>
            <a:r>
              <a:rPr lang="en-GB" dirty="0" err="1"/>
              <a:t>emp</a:t>
            </a:r>
            <a:r>
              <a:rPr lang="en-GB" dirty="0"/>
              <a:t> table now you want to create a TAX table with the </a:t>
            </a:r>
            <a:r>
              <a:rPr lang="en-GB" dirty="0" smtClean="0"/>
              <a:t>following structure </a:t>
            </a:r>
            <a:r>
              <a:rPr lang="en-GB" dirty="0"/>
              <a:t>and also insert rows of those employees whose salary is above </a:t>
            </a:r>
            <a:r>
              <a:rPr lang="en-GB" dirty="0" smtClean="0"/>
              <a:t>3000.</a:t>
            </a:r>
          </a:p>
          <a:p>
            <a:pPr marL="0" indent="0">
              <a:buNone/>
            </a:pPr>
            <a:r>
              <a:rPr lang="en-GB" dirty="0"/>
              <a:t>SQL&gt; create table tax as select </a:t>
            </a:r>
            <a:r>
              <a:rPr lang="en-GB" dirty="0" err="1"/>
              <a:t>empno</a:t>
            </a:r>
            <a:r>
              <a:rPr lang="en-GB" dirty="0"/>
              <a:t>,(sal-3000)*0.4 </a:t>
            </a:r>
            <a:r>
              <a:rPr lang="en-GB" dirty="0" err="1"/>
              <a:t>tax,ename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sal</a:t>
            </a:r>
            <a:r>
              <a:rPr lang="en-GB" dirty="0"/>
              <a:t>&gt;3000;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Table 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SQL&gt; select * from tax;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       TAX ENAME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7839        800 KING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66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can also use CREATE TABLE AS statement to create copies of tables. Like to create a copy EMP table as EMP2 you can give the following statement.</a:t>
            </a:r>
          </a:p>
          <a:p>
            <a:pPr marL="0" indent="0">
              <a:buNone/>
            </a:pPr>
            <a:r>
              <a:rPr lang="en-GB" dirty="0"/>
              <a:t>SQL&gt; create table emp2 as select *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Table created.</a:t>
            </a:r>
          </a:p>
        </p:txBody>
      </p:sp>
    </p:spTree>
    <p:extLst>
      <p:ext uri="{BB962C8B-B14F-4D97-AF65-F5344CB8AC3E}">
        <p14:creationId xmlns:p14="http://schemas.microsoft.com/office/powerpoint/2010/main" val="134083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780</Words>
  <Application>Microsoft Office PowerPoint</Application>
  <PresentationFormat>On-screen Show (4:3)</PresentationFormat>
  <Paragraphs>140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DBMS</vt:lpstr>
      <vt:lpstr>Object Privileges</vt:lpstr>
      <vt:lpstr>Granting Object Privileges to a User</vt:lpstr>
      <vt:lpstr>INSERT</vt:lpstr>
      <vt:lpstr>Con…</vt:lpstr>
      <vt:lpstr> Transferring table one user to another </vt:lpstr>
      <vt:lpstr>CREATE</vt:lpstr>
      <vt:lpstr>Con…</vt:lpstr>
      <vt:lpstr>Con…</vt:lpstr>
      <vt:lpstr>Con…</vt:lpstr>
      <vt:lpstr>Alter</vt:lpstr>
      <vt:lpstr>Con..</vt:lpstr>
      <vt:lpstr>Drop</vt:lpstr>
      <vt:lpstr>Con..</vt:lpstr>
      <vt:lpstr>Truncate</vt:lpstr>
      <vt:lpstr>Delete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oliullah saad</dc:creator>
  <cp:lastModifiedBy>ismail - [2010]</cp:lastModifiedBy>
  <cp:revision>12</cp:revision>
  <dcterms:created xsi:type="dcterms:W3CDTF">2006-08-16T00:00:00Z</dcterms:created>
  <dcterms:modified xsi:type="dcterms:W3CDTF">2017-11-19T09:42:00Z</dcterms:modified>
</cp:coreProperties>
</file>