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5/04/super-key-in-dbms/" TargetMode="External"/><Relationship Id="rId7" Type="http://schemas.openxmlformats.org/officeDocument/2006/relationships/hyperlink" Target="http://beginnersbook.com/2015/04/foreign-key-in-dbms/" TargetMode="External"/><Relationship Id="rId2" Type="http://schemas.openxmlformats.org/officeDocument/2006/relationships/hyperlink" Target="http://beginnersbook.com/2015/04/primary-key-in-db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ginnersbook.com/2015/04/composite-key-in-dbms/" TargetMode="External"/><Relationship Id="rId5" Type="http://schemas.openxmlformats.org/officeDocument/2006/relationships/hyperlink" Target="http://beginnersbook.com/2015/04/alternate-key-in-dbms/" TargetMode="External"/><Relationship Id="rId4" Type="http://schemas.openxmlformats.org/officeDocument/2006/relationships/hyperlink" Target="http://beginnersbook.com/2015/04/candidate-key-in-dbm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DBMS Lab-01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Khondokar</a:t>
            </a:r>
            <a:r>
              <a:rPr lang="en-US" dirty="0" smtClean="0"/>
              <a:t> </a:t>
            </a:r>
            <a:r>
              <a:rPr lang="en-US" dirty="0" err="1" smtClean="0"/>
              <a:t>Oliullah</a:t>
            </a:r>
            <a:endParaRPr lang="en-US" dirty="0" smtClean="0"/>
          </a:p>
          <a:p>
            <a:r>
              <a:rPr lang="en-US" dirty="0" err="1" smtClean="0"/>
              <a:t>JU,Bangladesh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1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dirty="0"/>
              <a:t>DDL </a:t>
            </a:r>
            <a:r>
              <a:rPr lang="en-GB" sz="4800" b="1" dirty="0" smtClean="0"/>
              <a:t>Commands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Create </a:t>
            </a:r>
          </a:p>
          <a:p>
            <a:r>
              <a:rPr lang="en-GB" b="1" dirty="0" smtClean="0"/>
              <a:t>Drop</a:t>
            </a:r>
          </a:p>
          <a:p>
            <a:r>
              <a:rPr lang="en-GB" b="1" dirty="0" smtClean="0"/>
              <a:t>Alter</a:t>
            </a:r>
          </a:p>
          <a:p>
            <a:r>
              <a:rPr lang="en-GB" b="1" dirty="0" smtClean="0"/>
              <a:t>Rename</a:t>
            </a:r>
          </a:p>
          <a:p>
            <a:r>
              <a:rPr lang="en-GB" b="1" dirty="0" smtClean="0"/>
              <a:t>Truncate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1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CHARACTER [(length)] or CHAR [(length)]</a:t>
            </a:r>
          </a:p>
          <a:p>
            <a:r>
              <a:rPr lang="en-GB" dirty="0"/>
              <a:t>VARCHAR (length)</a:t>
            </a:r>
          </a:p>
          <a:p>
            <a:r>
              <a:rPr lang="en-GB" dirty="0"/>
              <a:t>BOOLEAN</a:t>
            </a:r>
          </a:p>
          <a:p>
            <a:r>
              <a:rPr lang="en-GB" dirty="0"/>
              <a:t>SMALLINT</a:t>
            </a:r>
          </a:p>
          <a:p>
            <a:r>
              <a:rPr lang="en-GB" dirty="0"/>
              <a:t>INTEGER or INT</a:t>
            </a:r>
          </a:p>
          <a:p>
            <a:r>
              <a:rPr lang="en-GB" dirty="0"/>
              <a:t>DECIMAL [(p[,s])] or DEC [(p[,s])]</a:t>
            </a:r>
          </a:p>
          <a:p>
            <a:r>
              <a:rPr lang="en-GB" dirty="0"/>
              <a:t>NUMERIC [(p[,s])]</a:t>
            </a:r>
          </a:p>
          <a:p>
            <a:r>
              <a:rPr lang="en-GB" dirty="0"/>
              <a:t>REAL</a:t>
            </a:r>
          </a:p>
          <a:p>
            <a:r>
              <a:rPr lang="en-GB" dirty="0"/>
              <a:t>FLOAT(p)</a:t>
            </a:r>
          </a:p>
          <a:p>
            <a:r>
              <a:rPr lang="en-GB" dirty="0"/>
              <a:t>DOUBLE PRECISION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TIME</a:t>
            </a:r>
          </a:p>
          <a:p>
            <a:r>
              <a:rPr lang="en-GB" dirty="0"/>
              <a:t>TIMESTAMP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SQL SELECT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altLang="en-US" b="1" dirty="0">
                <a:latin typeface="Courier New" pitchFamily="49" charset="0"/>
              </a:rPr>
              <a:t>SELECT 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itchFamily="49" charset="0"/>
              </a:rPr>
              <a:t>	[DISTINCT | ALL] &lt;column-list&gt;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itchFamily="49" charset="0"/>
              </a:rPr>
              <a:t>	FROM &lt;table-names&gt;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itchFamily="49" charset="0"/>
              </a:rPr>
              <a:t>	[WHERE &lt;condition&gt;]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itchFamily="49" charset="0"/>
              </a:rPr>
              <a:t>	[ORDER BY &lt;column-list&gt;]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itchFamily="49" charset="0"/>
              </a:rPr>
              <a:t>	[GROUP BY &lt;column-list&gt;]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itchFamily="49" charset="0"/>
              </a:rPr>
              <a:t>	[HAVING &lt;condition&gt;]</a:t>
            </a:r>
          </a:p>
          <a:p>
            <a:pPr algn="r"/>
            <a:r>
              <a:rPr lang="en-GB" altLang="en-US" b="1" i="1" dirty="0">
                <a:latin typeface="Courier New" pitchFamily="49" charset="0"/>
              </a:rPr>
              <a:t>([]</a:t>
            </a:r>
            <a:r>
              <a:rPr lang="en-GB" altLang="en-US" i="1" dirty="0"/>
              <a:t>- optional, </a:t>
            </a:r>
            <a:r>
              <a:rPr lang="en-GB" altLang="en-US" b="1" i="1" dirty="0">
                <a:latin typeface="Courier New" pitchFamily="49" charset="0"/>
              </a:rPr>
              <a:t>|</a:t>
            </a:r>
            <a:r>
              <a:rPr lang="en-GB" altLang="en-US" i="1" dirty="0"/>
              <a:t> - or)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10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20" y="1600200"/>
            <a:ext cx="48179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29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Database System?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altLang="en-US" b="1" i="1" dirty="0">
                <a:solidFill>
                  <a:srgbClr val="990099"/>
                </a:solidFill>
              </a:rPr>
              <a:t>Database System = Database + DBMS</a:t>
            </a:r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r>
              <a:rPr lang="en-US" altLang="en-US" dirty="0"/>
              <a:t>A </a:t>
            </a:r>
            <a:r>
              <a:rPr lang="en-US" altLang="en-US" i="1" u="sng" dirty="0">
                <a:solidFill>
                  <a:srgbClr val="990099"/>
                </a:solidFill>
              </a:rPr>
              <a:t>Database</a:t>
            </a:r>
            <a:r>
              <a:rPr lang="en-US" altLang="en-US" dirty="0"/>
              <a:t> is</a:t>
            </a:r>
          </a:p>
          <a:p>
            <a:pPr lvl="1"/>
            <a:r>
              <a:rPr lang="en-US" altLang="en-US" dirty="0"/>
              <a:t>A large, integrated collection of data</a:t>
            </a:r>
          </a:p>
          <a:p>
            <a:pPr lvl="1"/>
            <a:r>
              <a:rPr lang="en-US" altLang="en-US" dirty="0"/>
              <a:t>Models a real-world </a:t>
            </a:r>
            <a:r>
              <a:rPr lang="en-US" altLang="en-US" i="1" u="sng" dirty="0">
                <a:solidFill>
                  <a:srgbClr val="990099"/>
                </a:solidFill>
              </a:rPr>
              <a:t>enterprise</a:t>
            </a:r>
            <a:r>
              <a:rPr lang="en-US" altLang="en-US" i="1" u="sng" dirty="0"/>
              <a:t>.</a:t>
            </a:r>
          </a:p>
          <a:p>
            <a:pPr lvl="2">
              <a:buSzPct val="75000"/>
            </a:pPr>
            <a:r>
              <a:rPr lang="en-US" altLang="en-US" dirty="0"/>
              <a:t>Entities (e.g., students, courses)</a:t>
            </a:r>
          </a:p>
          <a:p>
            <a:pPr lvl="2">
              <a:buSzPct val="75000"/>
            </a:pPr>
            <a:r>
              <a:rPr lang="en-US" altLang="en-US" dirty="0"/>
              <a:t>Relationships (e.g., Mary takes CS123)</a:t>
            </a:r>
          </a:p>
          <a:p>
            <a:r>
              <a:rPr lang="en-US" altLang="en-US" dirty="0"/>
              <a:t>A </a:t>
            </a:r>
            <a:r>
              <a:rPr lang="en-US" altLang="en-US" i="1" u="sng" dirty="0">
                <a:solidFill>
                  <a:srgbClr val="990099"/>
                </a:solidFill>
              </a:rPr>
              <a:t>Database Management System</a:t>
            </a:r>
            <a:r>
              <a:rPr lang="en-US" altLang="en-US" i="1" u="sng" dirty="0"/>
              <a:t> (</a:t>
            </a:r>
            <a:r>
              <a:rPr lang="en-US" altLang="en-US" i="1" u="sng" dirty="0">
                <a:solidFill>
                  <a:srgbClr val="990099"/>
                </a:solidFill>
              </a:rPr>
              <a:t>DBMS</a:t>
            </a:r>
            <a:r>
              <a:rPr lang="en-US" altLang="en-US" i="1" u="sng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is a software package designed to store and manage databases easily and efficiently.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Use a DBMS?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Suppose we need to build a university information system. How do we </a:t>
            </a:r>
          </a:p>
          <a:p>
            <a:pPr lvl="1"/>
            <a:r>
              <a:rPr lang="en-US" altLang="en-US" dirty="0"/>
              <a:t>store the data? (use file structures…)</a:t>
            </a:r>
          </a:p>
          <a:p>
            <a:pPr lvl="1"/>
            <a:r>
              <a:rPr lang="en-US" altLang="en-US" dirty="0"/>
              <a:t>query the data? (write programs…)</a:t>
            </a:r>
          </a:p>
          <a:p>
            <a:pPr lvl="1"/>
            <a:r>
              <a:rPr lang="en-US" altLang="en-US" dirty="0"/>
              <a:t>Update data safely? (more programs…)</a:t>
            </a:r>
          </a:p>
          <a:p>
            <a:pPr lvl="1"/>
            <a:r>
              <a:rPr lang="en-US" altLang="en-US" dirty="0"/>
              <a:t>provide different views on the same data? (registrar versus students) (more </a:t>
            </a:r>
            <a:r>
              <a:rPr lang="en-US" altLang="en-US" dirty="0" err="1"/>
              <a:t>prog</a:t>
            </a:r>
            <a:r>
              <a:rPr lang="en-US" altLang="en-US" dirty="0"/>
              <a:t>…)</a:t>
            </a:r>
          </a:p>
          <a:p>
            <a:pPr lvl="1"/>
            <a:r>
              <a:rPr lang="en-US" altLang="en-US" dirty="0"/>
              <a:t>deal with crashes? (more </a:t>
            </a:r>
            <a:r>
              <a:rPr lang="en-US" altLang="en-US" dirty="0" err="1"/>
              <a:t>prog</a:t>
            </a:r>
            <a:r>
              <a:rPr lang="en-US" altLang="en-US" dirty="0"/>
              <a:t>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7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NOT NULL</a:t>
            </a:r>
          </a:p>
          <a:p>
            <a:r>
              <a:rPr lang="en-GB" dirty="0"/>
              <a:t>UNIQUE</a:t>
            </a:r>
          </a:p>
          <a:p>
            <a:r>
              <a:rPr lang="en-GB" dirty="0"/>
              <a:t>DEFAULT</a:t>
            </a:r>
          </a:p>
          <a:p>
            <a:r>
              <a:rPr lang="en-GB" dirty="0" smtClean="0"/>
              <a:t>CHECK-</a:t>
            </a:r>
            <a:r>
              <a:rPr lang="en-GB" dirty="0"/>
              <a:t>used for specifying range of values for a particular column of a table.</a:t>
            </a:r>
          </a:p>
          <a:p>
            <a:r>
              <a:rPr lang="en-GB" dirty="0"/>
              <a:t>Key Constraints – PRIMARY KEY, FOREIGN KEY</a:t>
            </a:r>
          </a:p>
          <a:p>
            <a:r>
              <a:rPr lang="en-GB" dirty="0"/>
              <a:t>Domain constraints</a:t>
            </a:r>
          </a:p>
          <a:p>
            <a:r>
              <a:rPr lang="en-GB" dirty="0"/>
              <a:t>Mapping constraints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2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</a:t>
            </a:r>
            <a:r>
              <a:rPr lang="en-GB" b="1" dirty="0" smtClean="0"/>
              <a:t>eys </a:t>
            </a:r>
            <a:r>
              <a:rPr lang="en-GB" b="1" dirty="0"/>
              <a:t>in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>
                <a:hlinkClick r:id="rId2" tooltip="Primary key in DBMS"/>
              </a:rPr>
              <a:t>Primary Key</a:t>
            </a:r>
            <a:r>
              <a:rPr lang="en-GB" dirty="0"/>
              <a:t> – A primary is a column or set of columns in a table that uniquely identifies tuples (rows) in that table.</a:t>
            </a:r>
          </a:p>
          <a:p>
            <a:r>
              <a:rPr lang="en-GB" b="1" dirty="0">
                <a:hlinkClick r:id="rId3" tooltip="Super key in DBMS"/>
              </a:rPr>
              <a:t>Super Key</a:t>
            </a:r>
            <a:r>
              <a:rPr lang="en-GB" dirty="0"/>
              <a:t> – A super key is a set of one of more columns (attributes) to uniquely identify rows in a table.</a:t>
            </a:r>
          </a:p>
          <a:p>
            <a:r>
              <a:rPr lang="en-GB" b="1" dirty="0">
                <a:hlinkClick r:id="rId4" tooltip="Candidate Key in DBMS"/>
              </a:rPr>
              <a:t>Candidate Key</a:t>
            </a:r>
            <a:r>
              <a:rPr lang="en-GB" dirty="0"/>
              <a:t> – A super key with no redundant attribute is known as candidate key</a:t>
            </a:r>
          </a:p>
          <a:p>
            <a:r>
              <a:rPr lang="en-GB" b="1" dirty="0">
                <a:hlinkClick r:id="rId5" tooltip="Alternate key in DBMS"/>
              </a:rPr>
              <a:t>Alternate Key</a:t>
            </a:r>
            <a:r>
              <a:rPr lang="en-GB" dirty="0"/>
              <a:t> – Out of all candidate keys, only one gets selected as primary key, remaining keys are known as alternate or secondary keys.</a:t>
            </a:r>
          </a:p>
          <a:p>
            <a:r>
              <a:rPr lang="en-GB" b="1" dirty="0">
                <a:hlinkClick r:id="rId6" tooltip="Composite key in DBMS"/>
              </a:rPr>
              <a:t>Composite Key</a:t>
            </a:r>
            <a:r>
              <a:rPr lang="en-GB" dirty="0"/>
              <a:t> – A key that consists of more than one attribute to uniquely identify rows (also known as records &amp; tuples) in a table is called composite key.</a:t>
            </a:r>
          </a:p>
          <a:p>
            <a:r>
              <a:rPr lang="en-GB" b="1" dirty="0">
                <a:hlinkClick r:id="rId7" tooltip="Foreign key in DBMS"/>
              </a:rPr>
              <a:t>Foreign Key</a:t>
            </a:r>
            <a:r>
              <a:rPr lang="en-GB" dirty="0"/>
              <a:t> – Foreign keys are the columns of a table that points to the primary key of another table. They act as a cross-reference between tables.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Oracle </a:t>
            </a:r>
            <a:r>
              <a:rPr lang="en-GB" dirty="0"/>
              <a:t>Structured Query Language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Structured Query Language (SQL) is the set of statements with which all programs and users access data in an Oracle database</a:t>
            </a:r>
            <a:r>
              <a:rPr lang="en-GB" dirty="0" smtClean="0"/>
              <a:t>.</a:t>
            </a:r>
          </a:p>
          <a:p>
            <a:r>
              <a:rPr lang="en-GB" dirty="0"/>
              <a:t>SQL provides statements for a variety of tasks, including: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Querying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Inserting, updating, and deleting rows in a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Creating, replacing, altering, and dropping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Controlling access to the database and its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Guaranteeing database consistency and integrity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8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Access vs </a:t>
            </a:r>
            <a:r>
              <a:rPr lang="en-US" dirty="0" err="1" smtClean="0"/>
              <a:t>MySql</a:t>
            </a:r>
            <a:r>
              <a:rPr lang="en-US" dirty="0" smtClean="0"/>
              <a:t> vs Oracle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260054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Access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SQL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Access combines a backend RDBMS (JET / ACE Engine) with a GUI frontend for data manipulation and queries.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used open source </a:t>
                      </a:r>
                      <a:r>
                        <a:rPr lang="en-GB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used  </a:t>
                      </a:r>
                      <a:r>
                        <a:rPr lang="en-GB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 smtClean="0">
                          <a:solidFill>
                            <a:schemeClr val="tx1"/>
                          </a:solidFill>
                          <a:effectLst/>
                        </a:rPr>
                        <a:t>DB Engines</a:t>
                      </a:r>
                      <a:r>
                        <a:rPr lang="en-US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Ranking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Score 126.13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 1349.11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r>
                        <a:rPr lang="en-US" baseline="0" dirty="0" smtClean="0"/>
                        <a:t> 1374.88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r>
                        <a:rPr lang="en-US" baseline="0" dirty="0" smtClean="0"/>
                        <a:t> Language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&amp; C++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&amp; C++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operating systems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X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X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Replication 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N0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GB" dirty="0"/>
          </a:p>
        </p:txBody>
      </p:sp>
      <p:pic>
        <p:nvPicPr>
          <p:cNvPr id="1026" name="Picture 2" descr="C:\Users\oliullah saad\Desktop\Screenshot - 29_07_2017 , 14_22_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007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u="sng" dirty="0">
                <a:solidFill>
                  <a:srgbClr val="990099"/>
                </a:solidFill>
              </a:rPr>
              <a:t>Data Definition Language (DDL)</a:t>
            </a:r>
            <a:r>
              <a:rPr lang="en-US" altLang="en-US" dirty="0"/>
              <a:t>. Used to define &amp; change database schemas.</a:t>
            </a:r>
          </a:p>
          <a:p>
            <a:r>
              <a:rPr lang="en-US" altLang="en-US" i="1" u="sng" dirty="0">
                <a:solidFill>
                  <a:srgbClr val="990099"/>
                </a:solidFill>
              </a:rPr>
              <a:t>Storage Definition Language (SDL).</a:t>
            </a:r>
            <a:r>
              <a:rPr lang="en-US" altLang="en-US" dirty="0"/>
              <a:t> Specify the physical schema.</a:t>
            </a:r>
          </a:p>
          <a:p>
            <a:r>
              <a:rPr lang="en-US" altLang="en-US" i="1" u="sng" dirty="0">
                <a:solidFill>
                  <a:srgbClr val="990099"/>
                </a:solidFill>
              </a:rPr>
              <a:t>View Definition Language (VDL).</a:t>
            </a:r>
            <a:r>
              <a:rPr lang="en-US" altLang="en-US" dirty="0"/>
              <a:t> Used to represent information to users.</a:t>
            </a:r>
          </a:p>
          <a:p>
            <a:r>
              <a:rPr lang="en-US" altLang="en-US" i="1" u="sng" dirty="0">
                <a:solidFill>
                  <a:srgbClr val="990099"/>
                </a:solidFill>
              </a:rPr>
              <a:t>Data Manipulation Language (DML). </a:t>
            </a:r>
            <a:r>
              <a:rPr lang="en-US" altLang="en-US" dirty="0"/>
              <a:t>Used to query &amp; update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434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DBMS Lab-01</vt:lpstr>
      <vt:lpstr>What is a Database System?</vt:lpstr>
      <vt:lpstr>Why Use a DBMS?</vt:lpstr>
      <vt:lpstr>Constraints</vt:lpstr>
      <vt:lpstr>Keys in DBMS</vt:lpstr>
      <vt:lpstr>Oracle Structured Query Language (SQL)</vt:lpstr>
      <vt:lpstr>MS Access vs MySql vs Oracle</vt:lpstr>
      <vt:lpstr>Continue</vt:lpstr>
      <vt:lpstr>Database Language</vt:lpstr>
      <vt:lpstr>DDL Commands</vt:lpstr>
      <vt:lpstr>Data Type</vt:lpstr>
      <vt:lpstr>SQL SELECT Overview</vt:lpstr>
      <vt:lpstr>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Lab-01</dc:title>
  <dc:creator>oliullah saad</dc:creator>
  <cp:lastModifiedBy>ismail - [2010]</cp:lastModifiedBy>
  <cp:revision>13</cp:revision>
  <dcterms:created xsi:type="dcterms:W3CDTF">2006-08-16T00:00:00Z</dcterms:created>
  <dcterms:modified xsi:type="dcterms:W3CDTF">2018-01-12T18:51:58Z</dcterms:modified>
</cp:coreProperties>
</file>