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129" d="100"/>
          <a:sy n="129" d="100"/>
        </p:scale>
        <p:origin x="172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E5653-1BA6-45F4-B254-CE4E0975CFFA}"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169481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E5653-1BA6-45F4-B254-CE4E0975CFFA}"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385479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E5653-1BA6-45F4-B254-CE4E0975CFFA}"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170088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E5653-1BA6-45F4-B254-CE4E0975CFFA}"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0C55C-BBFF-4250-9CC8-ACAF7F079922}" type="slidenum">
              <a:rPr lang="en-GB" smtClean="0"/>
              <a:t>‹#›</a:t>
            </a:fld>
            <a:endParaRPr lang="en-GB"/>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3423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E5653-1BA6-45F4-B254-CE4E0975CFFA}"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2197182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5E5653-1BA6-45F4-B254-CE4E0975CFFA}" type="datetimeFigureOut">
              <a:rPr lang="en-GB" smtClean="0"/>
              <a:t>02/06/2019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356351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5E5653-1BA6-45F4-B254-CE4E0975CFFA}" type="datetimeFigureOut">
              <a:rPr lang="en-GB" smtClean="0"/>
              <a:t>02/06/2019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259158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E5653-1BA6-45F4-B254-CE4E0975CFFA}"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821077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E5653-1BA6-45F4-B254-CE4E0975CFFA}"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65296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E5653-1BA6-45F4-B254-CE4E0975CFFA}"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156263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E5653-1BA6-45F4-B254-CE4E0975CFFA}"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365251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E5653-1BA6-45F4-B254-CE4E0975CFFA}"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321049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E5653-1BA6-45F4-B254-CE4E0975CFFA}" type="datetimeFigureOut">
              <a:rPr lang="en-GB" smtClean="0"/>
              <a:t>02/06/2019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419688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E5653-1BA6-45F4-B254-CE4E0975CFFA}" type="datetimeFigureOut">
              <a:rPr lang="en-GB" smtClean="0"/>
              <a:t>02/06/2019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281990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985E5653-1BA6-45F4-B254-CE4E0975CFFA}" type="datetimeFigureOut">
              <a:rPr lang="en-GB" smtClean="0"/>
              <a:t>02/06/2019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270364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E5653-1BA6-45F4-B254-CE4E0975CFFA}"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41231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E5653-1BA6-45F4-B254-CE4E0975CFFA}"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0C55C-BBFF-4250-9CC8-ACAF7F079922}" type="slidenum">
              <a:rPr lang="en-GB" smtClean="0"/>
              <a:t>‹#›</a:t>
            </a:fld>
            <a:endParaRPr lang="en-GB"/>
          </a:p>
        </p:txBody>
      </p:sp>
    </p:spTree>
    <p:extLst>
      <p:ext uri="{BB962C8B-B14F-4D97-AF65-F5344CB8AC3E}">
        <p14:creationId xmlns:p14="http://schemas.microsoft.com/office/powerpoint/2010/main" val="39520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985E5653-1BA6-45F4-B254-CE4E0975CFFA}" type="datetimeFigureOut">
              <a:rPr lang="en-GB" smtClean="0"/>
              <a:t>02/06/2019</a:t>
            </a:fld>
            <a:endParaRPr lang="en-GB"/>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660C55C-BBFF-4250-9CC8-ACAF7F079922}" type="slidenum">
              <a:rPr lang="en-GB" smtClean="0"/>
              <a:t>‹#›</a:t>
            </a:fld>
            <a:endParaRPr lang="en-GB"/>
          </a:p>
        </p:txBody>
      </p:sp>
    </p:spTree>
    <p:extLst>
      <p:ext uri="{BB962C8B-B14F-4D97-AF65-F5344CB8AC3E}">
        <p14:creationId xmlns:p14="http://schemas.microsoft.com/office/powerpoint/2010/main" val="76482099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h2I92hRIBGs"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8E5074-2F2D-4C54-B990-00503DB3F26A}"/>
              </a:ext>
            </a:extLst>
          </p:cNvPr>
          <p:cNvPicPr/>
          <p:nvPr/>
        </p:nvPicPr>
        <p:blipFill>
          <a:blip r:embed="rId2">
            <a:extLst>
              <a:ext uri="{28A0092B-C50C-407E-A947-70E740481C1C}">
                <a14:useLocalDpi xmlns:a14="http://schemas.microsoft.com/office/drawing/2010/main" val="0"/>
              </a:ext>
            </a:extLst>
          </a:blip>
          <a:stretch>
            <a:fillRect/>
          </a:stretch>
        </p:blipFill>
        <p:spPr>
          <a:xfrm>
            <a:off x="2579206" y="62930"/>
            <a:ext cx="3985585" cy="1231535"/>
          </a:xfrm>
          <a:prstGeom prst="rect">
            <a:avLst/>
          </a:prstGeom>
        </p:spPr>
      </p:pic>
      <p:sp>
        <p:nvSpPr>
          <p:cNvPr id="6" name="Rectangle 5">
            <a:extLst>
              <a:ext uri="{FF2B5EF4-FFF2-40B4-BE49-F238E27FC236}">
                <a16:creationId xmlns:a16="http://schemas.microsoft.com/office/drawing/2014/main" id="{D5BC0D5B-8580-49ED-B050-C51773B0828D}"/>
              </a:ext>
            </a:extLst>
          </p:cNvPr>
          <p:cNvSpPr/>
          <p:nvPr/>
        </p:nvSpPr>
        <p:spPr>
          <a:xfrm>
            <a:off x="758919" y="1427735"/>
            <a:ext cx="7626158" cy="907493"/>
          </a:xfrm>
          <a:prstGeom prst="rect">
            <a:avLst/>
          </a:prstGeom>
        </p:spPr>
        <p:txBody>
          <a:bodyPr wrap="square">
            <a:spAutoFit/>
          </a:bodyPr>
          <a:lstStyle/>
          <a:p>
            <a:pPr algn="ctr">
              <a:lnSpc>
                <a:spcPct val="115000"/>
              </a:lnSpc>
              <a:spcAft>
                <a:spcPts val="0"/>
              </a:spcAft>
            </a:pPr>
            <a:r>
              <a:rPr lang="en-GB"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WQD7005  Data Mining</a:t>
            </a:r>
            <a:endParaRPr lang="en-GB" b="1" dirty="0">
              <a:solidFill>
                <a:srgbClr val="000000"/>
              </a:solidFill>
              <a:latin typeface="Times New Roman" panose="02020603050405020304" pitchFamily="18" charset="0"/>
              <a:ea typeface="等线" panose="02010600030101010101" pitchFamily="2" charset="-122"/>
            </a:endParaRPr>
          </a:p>
          <a:p>
            <a:pPr algn="ctr">
              <a:lnSpc>
                <a:spcPct val="115000"/>
              </a:lnSpc>
              <a:spcAft>
                <a:spcPts val="0"/>
              </a:spcAft>
            </a:pPr>
            <a:endParaRPr lang="en-GB" sz="600" b="1" dirty="0">
              <a:solidFill>
                <a:srgbClr val="000000"/>
              </a:solidFill>
              <a:latin typeface="Times New Roman" panose="02020603050405020304" pitchFamily="18" charset="0"/>
              <a:ea typeface="等线" panose="02010600030101010101" pitchFamily="2" charset="-122"/>
            </a:endParaRPr>
          </a:p>
          <a:p>
            <a:pPr algn="ctr">
              <a:lnSpc>
                <a:spcPct val="115000"/>
              </a:lnSpc>
              <a:spcAft>
                <a:spcPts val="0"/>
              </a:spcAft>
            </a:pPr>
            <a:endParaRPr lang="en-GB" sz="2400" b="1" dirty="0"/>
          </a:p>
        </p:txBody>
      </p:sp>
      <p:sp>
        <p:nvSpPr>
          <p:cNvPr id="3" name="Rounded Rectangle 2">
            <a:extLst>
              <a:ext uri="{FF2B5EF4-FFF2-40B4-BE49-F238E27FC236}">
                <a16:creationId xmlns:a16="http://schemas.microsoft.com/office/drawing/2014/main" id="{B9F3E607-FC34-D140-831D-CD0A90C48F7F}"/>
              </a:ext>
            </a:extLst>
          </p:cNvPr>
          <p:cNvSpPr/>
          <p:nvPr/>
        </p:nvSpPr>
        <p:spPr>
          <a:xfrm>
            <a:off x="142875" y="1943100"/>
            <a:ext cx="8242202" cy="47720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prediction of stock market helps investors in their investment decisions, by providing them strong insights about stock market behavior them strong insights about stock behavior to avoid investment risks. </a:t>
            </a:r>
          </a:p>
          <a:p>
            <a:pPr algn="ctr"/>
            <a:r>
              <a:rPr lang="en-US" u="sng" dirty="0">
                <a:hlinkClick r:id="rId3"/>
              </a:rPr>
              <a:t>https://youtu.be</a:t>
            </a:r>
            <a:r>
              <a:rPr lang="en-US" u="sng">
                <a:hlinkClick r:id="rId3"/>
              </a:rPr>
              <a:t>/h2I92hRIBGs</a:t>
            </a:r>
            <a:endParaRPr lang="en-US" dirty="0"/>
          </a:p>
        </p:txBody>
      </p:sp>
    </p:spTree>
    <p:extLst>
      <p:ext uri="{BB962C8B-B14F-4D97-AF65-F5344CB8AC3E}">
        <p14:creationId xmlns:p14="http://schemas.microsoft.com/office/powerpoint/2010/main" val="42594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C39B-E92A-ED45-964C-21DF91BD812C}"/>
              </a:ext>
            </a:extLst>
          </p:cNvPr>
          <p:cNvSpPr>
            <a:spLocks noGrp="1"/>
          </p:cNvSpPr>
          <p:nvPr>
            <p:ph type="title"/>
          </p:nvPr>
        </p:nvSpPr>
        <p:spPr/>
        <p:txBody>
          <a:bodyPr/>
          <a:lstStyle/>
          <a:p>
            <a:r>
              <a:rPr lang="en-US" altLang="en-US" b="1" cap="none" dirty="0">
                <a:latin typeface="Calibri" panose="020F0502020204030204" pitchFamily="34" charset="0"/>
                <a:ea typeface="Times New Roman" panose="02020603050405020304" pitchFamily="18" charset="0"/>
                <a:cs typeface="Times New Roman" panose="02020603050405020304" pitchFamily="18" charset="0"/>
              </a:rPr>
              <a:t>Confusion Matrix</a:t>
            </a:r>
            <a:br>
              <a:rPr lang="en-US" altLang="en-US" sz="4800" cap="none" dirty="0">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9904A4A-DD1C-B140-9F76-FA459525878F}"/>
              </a:ext>
            </a:extLst>
          </p:cNvPr>
          <p:cNvGraphicFramePr>
            <a:graphicFrameLocks noGrp="1"/>
          </p:cNvGraphicFramePr>
          <p:nvPr>
            <p:ph sz="quarter" idx="13"/>
          </p:nvPr>
        </p:nvGraphicFramePr>
        <p:xfrm>
          <a:off x="1603375" y="3451955"/>
          <a:ext cx="5937250" cy="982980"/>
        </p:xfrm>
        <a:graphic>
          <a:graphicData uri="http://schemas.openxmlformats.org/drawingml/2006/table">
            <a:tbl>
              <a:tblPr firstRow="1" firstCol="1" bandRow="1">
                <a:tableStyleId>{5C22544A-7EE6-4342-B048-85BDC9FD1C3A}</a:tableStyleId>
              </a:tblPr>
              <a:tblGrid>
                <a:gridCol w="1483995">
                  <a:extLst>
                    <a:ext uri="{9D8B030D-6E8A-4147-A177-3AD203B41FA5}">
                      <a16:colId xmlns:a16="http://schemas.microsoft.com/office/drawing/2014/main" val="1838415850"/>
                    </a:ext>
                  </a:extLst>
                </a:gridCol>
                <a:gridCol w="1483995">
                  <a:extLst>
                    <a:ext uri="{9D8B030D-6E8A-4147-A177-3AD203B41FA5}">
                      <a16:colId xmlns:a16="http://schemas.microsoft.com/office/drawing/2014/main" val="3026761627"/>
                    </a:ext>
                  </a:extLst>
                </a:gridCol>
                <a:gridCol w="1484630">
                  <a:extLst>
                    <a:ext uri="{9D8B030D-6E8A-4147-A177-3AD203B41FA5}">
                      <a16:colId xmlns:a16="http://schemas.microsoft.com/office/drawing/2014/main" val="788703897"/>
                    </a:ext>
                  </a:extLst>
                </a:gridCol>
                <a:gridCol w="1484630">
                  <a:extLst>
                    <a:ext uri="{9D8B030D-6E8A-4147-A177-3AD203B41FA5}">
                      <a16:colId xmlns:a16="http://schemas.microsoft.com/office/drawing/2014/main" val="839480755"/>
                    </a:ext>
                  </a:extLst>
                </a:gridCol>
              </a:tblGrid>
              <a:tr h="0">
                <a:tc>
                  <a:txBody>
                    <a:bodyPr/>
                    <a:lstStyle/>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Predicted UP= TRUE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Precited UP=FALSE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Proportion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6465615"/>
                  </a:ext>
                </a:extLst>
              </a:tr>
              <a:tr h="0">
                <a:tc>
                  <a:txBody>
                    <a:bodyPr/>
                    <a:lstStyle/>
                    <a:p>
                      <a:pPr marL="0" marR="0" algn="just">
                        <a:lnSpc>
                          <a:spcPct val="150000"/>
                        </a:lnSpc>
                        <a:spcBef>
                          <a:spcPts val="0"/>
                        </a:spcBef>
                        <a:spcAft>
                          <a:spcPts val="0"/>
                        </a:spcAft>
                      </a:pPr>
                      <a:r>
                        <a:rPr lang="en-US" sz="1200">
                          <a:effectLst/>
                        </a:rPr>
                        <a:t>Actual UP=TRUE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4/15=26.67%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9802646"/>
                  </a:ext>
                </a:extLst>
              </a:tr>
              <a:tr h="0">
                <a:tc>
                  <a:txBody>
                    <a:bodyPr/>
                    <a:lstStyle/>
                    <a:p>
                      <a:pPr marL="0" marR="0" algn="just">
                        <a:lnSpc>
                          <a:spcPct val="150000"/>
                        </a:lnSpc>
                        <a:spcBef>
                          <a:spcPts val="0"/>
                        </a:spcBef>
                        <a:spcAft>
                          <a:spcPts val="0"/>
                        </a:spcAft>
                      </a:pPr>
                      <a:r>
                        <a:rPr lang="en-US" sz="1200">
                          <a:effectLst/>
                        </a:rPr>
                        <a:t>Actual UP=FALSE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73.3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2033055"/>
                  </a:ext>
                </a:extLst>
              </a:tr>
              <a:tr h="0">
                <a:tc>
                  <a:txBody>
                    <a:bodyPr/>
                    <a:lstStyle/>
                    <a:p>
                      <a:pPr marL="0" marR="0" algn="just">
                        <a:lnSpc>
                          <a:spcPct val="150000"/>
                        </a:lnSpc>
                        <a:spcBef>
                          <a:spcPts val="0"/>
                        </a:spcBef>
                        <a:spcAft>
                          <a:spcPts val="0"/>
                        </a:spcAft>
                      </a:pPr>
                      <a:r>
                        <a:rPr lang="en-US" sz="1200">
                          <a:effectLst/>
                        </a:rPr>
                        <a:t>Proportion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10/15=66.67%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5/15=33.33%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15</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0099180"/>
                  </a:ext>
                </a:extLst>
              </a:tr>
            </a:tbl>
          </a:graphicData>
        </a:graphic>
      </p:graphicFrame>
      <p:sp>
        <p:nvSpPr>
          <p:cNvPr id="5" name="Rectangle 1">
            <a:extLst>
              <a:ext uri="{FF2B5EF4-FFF2-40B4-BE49-F238E27FC236}">
                <a16:creationId xmlns:a16="http://schemas.microsoft.com/office/drawing/2014/main" id="{D62F2D87-B4CF-4443-8D29-4A64EF6066D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Confusion Matrix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42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FB36-716F-5749-AAB7-71A6E7FE572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9D8E23A-4BD2-A642-9444-FE979061FFF7}"/>
              </a:ext>
            </a:extLst>
          </p:cNvPr>
          <p:cNvSpPr>
            <a:spLocks noGrp="1"/>
          </p:cNvSpPr>
          <p:nvPr>
            <p:ph sz="quarter" idx="13"/>
          </p:nvPr>
        </p:nvSpPr>
        <p:spPr>
          <a:xfrm>
            <a:off x="685330" y="1736035"/>
            <a:ext cx="7772870" cy="4055165"/>
          </a:xfrm>
        </p:spPr>
        <p:txBody>
          <a:bodyPr/>
          <a:lstStyle/>
          <a:p>
            <a:r>
              <a:rPr lang="en-US" dirty="0"/>
              <a:t>The proposed model investigated the simultaneous effect of analyzing different types of news along with historical numerical attributes for understanding stock market behavior. Our proposal model improved the prediction accuracy for the future trend of stock market, by considering different types of daily news with different values of numeric attributes during a day.</a:t>
            </a:r>
          </a:p>
        </p:txBody>
      </p:sp>
    </p:spTree>
    <p:extLst>
      <p:ext uri="{BB962C8B-B14F-4D97-AF65-F5344CB8AC3E}">
        <p14:creationId xmlns:p14="http://schemas.microsoft.com/office/powerpoint/2010/main" val="114941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22" name="Rectangle 13">
            <a:extLst>
              <a:ext uri="{FF2B5EF4-FFF2-40B4-BE49-F238E27FC236}">
                <a16:creationId xmlns:a16="http://schemas.microsoft.com/office/drawing/2014/main" id="{2AA5FEE9-72A9-4E21-9963-B669E10D2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device&#13;&#10;&#13;&#10;Description automatically generated">
            <a:extLst>
              <a:ext uri="{FF2B5EF4-FFF2-40B4-BE49-F238E27FC236}">
                <a16:creationId xmlns:a16="http://schemas.microsoft.com/office/drawing/2014/main" id="{654A2A1E-916C-044F-9008-5F3E44D02FCE}"/>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710737" y="1539305"/>
            <a:ext cx="7713027" cy="129193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3" name="Picture 15">
            <a:extLst>
              <a:ext uri="{FF2B5EF4-FFF2-40B4-BE49-F238E27FC236}">
                <a16:creationId xmlns:a16="http://schemas.microsoft.com/office/drawing/2014/main" id="{2610389F-048F-4C12-B2B9-F77BFF4193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73750" b="72983"/>
          <a:stretch/>
        </p:blipFill>
        <p:spPr>
          <a:xfrm>
            <a:off x="0" y="0"/>
            <a:ext cx="2400300" cy="1852821"/>
          </a:xfrm>
          <a:prstGeom prst="rect">
            <a:avLst/>
          </a:prstGeom>
        </p:spPr>
      </p:pic>
      <p:pic>
        <p:nvPicPr>
          <p:cNvPr id="24" name="Picture 17">
            <a:extLst>
              <a:ext uri="{FF2B5EF4-FFF2-40B4-BE49-F238E27FC236}">
                <a16:creationId xmlns:a16="http://schemas.microsoft.com/office/drawing/2014/main" id="{E27FB215-0581-4540-AF98-656EEA238A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31626"/>
          <a:stretch/>
        </p:blipFill>
        <p:spPr>
          <a:xfrm>
            <a:off x="0" y="2178423"/>
            <a:ext cx="9144000" cy="4689103"/>
          </a:xfrm>
          <a:prstGeom prst="rect">
            <a:avLst/>
          </a:prstGeom>
        </p:spPr>
      </p:pic>
      <p:sp>
        <p:nvSpPr>
          <p:cNvPr id="2" name="Title 1">
            <a:extLst>
              <a:ext uri="{FF2B5EF4-FFF2-40B4-BE49-F238E27FC236}">
                <a16:creationId xmlns:a16="http://schemas.microsoft.com/office/drawing/2014/main" id="{E58F3433-5BC3-894A-B8F8-BE806B1AB89F}"/>
              </a:ext>
            </a:extLst>
          </p:cNvPr>
          <p:cNvSpPr>
            <a:spLocks noGrp="1"/>
          </p:cNvSpPr>
          <p:nvPr>
            <p:ph type="title"/>
          </p:nvPr>
        </p:nvSpPr>
        <p:spPr>
          <a:xfrm>
            <a:off x="476408" y="3764129"/>
            <a:ext cx="8187274" cy="1637306"/>
          </a:xfrm>
        </p:spPr>
        <p:txBody>
          <a:bodyPr vert="horz" lIns="91440" tIns="45720" rIns="91440" bIns="45720" rtlCol="0" anchor="b">
            <a:normAutofit/>
          </a:bodyPr>
          <a:lstStyle/>
          <a:p>
            <a:r>
              <a:rPr lang="en-US" sz="4800" b="1"/>
              <a:t>Data acquisition </a:t>
            </a:r>
            <a:br>
              <a:rPr lang="en-US" sz="4800"/>
            </a:br>
            <a:endParaRPr lang="en-US" sz="4800"/>
          </a:p>
        </p:txBody>
      </p:sp>
    </p:spTree>
    <p:extLst>
      <p:ext uri="{BB962C8B-B14F-4D97-AF65-F5344CB8AC3E}">
        <p14:creationId xmlns:p14="http://schemas.microsoft.com/office/powerpoint/2010/main" val="302663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45EA-CF63-274A-9E52-3B037E9B100D}"/>
              </a:ext>
            </a:extLst>
          </p:cNvPr>
          <p:cNvSpPr>
            <a:spLocks noGrp="1"/>
          </p:cNvSpPr>
          <p:nvPr>
            <p:ph type="title"/>
          </p:nvPr>
        </p:nvSpPr>
        <p:spPr/>
        <p:txBody>
          <a:bodyPr/>
          <a:lstStyle/>
          <a:p>
            <a:r>
              <a:rPr lang="en-US" dirty="0"/>
              <a:t>DATA PROCESSING </a:t>
            </a:r>
          </a:p>
        </p:txBody>
      </p:sp>
      <p:sp>
        <p:nvSpPr>
          <p:cNvPr id="3" name="Content Placeholder 2">
            <a:extLst>
              <a:ext uri="{FF2B5EF4-FFF2-40B4-BE49-F238E27FC236}">
                <a16:creationId xmlns:a16="http://schemas.microsoft.com/office/drawing/2014/main" id="{0A9AC86A-4304-184A-BE43-16EB1434B7AF}"/>
              </a:ext>
            </a:extLst>
          </p:cNvPr>
          <p:cNvSpPr>
            <a:spLocks noGrp="1"/>
          </p:cNvSpPr>
          <p:nvPr>
            <p:ph sz="quarter" idx="13"/>
          </p:nvPr>
        </p:nvSpPr>
        <p:spPr/>
        <p:txBody>
          <a:bodyPr>
            <a:normAutofit fontScale="85000" lnSpcReduction="20000"/>
          </a:bodyPr>
          <a:lstStyle/>
          <a:p>
            <a:r>
              <a:rPr lang="en-US" dirty="0"/>
              <a:t>In our assignment which we using two dataset</a:t>
            </a:r>
          </a:p>
          <a:p>
            <a:r>
              <a:rPr lang="en-US" dirty="0"/>
              <a:t>First dataset which we used to calculate PCA</a:t>
            </a:r>
          </a:p>
          <a:p>
            <a:r>
              <a:rPr lang="en-US" dirty="0"/>
              <a:t>Second dataset which we calculate SAX and PAA( time-series data )</a:t>
            </a:r>
          </a:p>
          <a:p>
            <a:endParaRPr lang="en-US" dirty="0"/>
          </a:p>
          <a:p>
            <a:r>
              <a:rPr lang="en-US" dirty="0"/>
              <a:t>Data preprocessing </a:t>
            </a:r>
          </a:p>
          <a:p>
            <a:r>
              <a:rPr lang="en-US" dirty="0"/>
              <a:t>a Create a sum column at the right known as “ Total” to sum all the stock values. </a:t>
            </a:r>
          </a:p>
          <a:p>
            <a:r>
              <a:rPr lang="en-US" dirty="0"/>
              <a:t>b Remove rows with sum value </a:t>
            </a:r>
          </a:p>
          <a:p>
            <a:r>
              <a:rPr lang="en-US" dirty="0"/>
              <a:t>c Replace NA with 0.000 in dataset </a:t>
            </a:r>
          </a:p>
          <a:p>
            <a:endParaRPr lang="en-US" dirty="0"/>
          </a:p>
        </p:txBody>
      </p:sp>
    </p:spTree>
    <p:extLst>
      <p:ext uri="{BB962C8B-B14F-4D97-AF65-F5344CB8AC3E}">
        <p14:creationId xmlns:p14="http://schemas.microsoft.com/office/powerpoint/2010/main" val="157611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Freeform: Shape 13">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9523"/>
            <a:ext cx="75438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Picture 15">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Content Placeholder 4" descr="A screenshot of a cell phone&#13;&#10;&#13;&#10;Description automatically generated">
            <a:extLst>
              <a:ext uri="{FF2B5EF4-FFF2-40B4-BE49-F238E27FC236}">
                <a16:creationId xmlns:a16="http://schemas.microsoft.com/office/drawing/2014/main" id="{F25985B4-2238-F647-8201-BA2E5C17305D}"/>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1791929" y="1860449"/>
            <a:ext cx="5560141" cy="3127577"/>
          </a:xfrm>
          <a:prstGeom prst="rect">
            <a:avLst/>
          </a:prstGeom>
        </p:spPr>
      </p:pic>
    </p:spTree>
    <p:extLst>
      <p:ext uri="{BB962C8B-B14F-4D97-AF65-F5344CB8AC3E}">
        <p14:creationId xmlns:p14="http://schemas.microsoft.com/office/powerpoint/2010/main" val="179526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C84F-1896-A647-96C3-3929865BB5FA}"/>
              </a:ext>
            </a:extLst>
          </p:cNvPr>
          <p:cNvSpPr>
            <a:spLocks noGrp="1"/>
          </p:cNvSpPr>
          <p:nvPr>
            <p:ph type="title"/>
          </p:nvPr>
        </p:nvSpPr>
        <p:spPr/>
        <p:txBody>
          <a:bodyPr/>
          <a:lstStyle/>
          <a:p>
            <a:r>
              <a:rPr lang="en-US" b="1" dirty="0"/>
              <a:t>Proposed model </a:t>
            </a:r>
            <a:br>
              <a:rPr lang="en-US" dirty="0"/>
            </a:br>
            <a:endParaRPr lang="en-US" dirty="0"/>
          </a:p>
        </p:txBody>
      </p:sp>
      <p:sp>
        <p:nvSpPr>
          <p:cNvPr id="3" name="Content Placeholder 2">
            <a:extLst>
              <a:ext uri="{FF2B5EF4-FFF2-40B4-BE49-F238E27FC236}">
                <a16:creationId xmlns:a16="http://schemas.microsoft.com/office/drawing/2014/main" id="{A2968FBB-BA9D-B84A-A433-9610EFCC296A}"/>
              </a:ext>
            </a:extLst>
          </p:cNvPr>
          <p:cNvSpPr>
            <a:spLocks noGrp="1"/>
          </p:cNvSpPr>
          <p:nvPr>
            <p:ph sz="quarter" idx="13"/>
          </p:nvPr>
        </p:nvSpPr>
        <p:spPr/>
        <p:txBody>
          <a:bodyPr/>
          <a:lstStyle/>
          <a:p>
            <a:r>
              <a:rPr lang="en-US" dirty="0"/>
              <a:t>The proposed model helps investors avoid risks and financial crises when making investment decisions. The goal of the proposed model is to predict the stock market behavior, whether it is falling or raising. </a:t>
            </a:r>
          </a:p>
        </p:txBody>
      </p:sp>
    </p:spTree>
    <p:extLst>
      <p:ext uri="{BB962C8B-B14F-4D97-AF65-F5344CB8AC3E}">
        <p14:creationId xmlns:p14="http://schemas.microsoft.com/office/powerpoint/2010/main" val="188968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B72E-4CAD-BB4A-9F1A-CF03BABBF875}"/>
              </a:ext>
            </a:extLst>
          </p:cNvPr>
          <p:cNvSpPr>
            <a:spLocks noGrp="1"/>
          </p:cNvSpPr>
          <p:nvPr>
            <p:ph type="title"/>
          </p:nvPr>
        </p:nvSpPr>
        <p:spPr/>
        <p:txBody>
          <a:bodyPr/>
          <a:lstStyle/>
          <a:p>
            <a:r>
              <a:rPr lang="en-US" b="1" dirty="0"/>
              <a:t>Data Management </a:t>
            </a:r>
            <a:br>
              <a:rPr lang="en-US" dirty="0"/>
            </a:br>
            <a:endParaRPr lang="en-US" dirty="0"/>
          </a:p>
        </p:txBody>
      </p:sp>
      <p:graphicFrame>
        <p:nvGraphicFramePr>
          <p:cNvPr id="5" name="Content Placeholder 4">
            <a:extLst>
              <a:ext uri="{FF2B5EF4-FFF2-40B4-BE49-F238E27FC236}">
                <a16:creationId xmlns:a16="http://schemas.microsoft.com/office/drawing/2014/main" id="{A0D33B9B-B539-D541-AC41-FAD50CE5250D}"/>
              </a:ext>
            </a:extLst>
          </p:cNvPr>
          <p:cNvGraphicFramePr>
            <a:graphicFrameLocks noGrp="1"/>
          </p:cNvGraphicFramePr>
          <p:nvPr>
            <p:ph sz="quarter" idx="13"/>
          </p:nvPr>
        </p:nvGraphicFramePr>
        <p:xfrm>
          <a:off x="2214231" y="2282664"/>
          <a:ext cx="4715538" cy="3600456"/>
        </p:xfrm>
        <a:graphic>
          <a:graphicData uri="http://schemas.openxmlformats.org/drawingml/2006/table">
            <a:tbl>
              <a:tblPr firstRow="1" firstCol="1" bandRow="1">
                <a:tableStyleId>{5C22544A-7EE6-4342-B048-85BDC9FD1C3A}</a:tableStyleId>
              </a:tblPr>
              <a:tblGrid>
                <a:gridCol w="1571510">
                  <a:extLst>
                    <a:ext uri="{9D8B030D-6E8A-4147-A177-3AD203B41FA5}">
                      <a16:colId xmlns:a16="http://schemas.microsoft.com/office/drawing/2014/main" val="859176987"/>
                    </a:ext>
                  </a:extLst>
                </a:gridCol>
                <a:gridCol w="1572014">
                  <a:extLst>
                    <a:ext uri="{9D8B030D-6E8A-4147-A177-3AD203B41FA5}">
                      <a16:colId xmlns:a16="http://schemas.microsoft.com/office/drawing/2014/main" val="3383770919"/>
                    </a:ext>
                  </a:extLst>
                </a:gridCol>
                <a:gridCol w="1572014">
                  <a:extLst>
                    <a:ext uri="{9D8B030D-6E8A-4147-A177-3AD203B41FA5}">
                      <a16:colId xmlns:a16="http://schemas.microsoft.com/office/drawing/2014/main" val="3959868640"/>
                    </a:ext>
                  </a:extLst>
                </a:gridCol>
              </a:tblGrid>
              <a:tr h="194573">
                <a:tc>
                  <a:txBody>
                    <a:bodyPr/>
                    <a:lstStyle/>
                    <a:p>
                      <a:pPr marL="0" marR="0" algn="just">
                        <a:lnSpc>
                          <a:spcPct val="150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Google Big Query</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Hadoop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236506917"/>
                  </a:ext>
                </a:extLst>
              </a:tr>
              <a:tr h="412446">
                <a:tc>
                  <a:txBody>
                    <a:bodyPr/>
                    <a:lstStyle/>
                    <a:p>
                      <a:pPr marL="0" marR="0" algn="just">
                        <a:lnSpc>
                          <a:spcPct val="150000"/>
                        </a:lnSpc>
                        <a:spcBef>
                          <a:spcPts val="0"/>
                        </a:spcBef>
                        <a:spcAft>
                          <a:spcPts val="0"/>
                        </a:spcAft>
                      </a:pPr>
                      <a:r>
                        <a:rPr lang="en-US" sz="1000">
                          <a:effectLst/>
                        </a:rPr>
                        <a:t>Infrastructure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Serverless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Build on top of server and Network</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3838902682"/>
                  </a:ext>
                </a:extLst>
              </a:tr>
              <a:tr h="194573">
                <a:tc>
                  <a:txBody>
                    <a:bodyPr/>
                    <a:lstStyle/>
                    <a:p>
                      <a:pPr marL="0" marR="0" algn="just">
                        <a:lnSpc>
                          <a:spcPct val="150000"/>
                        </a:lnSpc>
                        <a:spcBef>
                          <a:spcPts val="0"/>
                        </a:spcBef>
                        <a:spcAft>
                          <a:spcPts val="0"/>
                        </a:spcAft>
                      </a:pPr>
                      <a:r>
                        <a:rPr lang="en-US" sz="1000">
                          <a:effectLst/>
                        </a:rPr>
                        <a:t>On Premise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No (cloud as a service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Both Cloud and On Prem</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3764423874"/>
                  </a:ext>
                </a:extLst>
              </a:tr>
              <a:tr h="194573">
                <a:tc>
                  <a:txBody>
                    <a:bodyPr/>
                    <a:lstStyle/>
                    <a:p>
                      <a:pPr marL="0" marR="0" algn="just">
                        <a:lnSpc>
                          <a:spcPct val="150000"/>
                        </a:lnSpc>
                        <a:spcBef>
                          <a:spcPts val="0"/>
                        </a:spcBef>
                        <a:spcAft>
                          <a:spcPts val="0"/>
                        </a:spcAft>
                      </a:pPr>
                      <a:r>
                        <a:rPr lang="en-US" sz="1000">
                          <a:effectLst/>
                        </a:rPr>
                        <a:t>Capacity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Petabytes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Petabytes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3581318451"/>
                  </a:ext>
                </a:extLst>
              </a:tr>
              <a:tr h="194573">
                <a:tc>
                  <a:txBody>
                    <a:bodyPr/>
                    <a:lstStyle/>
                    <a:p>
                      <a:pPr marL="0" marR="0" algn="just">
                        <a:lnSpc>
                          <a:spcPct val="150000"/>
                        </a:lnSpc>
                        <a:spcBef>
                          <a:spcPts val="0"/>
                        </a:spcBef>
                        <a:spcAft>
                          <a:spcPts val="0"/>
                        </a:spcAft>
                      </a:pPr>
                      <a:r>
                        <a:rPr lang="en-US" sz="1000">
                          <a:effectLst/>
                        </a:rPr>
                        <a:t>Database Support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SQL like interface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1658894797"/>
                  </a:ext>
                </a:extLst>
              </a:tr>
              <a:tr h="194573">
                <a:tc>
                  <a:txBody>
                    <a:bodyPr/>
                    <a:lstStyle/>
                    <a:p>
                      <a:pPr marL="0" marR="0" algn="just">
                        <a:lnSpc>
                          <a:spcPct val="150000"/>
                        </a:lnSpc>
                        <a:spcBef>
                          <a:spcPts val="0"/>
                        </a:spcBef>
                        <a:spcAft>
                          <a:spcPts val="0"/>
                        </a:spcAft>
                      </a:pPr>
                      <a:r>
                        <a:rPr lang="en-US" sz="1000">
                          <a:effectLst/>
                        </a:rPr>
                        <a:t>File Storage System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No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3619043791"/>
                  </a:ext>
                </a:extLst>
              </a:tr>
              <a:tr h="412446">
                <a:tc>
                  <a:txBody>
                    <a:bodyPr/>
                    <a:lstStyle/>
                    <a:p>
                      <a:pPr marL="0" marR="0" algn="just">
                        <a:lnSpc>
                          <a:spcPct val="150000"/>
                        </a:lnSpc>
                        <a:spcBef>
                          <a:spcPts val="0"/>
                        </a:spcBef>
                        <a:spcAft>
                          <a:spcPts val="0"/>
                        </a:spcAft>
                      </a:pPr>
                      <a:r>
                        <a:rPr lang="en-US" sz="1000">
                          <a:effectLst/>
                        </a:rPr>
                        <a:t>Distributed Processing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Database only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General Purpose, Structured and Unstructured data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725495685"/>
                  </a:ext>
                </a:extLst>
              </a:tr>
              <a:tr h="194573">
                <a:tc>
                  <a:txBody>
                    <a:bodyPr/>
                    <a:lstStyle/>
                    <a:p>
                      <a:pPr marL="0" marR="0" algn="just">
                        <a:lnSpc>
                          <a:spcPct val="150000"/>
                        </a:lnSpc>
                        <a:spcBef>
                          <a:spcPts val="0"/>
                        </a:spcBef>
                        <a:spcAft>
                          <a:spcPts val="0"/>
                        </a:spcAft>
                      </a:pPr>
                      <a:r>
                        <a:rPr lang="en-US" sz="1000">
                          <a:effectLst/>
                        </a:rPr>
                        <a:t>Processing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Distributed, Realtime, Batch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Distributed, Batch</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731345557"/>
                  </a:ext>
                </a:extLst>
              </a:tr>
              <a:tr h="412446">
                <a:tc>
                  <a:txBody>
                    <a:bodyPr/>
                    <a:lstStyle/>
                    <a:p>
                      <a:pPr marL="0" marR="0" algn="just">
                        <a:lnSpc>
                          <a:spcPct val="150000"/>
                        </a:lnSpc>
                        <a:spcBef>
                          <a:spcPts val="0"/>
                        </a:spcBef>
                        <a:spcAft>
                          <a:spcPts val="0"/>
                        </a:spcAft>
                      </a:pPr>
                      <a:r>
                        <a:rPr lang="en-US" sz="1000">
                          <a:effectLst/>
                        </a:rPr>
                        <a:t>Data Types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Structured ( Row/Column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Structed and unstructured ( Data Lake)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3758148759"/>
                  </a:ext>
                </a:extLst>
              </a:tr>
              <a:tr h="412446">
                <a:tc>
                  <a:txBody>
                    <a:bodyPr/>
                    <a:lstStyle/>
                    <a:p>
                      <a:pPr marL="0" marR="0" algn="just">
                        <a:lnSpc>
                          <a:spcPct val="150000"/>
                        </a:lnSpc>
                        <a:spcBef>
                          <a:spcPts val="0"/>
                        </a:spcBef>
                        <a:spcAft>
                          <a:spcPts val="0"/>
                        </a:spcAft>
                      </a:pPr>
                      <a:r>
                        <a:rPr lang="en-US" sz="1000">
                          <a:effectLst/>
                        </a:rPr>
                        <a:t>Easy to setup and Use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Yes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Require physical setup of infrastructure on premise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842939339"/>
                  </a:ext>
                </a:extLst>
              </a:tr>
              <a:tr h="412446">
                <a:tc>
                  <a:txBody>
                    <a:bodyPr/>
                    <a:lstStyle/>
                    <a:p>
                      <a:pPr marL="0" marR="0" algn="just">
                        <a:lnSpc>
                          <a:spcPct val="150000"/>
                        </a:lnSpc>
                        <a:spcBef>
                          <a:spcPts val="0"/>
                        </a:spcBef>
                        <a:spcAft>
                          <a:spcPts val="0"/>
                        </a:spcAft>
                      </a:pPr>
                      <a:r>
                        <a:rPr lang="en-US" sz="1000">
                          <a:effectLst/>
                        </a:rPr>
                        <a:t>SQL Query</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Standard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Through eco system components, Hive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1902194560"/>
                  </a:ext>
                </a:extLst>
              </a:tr>
              <a:tr h="194573">
                <a:tc>
                  <a:txBody>
                    <a:bodyPr/>
                    <a:lstStyle/>
                    <a:p>
                      <a:pPr marL="0" marR="0" algn="just">
                        <a:lnSpc>
                          <a:spcPct val="150000"/>
                        </a:lnSpc>
                        <a:spcBef>
                          <a:spcPts val="0"/>
                        </a:spcBef>
                        <a:spcAft>
                          <a:spcPts val="0"/>
                        </a:spcAft>
                      </a:pPr>
                      <a:r>
                        <a:rPr lang="en-US" sz="1000">
                          <a:effectLst/>
                        </a:rPr>
                        <a:t>Search Speed</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a:effectLst/>
                        </a:rPr>
                        <a:t>Very Fast for huge data</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tc>
                  <a:txBody>
                    <a:bodyPr/>
                    <a:lstStyle/>
                    <a:p>
                      <a:pPr marL="0" marR="0" algn="just">
                        <a:lnSpc>
                          <a:spcPct val="150000"/>
                        </a:lnSpc>
                        <a:spcBef>
                          <a:spcPts val="0"/>
                        </a:spcBef>
                        <a:spcAft>
                          <a:spcPts val="0"/>
                        </a:spcAft>
                      </a:pPr>
                      <a:r>
                        <a:rPr lang="en-US" sz="1000" dirty="0">
                          <a:effectLst/>
                        </a:rPr>
                        <a:t>Very fast for huge data</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54468" marR="54468" marT="0" marB="0"/>
                </a:tc>
                <a:extLst>
                  <a:ext uri="{0D108BD9-81ED-4DB2-BD59-A6C34878D82A}">
                    <a16:rowId xmlns:a16="http://schemas.microsoft.com/office/drawing/2014/main" val="1392990085"/>
                  </a:ext>
                </a:extLst>
              </a:tr>
            </a:tbl>
          </a:graphicData>
        </a:graphic>
      </p:graphicFrame>
    </p:spTree>
    <p:extLst>
      <p:ext uri="{BB962C8B-B14F-4D97-AF65-F5344CB8AC3E}">
        <p14:creationId xmlns:p14="http://schemas.microsoft.com/office/powerpoint/2010/main" val="406625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A4D7F-498B-204F-98FE-E501A82D113B}"/>
              </a:ext>
            </a:extLst>
          </p:cNvPr>
          <p:cNvSpPr>
            <a:spLocks noGrp="1"/>
          </p:cNvSpPr>
          <p:nvPr>
            <p:ph sz="quarter" idx="13"/>
          </p:nvPr>
        </p:nvSpPr>
        <p:spPr>
          <a:xfrm>
            <a:off x="685330" y="1802297"/>
            <a:ext cx="7772870" cy="4691268"/>
          </a:xfrm>
        </p:spPr>
        <p:txBody>
          <a:bodyPr/>
          <a:lstStyle/>
          <a:p>
            <a:r>
              <a:rPr lang="en-US" dirty="0"/>
              <a:t>In computing, a data warehouse also known as an enterprise data warehouse, is a system used for reporting and data analysis, and is considered a core component of business intelligence. DWs are central repositories of integrated data from one or more disparate source. They store current and historical data in one single place that are used for creating analytical reports for workers throughout the enterprise.</a:t>
            </a:r>
          </a:p>
          <a:p>
            <a:endParaRPr lang="en-US" dirty="0"/>
          </a:p>
        </p:txBody>
      </p:sp>
      <p:sp>
        <p:nvSpPr>
          <p:cNvPr id="5" name="Title 4">
            <a:extLst>
              <a:ext uri="{FF2B5EF4-FFF2-40B4-BE49-F238E27FC236}">
                <a16:creationId xmlns:a16="http://schemas.microsoft.com/office/drawing/2014/main" id="{2CA113AF-6529-3E43-B505-2AA2A39497B8}"/>
              </a:ext>
            </a:extLst>
          </p:cNvPr>
          <p:cNvSpPr>
            <a:spLocks noGrp="1"/>
          </p:cNvSpPr>
          <p:nvPr>
            <p:ph type="title"/>
          </p:nvPr>
        </p:nvSpPr>
        <p:spPr>
          <a:prstGeom prst="rect">
            <a:avLst/>
          </a:prstGeom>
        </p:spPr>
        <p:txBody>
          <a:bodyPr wrap="none">
            <a:spAutoFit/>
          </a:bodyPr>
          <a:lstStyle/>
          <a:p>
            <a:pPr algn="just">
              <a:lnSpc>
                <a:spcPct val="150000"/>
              </a:lnSpc>
            </a:pPr>
            <a:r>
              <a:rPr lang="en-US" b="1" dirty="0">
                <a:latin typeface="Times New Roman" panose="02020603050405020304" pitchFamily="18" charset="0"/>
                <a:ea typeface="DengXian" panose="02010600030101010101" pitchFamily="2" charset="-122"/>
                <a:cs typeface="Times New Roman" panose="02020603050405020304" pitchFamily="18" charset="0"/>
              </a:rPr>
              <a:t>Data warehouse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411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CA8-7C04-5549-96A0-11A82E0DB506}"/>
              </a:ext>
            </a:extLst>
          </p:cNvPr>
          <p:cNvSpPr>
            <a:spLocks noGrp="1"/>
          </p:cNvSpPr>
          <p:nvPr>
            <p:ph type="title"/>
          </p:nvPr>
        </p:nvSpPr>
        <p:spPr/>
        <p:txBody>
          <a:bodyPr/>
          <a:lstStyle/>
          <a:p>
            <a:r>
              <a:rPr lang="en-US" b="1" dirty="0"/>
              <a:t>Data warehouse </a:t>
            </a:r>
            <a:br>
              <a:rPr lang="en-US" dirty="0"/>
            </a:br>
            <a:endParaRPr lang="en-US" dirty="0"/>
          </a:p>
        </p:txBody>
      </p:sp>
      <p:sp>
        <p:nvSpPr>
          <p:cNvPr id="3" name="Content Placeholder 2">
            <a:extLst>
              <a:ext uri="{FF2B5EF4-FFF2-40B4-BE49-F238E27FC236}">
                <a16:creationId xmlns:a16="http://schemas.microsoft.com/office/drawing/2014/main" id="{37D759F5-9491-CD48-AED2-51C2CD405652}"/>
              </a:ext>
            </a:extLst>
          </p:cNvPr>
          <p:cNvSpPr>
            <a:spLocks noGrp="1"/>
          </p:cNvSpPr>
          <p:nvPr>
            <p:ph sz="quarter" idx="13"/>
          </p:nvPr>
        </p:nvSpPr>
        <p:spPr/>
        <p:txBody>
          <a:bodyPr>
            <a:normAutofit fontScale="92500" lnSpcReduction="20000"/>
          </a:bodyPr>
          <a:lstStyle/>
          <a:p>
            <a:r>
              <a:rPr lang="en-US" sz="1400" dirty="0">
                <a:latin typeface="Times New Roman" panose="02020603050405020304" pitchFamily="18" charset="0"/>
                <a:cs typeface="Times New Roman" panose="02020603050405020304" pitchFamily="18" charset="0"/>
              </a:rPr>
              <a:t>In computing, a data warehouse also known as an enterprise data warehouse, is a system used for reporting and data analysis</a:t>
            </a:r>
          </a:p>
          <a:p>
            <a:r>
              <a:rPr lang="en-US" dirty="0">
                <a:latin typeface="Times New Roman" panose="02020603050405020304" pitchFamily="18" charset="0"/>
                <a:cs typeface="Times New Roman" panose="02020603050405020304" pitchFamily="18" charset="0"/>
              </a:rPr>
              <a:t>On Hadoop platform, Hive is chosen mainly for below useful features to our analysis:</a:t>
            </a:r>
          </a:p>
          <a:p>
            <a:pPr lvl="0"/>
            <a:r>
              <a:rPr lang="en-MY" dirty="0">
                <a:latin typeface="Times New Roman" panose="02020603050405020304" pitchFamily="18" charset="0"/>
                <a:cs typeface="Times New Roman" panose="02020603050405020304" pitchFamily="18" charset="0"/>
              </a:rPr>
              <a:t>Support structured and untrusted  data </a:t>
            </a:r>
            <a:endParaRPr lang="en-US" dirty="0">
              <a:latin typeface="Times New Roman" panose="02020603050405020304" pitchFamily="18" charset="0"/>
              <a:cs typeface="Times New Roman" panose="02020603050405020304" pitchFamily="18" charset="0"/>
            </a:endParaRPr>
          </a:p>
          <a:p>
            <a:pPr lvl="0"/>
            <a:r>
              <a:rPr lang="en-MY" dirty="0">
                <a:latin typeface="Times New Roman" panose="02020603050405020304" pitchFamily="18" charset="0"/>
                <a:cs typeface="Times New Roman" panose="02020603050405020304" pitchFamily="18" charset="0"/>
              </a:rPr>
              <a:t>Support SQL-like query language, a familiar to most researcher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 Thrift server , and interface allowing ODBC connection to Visualization tools such as </a:t>
            </a:r>
            <a:r>
              <a:rPr lang="en-US" dirty="0" err="1">
                <a:latin typeface="Times New Roman" panose="02020603050405020304" pitchFamily="18" charset="0"/>
                <a:cs typeface="Times New Roman" panose="02020603050405020304" pitchFamily="18" charset="0"/>
              </a:rPr>
              <a:t>PowerBI</a:t>
            </a:r>
            <a:r>
              <a:rPr lang="en-US" dirty="0">
                <a:latin typeface="Times New Roman" panose="02020603050405020304" pitchFamily="18" charset="0"/>
                <a:cs typeface="Times New Roman" panose="02020603050405020304" pitchFamily="18" charset="0"/>
              </a:rPr>
              <a:t> and Tableau</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88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2C4C-D6C2-EE42-922D-F560C2078CE3}"/>
              </a:ext>
            </a:extLst>
          </p:cNvPr>
          <p:cNvSpPr>
            <a:spLocks noGrp="1"/>
          </p:cNvSpPr>
          <p:nvPr>
            <p:ph type="title"/>
          </p:nvPr>
        </p:nvSpPr>
        <p:spPr/>
        <p:txBody>
          <a:bodyPr/>
          <a:lstStyle/>
          <a:p>
            <a:r>
              <a:rPr lang="en-US" b="1" dirty="0"/>
              <a:t>Data scheme </a:t>
            </a:r>
            <a:br>
              <a:rPr lang="en-US" dirty="0"/>
            </a:br>
            <a:endParaRPr lang="en-US" dirty="0"/>
          </a:p>
        </p:txBody>
      </p:sp>
      <p:sp>
        <p:nvSpPr>
          <p:cNvPr id="3" name="Content Placeholder 2">
            <a:extLst>
              <a:ext uri="{FF2B5EF4-FFF2-40B4-BE49-F238E27FC236}">
                <a16:creationId xmlns:a16="http://schemas.microsoft.com/office/drawing/2014/main" id="{87A9F149-EBB1-EA4F-8B3D-367078AED2C4}"/>
              </a:ext>
            </a:extLst>
          </p:cNvPr>
          <p:cNvSpPr>
            <a:spLocks noGrp="1"/>
          </p:cNvSpPr>
          <p:nvPr>
            <p:ph sz="quarter" idx="13"/>
          </p:nvPr>
        </p:nvSpPr>
        <p:spPr>
          <a:xfrm>
            <a:off x="2583054" y="5046829"/>
            <a:ext cx="5875146" cy="744371"/>
          </a:xfrm>
        </p:spPr>
        <p:txBody>
          <a:bodyPr>
            <a:normAutofit/>
          </a:bodyPr>
          <a:lstStyle/>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6407909-7DD3-0740-920D-1AEC584BC44C}"/>
              </a:ext>
            </a:extLst>
          </p:cNvPr>
          <p:cNvSpPr>
            <a:spLocks noChangeArrowheads="1"/>
          </p:cNvSpPr>
          <p:nvPr/>
        </p:nvSpPr>
        <p:spPr bwMode="auto">
          <a:xfrm>
            <a:off x="2232482" y="292314"/>
            <a:ext cx="6911518" cy="16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8" descr="A screenshot of a cell phone&#10;&#10;Description automatically generated">
            <a:extLst>
              <a:ext uri="{FF2B5EF4-FFF2-40B4-BE49-F238E27FC236}">
                <a16:creationId xmlns:a16="http://schemas.microsoft.com/office/drawing/2014/main" id="{376A9217-B48F-AB4C-8ED4-350E025C6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112" y="2524364"/>
            <a:ext cx="5963479" cy="38207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3E7A6F0-7A3C-1B48-B70E-95FC79425E40}"/>
              </a:ext>
            </a:extLst>
          </p:cNvPr>
          <p:cNvSpPr>
            <a:spLocks noChangeArrowheads="1"/>
          </p:cNvSpPr>
          <p:nvPr/>
        </p:nvSpPr>
        <p:spPr bwMode="auto">
          <a:xfrm flipV="1">
            <a:off x="2232482" y="4254499"/>
            <a:ext cx="69115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87215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21</TotalTime>
  <Words>498</Words>
  <Application>Microsoft Macintosh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DengXian</vt:lpstr>
      <vt:lpstr>DengXian</vt:lpstr>
      <vt:lpstr>Times New Roman</vt:lpstr>
      <vt:lpstr>Arial</vt:lpstr>
      <vt:lpstr>Tw Cen MT</vt:lpstr>
      <vt:lpstr>Droplet</vt:lpstr>
      <vt:lpstr>PowerPoint Presentation</vt:lpstr>
      <vt:lpstr>Data acquisition  </vt:lpstr>
      <vt:lpstr>DATA PROCESSING </vt:lpstr>
      <vt:lpstr>PowerPoint Presentation</vt:lpstr>
      <vt:lpstr>Proposed model  </vt:lpstr>
      <vt:lpstr>Data Management  </vt:lpstr>
      <vt:lpstr>Data warehouse </vt:lpstr>
      <vt:lpstr>Data warehouse  </vt:lpstr>
      <vt:lpstr>Data scheme  </vt:lpstr>
      <vt:lpstr>Confusion Matrix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 TING</dc:creator>
  <cp:lastModifiedBy>ZHU TING</cp:lastModifiedBy>
  <cp:revision>3</cp:revision>
  <dcterms:created xsi:type="dcterms:W3CDTF">2019-06-02T14:49:18Z</dcterms:created>
  <dcterms:modified xsi:type="dcterms:W3CDTF">2019-06-02T15:16:29Z</dcterms:modified>
</cp:coreProperties>
</file>