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6" r:id="rId3"/>
    <p:sldId id="261" r:id="rId4"/>
    <p:sldId id="264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6A7E"/>
    <a:srgbClr val="427186"/>
    <a:srgbClr val="438580"/>
    <a:srgbClr val="4484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77030" autoAdjust="0"/>
  </p:normalViewPr>
  <p:slideViewPr>
    <p:cSldViewPr>
      <p:cViewPr varScale="1">
        <p:scale>
          <a:sx n="34" d="100"/>
          <a:sy n="34" d="100"/>
        </p:scale>
        <p:origin x="102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89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24770-D318-47C4-BEF8-D9FB05B680CE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C3FE17-CF66-4909-B7F8-27F9A1633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14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chemeClr val="bg1"/>
                </a:solidFill>
              </a:rPr>
              <a:t>Feel free to add notes here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3FE17-CF66-4909-B7F8-27F9A1633C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12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endParaRPr lang="en-US" baseline="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3FE17-CF66-4909-B7F8-27F9A1633C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251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endParaRPr lang="en-US" baseline="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3FE17-CF66-4909-B7F8-27F9A1633C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251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3FE17-CF66-4909-B7F8-27F9A1633C0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678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3FE17-CF66-4909-B7F8-27F9A1633C0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12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5D04E-1203-41C2-83EC-69E2E319235B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D4AB-A462-4203-BC02-0E04797E8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499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5D04E-1203-41C2-83EC-69E2E319235B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D4AB-A462-4203-BC02-0E04797E8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5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5D04E-1203-41C2-83EC-69E2E319235B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D4AB-A462-4203-BC02-0E04797E8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09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5D04E-1203-41C2-83EC-69E2E319235B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D4AB-A462-4203-BC02-0E04797E8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82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5D04E-1203-41C2-83EC-69E2E319235B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D4AB-A462-4203-BC02-0E04797E8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53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5D04E-1203-41C2-83EC-69E2E319235B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D4AB-A462-4203-BC02-0E04797E8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84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5D04E-1203-41C2-83EC-69E2E319235B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D4AB-A462-4203-BC02-0E04797E8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6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5D04E-1203-41C2-83EC-69E2E319235B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D4AB-A462-4203-BC02-0E04797E8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05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5D04E-1203-41C2-83EC-69E2E319235B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D4AB-A462-4203-BC02-0E04797E8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00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5D04E-1203-41C2-83EC-69E2E319235B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D4AB-A462-4203-BC02-0E04797E8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850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5D04E-1203-41C2-83EC-69E2E319235B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D4AB-A462-4203-BC02-0E04797E8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314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5D04E-1203-41C2-83EC-69E2E319235B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DD4AB-A462-4203-BC02-0E04797E8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210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6A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68375"/>
            <a:ext cx="8077200" cy="1752600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How  data analytics can support decision making - Airbnb Amsterdam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200400"/>
            <a:ext cx="6248400" cy="17526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Olive Michel-</a:t>
            </a:r>
            <a:r>
              <a:rPr lang="en-US" dirty="0" err="1">
                <a:solidFill>
                  <a:schemeClr val="bg1"/>
                </a:solidFill>
              </a:rPr>
              <a:t>Gutosi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732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6A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1175"/>
            <a:ext cx="7772400" cy="1470025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Question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2514600"/>
            <a:ext cx="8839200" cy="1470025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Identify the best Neighborhoods for hosting a successful Airbnb in Amsterdam.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795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6A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772400" cy="1470025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Analysis Methodology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52400" y="2057400"/>
            <a:ext cx="8839200" cy="4191000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The assumption is that listings  is the most vital variable.  Bookings  are also important . 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Variables correlated to listings like </a:t>
            </a:r>
            <a:r>
              <a:rPr lang="en-GB" dirty="0" err="1">
                <a:solidFill>
                  <a:schemeClr val="bg1"/>
                </a:solidFill>
              </a:rPr>
              <a:t>review_scores</a:t>
            </a:r>
            <a:r>
              <a:rPr lang="en-GB" dirty="0">
                <a:solidFill>
                  <a:schemeClr val="bg1"/>
                </a:solidFill>
              </a:rPr>
              <a:t> location, price and monthly income  are also vital in the selection of the desired neighbourhoods</a:t>
            </a:r>
            <a:r>
              <a:rPr lang="en-GB" dirty="0"/>
              <a:t>.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405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6A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772400" cy="1470025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Analysis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1828800"/>
            <a:ext cx="8839200" cy="4572000"/>
          </a:xfrm>
        </p:spPr>
        <p:txBody>
          <a:bodyPr>
            <a:noAutofit/>
          </a:bodyPr>
          <a:lstStyle/>
          <a:p>
            <a:pPr lvl="0" algn="l">
              <a:spcBef>
                <a:spcPts val="0"/>
              </a:spcBef>
              <a:defRPr/>
            </a:pPr>
            <a:r>
              <a:rPr lang="en-GB" sz="2400" dirty="0">
                <a:solidFill>
                  <a:schemeClr val="bg1"/>
                </a:solidFill>
              </a:rPr>
              <a:t>Oud-Noord has top scores on all criteria regarding bookings, listings, price, income and location rating. </a:t>
            </a:r>
          </a:p>
          <a:p>
            <a:pPr lvl="0" algn="l">
              <a:spcBef>
                <a:spcPts val="0"/>
              </a:spcBef>
              <a:defRPr/>
            </a:pPr>
            <a:endParaRPr lang="en-GB" sz="2400" dirty="0">
              <a:solidFill>
                <a:schemeClr val="bg1"/>
              </a:solidFill>
            </a:endParaRPr>
          </a:p>
          <a:p>
            <a:pPr lvl="0" algn="l">
              <a:spcBef>
                <a:spcPts val="0"/>
              </a:spcBef>
              <a:defRPr/>
            </a:pPr>
            <a:r>
              <a:rPr lang="en-GB" sz="2400" dirty="0" err="1">
                <a:solidFill>
                  <a:schemeClr val="bg1"/>
                </a:solidFill>
              </a:rPr>
              <a:t>Slotervaart</a:t>
            </a:r>
            <a:r>
              <a:rPr lang="en-GB" sz="2400" dirty="0">
                <a:solidFill>
                  <a:schemeClr val="bg1"/>
                </a:solidFill>
              </a:rPr>
              <a:t> has good listings and bookings; although its low priced and currently has low location ratings, its seen tremendous growth over the last years registering a percentage growth of  119 over the past 5 years</a:t>
            </a:r>
          </a:p>
          <a:p>
            <a:pPr lvl="0" algn="l">
              <a:spcBef>
                <a:spcPts val="0"/>
              </a:spcBef>
              <a:defRPr/>
            </a:pPr>
            <a:endParaRPr lang="en-GB" sz="2400" dirty="0">
              <a:solidFill>
                <a:schemeClr val="bg1"/>
              </a:solidFill>
            </a:endParaRPr>
          </a:p>
          <a:p>
            <a:pPr lvl="0" algn="l">
              <a:spcBef>
                <a:spcPts val="0"/>
              </a:spcBef>
              <a:defRPr/>
            </a:pPr>
            <a:r>
              <a:rPr lang="en-GB" sz="2400" dirty="0" err="1">
                <a:solidFill>
                  <a:schemeClr val="bg1"/>
                </a:solidFill>
              </a:rPr>
              <a:t>Buitenveldert</a:t>
            </a:r>
            <a:r>
              <a:rPr lang="en-GB" sz="2400" dirty="0">
                <a:solidFill>
                  <a:schemeClr val="bg1"/>
                </a:solidFill>
              </a:rPr>
              <a:t> - </a:t>
            </a:r>
            <a:r>
              <a:rPr lang="en-GB" sz="2400" dirty="0" err="1">
                <a:solidFill>
                  <a:schemeClr val="bg1"/>
                </a:solidFill>
              </a:rPr>
              <a:t>Zuidas</a:t>
            </a:r>
            <a:r>
              <a:rPr lang="en-GB" sz="2400" dirty="0">
                <a:solidFill>
                  <a:schemeClr val="bg1"/>
                </a:solidFill>
              </a:rPr>
              <a:t>  has good bookings, price and good potential for monthly income.</a:t>
            </a:r>
          </a:p>
          <a:p>
            <a:pPr lvl="0" algn="l">
              <a:spcBef>
                <a:spcPts val="0"/>
              </a:spcBef>
              <a:defRPr/>
            </a:pPr>
            <a:r>
              <a:rPr lang="en-GB" sz="2400" dirty="0">
                <a:solidFill>
                  <a:schemeClr val="bg1"/>
                </a:solidFill>
              </a:rPr>
              <a:t>Considering renters, Noord-West deserves selection although it  has low income -  its got the best renter reviews so  </a:t>
            </a:r>
          </a:p>
        </p:txBody>
      </p:sp>
    </p:spTree>
    <p:extLst>
      <p:ext uri="{BB962C8B-B14F-4D97-AF65-F5344CB8AC3E}">
        <p14:creationId xmlns:p14="http://schemas.microsoft.com/office/powerpoint/2010/main" val="3670020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6A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457200" y="609600"/>
            <a:ext cx="7772400" cy="1470025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Visualization of Analysis slide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52400" y="2079624"/>
            <a:ext cx="8839200" cy="4168775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High competition areas, private rooms and shares are filtered out.  </a:t>
            </a:r>
            <a:r>
              <a:rPr lang="en-US" dirty="0" err="1">
                <a:solidFill>
                  <a:schemeClr val="bg1"/>
                </a:solidFill>
              </a:rPr>
              <a:t>Aparf</a:t>
            </a:r>
            <a:r>
              <a:rPr lang="en-US" dirty="0">
                <a:solidFill>
                  <a:schemeClr val="bg1"/>
                </a:solidFill>
              </a:rPr>
              <a:t> from the bars, conditional formatting is used to  show above average figures and  </a:t>
            </a:r>
            <a:r>
              <a:rPr lang="en-US" dirty="0" err="1">
                <a:solidFill>
                  <a:schemeClr val="bg1"/>
                </a:solidFill>
              </a:rPr>
              <a:t>neighbourhoods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D4718E-5427-467B-9C6E-70A4D7A4D920}"/>
              </a:ext>
            </a:extLst>
          </p:cNvPr>
          <p:cNvPicPr>
            <a:picLocks noChangeAspect="1" noChangeArrowheads="1"/>
            <a:extLst>
              <a:ext uri="{84589F7E-364E-4C9E-8A38-B11213B215E9}">
                <a14:cameraTool xmlns:a14="http://schemas.microsoft.com/office/drawing/2010/main" cellRange="$A$93:$F$104"/>
              </a:ext>
            </a:extLst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4149634"/>
            <a:ext cx="8839200" cy="2098766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a14" a14:legacySpreadsheetColorIndex="9"/>
          </a:solidFill>
          <a:ln w="9525">
            <a:solidFill>
              <a:srgbClr xmlns:mc="http://schemas.openxmlformats.org/markup-compatibility/2006" xmlns:a14="http://schemas.microsoft.com/office/drawing/2010/main" val="000000" mc:Ignorable="a14" a14:legacySpreadsheetColorIndex="64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21983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6A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1175"/>
            <a:ext cx="7772400" cy="1470025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Looking forward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2514600"/>
            <a:ext cx="8839200" cy="37338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Recommendation:</a:t>
            </a:r>
          </a:p>
          <a:p>
            <a:pPr marL="457200" indent="-457200" algn="l">
              <a:buFont typeface="Arial"/>
              <a:buChar char="•"/>
            </a:pPr>
            <a:r>
              <a:rPr lang="en-GB" dirty="0">
                <a:solidFill>
                  <a:schemeClr val="bg1"/>
                </a:solidFill>
              </a:rPr>
              <a:t>Oud-Noord, </a:t>
            </a:r>
            <a:r>
              <a:rPr lang="en-GB" dirty="0" err="1">
                <a:solidFill>
                  <a:schemeClr val="bg1"/>
                </a:solidFill>
              </a:rPr>
              <a:t>Slotervaart</a:t>
            </a:r>
            <a:r>
              <a:rPr lang="en-GB" dirty="0">
                <a:solidFill>
                  <a:schemeClr val="bg1"/>
                </a:solidFill>
              </a:rPr>
              <a:t> and </a:t>
            </a:r>
            <a:r>
              <a:rPr lang="en-GB" dirty="0" err="1">
                <a:solidFill>
                  <a:schemeClr val="bg1"/>
                </a:solidFill>
              </a:rPr>
              <a:t>Buitenveldert</a:t>
            </a:r>
            <a:r>
              <a:rPr lang="en-GB" dirty="0">
                <a:solidFill>
                  <a:schemeClr val="bg1"/>
                </a:solidFill>
              </a:rPr>
              <a:t> - </a:t>
            </a:r>
            <a:r>
              <a:rPr lang="en-GB" dirty="0" err="1">
                <a:solidFill>
                  <a:schemeClr val="bg1"/>
                </a:solidFill>
              </a:rPr>
              <a:t>Zuidas</a:t>
            </a:r>
            <a:r>
              <a:rPr lang="en-GB" dirty="0">
                <a:solidFill>
                  <a:schemeClr val="bg1"/>
                </a:solidFill>
              </a:rPr>
              <a:t>  - are the best areas.  Considering renters - Noord-west is a good addition.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</a:rPr>
              <a:t>Other listing attributes – right pricing, attractive listing, clear house rules, insurance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58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15062</TotalTime>
  <Words>244</Words>
  <Application>Microsoft Office PowerPoint</Application>
  <PresentationFormat>On-screen Show (4:3)</PresentationFormat>
  <Paragraphs>27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How  data analytics can support decision making - Airbnb Amsterdam </vt:lpstr>
      <vt:lpstr>Question</vt:lpstr>
      <vt:lpstr>Analysis Methodology</vt:lpstr>
      <vt:lpstr>Analysis Slide</vt:lpstr>
      <vt:lpstr>Visualization of Analysis slide</vt:lpstr>
      <vt:lpstr>Looking forward</vt:lpstr>
    </vt:vector>
  </TitlesOfParts>
  <Company>Burson-Marsteller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Smarter Agriculture with Flowthings.io</dc:title>
  <dc:creator>Albert Schweitzer</dc:creator>
  <cp:lastModifiedBy>kiligamboha akiki</cp:lastModifiedBy>
  <cp:revision>43</cp:revision>
  <dcterms:created xsi:type="dcterms:W3CDTF">2015-07-26T05:13:50Z</dcterms:created>
  <dcterms:modified xsi:type="dcterms:W3CDTF">2018-05-24T00:14:22Z</dcterms:modified>
</cp:coreProperties>
</file>