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2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5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3/16/21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C3D5A3-92BF-45E7-A326-86A6B9649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basketball hoop">
            <a:extLst>
              <a:ext uri="{FF2B5EF4-FFF2-40B4-BE49-F238E27FC236}">
                <a16:creationId xmlns:a16="http://schemas.microsoft.com/office/drawing/2014/main" id="{4C7A6F7C-EF7E-4942-B877-69146D3F9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7" r="9631" b="-2"/>
          <a:stretch/>
        </p:blipFill>
        <p:spPr>
          <a:xfrm>
            <a:off x="4743450" y="10"/>
            <a:ext cx="7448550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B61F4-6725-4877-AB5E-0AA409E6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629526" cy="6858001"/>
          </a:xfrm>
          <a:custGeom>
            <a:avLst/>
            <a:gdLst>
              <a:gd name="connsiteX0" fmla="*/ 0 w 7629526"/>
              <a:gd name="connsiteY0" fmla="*/ 0 h 6858001"/>
              <a:gd name="connsiteX1" fmla="*/ 619126 w 7629526"/>
              <a:gd name="connsiteY1" fmla="*/ 0 h 6858001"/>
              <a:gd name="connsiteX2" fmla="*/ 941496 w 7629526"/>
              <a:gd name="connsiteY2" fmla="*/ 0 h 6858001"/>
              <a:gd name="connsiteX3" fmla="*/ 1481455 w 7629526"/>
              <a:gd name="connsiteY3" fmla="*/ 0 h 6858001"/>
              <a:gd name="connsiteX4" fmla="*/ 2219956 w 7629526"/>
              <a:gd name="connsiteY4" fmla="*/ 0 h 6858001"/>
              <a:gd name="connsiteX5" fmla="*/ 2362200 w 7629526"/>
              <a:gd name="connsiteY5" fmla="*/ 0 h 6858001"/>
              <a:gd name="connsiteX6" fmla="*/ 2620379 w 7629526"/>
              <a:gd name="connsiteY6" fmla="*/ 0 h 6858001"/>
              <a:gd name="connsiteX7" fmla="*/ 3743390 w 7629526"/>
              <a:gd name="connsiteY7" fmla="*/ 0 h 6858001"/>
              <a:gd name="connsiteX8" fmla="*/ 3813033 w 7629526"/>
              <a:gd name="connsiteY8" fmla="*/ 0 h 6858001"/>
              <a:gd name="connsiteX9" fmla="*/ 7629526 w 7629526"/>
              <a:gd name="connsiteY9" fmla="*/ 1 h 6858001"/>
              <a:gd name="connsiteX10" fmla="*/ 7559730 w 7629526"/>
              <a:gd name="connsiteY10" fmla="*/ 1 h 6858001"/>
              <a:gd name="connsiteX11" fmla="*/ 7559730 w 7629526"/>
              <a:gd name="connsiteY11" fmla="*/ 3526 h 6858001"/>
              <a:gd name="connsiteX12" fmla="*/ 7346056 w 7629526"/>
              <a:gd name="connsiteY12" fmla="*/ 14315 h 6858001"/>
              <a:gd name="connsiteX13" fmla="*/ 4857039 w 7629526"/>
              <a:gd name="connsiteY13" fmla="*/ 2772489 h 6858001"/>
              <a:gd name="connsiteX14" fmla="*/ 4858958 w 7629526"/>
              <a:gd name="connsiteY14" fmla="*/ 2848416 h 6858001"/>
              <a:gd name="connsiteX15" fmla="*/ 4857040 w 7629526"/>
              <a:gd name="connsiteY15" fmla="*/ 2848416 h 6858001"/>
              <a:gd name="connsiteX16" fmla="*/ 4857040 w 7629526"/>
              <a:gd name="connsiteY16" fmla="*/ 6858001 h 6858001"/>
              <a:gd name="connsiteX17" fmla="*/ 3095567 w 7629526"/>
              <a:gd name="connsiteY17" fmla="*/ 6858001 h 6858001"/>
              <a:gd name="connsiteX18" fmla="*/ 1481455 w 7629526"/>
              <a:gd name="connsiteY18" fmla="*/ 6858001 h 6858001"/>
              <a:gd name="connsiteX19" fmla="*/ 941496 w 7629526"/>
              <a:gd name="connsiteY19" fmla="*/ 6858001 h 6858001"/>
              <a:gd name="connsiteX20" fmla="*/ 941496 w 7629526"/>
              <a:gd name="connsiteY20" fmla="*/ 6858000 h 6858001"/>
              <a:gd name="connsiteX21" fmla="*/ 619126 w 7629526"/>
              <a:gd name="connsiteY21" fmla="*/ 6858000 h 6858001"/>
              <a:gd name="connsiteX22" fmla="*/ 0 w 7629526"/>
              <a:gd name="connsiteY22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29526" h="6858001">
                <a:moveTo>
                  <a:pt x="0" y="0"/>
                </a:moveTo>
                <a:lnTo>
                  <a:pt x="619126" y="0"/>
                </a:lnTo>
                <a:lnTo>
                  <a:pt x="941496" y="0"/>
                </a:lnTo>
                <a:lnTo>
                  <a:pt x="1481455" y="0"/>
                </a:lnTo>
                <a:lnTo>
                  <a:pt x="2219956" y="0"/>
                </a:lnTo>
                <a:lnTo>
                  <a:pt x="2362200" y="0"/>
                </a:lnTo>
                <a:lnTo>
                  <a:pt x="2620379" y="0"/>
                </a:lnTo>
                <a:lnTo>
                  <a:pt x="3743390" y="0"/>
                </a:lnTo>
                <a:lnTo>
                  <a:pt x="3813033" y="0"/>
                </a:lnTo>
                <a:lnTo>
                  <a:pt x="7629526" y="1"/>
                </a:lnTo>
                <a:lnTo>
                  <a:pt x="7559730" y="1"/>
                </a:lnTo>
                <a:lnTo>
                  <a:pt x="7559730" y="3526"/>
                </a:lnTo>
                <a:lnTo>
                  <a:pt x="7346056" y="14315"/>
                </a:lnTo>
                <a:cubicBezTo>
                  <a:pt x="5948012" y="156294"/>
                  <a:pt x="4857039" y="1336986"/>
                  <a:pt x="4857039" y="2772489"/>
                </a:cubicBezTo>
                <a:cubicBezTo>
                  <a:pt x="4857679" y="2797798"/>
                  <a:pt x="4858318" y="2823107"/>
                  <a:pt x="4858958" y="2848416"/>
                </a:cubicBezTo>
                <a:lnTo>
                  <a:pt x="4857040" y="2848416"/>
                </a:lnTo>
                <a:lnTo>
                  <a:pt x="4857040" y="6858001"/>
                </a:lnTo>
                <a:lnTo>
                  <a:pt x="3095567" y="6858001"/>
                </a:lnTo>
                <a:lnTo>
                  <a:pt x="1481455" y="6858001"/>
                </a:lnTo>
                <a:lnTo>
                  <a:pt x="941496" y="6858001"/>
                </a:lnTo>
                <a:lnTo>
                  <a:pt x="941496" y="6858000"/>
                </a:lnTo>
                <a:lnTo>
                  <a:pt x="6191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DBD4F9-FE5F-4708-9D31-321F03A6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85801"/>
            <a:ext cx="12191999" cy="6172199"/>
          </a:xfrm>
          <a:custGeom>
            <a:avLst/>
            <a:gdLst>
              <a:gd name="connsiteX0" fmla="*/ 0 w 12191999"/>
              <a:gd name="connsiteY0" fmla="*/ 388716 h 6172199"/>
              <a:gd name="connsiteX1" fmla="*/ 3848509 w 12191999"/>
              <a:gd name="connsiteY1" fmla="*/ 4237225 h 6172199"/>
              <a:gd name="connsiteX2" fmla="*/ 3904658 w 12191999"/>
              <a:gd name="connsiteY2" fmla="*/ 4235805 h 6172199"/>
              <a:gd name="connsiteX3" fmla="*/ 3904658 w 12191999"/>
              <a:gd name="connsiteY3" fmla="*/ 4236304 h 6172199"/>
              <a:gd name="connsiteX4" fmla="*/ 12191999 w 12191999"/>
              <a:gd name="connsiteY4" fmla="*/ 4246836 h 6172199"/>
              <a:gd name="connsiteX5" fmla="*/ 12191999 w 12191999"/>
              <a:gd name="connsiteY5" fmla="*/ 6172199 h 6172199"/>
              <a:gd name="connsiteX6" fmla="*/ 0 w 12191999"/>
              <a:gd name="connsiteY6" fmla="*/ 6172199 h 6172199"/>
              <a:gd name="connsiteX7" fmla="*/ 0 w 12191999"/>
              <a:gd name="connsiteY7" fmla="*/ 5558957 h 6172199"/>
              <a:gd name="connsiteX8" fmla="*/ 0 w 12191999"/>
              <a:gd name="connsiteY8" fmla="*/ 4246836 h 6172199"/>
              <a:gd name="connsiteX9" fmla="*/ 0 w 12191999"/>
              <a:gd name="connsiteY9" fmla="*/ 0 h 6172199"/>
              <a:gd name="connsiteX10" fmla="*/ 2 w 12191999"/>
              <a:gd name="connsiteY10" fmla="*/ 0 h 6172199"/>
              <a:gd name="connsiteX11" fmla="*/ 2 w 12191999"/>
              <a:gd name="connsiteY11" fmla="*/ 283322 h 6172199"/>
              <a:gd name="connsiteX12" fmla="*/ 2666 w 12191999"/>
              <a:gd name="connsiteY12" fmla="*/ 283322 h 6172199"/>
              <a:gd name="connsiteX13" fmla="*/ 0 w 12191999"/>
              <a:gd name="connsiteY13" fmla="*/ 388716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172199">
                <a:moveTo>
                  <a:pt x="0" y="388716"/>
                </a:moveTo>
                <a:cubicBezTo>
                  <a:pt x="0" y="2514189"/>
                  <a:pt x="1723036" y="4237225"/>
                  <a:pt x="3848509" y="4237225"/>
                </a:cubicBezTo>
                <a:cubicBezTo>
                  <a:pt x="3867225" y="4236752"/>
                  <a:pt x="3885942" y="4236278"/>
                  <a:pt x="3904658" y="4235805"/>
                </a:cubicBezTo>
                <a:lnTo>
                  <a:pt x="3904658" y="4236304"/>
                </a:lnTo>
                <a:cubicBezTo>
                  <a:pt x="6667105" y="4239815"/>
                  <a:pt x="9429553" y="4243325"/>
                  <a:pt x="12191999" y="4246836"/>
                </a:cubicBezTo>
                <a:lnTo>
                  <a:pt x="12191999" y="6172199"/>
                </a:lnTo>
                <a:lnTo>
                  <a:pt x="0" y="6172199"/>
                </a:lnTo>
                <a:lnTo>
                  <a:pt x="0" y="5558957"/>
                </a:lnTo>
                <a:lnTo>
                  <a:pt x="0" y="4246836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283322"/>
                </a:lnTo>
                <a:lnTo>
                  <a:pt x="2666" y="283322"/>
                </a:lnTo>
                <a:lnTo>
                  <a:pt x="0" y="3887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07D4-3872-3840-90A8-EFDED84B1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9"/>
            <a:ext cx="3467099" cy="3876171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NBA SPORT’S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D404-A330-9749-9921-A649C5916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3467099" cy="90437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Ryan, Buckley, Ben</a:t>
            </a:r>
          </a:p>
        </p:txBody>
      </p:sp>
    </p:spTree>
    <p:extLst>
      <p:ext uri="{BB962C8B-B14F-4D97-AF65-F5344CB8AC3E}">
        <p14:creationId xmlns:p14="http://schemas.microsoft.com/office/powerpoint/2010/main" val="40860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37-5F96-C74A-A6F7-7370C526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F205-7C01-484A-9E97-22EB5D4E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1919672"/>
            <a:ext cx="9914860" cy="3417778"/>
          </a:xfrm>
        </p:spPr>
        <p:txBody>
          <a:bodyPr/>
          <a:lstStyle/>
          <a:p>
            <a:r>
              <a:rPr lang="en-US" dirty="0"/>
              <a:t>Field Goal Percentage Rolling Average</a:t>
            </a:r>
          </a:p>
          <a:p>
            <a:r>
              <a:rPr lang="en-US" dirty="0"/>
              <a:t>Free Throw Percentage Rolling Average</a:t>
            </a:r>
          </a:p>
          <a:p>
            <a:r>
              <a:rPr lang="en-US" dirty="0"/>
              <a:t>3-Pointer Field Goal Percentage Rolling Average</a:t>
            </a:r>
          </a:p>
          <a:p>
            <a:r>
              <a:rPr lang="en-US" dirty="0"/>
              <a:t>Total Assists Rolling Average</a:t>
            </a:r>
          </a:p>
          <a:p>
            <a:r>
              <a:rPr lang="en-US" dirty="0"/>
              <a:t>Total Rebounds Rolling Average</a:t>
            </a:r>
          </a:p>
        </p:txBody>
      </p:sp>
    </p:spTree>
    <p:extLst>
      <p:ext uri="{BB962C8B-B14F-4D97-AF65-F5344CB8AC3E}">
        <p14:creationId xmlns:p14="http://schemas.microsoft.com/office/powerpoint/2010/main" val="16499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EF68-CF5F-D546-B852-33316DF9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F08-E099-C449-A0D5-6B8A4364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DecisionTreeClassifier</a:t>
            </a:r>
            <a:r>
              <a:rPr lang="en-US" dirty="0"/>
              <a:t> ❌</a:t>
            </a:r>
          </a:p>
          <a:p>
            <a:pPr lvl="1"/>
            <a:r>
              <a:rPr lang="en-US" dirty="0"/>
              <a:t>47% Accuracy</a:t>
            </a:r>
          </a:p>
          <a:p>
            <a:r>
              <a:rPr lang="en-US" dirty="0" err="1"/>
              <a:t>LogisticRegression</a:t>
            </a:r>
            <a:r>
              <a:rPr lang="en-US" dirty="0"/>
              <a:t> ❌</a:t>
            </a:r>
          </a:p>
          <a:p>
            <a:pPr lvl="1"/>
            <a:r>
              <a:rPr lang="en-US" dirty="0"/>
              <a:t>61%  Accuracy (Testing)</a:t>
            </a:r>
          </a:p>
          <a:p>
            <a:pPr lvl="1"/>
            <a:r>
              <a:rPr lang="en-US" dirty="0"/>
              <a:t>51%  Accuracy (Training)</a:t>
            </a:r>
          </a:p>
          <a:p>
            <a:r>
              <a:rPr lang="en-US" dirty="0" err="1"/>
              <a:t>XGBoost</a:t>
            </a:r>
            <a:r>
              <a:rPr lang="en-US" dirty="0"/>
              <a:t> ❌ </a:t>
            </a:r>
          </a:p>
          <a:p>
            <a:pPr lvl="1"/>
            <a:r>
              <a:rPr lang="en-US" dirty="0"/>
              <a:t>51% Accuracy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 ✅</a:t>
            </a:r>
          </a:p>
          <a:p>
            <a:pPr lvl="1"/>
            <a:r>
              <a:rPr lang="en-US" dirty="0"/>
              <a:t>55% Accuracy</a:t>
            </a:r>
          </a:p>
        </p:txBody>
      </p:sp>
    </p:spTree>
    <p:extLst>
      <p:ext uri="{BB962C8B-B14F-4D97-AF65-F5344CB8AC3E}">
        <p14:creationId xmlns:p14="http://schemas.microsoft.com/office/powerpoint/2010/main" val="138519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9C9-CD4C-874E-B65C-720B9871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8CB-E817-A343-B1BF-051790DE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Run</a:t>
            </a:r>
          </a:p>
          <a:p>
            <a:pPr lvl="1"/>
            <a:r>
              <a:rPr lang="en-US" dirty="0"/>
              <a:t>$370</a:t>
            </a:r>
          </a:p>
          <a:p>
            <a:r>
              <a:rPr lang="en-US" dirty="0"/>
              <a:t>Second Run</a:t>
            </a:r>
          </a:p>
          <a:p>
            <a:pPr lvl="1"/>
            <a:r>
              <a:rPr lang="en-US" dirty="0"/>
              <a:t>-$164</a:t>
            </a:r>
          </a:p>
          <a:p>
            <a:r>
              <a:rPr lang="en-US" dirty="0"/>
              <a:t>Third Run</a:t>
            </a:r>
          </a:p>
          <a:p>
            <a:pPr lvl="1"/>
            <a:r>
              <a:rPr lang="en-US"/>
              <a:t>xxxx</a:t>
            </a:r>
            <a:endParaRPr lang="en-US" dirty="0"/>
          </a:p>
          <a:p>
            <a:r>
              <a:rPr lang="en-US" dirty="0"/>
              <a:t>Total Winnings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xxxx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9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F2E9-B9DD-3344-8CBF-2AB0F52B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991C-E79D-A845-BB40-1356EAFE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ELO Ratings</a:t>
            </a:r>
          </a:p>
          <a:p>
            <a:r>
              <a:rPr lang="en-US" dirty="0"/>
              <a:t>Recent Player Performance</a:t>
            </a:r>
          </a:p>
          <a:p>
            <a:r>
              <a:rPr lang="en-US" dirty="0"/>
              <a:t>Player Season Performance</a:t>
            </a:r>
          </a:p>
        </p:txBody>
      </p:sp>
    </p:spTree>
    <p:extLst>
      <p:ext uri="{BB962C8B-B14F-4D97-AF65-F5344CB8AC3E}">
        <p14:creationId xmlns:p14="http://schemas.microsoft.com/office/powerpoint/2010/main" val="61776927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5E8"/>
      </a:lt2>
      <a:accent1>
        <a:srgbClr val="BB9B81"/>
      </a:accent1>
      <a:accent2>
        <a:srgbClr val="BA817F"/>
      </a:accent2>
      <a:accent3>
        <a:srgbClr val="C594A7"/>
      </a:accent3>
      <a:accent4>
        <a:srgbClr val="BA7FAE"/>
      </a:accent4>
      <a:accent5>
        <a:srgbClr val="BB94C5"/>
      </a:accent5>
      <a:accent6>
        <a:srgbClr val="957FBA"/>
      </a:accent6>
      <a:hlink>
        <a:srgbClr val="5C85A7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{8D092715-7642-D946-ACBC-C0A3B4C6D0F3}tf10001122</Template>
  <TotalTime>159</TotalTime>
  <Words>94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Nova Light</vt:lpstr>
      <vt:lpstr>Elephant</vt:lpstr>
      <vt:lpstr>ModOverlayVTI</vt:lpstr>
      <vt:lpstr>NBA SPORT’S BETTING</vt:lpstr>
      <vt:lpstr>KEY FEATURES</vt:lpstr>
      <vt:lpstr>MACHINE LEARNING MODELS</vt:lpstr>
      <vt:lpstr>WINNINGS</vt:lpstr>
      <vt:lpstr>OTHER FEATURES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SPORT’S BETTING</dc:title>
  <dc:creator>Buckley Weglarz</dc:creator>
  <cp:lastModifiedBy>Buckley Weglarz</cp:lastModifiedBy>
  <cp:revision>11</cp:revision>
  <dcterms:created xsi:type="dcterms:W3CDTF">2021-03-17T01:31:30Z</dcterms:created>
  <dcterms:modified xsi:type="dcterms:W3CDTF">2021-03-17T04:11:29Z</dcterms:modified>
</cp:coreProperties>
</file>