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315" r:id="rId2"/>
    <p:sldId id="340" r:id="rId3"/>
    <p:sldId id="256" r:id="rId4"/>
    <p:sldId id="328" r:id="rId5"/>
    <p:sldId id="383" r:id="rId6"/>
    <p:sldId id="331" r:id="rId7"/>
    <p:sldId id="381" r:id="rId8"/>
    <p:sldId id="382" r:id="rId9"/>
    <p:sldId id="384" r:id="rId10"/>
    <p:sldId id="332" r:id="rId11"/>
    <p:sldId id="329" r:id="rId12"/>
    <p:sldId id="335" r:id="rId13"/>
    <p:sldId id="386" r:id="rId14"/>
    <p:sldId id="379" r:id="rId15"/>
    <p:sldId id="341" r:id="rId16"/>
    <p:sldId id="342" r:id="rId17"/>
    <p:sldId id="371" r:id="rId18"/>
    <p:sldId id="367" r:id="rId19"/>
    <p:sldId id="369" r:id="rId20"/>
    <p:sldId id="368" r:id="rId21"/>
    <p:sldId id="370" r:id="rId22"/>
    <p:sldId id="372" r:id="rId23"/>
    <p:sldId id="373" r:id="rId24"/>
    <p:sldId id="385" r:id="rId25"/>
    <p:sldId id="344" r:id="rId26"/>
    <p:sldId id="346" r:id="rId27"/>
    <p:sldId id="376" r:id="rId28"/>
    <p:sldId id="387" r:id="rId29"/>
    <p:sldId id="316" r:id="rId30"/>
    <p:sldId id="388" r:id="rId31"/>
    <p:sldId id="345" r:id="rId32"/>
    <p:sldId id="378" r:id="rId33"/>
    <p:sldId id="347" r:id="rId34"/>
    <p:sldId id="348" r:id="rId35"/>
    <p:sldId id="330" r:id="rId36"/>
    <p:sldId id="339" r:id="rId37"/>
    <p:sldId id="380" r:id="rId38"/>
    <p:sldId id="338" r:id="rId39"/>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754" userDrawn="1">
          <p15:clr>
            <a:srgbClr val="A4A3A4"/>
          </p15:clr>
        </p15:guide>
        <p15:guide id="4" pos="1565" userDrawn="1">
          <p15:clr>
            <a:srgbClr val="A4A3A4"/>
          </p15:clr>
        </p15:guide>
        <p15:guide id="5" orient="horz" pos="2391" userDrawn="1">
          <p15:clr>
            <a:srgbClr val="A4A3A4"/>
          </p15:clr>
        </p15:guide>
        <p15:guide id="6" pos="1066" userDrawn="1">
          <p15:clr>
            <a:srgbClr val="A4A3A4"/>
          </p15:clr>
        </p15:guide>
        <p15:guide id="7" pos="113" userDrawn="1">
          <p15:clr>
            <a:srgbClr val="A4A3A4"/>
          </p15:clr>
        </p15:guide>
        <p15:guide id="8" pos="2880" userDrawn="1">
          <p15:clr>
            <a:srgbClr val="A4A3A4"/>
          </p15:clr>
        </p15:guide>
        <p15:guide id="9"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A087"/>
    <a:srgbClr val="C51729"/>
    <a:srgbClr val="D26C53"/>
    <a:srgbClr val="2E5660"/>
    <a:srgbClr val="8A8787"/>
    <a:srgbClr val="613620"/>
    <a:srgbClr val="CAA884"/>
    <a:srgbClr val="794247"/>
    <a:srgbClr val="EDDFD2"/>
    <a:srgbClr val="341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39" autoAdjust="0"/>
  </p:normalViewPr>
  <p:slideViewPr>
    <p:cSldViewPr snapToGrid="0" showGuides="1">
      <p:cViewPr varScale="1">
        <p:scale>
          <a:sx n="102" d="100"/>
          <a:sy n="102" d="100"/>
        </p:scale>
        <p:origin x="93" y="69"/>
      </p:cViewPr>
      <p:guideLst>
        <p:guide orient="horz" pos="2754"/>
        <p:guide pos="1565"/>
        <p:guide orient="horz" pos="2391"/>
        <p:guide pos="1066"/>
        <p:guide pos="113"/>
        <p:guide pos="2880"/>
        <p:guide orient="horz" pos="1620"/>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66723689967936"/>
          <c:y val="0.24187466968587457"/>
          <c:w val="0.82679740824151515"/>
          <c:h val="0.69759642524653742"/>
        </c:manualLayout>
      </c:layout>
      <c:barChart>
        <c:barDir val="col"/>
        <c:grouping val="clustered"/>
        <c:varyColors val="0"/>
        <c:ser>
          <c:idx val="0"/>
          <c:order val="0"/>
          <c:tx>
            <c:strRef>
              <c:f>Sheet1!$B$1</c:f>
              <c:strCache>
                <c:ptCount val="1"/>
                <c:pt idx="0">
                  <c:v>Change in Number of Annual CRH Passengers Per CRH</c:v>
                </c:pt>
              </c:strCache>
            </c:strRef>
          </c:tx>
          <c:spPr>
            <a:solidFill>
              <a:schemeClr val="accent1"/>
            </a:solidFill>
            <a:ln>
              <a:solidFill>
                <a:srgbClr val="E0A087"/>
              </a:solidFill>
            </a:ln>
            <a:effectLst/>
          </c:spPr>
          <c:invertIfNegative val="0"/>
          <c:dLbls>
            <c:spPr>
              <a:noFill/>
              <a:ln>
                <a:noFill/>
              </a:ln>
              <a:effectLst/>
            </c:spPr>
            <c:txPr>
              <a:bodyPr rot="0" spcFirstLastPara="1" vertOverflow="ellipsis" vert="horz" wrap="square" anchor="ctr" anchorCtr="0"/>
              <a:lstStyle/>
              <a:p>
                <a:pPr algn="ctr">
                  <a:defRPr lang="en-US" altLang="zh-CN"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2009</c:v>
                </c:pt>
                <c:pt idx="1">
                  <c:v>2010</c:v>
                </c:pt>
                <c:pt idx="2">
                  <c:v>2011</c:v>
                </c:pt>
                <c:pt idx="3">
                  <c:v>2012</c:v>
                </c:pt>
                <c:pt idx="4">
                  <c:v>2013</c:v>
                </c:pt>
                <c:pt idx="5">
                  <c:v>2014</c:v>
                </c:pt>
                <c:pt idx="6">
                  <c:v>2015</c:v>
                </c:pt>
                <c:pt idx="7">
                  <c:v>2016</c:v>
                </c:pt>
                <c:pt idx="8">
                  <c:v>2017</c:v>
                </c:pt>
                <c:pt idx="9">
                  <c:v>2018</c:v>
                </c:pt>
                <c:pt idx="10">
                  <c:v>2019</c:v>
                </c:pt>
                <c:pt idx="11">
                  <c:v>2020</c:v>
                </c:pt>
              </c:numCache>
            </c:numRef>
          </c:cat>
          <c:val>
            <c:numRef>
              <c:f>Sheet1!$B$2:$B$13</c:f>
              <c:numCache>
                <c:formatCode>0.0%</c:formatCode>
                <c:ptCount val="12"/>
                <c:pt idx="0">
                  <c:v>-0.18505912272372649</c:v>
                </c:pt>
                <c:pt idx="1">
                  <c:v>6.1972002960068995E-3</c:v>
                </c:pt>
                <c:pt idx="2">
                  <c:v>6.8919029948104837E-2</c:v>
                </c:pt>
                <c:pt idx="3">
                  <c:v>-3.0897082680367505E-2</c:v>
                </c:pt>
                <c:pt idx="4">
                  <c:v>7.0296187954069778E-2</c:v>
                </c:pt>
                <c:pt idx="5">
                  <c:v>-3.7928979207768498E-2</c:v>
                </c:pt>
                <c:pt idx="6">
                  <c:v>-4.1516792361027788E-2</c:v>
                </c:pt>
                <c:pt idx="7">
                  <c:v>-7.6693195073745724E-2</c:v>
                </c:pt>
                <c:pt idx="8">
                  <c:v>4.1180412044282022E-2</c:v>
                </c:pt>
                <c:pt idx="9">
                  <c:v>3.8991965996896916E-2</c:v>
                </c:pt>
                <c:pt idx="10">
                  <c:v>5.3484918793399672E-2</c:v>
                </c:pt>
                <c:pt idx="11">
                  <c:v>3.2363758170807166E-2</c:v>
                </c:pt>
              </c:numCache>
            </c:numRef>
          </c:val>
          <c:extLst>
            <c:ext xmlns:c16="http://schemas.microsoft.com/office/drawing/2014/chart" uri="{C3380CC4-5D6E-409C-BE32-E72D297353CC}">
              <c16:uniqueId val="{00000000-0AAF-40A4-8FCB-AD570AABFA2B}"/>
            </c:ext>
          </c:extLst>
        </c:ser>
        <c:dLbls>
          <c:dLblPos val="outEnd"/>
          <c:showLegendKey val="0"/>
          <c:showVal val="1"/>
          <c:showCatName val="0"/>
          <c:showSerName val="0"/>
          <c:showPercent val="0"/>
          <c:showBubbleSize val="0"/>
        </c:dLbls>
        <c:gapWidth val="182"/>
        <c:axId val="717822992"/>
        <c:axId val="717823552"/>
      </c:barChart>
      <c:catAx>
        <c:axId val="71782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zh-CN"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crossAx val="717823552"/>
        <c:crosses val="autoZero"/>
        <c:auto val="1"/>
        <c:lblAlgn val="ctr"/>
        <c:lblOffset val="100"/>
        <c:noMultiLvlLbl val="0"/>
      </c:catAx>
      <c:valAx>
        <c:axId val="71782355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lgn="ctr">
              <a:defRPr lang="en-US" altLang="zh-CN"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crossAx val="717822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lgn="ctr">
            <a:defRPr lang="en-US" altLang="zh-CN"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sz="1000">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Annual railway passenger volume</c:v>
                </c:pt>
              </c:strCache>
            </c:strRef>
          </c:tx>
          <c:spPr>
            <a:ln w="28575" cap="rnd">
              <a:solidFill>
                <a:srgbClr val="E0A087"/>
              </a:solidFill>
              <a:round/>
            </a:ln>
            <a:effectLst/>
          </c:spPr>
          <c:marker>
            <c:symbol val="none"/>
          </c:marker>
          <c:cat>
            <c:numRef>
              <c:f>Sheet1!$A$2:$A$14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Sheet1!$B$2:$B$14</c:f>
              <c:numCache>
                <c:formatCode>General</c:formatCode>
                <c:ptCount val="13"/>
                <c:pt idx="0">
                  <c:v>129.41311999999999</c:v>
                </c:pt>
                <c:pt idx="1">
                  <c:v>170.77984000000001</c:v>
                </c:pt>
                <c:pt idx="2">
                  <c:v>289.4117</c:v>
                </c:pt>
                <c:pt idx="3">
                  <c:v>420.21084000000002</c:v>
                </c:pt>
                <c:pt idx="4">
                  <c:v>515.28026</c:v>
                </c:pt>
                <c:pt idx="5">
                  <c:v>670.49333999999999</c:v>
                </c:pt>
                <c:pt idx="6">
                  <c:v>907.46040000000005</c:v>
                </c:pt>
                <c:pt idx="7">
                  <c:v>1160.7414600000002</c:v>
                </c:pt>
                <c:pt idx="8">
                  <c:v>1471.8370600000001</c:v>
                </c:pt>
                <c:pt idx="9">
                  <c:v>1739.2631999999999</c:v>
                </c:pt>
                <c:pt idx="10">
                  <c:v>2004.7203</c:v>
                </c:pt>
                <c:pt idx="11">
                  <c:v>2288.3702400000002</c:v>
                </c:pt>
                <c:pt idx="12">
                  <c:v>2544.5680000000002</c:v>
                </c:pt>
              </c:numCache>
            </c:numRef>
          </c:val>
          <c:smooth val="0"/>
          <c:extLst>
            <c:ext xmlns:c16="http://schemas.microsoft.com/office/drawing/2014/chart" uri="{C3380CC4-5D6E-409C-BE32-E72D297353CC}">
              <c16:uniqueId val="{00000000-172F-4BE6-A17B-25C053EA425D}"/>
            </c:ext>
          </c:extLst>
        </c:ser>
        <c:ser>
          <c:idx val="1"/>
          <c:order val="1"/>
          <c:tx>
            <c:strRef>
              <c:f>Sheet1!$C$1</c:f>
              <c:strCache>
                <c:ptCount val="1"/>
                <c:pt idx="0">
                  <c:v>Number of CRH</c:v>
                </c:pt>
              </c:strCache>
            </c:strRef>
          </c:tx>
          <c:spPr>
            <a:ln w="28575" cap="rnd">
              <a:solidFill>
                <a:schemeClr val="accent2"/>
              </a:solidFill>
              <a:round/>
            </a:ln>
            <a:effectLst/>
          </c:spPr>
          <c:marker>
            <c:symbol val="none"/>
          </c:marker>
          <c:cat>
            <c:numRef>
              <c:f>Sheet1!$A$2:$A$14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Sheet1!$C$2:$C$14</c:f>
              <c:numCache>
                <c:formatCode>General</c:formatCode>
                <c:ptCount val="13"/>
                <c:pt idx="0">
                  <c:v>176</c:v>
                </c:pt>
                <c:pt idx="1">
                  <c:v>285</c:v>
                </c:pt>
                <c:pt idx="2">
                  <c:v>480</c:v>
                </c:pt>
                <c:pt idx="3">
                  <c:v>652</c:v>
                </c:pt>
                <c:pt idx="4">
                  <c:v>825</c:v>
                </c:pt>
                <c:pt idx="5">
                  <c:v>1003</c:v>
                </c:pt>
                <c:pt idx="6">
                  <c:v>1411</c:v>
                </c:pt>
                <c:pt idx="7">
                  <c:v>1883</c:v>
                </c:pt>
                <c:pt idx="8">
                  <c:v>2586</c:v>
                </c:pt>
                <c:pt idx="9">
                  <c:v>2935</c:v>
                </c:pt>
                <c:pt idx="10">
                  <c:v>3256</c:v>
                </c:pt>
                <c:pt idx="11">
                  <c:v>3528</c:v>
                </c:pt>
                <c:pt idx="12">
                  <c:v>3800</c:v>
                </c:pt>
              </c:numCache>
            </c:numRef>
          </c:val>
          <c:smooth val="0"/>
          <c:extLst>
            <c:ext xmlns:c16="http://schemas.microsoft.com/office/drawing/2014/chart" uri="{C3380CC4-5D6E-409C-BE32-E72D297353CC}">
              <c16:uniqueId val="{00000001-172F-4BE6-A17B-25C053EA425D}"/>
            </c:ext>
          </c:extLst>
        </c:ser>
        <c:ser>
          <c:idx val="2"/>
          <c:order val="2"/>
          <c:tx>
            <c:strRef>
              <c:f>Sheet1!$D$1</c:f>
              <c:strCache>
                <c:ptCount val="1"/>
                <c:pt idx="0">
                  <c:v>ACP</c:v>
                </c:pt>
              </c:strCache>
            </c:strRef>
          </c:tx>
          <c:spPr>
            <a:ln w="28575" cap="rnd">
              <a:solidFill>
                <a:schemeClr val="accent1"/>
              </a:solidFill>
              <a:round/>
            </a:ln>
            <a:effectLst/>
          </c:spPr>
          <c:marker>
            <c:symbol val="none"/>
          </c:marker>
          <c:cat>
            <c:numRef>
              <c:f>Sheet1!$A$2:$A$14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Sheet1!$D$2:$D$14</c:f>
              <c:numCache>
                <c:formatCode>General</c:formatCode>
                <c:ptCount val="13"/>
                <c:pt idx="0">
                  <c:v>7353.0181818181818</c:v>
                </c:pt>
                <c:pt idx="1">
                  <c:v>5992.2750877192984</c:v>
                </c:pt>
                <c:pt idx="2">
                  <c:v>6029.4104166666666</c:v>
                </c:pt>
                <c:pt idx="3">
                  <c:v>6444.9515337423318</c:v>
                </c:pt>
                <c:pt idx="4">
                  <c:v>6245.8213333333342</c:v>
                </c:pt>
                <c:pt idx="5">
                  <c:v>6684.8787637088735</c:v>
                </c:pt>
                <c:pt idx="6">
                  <c:v>6431.3281360737064</c:v>
                </c:pt>
                <c:pt idx="7">
                  <c:v>6164.3200212426982</c:v>
                </c:pt>
                <c:pt idx="8">
                  <c:v>5691.5586233565355</c:v>
                </c:pt>
                <c:pt idx="9">
                  <c:v>5925.9393526405447</c:v>
                </c:pt>
                <c:pt idx="10">
                  <c:v>6157.0033783783783</c:v>
                </c:pt>
                <c:pt idx="11">
                  <c:v>6486.3102040816329</c:v>
                </c:pt>
                <c:pt idx="12">
                  <c:v>6696.2315789473696</c:v>
                </c:pt>
              </c:numCache>
            </c:numRef>
          </c:val>
          <c:smooth val="0"/>
          <c:extLst>
            <c:ext xmlns:c16="http://schemas.microsoft.com/office/drawing/2014/chart" uri="{C3380CC4-5D6E-409C-BE32-E72D297353CC}">
              <c16:uniqueId val="{00000002-172F-4BE6-A17B-25C053EA425D}"/>
            </c:ext>
          </c:extLst>
        </c:ser>
        <c:dLbls>
          <c:showLegendKey val="0"/>
          <c:showVal val="0"/>
          <c:showCatName val="0"/>
          <c:showSerName val="0"/>
          <c:showPercent val="0"/>
          <c:showBubbleSize val="0"/>
        </c:dLbls>
        <c:smooth val="0"/>
        <c:axId val="717822992"/>
        <c:axId val="717823552"/>
      </c:lineChart>
      <c:catAx>
        <c:axId val="71782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crossAx val="717823552"/>
        <c:crosses val="autoZero"/>
        <c:auto val="1"/>
        <c:lblAlgn val="ctr"/>
        <c:lblOffset val="100"/>
        <c:noMultiLvlLbl val="0"/>
      </c:catAx>
      <c:valAx>
        <c:axId val="717823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crossAx val="717822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sz="1000">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a:effectLst>
              <a:outerShdw blurRad="50800" dist="38100" dir="5400000" algn="t" rotWithShape="0">
                <a:prstClr val="black">
                  <a:alpha val="40000"/>
                </a:prstClr>
              </a:outerShdw>
            </a:effectLst>
          </c:spPr>
          <c:dPt>
            <c:idx val="0"/>
            <c:bubble3D val="0"/>
            <c:spPr>
              <a:solidFill>
                <a:srgbClr val="2E5660"/>
              </a:solidFill>
              <a:ln w="18983">
                <a:noFill/>
              </a:ln>
              <a:effectLst>
                <a:outerShdw blurRad="50800" dist="38100" dir="5400000" algn="t" rotWithShape="0">
                  <a:prstClr val="black">
                    <a:alpha val="40000"/>
                  </a:prstClr>
                </a:outerShdw>
              </a:effectLst>
            </c:spPr>
            <c:extLst>
              <c:ext xmlns:c16="http://schemas.microsoft.com/office/drawing/2014/chart" uri="{C3380CC4-5D6E-409C-BE32-E72D297353CC}">
                <c16:uniqueId val="{00000001-44C5-4F20-BA23-645A8C00F4C7}"/>
              </c:ext>
            </c:extLst>
          </c:dPt>
          <c:dPt>
            <c:idx val="1"/>
            <c:bubble3D val="0"/>
            <c:spPr>
              <a:solidFill>
                <a:srgbClr val="C51729"/>
              </a:solidFill>
              <a:ln w="18983">
                <a:noFill/>
              </a:ln>
              <a:effectLst>
                <a:outerShdw blurRad="50800" dist="38100" dir="5400000" algn="t" rotWithShape="0">
                  <a:prstClr val="black">
                    <a:alpha val="40000"/>
                  </a:prstClr>
                </a:outerShdw>
              </a:effectLst>
            </c:spPr>
            <c:extLst>
              <c:ext xmlns:c16="http://schemas.microsoft.com/office/drawing/2014/chart" uri="{C3380CC4-5D6E-409C-BE32-E72D297353CC}">
                <c16:uniqueId val="{00000003-44C5-4F20-BA23-645A8C00F4C7}"/>
              </c:ext>
            </c:extLst>
          </c:dPt>
          <c:dPt>
            <c:idx val="2"/>
            <c:bubble3D val="0"/>
            <c:spPr>
              <a:solidFill>
                <a:srgbClr val="2E5660"/>
              </a:solidFill>
              <a:ln w="18983">
                <a:noFill/>
              </a:ln>
              <a:effectLst>
                <a:outerShdw blurRad="50800" dist="38100" dir="5400000" algn="t" rotWithShape="0">
                  <a:prstClr val="black">
                    <a:alpha val="40000"/>
                  </a:prstClr>
                </a:outerShdw>
              </a:effectLst>
            </c:spPr>
            <c:extLst>
              <c:ext xmlns:c16="http://schemas.microsoft.com/office/drawing/2014/chart" uri="{C3380CC4-5D6E-409C-BE32-E72D297353CC}">
                <c16:uniqueId val="{00000005-44C5-4F20-BA23-645A8C00F4C7}"/>
              </c:ext>
            </c:extLst>
          </c:dPt>
          <c:dPt>
            <c:idx val="3"/>
            <c:bubble3D val="0"/>
            <c:spPr>
              <a:solidFill>
                <a:srgbClr val="CAA884"/>
              </a:solidFill>
              <a:ln w="18983">
                <a:noFill/>
              </a:ln>
              <a:effectLst>
                <a:outerShdw blurRad="50800" dist="38100" dir="5400000" algn="t" rotWithShape="0">
                  <a:prstClr val="black">
                    <a:alpha val="40000"/>
                  </a:prstClr>
                </a:outerShdw>
              </a:effectLst>
            </c:spPr>
            <c:extLst>
              <c:ext xmlns:c16="http://schemas.microsoft.com/office/drawing/2014/chart" uri="{C3380CC4-5D6E-409C-BE32-E72D297353CC}">
                <c16:uniqueId val="{00000007-44C5-4F20-BA23-645A8C00F4C7}"/>
              </c:ext>
            </c:extLst>
          </c:dPt>
          <c:cat>
            <c:strRef>
              <c:f>Sheet1!$A$2:$A$3</c:f>
              <c:strCache>
                <c:ptCount val="2"/>
                <c:pt idx="0">
                  <c:v>Risk</c:v>
                </c:pt>
                <c:pt idx="1">
                  <c:v>Benefits</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8-44C5-4F20-BA23-645A8C00F4C7}"/>
            </c:ext>
          </c:extLst>
        </c:ser>
        <c:dLbls>
          <c:showLegendKey val="0"/>
          <c:showVal val="0"/>
          <c:showCatName val="0"/>
          <c:showSerName val="0"/>
          <c:showPercent val="0"/>
          <c:showBubbleSize val="0"/>
          <c:showLeaderLines val="1"/>
        </c:dLbls>
        <c:firstSliceAng val="0"/>
      </c:pieChart>
      <c:spPr>
        <a:noFill/>
        <a:ln w="25355">
          <a:noFill/>
        </a:ln>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62C1E2-159A-463B-94CA-C7A9D3EDC25E}" type="datetimeFigureOut">
              <a:rPr lang="zh-CN" altLang="en-US" smtClean="0"/>
              <a:t>2020/1/21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C42C9-80A0-4808-85F6-4F6AA3D5F135}" type="slidenum">
              <a:rPr lang="zh-CN" altLang="en-US" smtClean="0"/>
              <a:t>‹#›</a:t>
            </a:fld>
            <a:endParaRPr lang="zh-CN" altLang="en-US"/>
          </a:p>
        </p:txBody>
      </p:sp>
    </p:spTree>
    <p:extLst>
      <p:ext uri="{BB962C8B-B14F-4D97-AF65-F5344CB8AC3E}">
        <p14:creationId xmlns:p14="http://schemas.microsoft.com/office/powerpoint/2010/main" val="3678516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17A46-1118-48C4-B835-495787D0934C}"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EC5DD-2C2E-4DC7-B8E1-B2DA8D4E2E85}" type="slidenum">
              <a:rPr lang="zh-CN" altLang="en-US" smtClean="0"/>
              <a:t>‹#›</a:t>
            </a:fld>
            <a:endParaRPr lang="zh-CN" altLang="en-US"/>
          </a:p>
        </p:txBody>
      </p:sp>
    </p:spTree>
    <p:extLst>
      <p:ext uri="{BB962C8B-B14F-4D97-AF65-F5344CB8AC3E}">
        <p14:creationId xmlns:p14="http://schemas.microsoft.com/office/powerpoint/2010/main" val="210586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Good afternoon, everyone. We are glad to be here to present our group project in the next 20 minutes.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1</a:t>
            </a:fld>
            <a:endParaRPr lang="zh-CN" altLang="en-US"/>
          </a:p>
        </p:txBody>
      </p:sp>
    </p:spTree>
    <p:extLst>
      <p:ext uri="{BB962C8B-B14F-4D97-AF65-F5344CB8AC3E}">
        <p14:creationId xmlns:p14="http://schemas.microsoft.com/office/powerpoint/2010/main" val="28007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However, the current practice </a:t>
            </a:r>
            <a:r>
              <a:rPr lang="en-US" altLang="zh-CN" sz="1200" kern="1200" dirty="0" err="1">
                <a:solidFill>
                  <a:schemeClr val="tx1"/>
                </a:solidFill>
                <a:effectLst/>
                <a:latin typeface="+mn-lt"/>
                <a:ea typeface="+mn-ea"/>
                <a:cs typeface="+mn-cs"/>
              </a:rPr>
              <a:t>relys</a:t>
            </a:r>
            <a:r>
              <a:rPr lang="en-US" altLang="zh-CN" sz="1200" kern="1200" dirty="0">
                <a:solidFill>
                  <a:schemeClr val="tx1"/>
                </a:solidFill>
                <a:effectLst/>
                <a:latin typeface="+mn-lt"/>
                <a:ea typeface="+mn-ea"/>
                <a:cs typeface="+mn-cs"/>
              </a:rPr>
              <a:t> too much on intuition and we have to develop a more scientific approach for fair </a:t>
            </a:r>
            <a:r>
              <a:rPr lang="en-US" altLang="zh-CN" sz="1200" kern="1200" dirty="0" err="1">
                <a:solidFill>
                  <a:schemeClr val="tx1"/>
                </a:solidFill>
                <a:effectLst/>
                <a:latin typeface="+mn-lt"/>
                <a:ea typeface="+mn-ea"/>
                <a:cs typeface="+mn-cs"/>
              </a:rPr>
              <a:t>pricing.With</a:t>
            </a:r>
            <a:r>
              <a:rPr lang="en-US" altLang="zh-CN" sz="1200" kern="1200" dirty="0">
                <a:solidFill>
                  <a:schemeClr val="tx1"/>
                </a:solidFill>
                <a:effectLst/>
                <a:latin typeface="+mn-lt"/>
                <a:ea typeface="+mn-ea"/>
                <a:cs typeface="+mn-cs"/>
              </a:rPr>
              <a:t> the trend that advertising cost will be directly related to exposure volume, we propose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 that advertising fees should be set based on exposure forecast rather than historical performance;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that exposure increase should be considered a benchmark when deciding price increase;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 that timeliness and accuracy should be invested on to shift surplus from early advertisers </a:t>
            </a:r>
            <a:endParaRPr lang="zh-CN" altLang="en-US" dirty="0"/>
          </a:p>
        </p:txBody>
      </p:sp>
      <p:sp>
        <p:nvSpPr>
          <p:cNvPr id="4" name="灯片编号占位符 3"/>
          <p:cNvSpPr>
            <a:spLocks noGrp="1"/>
          </p:cNvSpPr>
          <p:nvPr>
            <p:ph type="sldNum" sz="quarter" idx="5"/>
          </p:nvPr>
        </p:nvSpPr>
        <p:spPr/>
        <p:txBody>
          <a:bodyPr/>
          <a:lstStyle/>
          <a:p>
            <a:fld id="{331EC5DD-2C2E-4DC7-B8E1-B2DA8D4E2E85}" type="slidenum">
              <a:rPr lang="zh-CN" altLang="en-US" smtClean="0"/>
              <a:t>10</a:t>
            </a:fld>
            <a:endParaRPr lang="zh-CN" altLang="en-US"/>
          </a:p>
        </p:txBody>
      </p:sp>
    </p:spTree>
    <p:extLst>
      <p:ext uri="{BB962C8B-B14F-4D97-AF65-F5344CB8AC3E}">
        <p14:creationId xmlns:p14="http://schemas.microsoft.com/office/powerpoint/2010/main" val="76156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11</a:t>
            </a:fld>
            <a:endParaRPr lang="zh-CN" altLang="en-US"/>
          </a:p>
        </p:txBody>
      </p:sp>
    </p:spTree>
    <p:extLst>
      <p:ext uri="{BB962C8B-B14F-4D97-AF65-F5344CB8AC3E}">
        <p14:creationId xmlns:p14="http://schemas.microsoft.com/office/powerpoint/2010/main" val="3083638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EC5DD-2C2E-4DC7-B8E1-B2DA8D4E2E85}" type="slidenum">
              <a:rPr lang="zh-CN" altLang="en-US" smtClean="0"/>
              <a:t>23</a:t>
            </a:fld>
            <a:endParaRPr lang="zh-CN" altLang="en-US"/>
          </a:p>
        </p:txBody>
      </p:sp>
    </p:spTree>
    <p:extLst>
      <p:ext uri="{BB962C8B-B14F-4D97-AF65-F5344CB8AC3E}">
        <p14:creationId xmlns:p14="http://schemas.microsoft.com/office/powerpoint/2010/main" val="334898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29</a:t>
            </a:fld>
            <a:endParaRPr lang="zh-CN" altLang="en-US"/>
          </a:p>
        </p:txBody>
      </p:sp>
    </p:spTree>
    <p:extLst>
      <p:ext uri="{BB962C8B-B14F-4D97-AF65-F5344CB8AC3E}">
        <p14:creationId xmlns:p14="http://schemas.microsoft.com/office/powerpoint/2010/main" val="204242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30</a:t>
            </a:fld>
            <a:endParaRPr lang="zh-CN" altLang="en-US"/>
          </a:p>
        </p:txBody>
      </p:sp>
    </p:spTree>
    <p:extLst>
      <p:ext uri="{BB962C8B-B14F-4D97-AF65-F5344CB8AC3E}">
        <p14:creationId xmlns:p14="http://schemas.microsoft.com/office/powerpoint/2010/main" val="82337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31</a:t>
            </a:fld>
            <a:endParaRPr lang="zh-CN" altLang="en-US"/>
          </a:p>
        </p:txBody>
      </p:sp>
    </p:spTree>
    <p:extLst>
      <p:ext uri="{BB962C8B-B14F-4D97-AF65-F5344CB8AC3E}">
        <p14:creationId xmlns:p14="http://schemas.microsoft.com/office/powerpoint/2010/main" val="114962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32</a:t>
            </a:fld>
            <a:endParaRPr lang="zh-CN" altLang="en-US"/>
          </a:p>
        </p:txBody>
      </p:sp>
    </p:spTree>
    <p:extLst>
      <p:ext uri="{BB962C8B-B14F-4D97-AF65-F5344CB8AC3E}">
        <p14:creationId xmlns:p14="http://schemas.microsoft.com/office/powerpoint/2010/main" val="149725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1EC5DD-2C2E-4DC7-B8E1-B2DA8D4E2E85}" type="slidenum">
              <a:rPr lang="zh-CN" altLang="en-US" smtClean="0"/>
              <a:t>33</a:t>
            </a:fld>
            <a:endParaRPr lang="zh-CN" altLang="en-US"/>
          </a:p>
        </p:txBody>
      </p:sp>
    </p:spTree>
    <p:extLst>
      <p:ext uri="{BB962C8B-B14F-4D97-AF65-F5344CB8AC3E}">
        <p14:creationId xmlns:p14="http://schemas.microsoft.com/office/powerpoint/2010/main" val="54874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34</a:t>
            </a:fld>
            <a:endParaRPr lang="zh-CN" altLang="en-US"/>
          </a:p>
        </p:txBody>
      </p:sp>
    </p:spTree>
    <p:extLst>
      <p:ext uri="{BB962C8B-B14F-4D97-AF65-F5344CB8AC3E}">
        <p14:creationId xmlns:p14="http://schemas.microsoft.com/office/powerpoint/2010/main" val="803982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35</a:t>
            </a:fld>
            <a:endParaRPr lang="zh-CN" altLang="en-US"/>
          </a:p>
        </p:txBody>
      </p:sp>
    </p:spTree>
    <p:extLst>
      <p:ext uri="{BB962C8B-B14F-4D97-AF65-F5344CB8AC3E}">
        <p14:creationId xmlns:p14="http://schemas.microsoft.com/office/powerpoint/2010/main" val="13516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we get started, the work allocation of our team is shown as this slide. (pause for 5 seconds)</a:t>
            </a:r>
            <a:endParaRPr lang="zh-CN" altLang="en-US" dirty="0"/>
          </a:p>
        </p:txBody>
      </p:sp>
      <p:sp>
        <p:nvSpPr>
          <p:cNvPr id="4" name="灯片编号占位符 3"/>
          <p:cNvSpPr>
            <a:spLocks noGrp="1"/>
          </p:cNvSpPr>
          <p:nvPr>
            <p:ph type="sldNum" sz="quarter" idx="5"/>
          </p:nvPr>
        </p:nvSpPr>
        <p:spPr/>
        <p:txBody>
          <a:bodyPr/>
          <a:lstStyle/>
          <a:p>
            <a:fld id="{331EC5DD-2C2E-4DC7-B8E1-B2DA8D4E2E85}" type="slidenum">
              <a:rPr lang="zh-CN" altLang="en-US" smtClean="0"/>
              <a:t>2</a:t>
            </a:fld>
            <a:endParaRPr lang="zh-CN" altLang="en-US"/>
          </a:p>
        </p:txBody>
      </p:sp>
    </p:spTree>
    <p:extLst>
      <p:ext uri="{BB962C8B-B14F-4D97-AF65-F5344CB8AC3E}">
        <p14:creationId xmlns:p14="http://schemas.microsoft.com/office/powerpoint/2010/main" val="15026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38</a:t>
            </a:fld>
            <a:endParaRPr lang="zh-CN" altLang="en-US"/>
          </a:p>
        </p:txBody>
      </p:sp>
    </p:spTree>
    <p:extLst>
      <p:ext uri="{BB962C8B-B14F-4D97-AF65-F5344CB8AC3E}">
        <p14:creationId xmlns:p14="http://schemas.microsoft.com/office/powerpoint/2010/main" val="152127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Now begin. Our presentation is divided into four parts.</a:t>
            </a:r>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3</a:t>
            </a:fld>
            <a:endParaRPr lang="zh-CN" altLang="en-US"/>
          </a:p>
        </p:txBody>
      </p:sp>
    </p:spTree>
    <p:extLst>
      <p:ext uri="{BB962C8B-B14F-4D97-AF65-F5344CB8AC3E}">
        <p14:creationId xmlns:p14="http://schemas.microsoft.com/office/powerpoint/2010/main" val="4127629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 let’s introduce ourselves.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1EC5DD-2C2E-4DC7-B8E1-B2DA8D4E2E85}" type="slidenum">
              <a:rPr lang="zh-CN" altLang="en-US" smtClean="0"/>
              <a:t>4</a:t>
            </a:fld>
            <a:endParaRPr lang="zh-CN" altLang="en-US"/>
          </a:p>
        </p:txBody>
      </p:sp>
    </p:spTree>
    <p:extLst>
      <p:ext uri="{BB962C8B-B14F-4D97-AF65-F5344CB8AC3E}">
        <p14:creationId xmlns:p14="http://schemas.microsoft.com/office/powerpoint/2010/main" val="88778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are a rail media company. We partner with train operating companies and railway stations across China. We invest in the rail environment to deliver the best advertising conditions to achieve stakeholder objectives and enhance the experience for passengers. </a:t>
            </a:r>
            <a:endParaRPr lang="zh-CN" altLang="en-US" dirty="0"/>
          </a:p>
        </p:txBody>
      </p:sp>
      <p:sp>
        <p:nvSpPr>
          <p:cNvPr id="4" name="灯片编号占位符 3"/>
          <p:cNvSpPr>
            <a:spLocks noGrp="1"/>
          </p:cNvSpPr>
          <p:nvPr>
            <p:ph type="sldNum" sz="quarter" idx="5"/>
          </p:nvPr>
        </p:nvSpPr>
        <p:spPr/>
        <p:txBody>
          <a:bodyPr/>
          <a:lstStyle/>
          <a:p>
            <a:fld id="{331EC5DD-2C2E-4DC7-B8E1-B2DA8D4E2E85}" type="slidenum">
              <a:rPr lang="zh-CN" altLang="en-US" smtClean="0"/>
              <a:t>5</a:t>
            </a:fld>
            <a:endParaRPr lang="zh-CN" altLang="en-US"/>
          </a:p>
        </p:txBody>
      </p:sp>
    </p:spTree>
    <p:extLst>
      <p:ext uri="{BB962C8B-B14F-4D97-AF65-F5344CB8AC3E}">
        <p14:creationId xmlns:p14="http://schemas.microsoft.com/office/powerpoint/2010/main" val="150945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Our business model has two parts. For the upstream, we invest advertising places in the trains and stations, while at the downstream, we provide service to the advertisers, mostly large companies and organizations, and receive commission fee as income.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31EC5DD-2C2E-4DC7-B8E1-B2DA8D4E2E85}" type="slidenum">
              <a:rPr lang="zh-CN" altLang="en-US" smtClean="0"/>
              <a:t>6</a:t>
            </a:fld>
            <a:endParaRPr lang="zh-CN" altLang="en-US"/>
          </a:p>
        </p:txBody>
      </p:sp>
    </p:spTree>
    <p:extLst>
      <p:ext uri="{BB962C8B-B14F-4D97-AF65-F5344CB8AC3E}">
        <p14:creationId xmlns:p14="http://schemas.microsoft.com/office/powerpoint/2010/main" val="77373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advertisements on CRH, same amount is charged across months, trains and routes. Mostly, clients that can afford the cost prefer ‘wholesale’, in other words,	bundling all advertisements on several trains for the entire year. This practice allows higher discount for clients and less sales efforts of WALTZ.</a:t>
            </a:r>
            <a:endParaRPr lang="zh-CN" altLang="en-US" dirty="0"/>
          </a:p>
        </p:txBody>
      </p:sp>
      <p:sp>
        <p:nvSpPr>
          <p:cNvPr id="4" name="灯片编号占位符 3"/>
          <p:cNvSpPr>
            <a:spLocks noGrp="1"/>
          </p:cNvSpPr>
          <p:nvPr>
            <p:ph type="sldNum" sz="quarter" idx="5"/>
          </p:nvPr>
        </p:nvSpPr>
        <p:spPr/>
        <p:txBody>
          <a:bodyPr/>
          <a:lstStyle/>
          <a:p>
            <a:fld id="{331EC5DD-2C2E-4DC7-B8E1-B2DA8D4E2E85}" type="slidenum">
              <a:rPr lang="zh-CN" altLang="en-US" smtClean="0"/>
              <a:t>7</a:t>
            </a:fld>
            <a:endParaRPr lang="zh-CN" altLang="en-US"/>
          </a:p>
        </p:txBody>
      </p:sp>
    </p:spTree>
    <p:extLst>
      <p:ext uri="{BB962C8B-B14F-4D97-AF65-F5344CB8AC3E}">
        <p14:creationId xmlns:p14="http://schemas.microsoft.com/office/powerpoint/2010/main" val="19635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advertisements at railway stations, independent market survey companies provide historical data about exposure and WALTZ determines advertising fee for each advertisement accordingly. Factors contributing to the difference includes month, city, location and size. Due to fluctuation of passenger volume, the fee could be changed anytime but only applies to clients who sign contracts after the change.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31EC5DD-2C2E-4DC7-B8E1-B2DA8D4E2E85}" type="slidenum">
              <a:rPr lang="zh-CN" altLang="en-US" smtClean="0"/>
              <a:t>8</a:t>
            </a:fld>
            <a:endParaRPr lang="zh-CN" altLang="en-US"/>
          </a:p>
        </p:txBody>
      </p:sp>
    </p:spTree>
    <p:extLst>
      <p:ext uri="{BB962C8B-B14F-4D97-AF65-F5344CB8AC3E}">
        <p14:creationId xmlns:p14="http://schemas.microsoft.com/office/powerpoint/2010/main" val="374270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Overall, the price increases by 25-50% each year based on how intense the competition among advertisers is while each advertiser usually enjoys the same discount as previous periods.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31EC5DD-2C2E-4DC7-B8E1-B2DA8D4E2E85}" type="slidenum">
              <a:rPr lang="zh-CN" altLang="en-US" smtClean="0"/>
              <a:t>9</a:t>
            </a:fld>
            <a:endParaRPr lang="zh-CN" altLang="en-US"/>
          </a:p>
        </p:txBody>
      </p:sp>
    </p:spTree>
    <p:extLst>
      <p:ext uri="{BB962C8B-B14F-4D97-AF65-F5344CB8AC3E}">
        <p14:creationId xmlns:p14="http://schemas.microsoft.com/office/powerpoint/2010/main" val="153440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flipV="1">
            <a:off x="0" y="5056414"/>
            <a:ext cx="9144000" cy="87086"/>
            <a:chOff x="1239791" y="3373704"/>
            <a:chExt cx="5327375" cy="56535"/>
          </a:xfrm>
        </p:grpSpPr>
        <p:sp>
          <p:nvSpPr>
            <p:cNvPr id="3" name="矩形 2"/>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 name="矩形 3"/>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5" name="矩形 4"/>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6" name="矩形 5"/>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7" name="矩形 6"/>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spTree>
    <p:extLst>
      <p:ext uri="{BB962C8B-B14F-4D97-AF65-F5344CB8AC3E}">
        <p14:creationId xmlns:p14="http://schemas.microsoft.com/office/powerpoint/2010/main" val="152300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006" r="-57" b="17823"/>
          <a:stretch/>
        </p:blipFill>
        <p:spPr>
          <a:xfrm>
            <a:off x="-1" y="-1"/>
            <a:ext cx="9144001" cy="5143501"/>
          </a:xfrm>
          <a:prstGeom prst="rect">
            <a:avLst/>
          </a:prstGeom>
        </p:spPr>
      </p:pic>
      <p:sp>
        <p:nvSpPr>
          <p:cNvPr id="2" name="矩形 1"/>
          <p:cNvSpPr/>
          <p:nvPr userDrawn="1"/>
        </p:nvSpPr>
        <p:spPr>
          <a:xfrm>
            <a:off x="-2" y="-1"/>
            <a:ext cx="9144001"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75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90525"/>
            <a:ext cx="10514297" cy="5534025"/>
          </a:xfrm>
          <a:prstGeom prst="rect">
            <a:avLst/>
          </a:prstGeom>
        </p:spPr>
      </p:pic>
    </p:spTree>
    <p:extLst>
      <p:ext uri="{BB962C8B-B14F-4D97-AF65-F5344CB8AC3E}">
        <p14:creationId xmlns:p14="http://schemas.microsoft.com/office/powerpoint/2010/main" val="55988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0957" y="274636"/>
            <a:ext cx="2755681" cy="355983"/>
          </a:xfrm>
          <a:prstGeom prst="rect">
            <a:avLst/>
          </a:prstGeom>
        </p:spPr>
        <p:txBody>
          <a:bodyPr/>
          <a:lstStyle>
            <a:lvl1pPr>
              <a:defRPr sz="1600" b="0">
                <a:solidFill>
                  <a:srgbClr val="613620"/>
                </a:solidFill>
              </a:defRPr>
            </a:lvl1pPr>
          </a:lstStyle>
          <a:p>
            <a:r>
              <a:rPr lang="zh-CN" altLang="en-US"/>
              <a:t>单击此处编辑母版标题样式</a:t>
            </a:r>
          </a:p>
        </p:txBody>
      </p:sp>
      <p:grpSp>
        <p:nvGrpSpPr>
          <p:cNvPr id="3" name="组合 2"/>
          <p:cNvGrpSpPr/>
          <p:nvPr userDrawn="1"/>
        </p:nvGrpSpPr>
        <p:grpSpPr>
          <a:xfrm flipV="1">
            <a:off x="0" y="5056414"/>
            <a:ext cx="9144000" cy="87086"/>
            <a:chOff x="1239791" y="3373704"/>
            <a:chExt cx="5327375" cy="56535"/>
          </a:xfrm>
        </p:grpSpPr>
        <p:sp>
          <p:nvSpPr>
            <p:cNvPr id="4" name="矩形 3"/>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5" name="矩形 4"/>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6" name="矩形 5"/>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7" name="矩形 6"/>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8" name="矩形 7"/>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sp>
        <p:nvSpPr>
          <p:cNvPr id="9" name="矩形 8"/>
          <p:cNvSpPr/>
          <p:nvPr userDrawn="1"/>
        </p:nvSpPr>
        <p:spPr>
          <a:xfrm>
            <a:off x="0" y="148513"/>
            <a:ext cx="441434" cy="608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672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29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2286"/>
            <a:ext cx="9144000" cy="513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2286"/>
            <a:ext cx="9144000" cy="5143500"/>
          </a:xfrm>
          <a:prstGeom prst="rect">
            <a:avLst/>
          </a:prstGeom>
          <a:solidFill>
            <a:sysClr val="windowText" lastClr="000000">
              <a:alpha val="40000"/>
            </a:sysClr>
          </a:solidFill>
          <a:ln w="12700" cap="flat" cmpd="sng" algn="ctr">
            <a:no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557272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3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76158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77" r:id="rId3"/>
    <p:sldLayoutId id="2147483678" r:id="rId4"/>
    <p:sldLayoutId id="2147483673" r:id="rId5"/>
    <p:sldLayoutId id="2147483679"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hyperlink" Target="http://www.yte1.com/passenger-ou/d6b7943ea6604651905ea2a4b922634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www.gov.cn/xinwen/2017-11/24/content_5242034.htm" TargetMode="External"/><Relationship Id="rId5" Type="http://schemas.openxmlformats.org/officeDocument/2006/relationships/chart" Target="../charts/char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0.jpg"/><Relationship Id="rId5" Type="http://schemas.openxmlformats.org/officeDocument/2006/relationships/image" Target="../media/image39.jpe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0"/>
          <p:cNvSpPr>
            <a:spLocks/>
          </p:cNvSpPr>
          <p:nvPr/>
        </p:nvSpPr>
        <p:spPr bwMode="auto">
          <a:xfrm>
            <a:off x="2625055" y="438683"/>
            <a:ext cx="4018022" cy="4500475"/>
          </a:xfrm>
          <a:custGeom>
            <a:avLst/>
            <a:gdLst>
              <a:gd name="T0" fmla="*/ 266 w 470"/>
              <a:gd name="T1" fmla="*/ 516 h 526"/>
              <a:gd name="T2" fmla="*/ 204 w 470"/>
              <a:gd name="T3" fmla="*/ 516 h 526"/>
              <a:gd name="T4" fmla="*/ 31 w 470"/>
              <a:gd name="T5" fmla="*/ 416 h 526"/>
              <a:gd name="T6" fmla="*/ 0 w 470"/>
              <a:gd name="T7" fmla="*/ 362 h 526"/>
              <a:gd name="T8" fmla="*/ 0 w 470"/>
              <a:gd name="T9" fmla="*/ 163 h 526"/>
              <a:gd name="T10" fmla="*/ 31 w 470"/>
              <a:gd name="T11" fmla="*/ 109 h 526"/>
              <a:gd name="T12" fmla="*/ 204 w 470"/>
              <a:gd name="T13" fmla="*/ 10 h 526"/>
              <a:gd name="T14" fmla="*/ 266 w 470"/>
              <a:gd name="T15" fmla="*/ 10 h 526"/>
              <a:gd name="T16" fmla="*/ 439 w 470"/>
              <a:gd name="T17" fmla="*/ 109 h 526"/>
              <a:gd name="T18" fmla="*/ 470 w 470"/>
              <a:gd name="T19" fmla="*/ 163 h 526"/>
              <a:gd name="T20" fmla="*/ 470 w 470"/>
              <a:gd name="T21" fmla="*/ 362 h 526"/>
              <a:gd name="T22" fmla="*/ 439 w 470"/>
              <a:gd name="T23" fmla="*/ 416 h 526"/>
              <a:gd name="T24" fmla="*/ 266 w 470"/>
              <a:gd name="T25" fmla="*/ 51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0" h="526">
                <a:moveTo>
                  <a:pt x="266" y="516"/>
                </a:moveTo>
                <a:cubicBezTo>
                  <a:pt x="249" y="526"/>
                  <a:pt x="221" y="526"/>
                  <a:pt x="204" y="516"/>
                </a:cubicBezTo>
                <a:cubicBezTo>
                  <a:pt x="31" y="416"/>
                  <a:pt x="31" y="416"/>
                  <a:pt x="31" y="416"/>
                </a:cubicBezTo>
                <a:cubicBezTo>
                  <a:pt x="14" y="406"/>
                  <a:pt x="0" y="382"/>
                  <a:pt x="0" y="362"/>
                </a:cubicBezTo>
                <a:cubicBezTo>
                  <a:pt x="0" y="163"/>
                  <a:pt x="0" y="163"/>
                  <a:pt x="0" y="163"/>
                </a:cubicBezTo>
                <a:cubicBezTo>
                  <a:pt x="0" y="143"/>
                  <a:pt x="14" y="119"/>
                  <a:pt x="31" y="109"/>
                </a:cubicBezTo>
                <a:cubicBezTo>
                  <a:pt x="204" y="10"/>
                  <a:pt x="204" y="10"/>
                  <a:pt x="204" y="10"/>
                </a:cubicBezTo>
                <a:cubicBezTo>
                  <a:pt x="221" y="0"/>
                  <a:pt x="249" y="0"/>
                  <a:pt x="266" y="10"/>
                </a:cubicBezTo>
                <a:cubicBezTo>
                  <a:pt x="439" y="109"/>
                  <a:pt x="439" y="109"/>
                  <a:pt x="439" y="109"/>
                </a:cubicBezTo>
                <a:cubicBezTo>
                  <a:pt x="456" y="119"/>
                  <a:pt x="470" y="143"/>
                  <a:pt x="470" y="163"/>
                </a:cubicBezTo>
                <a:cubicBezTo>
                  <a:pt x="470" y="362"/>
                  <a:pt x="470" y="362"/>
                  <a:pt x="470" y="362"/>
                </a:cubicBezTo>
                <a:cubicBezTo>
                  <a:pt x="470" y="382"/>
                  <a:pt x="456" y="406"/>
                  <a:pt x="439" y="416"/>
                </a:cubicBezTo>
                <a:lnTo>
                  <a:pt x="266" y="516"/>
                </a:lnTo>
                <a:close/>
              </a:path>
            </a:pathLst>
          </a:custGeom>
          <a:solidFill>
            <a:schemeClr val="bg1">
              <a:alpha val="20000"/>
            </a:schemeClr>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defTabSz="914400"/>
            <a:endParaRPr lang="zh-CN" altLang="en-US" sz="1800" ker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0"/>
          <p:cNvSpPr>
            <a:spLocks/>
          </p:cNvSpPr>
          <p:nvPr/>
        </p:nvSpPr>
        <p:spPr bwMode="auto">
          <a:xfrm>
            <a:off x="2757547" y="587084"/>
            <a:ext cx="3753039" cy="4203674"/>
          </a:xfrm>
          <a:custGeom>
            <a:avLst/>
            <a:gdLst>
              <a:gd name="T0" fmla="*/ 266 w 470"/>
              <a:gd name="T1" fmla="*/ 516 h 526"/>
              <a:gd name="T2" fmla="*/ 204 w 470"/>
              <a:gd name="T3" fmla="*/ 516 h 526"/>
              <a:gd name="T4" fmla="*/ 31 w 470"/>
              <a:gd name="T5" fmla="*/ 416 h 526"/>
              <a:gd name="T6" fmla="*/ 0 w 470"/>
              <a:gd name="T7" fmla="*/ 362 h 526"/>
              <a:gd name="T8" fmla="*/ 0 w 470"/>
              <a:gd name="T9" fmla="*/ 163 h 526"/>
              <a:gd name="T10" fmla="*/ 31 w 470"/>
              <a:gd name="T11" fmla="*/ 109 h 526"/>
              <a:gd name="T12" fmla="*/ 204 w 470"/>
              <a:gd name="T13" fmla="*/ 10 h 526"/>
              <a:gd name="T14" fmla="*/ 266 w 470"/>
              <a:gd name="T15" fmla="*/ 10 h 526"/>
              <a:gd name="T16" fmla="*/ 439 w 470"/>
              <a:gd name="T17" fmla="*/ 109 h 526"/>
              <a:gd name="T18" fmla="*/ 470 w 470"/>
              <a:gd name="T19" fmla="*/ 163 h 526"/>
              <a:gd name="T20" fmla="*/ 470 w 470"/>
              <a:gd name="T21" fmla="*/ 362 h 526"/>
              <a:gd name="T22" fmla="*/ 439 w 470"/>
              <a:gd name="T23" fmla="*/ 416 h 526"/>
              <a:gd name="T24" fmla="*/ 266 w 470"/>
              <a:gd name="T25" fmla="*/ 51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0" h="526">
                <a:moveTo>
                  <a:pt x="266" y="516"/>
                </a:moveTo>
                <a:cubicBezTo>
                  <a:pt x="249" y="526"/>
                  <a:pt x="221" y="526"/>
                  <a:pt x="204" y="516"/>
                </a:cubicBezTo>
                <a:cubicBezTo>
                  <a:pt x="31" y="416"/>
                  <a:pt x="31" y="416"/>
                  <a:pt x="31" y="416"/>
                </a:cubicBezTo>
                <a:cubicBezTo>
                  <a:pt x="14" y="406"/>
                  <a:pt x="0" y="382"/>
                  <a:pt x="0" y="362"/>
                </a:cubicBezTo>
                <a:cubicBezTo>
                  <a:pt x="0" y="163"/>
                  <a:pt x="0" y="163"/>
                  <a:pt x="0" y="163"/>
                </a:cubicBezTo>
                <a:cubicBezTo>
                  <a:pt x="0" y="143"/>
                  <a:pt x="14" y="119"/>
                  <a:pt x="31" y="109"/>
                </a:cubicBezTo>
                <a:cubicBezTo>
                  <a:pt x="204" y="10"/>
                  <a:pt x="204" y="10"/>
                  <a:pt x="204" y="10"/>
                </a:cubicBezTo>
                <a:cubicBezTo>
                  <a:pt x="221" y="0"/>
                  <a:pt x="249" y="0"/>
                  <a:pt x="266" y="10"/>
                </a:cubicBezTo>
                <a:cubicBezTo>
                  <a:pt x="439" y="109"/>
                  <a:pt x="439" y="109"/>
                  <a:pt x="439" y="109"/>
                </a:cubicBezTo>
                <a:cubicBezTo>
                  <a:pt x="456" y="119"/>
                  <a:pt x="470" y="143"/>
                  <a:pt x="470" y="163"/>
                </a:cubicBezTo>
                <a:cubicBezTo>
                  <a:pt x="470" y="362"/>
                  <a:pt x="470" y="362"/>
                  <a:pt x="470" y="362"/>
                </a:cubicBezTo>
                <a:cubicBezTo>
                  <a:pt x="470" y="382"/>
                  <a:pt x="456" y="406"/>
                  <a:pt x="439" y="416"/>
                </a:cubicBezTo>
                <a:lnTo>
                  <a:pt x="266" y="516"/>
                </a:lnTo>
                <a:close/>
              </a:path>
            </a:pathLst>
          </a:custGeom>
          <a:solidFill>
            <a:srgbClr val="C51729">
              <a:alpha val="80000"/>
            </a:srgbClr>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defTabSz="914400"/>
            <a:endParaRPr lang="zh-CN" altLang="en-US" sz="1800" ker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hidden="1"/>
          <p:cNvSpPr/>
          <p:nvPr/>
        </p:nvSpPr>
        <p:spPr>
          <a:xfrm>
            <a:off x="2847793" y="3240562"/>
            <a:ext cx="3572546" cy="507831"/>
          </a:xfrm>
          <a:prstGeom prst="rect">
            <a:avLst/>
          </a:prstGeom>
        </p:spPr>
        <p:txBody>
          <a:bodyPr wrap="square">
            <a:spAutoFit/>
          </a:bodyPr>
          <a:lstStyle/>
          <a:p>
            <a:pPr algn="ctr" defTabSz="914400">
              <a:defRPr/>
            </a:pPr>
            <a:r>
              <a:rPr lang="en-US" altLang="zh-CN" sz="900" kern="0" dirty="0" err="1">
                <a:solidFill>
                  <a:prstClr val="white"/>
                </a:solidFill>
                <a:cs typeface="Arial" panose="020B0604020202020204" pitchFamily="34" charset="0"/>
              </a:rPr>
              <a:t>Lorem</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ipsum</a:t>
            </a:r>
            <a:r>
              <a:rPr lang="en-US" altLang="zh-CN" sz="900" kern="0" dirty="0">
                <a:solidFill>
                  <a:prstClr val="white"/>
                </a:solidFill>
                <a:cs typeface="Arial" panose="020B0604020202020204" pitchFamily="34" charset="0"/>
              </a:rPr>
              <a:t> dolor sit </a:t>
            </a:r>
            <a:r>
              <a:rPr lang="en-US" altLang="zh-CN" sz="900" kern="0" dirty="0" err="1">
                <a:solidFill>
                  <a:prstClr val="white"/>
                </a:solidFill>
                <a:cs typeface="Arial" panose="020B0604020202020204" pitchFamily="34" charset="0"/>
              </a:rPr>
              <a:t>amet</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consectetuer</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adipiscing</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elit</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Aenean</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commodo</a:t>
            </a:r>
            <a:r>
              <a:rPr lang="en-US" altLang="zh-CN" sz="900" kern="0" dirty="0">
                <a:solidFill>
                  <a:prstClr val="white"/>
                </a:solidFill>
                <a:cs typeface="Arial" panose="020B0604020202020204" pitchFamily="34" charset="0"/>
              </a:rPr>
              <a:t> ligula </a:t>
            </a:r>
            <a:r>
              <a:rPr lang="en-US" altLang="zh-CN" sz="900" kern="0" dirty="0" err="1">
                <a:solidFill>
                  <a:prstClr val="white"/>
                </a:solidFill>
                <a:cs typeface="Arial" panose="020B0604020202020204" pitchFamily="34" charset="0"/>
              </a:rPr>
              <a:t>eget</a:t>
            </a:r>
            <a:r>
              <a:rPr lang="en-US" altLang="zh-CN" sz="900" kern="0" dirty="0">
                <a:solidFill>
                  <a:prstClr val="white"/>
                </a:solidFill>
                <a:cs typeface="Arial" panose="020B0604020202020204" pitchFamily="34" charset="0"/>
              </a:rPr>
              <a:t> dolor. Cum </a:t>
            </a:r>
            <a:r>
              <a:rPr lang="en-US" altLang="zh-CN" sz="900" kern="0" dirty="0" err="1">
                <a:solidFill>
                  <a:prstClr val="white"/>
                </a:solidFill>
                <a:cs typeface="Arial" panose="020B0604020202020204" pitchFamily="34" charset="0"/>
              </a:rPr>
              <a:t>sociis</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natoque</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penatibus</a:t>
            </a:r>
            <a:r>
              <a:rPr lang="en-US" altLang="zh-CN" sz="900" kern="0" dirty="0">
                <a:solidFill>
                  <a:prstClr val="white"/>
                </a:solidFill>
                <a:cs typeface="Arial" panose="020B0604020202020204" pitchFamily="34" charset="0"/>
              </a:rPr>
              <a:t> et </a:t>
            </a:r>
            <a:r>
              <a:rPr lang="en-US" altLang="zh-CN" sz="900" kern="0" dirty="0" err="1">
                <a:solidFill>
                  <a:prstClr val="white"/>
                </a:solidFill>
                <a:cs typeface="Arial" panose="020B0604020202020204" pitchFamily="34" charset="0"/>
              </a:rPr>
              <a:t>magnis</a:t>
            </a:r>
            <a:r>
              <a:rPr lang="en-US" altLang="zh-CN" sz="900" kern="0" dirty="0">
                <a:solidFill>
                  <a:prstClr val="white"/>
                </a:solidFill>
                <a:cs typeface="Arial" panose="020B0604020202020204" pitchFamily="34" charset="0"/>
              </a:rPr>
              <a:t> dis parturient </a:t>
            </a:r>
            <a:r>
              <a:rPr lang="en-US" altLang="zh-CN" sz="900" kern="0" dirty="0" err="1">
                <a:solidFill>
                  <a:prstClr val="white"/>
                </a:solidFill>
                <a:cs typeface="Arial" panose="020B0604020202020204" pitchFamily="34" charset="0"/>
              </a:rPr>
              <a:t>montes</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nascetur</a:t>
            </a:r>
            <a:r>
              <a:rPr lang="en-US" altLang="zh-CN" sz="900" kern="0" dirty="0">
                <a:solidFill>
                  <a:prstClr val="white"/>
                </a:solidFill>
                <a:cs typeface="Arial" panose="020B0604020202020204" pitchFamily="34" charset="0"/>
              </a:rPr>
              <a:t> </a:t>
            </a:r>
            <a:r>
              <a:rPr lang="en-US" altLang="zh-CN" sz="900" kern="0" dirty="0" err="1">
                <a:solidFill>
                  <a:prstClr val="white"/>
                </a:solidFill>
                <a:cs typeface="Arial" panose="020B0604020202020204" pitchFamily="34" charset="0"/>
              </a:rPr>
              <a:t>ridiculus</a:t>
            </a:r>
            <a:r>
              <a:rPr lang="en-US" altLang="zh-CN" sz="900" kern="0" dirty="0">
                <a:solidFill>
                  <a:prstClr val="white"/>
                </a:solidFill>
                <a:cs typeface="Arial" panose="020B0604020202020204" pitchFamily="34" charset="0"/>
              </a:rPr>
              <a:t> mus. </a:t>
            </a:r>
          </a:p>
        </p:txBody>
      </p:sp>
      <p:sp>
        <p:nvSpPr>
          <p:cNvPr id="11" name="圆角矩形 10" hidden="1"/>
          <p:cNvSpPr/>
          <p:nvPr/>
        </p:nvSpPr>
        <p:spPr>
          <a:xfrm>
            <a:off x="4161794" y="3737526"/>
            <a:ext cx="944545" cy="351692"/>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C51729"/>
                </a:solidFill>
              </a:rPr>
              <a:t>Click</a:t>
            </a:r>
            <a:endParaRPr lang="zh-CN" altLang="en-US" sz="2000" b="1">
              <a:solidFill>
                <a:srgbClr val="C51729"/>
              </a:solidFill>
            </a:endParaRPr>
          </a:p>
        </p:txBody>
      </p:sp>
      <p:sp>
        <p:nvSpPr>
          <p:cNvPr id="19" name="文本框 18"/>
          <p:cNvSpPr txBox="1"/>
          <p:nvPr/>
        </p:nvSpPr>
        <p:spPr>
          <a:xfrm>
            <a:off x="2847793" y="2621735"/>
            <a:ext cx="3572546" cy="1200329"/>
          </a:xfrm>
          <a:prstGeom prst="rect">
            <a:avLst/>
          </a:prstGeom>
          <a:noFill/>
        </p:spPr>
        <p:txBody>
          <a:bodyPr wrap="square" rtlCol="0">
            <a:spAutoFit/>
          </a:bodyPr>
          <a:lstStyle/>
          <a:p>
            <a:pPr algn="ctr" defTabSz="914400"/>
            <a:r>
              <a:rPr lang="en-US" altLang="zh-CN" sz="2400" b="1" dirty="0">
                <a:solidFill>
                  <a:prstClr val="white"/>
                </a:solidFill>
                <a:latin typeface="+mj-lt"/>
                <a:ea typeface="方正兰亭超细黑简体" panose="02000000000000000000" pitchFamily="2" charset="-122"/>
                <a:cs typeface="Arial" panose="020B0604020202020204" pitchFamily="34" charset="0"/>
              </a:rPr>
              <a:t>Topic</a:t>
            </a:r>
          </a:p>
          <a:p>
            <a:pPr algn="ctr" defTabSz="914400"/>
            <a:r>
              <a:rPr lang="en-US" altLang="zh-CN" sz="1600" b="1" dirty="0">
                <a:solidFill>
                  <a:prstClr val="white"/>
                </a:solidFill>
                <a:latin typeface="+mj-lt"/>
                <a:ea typeface="方正兰亭超细黑简体" panose="02000000000000000000" pitchFamily="2" charset="-122"/>
                <a:cs typeface="Arial" panose="020B0604020202020204" pitchFamily="34" charset="0"/>
              </a:rPr>
              <a:t>Passenger Volume Forecast</a:t>
            </a:r>
          </a:p>
          <a:p>
            <a:pPr algn="ctr" defTabSz="914400"/>
            <a:r>
              <a:rPr lang="en-US" altLang="zh-CN" sz="1600" b="1" dirty="0">
                <a:solidFill>
                  <a:prstClr val="white"/>
                </a:solidFill>
                <a:latin typeface="+mj-lt"/>
                <a:ea typeface="方正兰亭超细黑简体" panose="02000000000000000000" pitchFamily="2" charset="-122"/>
                <a:cs typeface="Arial" panose="020B0604020202020204" pitchFamily="34" charset="0"/>
              </a:rPr>
              <a:t>and</a:t>
            </a:r>
          </a:p>
          <a:p>
            <a:pPr algn="ctr" defTabSz="914400"/>
            <a:r>
              <a:rPr lang="en-US" altLang="zh-CN" sz="1600" b="1" dirty="0">
                <a:solidFill>
                  <a:prstClr val="white"/>
                </a:solidFill>
                <a:latin typeface="+mj-lt"/>
                <a:ea typeface="方正兰亭超细黑简体" panose="02000000000000000000" pitchFamily="2" charset="-122"/>
                <a:cs typeface="Arial" panose="020B0604020202020204" pitchFamily="34" charset="0"/>
              </a:rPr>
              <a:t>Advertising Fee Pricing</a:t>
            </a:r>
            <a:endParaRPr lang="zh-CN" altLang="en-US" sz="1600" b="1" dirty="0">
              <a:solidFill>
                <a:prstClr val="white"/>
              </a:solidFill>
              <a:latin typeface="+mj-lt"/>
              <a:ea typeface="方正兰亭超细黑简体" panose="02000000000000000000" pitchFamily="2" charset="-122"/>
              <a:cs typeface="Arial" panose="020B0604020202020204" pitchFamily="34" charset="0"/>
            </a:endParaRPr>
          </a:p>
        </p:txBody>
      </p:sp>
      <p:sp>
        <p:nvSpPr>
          <p:cNvPr id="20" name="文本框 19"/>
          <p:cNvSpPr txBox="1"/>
          <p:nvPr/>
        </p:nvSpPr>
        <p:spPr>
          <a:xfrm>
            <a:off x="3321663" y="1388085"/>
            <a:ext cx="2500685" cy="1200329"/>
          </a:xfrm>
          <a:prstGeom prst="rect">
            <a:avLst/>
          </a:prstGeom>
        </p:spPr>
        <p:txBody>
          <a:bodyPr wrap="none">
            <a:spAutoFit/>
          </a:bodyPr>
          <a:lstStyle>
            <a:defPPr>
              <a:defRPr lang="zh-CN"/>
            </a:defPPr>
            <a:lvl1pPr>
              <a:defRPr sz="4400">
                <a:solidFill>
                  <a:prstClr val="white"/>
                </a:solidFill>
                <a:effectLst>
                  <a:outerShdw blurRad="50800" dist="38100" dir="5400000" algn="t" rotWithShape="0">
                    <a:prstClr val="black">
                      <a:alpha val="40000"/>
                    </a:prstClr>
                  </a:outerShdw>
                </a:effectLst>
                <a:latin typeface="Impact" panose="020B0806030902050204" pitchFamily="34" charset="0"/>
                <a:ea typeface="方正兰亭黑_GBK"/>
              </a:defRPr>
            </a:lvl1pPr>
          </a:lstStyle>
          <a:p>
            <a:pPr algn="ctr"/>
            <a:r>
              <a:rPr lang="en-US" altLang="zh-CN" sz="2400" dirty="0">
                <a:effectLst/>
                <a:latin typeface="+mj-lt"/>
              </a:rPr>
              <a:t>MSBA7013</a:t>
            </a:r>
          </a:p>
          <a:p>
            <a:pPr algn="ctr"/>
            <a:r>
              <a:rPr lang="en-US" altLang="zh-CN" sz="2400" dirty="0">
                <a:effectLst/>
                <a:latin typeface="+mj-lt"/>
              </a:rPr>
              <a:t>Forecast and</a:t>
            </a:r>
          </a:p>
          <a:p>
            <a:pPr algn="ctr"/>
            <a:r>
              <a:rPr lang="en-US" altLang="zh-CN" sz="2400" dirty="0">
                <a:effectLst/>
                <a:latin typeface="+mj-lt"/>
              </a:rPr>
              <a:t>Predictive Analysis</a:t>
            </a:r>
            <a:endParaRPr lang="zh-CN" altLang="en-US" sz="2400" dirty="0">
              <a:effectLst/>
              <a:latin typeface="+mj-lt"/>
            </a:endParaRPr>
          </a:p>
        </p:txBody>
      </p:sp>
      <p:grpSp>
        <p:nvGrpSpPr>
          <p:cNvPr id="21" name="组合 20"/>
          <p:cNvGrpSpPr/>
          <p:nvPr/>
        </p:nvGrpSpPr>
        <p:grpSpPr>
          <a:xfrm flipV="1">
            <a:off x="3442766" y="2662615"/>
            <a:ext cx="2382600" cy="45719"/>
            <a:chOff x="1239791" y="3373704"/>
            <a:chExt cx="5327375" cy="56535"/>
          </a:xfrm>
        </p:grpSpPr>
        <p:sp>
          <p:nvSpPr>
            <p:cNvPr id="22" name="矩形 21"/>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3" name="矩形 22"/>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4" name="矩形 23"/>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5" name="矩形 24"/>
            <p:cNvSpPr/>
            <p:nvPr/>
          </p:nvSpPr>
          <p:spPr>
            <a:xfrm>
              <a:off x="4433247" y="3373704"/>
              <a:ext cx="1068443" cy="56535"/>
            </a:xfrm>
            <a:prstGeom prst="rect">
              <a:avLst/>
            </a:prstGeom>
            <a:solidFill>
              <a:schemeClr val="accent1">
                <a:lumMod val="75000"/>
              </a:schemeClr>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6" name="矩形 25"/>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spTree>
    <p:extLst>
      <p:ext uri="{BB962C8B-B14F-4D97-AF65-F5344CB8AC3E}">
        <p14:creationId xmlns:p14="http://schemas.microsoft.com/office/powerpoint/2010/main" val="369823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2755681" cy="355983"/>
          </a:xfrm>
        </p:spPr>
        <p:txBody>
          <a:bodyPr/>
          <a:lstStyle/>
          <a:p>
            <a:r>
              <a:rPr lang="en-US" altLang="zh-CN" sz="2000" dirty="0"/>
              <a:t>Problem and Proposal</a:t>
            </a:r>
            <a:endParaRPr lang="zh-CN" altLang="en-US" sz="2000" dirty="0"/>
          </a:p>
        </p:txBody>
      </p:sp>
      <p:sp>
        <p:nvSpPr>
          <p:cNvPr id="7" name="Freeform 110">
            <a:extLst>
              <a:ext uri="{FF2B5EF4-FFF2-40B4-BE49-F238E27FC236}">
                <a16:creationId xmlns:a16="http://schemas.microsoft.com/office/drawing/2014/main" id="{A702B904-83D0-4381-9B06-740DB005D1D1}"/>
              </a:ext>
            </a:extLst>
          </p:cNvPr>
          <p:cNvSpPr>
            <a:spLocks noEditPoints="1"/>
          </p:cNvSpPr>
          <p:nvPr/>
        </p:nvSpPr>
        <p:spPr bwMode="auto">
          <a:xfrm>
            <a:off x="2079624" y="1992314"/>
            <a:ext cx="1275445" cy="979486"/>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rgbClr val="2E56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36">
            <a:extLst>
              <a:ext uri="{FF2B5EF4-FFF2-40B4-BE49-F238E27FC236}">
                <a16:creationId xmlns:a16="http://schemas.microsoft.com/office/drawing/2014/main" id="{514678BC-47D9-4521-82BA-3D3A81E99FDF}"/>
              </a:ext>
            </a:extLst>
          </p:cNvPr>
          <p:cNvSpPr>
            <a:spLocks noEditPoints="1"/>
          </p:cNvSpPr>
          <p:nvPr/>
        </p:nvSpPr>
        <p:spPr bwMode="auto">
          <a:xfrm>
            <a:off x="6134100" y="1992314"/>
            <a:ext cx="723900" cy="983299"/>
          </a:xfrm>
          <a:custGeom>
            <a:avLst/>
            <a:gdLst>
              <a:gd name="T0" fmla="*/ 89 w 89"/>
              <a:gd name="T1" fmla="*/ 113 h 121"/>
              <a:gd name="T2" fmla="*/ 0 w 89"/>
              <a:gd name="T3" fmla="*/ 8 h 121"/>
              <a:gd name="T4" fmla="*/ 29 w 89"/>
              <a:gd name="T5" fmla="*/ 21 h 121"/>
              <a:gd name="T6" fmla="*/ 20 w 89"/>
              <a:gd name="T7" fmla="*/ 21 h 121"/>
              <a:gd name="T8" fmla="*/ 24 w 89"/>
              <a:gd name="T9" fmla="*/ 20 h 121"/>
              <a:gd name="T10" fmla="*/ 26 w 89"/>
              <a:gd name="T11" fmla="*/ 22 h 121"/>
              <a:gd name="T12" fmla="*/ 23 w 89"/>
              <a:gd name="T13" fmla="*/ 26 h 121"/>
              <a:gd name="T14" fmla="*/ 26 w 89"/>
              <a:gd name="T15" fmla="*/ 29 h 121"/>
              <a:gd name="T16" fmla="*/ 24 w 89"/>
              <a:gd name="T17" fmla="*/ 30 h 121"/>
              <a:gd name="T18" fmla="*/ 20 w 89"/>
              <a:gd name="T19" fmla="*/ 32 h 121"/>
              <a:gd name="T20" fmla="*/ 29 w 89"/>
              <a:gd name="T21" fmla="*/ 32 h 121"/>
              <a:gd name="T22" fmla="*/ 73 w 89"/>
              <a:gd name="T23" fmla="*/ 23 h 121"/>
              <a:gd name="T24" fmla="*/ 68 w 89"/>
              <a:gd name="T25" fmla="*/ 17 h 121"/>
              <a:gd name="T26" fmla="*/ 63 w 89"/>
              <a:gd name="T27" fmla="*/ 29 h 121"/>
              <a:gd name="T28" fmla="*/ 68 w 89"/>
              <a:gd name="T29" fmla="*/ 34 h 121"/>
              <a:gd name="T30" fmla="*/ 73 w 89"/>
              <a:gd name="T31" fmla="*/ 28 h 121"/>
              <a:gd name="T32" fmla="*/ 68 w 89"/>
              <a:gd name="T33" fmla="*/ 20 h 121"/>
              <a:gd name="T34" fmla="*/ 67 w 89"/>
              <a:gd name="T35" fmla="*/ 31 h 121"/>
              <a:gd name="T36" fmla="*/ 69 w 89"/>
              <a:gd name="T37" fmla="*/ 22 h 121"/>
              <a:gd name="T38" fmla="*/ 59 w 89"/>
              <a:gd name="T39" fmla="*/ 18 h 121"/>
              <a:gd name="T40" fmla="*/ 52 w 89"/>
              <a:gd name="T41" fmla="*/ 23 h 121"/>
              <a:gd name="T42" fmla="*/ 55 w 89"/>
              <a:gd name="T43" fmla="*/ 34 h 121"/>
              <a:gd name="T44" fmla="*/ 61 w 89"/>
              <a:gd name="T45" fmla="*/ 31 h 121"/>
              <a:gd name="T46" fmla="*/ 58 w 89"/>
              <a:gd name="T47" fmla="*/ 20 h 121"/>
              <a:gd name="T48" fmla="*/ 56 w 89"/>
              <a:gd name="T49" fmla="*/ 29 h 121"/>
              <a:gd name="T50" fmla="*/ 58 w 89"/>
              <a:gd name="T51" fmla="*/ 30 h 121"/>
              <a:gd name="T52" fmla="*/ 41 w 89"/>
              <a:gd name="T53" fmla="*/ 26 h 121"/>
              <a:gd name="T54" fmla="*/ 46 w 89"/>
              <a:gd name="T55" fmla="*/ 24 h 121"/>
              <a:gd name="T56" fmla="*/ 47 w 89"/>
              <a:gd name="T57" fmla="*/ 31 h 121"/>
              <a:gd name="T58" fmla="*/ 45 w 89"/>
              <a:gd name="T59" fmla="*/ 28 h 121"/>
              <a:gd name="T60" fmla="*/ 42 w 89"/>
              <a:gd name="T61" fmla="*/ 32 h 121"/>
              <a:gd name="T62" fmla="*/ 50 w 89"/>
              <a:gd name="T63" fmla="*/ 32 h 121"/>
              <a:gd name="T64" fmla="*/ 50 w 89"/>
              <a:gd name="T65" fmla="*/ 23 h 121"/>
              <a:gd name="T66" fmla="*/ 50 w 89"/>
              <a:gd name="T67" fmla="*/ 20 h 121"/>
              <a:gd name="T68" fmla="*/ 30 w 89"/>
              <a:gd name="T69" fmla="*/ 28 h 121"/>
              <a:gd name="T70" fmla="*/ 39 w 89"/>
              <a:gd name="T71" fmla="*/ 34 h 121"/>
              <a:gd name="T72" fmla="*/ 39 w 89"/>
              <a:gd name="T73" fmla="*/ 28 h 121"/>
              <a:gd name="T74" fmla="*/ 33 w 89"/>
              <a:gd name="T75" fmla="*/ 28 h 121"/>
              <a:gd name="T76" fmla="*/ 21 w 89"/>
              <a:gd name="T77" fmla="*/ 61 h 121"/>
              <a:gd name="T78" fmla="*/ 15 w 89"/>
              <a:gd name="T79" fmla="*/ 86 h 121"/>
              <a:gd name="T80" fmla="*/ 54 w 89"/>
              <a:gd name="T81" fmla="*/ 80 h 121"/>
              <a:gd name="T82" fmla="*/ 54 w 89"/>
              <a:gd name="T83" fmla="*/ 80 h 121"/>
              <a:gd name="T84" fmla="*/ 43 w 89"/>
              <a:gd name="T85" fmla="*/ 86 h 121"/>
              <a:gd name="T86" fmla="*/ 21 w 89"/>
              <a:gd name="T87" fmla="*/ 108 h 121"/>
              <a:gd name="T88" fmla="*/ 75 w 89"/>
              <a:gd name="T89" fmla="*/ 102 h 121"/>
              <a:gd name="T90" fmla="*/ 64 w 89"/>
              <a:gd name="T91" fmla="*/ 102 h 121"/>
              <a:gd name="T92" fmla="*/ 75 w 89"/>
              <a:gd name="T93" fmla="*/ 102 h 121"/>
              <a:gd name="T94" fmla="*/ 54 w 89"/>
              <a:gd name="T95" fmla="*/ 108 h 121"/>
              <a:gd name="T96" fmla="*/ 32 w 89"/>
              <a:gd name="T97" fmla="*/ 102 h 121"/>
              <a:gd name="T98" fmla="*/ 21 w 89"/>
              <a:gd name="T99" fmla="*/ 65 h 121"/>
              <a:gd name="T100" fmla="*/ 21 w 89"/>
              <a:gd name="T101" fmla="*/ 65 h 121"/>
              <a:gd name="T102" fmla="*/ 75 w 89"/>
              <a:gd name="T103" fmla="*/ 71 h 121"/>
              <a:gd name="T104" fmla="*/ 54 w 89"/>
              <a:gd name="T105" fmla="*/ 77 h 121"/>
              <a:gd name="T106" fmla="*/ 32 w 89"/>
              <a:gd name="T107" fmla="*/ 71 h 121"/>
              <a:gd name="T108" fmla="*/ 70 w 89"/>
              <a:gd name="T109" fmla="*/ 49 h 121"/>
              <a:gd name="T110" fmla="*/ 70 w 89"/>
              <a:gd name="T111" fmla="*/ 49 h 121"/>
              <a:gd name="T112" fmla="*/ 59 w 89"/>
              <a:gd name="T113" fmla="*/ 55 h 121"/>
              <a:gd name="T114" fmla="*/ 37 w 89"/>
              <a:gd name="T115" fmla="*/ 61 h 121"/>
              <a:gd name="T116" fmla="*/ 12 w 89"/>
              <a:gd name="T117"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121">
                <a:moveTo>
                  <a:pt x="8" y="0"/>
                </a:moveTo>
                <a:cubicBezTo>
                  <a:pt x="81" y="0"/>
                  <a:pt x="81" y="0"/>
                  <a:pt x="81" y="0"/>
                </a:cubicBezTo>
                <a:cubicBezTo>
                  <a:pt x="85" y="0"/>
                  <a:pt x="89" y="3"/>
                  <a:pt x="89" y="8"/>
                </a:cubicBezTo>
                <a:cubicBezTo>
                  <a:pt x="89" y="113"/>
                  <a:pt x="89" y="113"/>
                  <a:pt x="89" y="113"/>
                </a:cubicBezTo>
                <a:cubicBezTo>
                  <a:pt x="89" y="118"/>
                  <a:pt x="85" y="121"/>
                  <a:pt x="81" y="121"/>
                </a:cubicBezTo>
                <a:cubicBezTo>
                  <a:pt x="8" y="121"/>
                  <a:pt x="8" y="121"/>
                  <a:pt x="8" y="121"/>
                </a:cubicBezTo>
                <a:cubicBezTo>
                  <a:pt x="4" y="121"/>
                  <a:pt x="0" y="118"/>
                  <a:pt x="0" y="113"/>
                </a:cubicBezTo>
                <a:cubicBezTo>
                  <a:pt x="0" y="8"/>
                  <a:pt x="0" y="8"/>
                  <a:pt x="0" y="8"/>
                </a:cubicBezTo>
                <a:cubicBezTo>
                  <a:pt x="0" y="3"/>
                  <a:pt x="4" y="0"/>
                  <a:pt x="8" y="0"/>
                </a:cubicBezTo>
                <a:close/>
                <a:moveTo>
                  <a:pt x="28" y="24"/>
                </a:moveTo>
                <a:cubicBezTo>
                  <a:pt x="28" y="24"/>
                  <a:pt x="29" y="24"/>
                  <a:pt x="29" y="23"/>
                </a:cubicBezTo>
                <a:cubicBezTo>
                  <a:pt x="29" y="23"/>
                  <a:pt x="29" y="22"/>
                  <a:pt x="29" y="21"/>
                </a:cubicBezTo>
                <a:cubicBezTo>
                  <a:pt x="29" y="20"/>
                  <a:pt x="29" y="19"/>
                  <a:pt x="28" y="18"/>
                </a:cubicBezTo>
                <a:cubicBezTo>
                  <a:pt x="28" y="17"/>
                  <a:pt x="26" y="17"/>
                  <a:pt x="24" y="17"/>
                </a:cubicBezTo>
                <a:cubicBezTo>
                  <a:pt x="23" y="17"/>
                  <a:pt x="22" y="17"/>
                  <a:pt x="21" y="18"/>
                </a:cubicBezTo>
                <a:cubicBezTo>
                  <a:pt x="20" y="18"/>
                  <a:pt x="20" y="19"/>
                  <a:pt x="20" y="21"/>
                </a:cubicBezTo>
                <a:cubicBezTo>
                  <a:pt x="20" y="22"/>
                  <a:pt x="20" y="22"/>
                  <a:pt x="20" y="22"/>
                </a:cubicBezTo>
                <a:cubicBezTo>
                  <a:pt x="24" y="22"/>
                  <a:pt x="24" y="22"/>
                  <a:pt x="24" y="22"/>
                </a:cubicBezTo>
                <a:cubicBezTo>
                  <a:pt x="24" y="21"/>
                  <a:pt x="24" y="21"/>
                  <a:pt x="24" y="21"/>
                </a:cubicBezTo>
                <a:cubicBezTo>
                  <a:pt x="24" y="20"/>
                  <a:pt x="24" y="20"/>
                  <a:pt x="24" y="20"/>
                </a:cubicBezTo>
                <a:cubicBezTo>
                  <a:pt x="24" y="20"/>
                  <a:pt x="25" y="20"/>
                  <a:pt x="25" y="20"/>
                </a:cubicBezTo>
                <a:cubicBezTo>
                  <a:pt x="25" y="20"/>
                  <a:pt x="25" y="20"/>
                  <a:pt x="25" y="20"/>
                </a:cubicBezTo>
                <a:cubicBezTo>
                  <a:pt x="25" y="20"/>
                  <a:pt x="26" y="20"/>
                  <a:pt x="26" y="21"/>
                </a:cubicBezTo>
                <a:cubicBezTo>
                  <a:pt x="26" y="22"/>
                  <a:pt x="26" y="22"/>
                  <a:pt x="26" y="22"/>
                </a:cubicBezTo>
                <a:cubicBezTo>
                  <a:pt x="26" y="22"/>
                  <a:pt x="25" y="23"/>
                  <a:pt x="25" y="23"/>
                </a:cubicBezTo>
                <a:cubicBezTo>
                  <a:pt x="25" y="23"/>
                  <a:pt x="25" y="23"/>
                  <a:pt x="25" y="23"/>
                </a:cubicBezTo>
                <a:cubicBezTo>
                  <a:pt x="25" y="24"/>
                  <a:pt x="24" y="24"/>
                  <a:pt x="23" y="24"/>
                </a:cubicBezTo>
                <a:cubicBezTo>
                  <a:pt x="23" y="26"/>
                  <a:pt x="23" y="26"/>
                  <a:pt x="23" y="26"/>
                </a:cubicBezTo>
                <a:cubicBezTo>
                  <a:pt x="24" y="26"/>
                  <a:pt x="24" y="26"/>
                  <a:pt x="25" y="26"/>
                </a:cubicBezTo>
                <a:cubicBezTo>
                  <a:pt x="25" y="26"/>
                  <a:pt x="25" y="26"/>
                  <a:pt x="25" y="27"/>
                </a:cubicBezTo>
                <a:cubicBezTo>
                  <a:pt x="25" y="27"/>
                  <a:pt x="26" y="27"/>
                  <a:pt x="26" y="28"/>
                </a:cubicBezTo>
                <a:cubicBezTo>
                  <a:pt x="26" y="29"/>
                  <a:pt x="26" y="29"/>
                  <a:pt x="26" y="29"/>
                </a:cubicBezTo>
                <a:cubicBezTo>
                  <a:pt x="26" y="30"/>
                  <a:pt x="25" y="31"/>
                  <a:pt x="25" y="31"/>
                </a:cubicBezTo>
                <a:cubicBezTo>
                  <a:pt x="25" y="31"/>
                  <a:pt x="25" y="31"/>
                  <a:pt x="25" y="31"/>
                </a:cubicBezTo>
                <a:cubicBezTo>
                  <a:pt x="24" y="31"/>
                  <a:pt x="24" y="31"/>
                  <a:pt x="24" y="31"/>
                </a:cubicBezTo>
                <a:cubicBezTo>
                  <a:pt x="24" y="31"/>
                  <a:pt x="24" y="30"/>
                  <a:pt x="24" y="30"/>
                </a:cubicBezTo>
                <a:cubicBezTo>
                  <a:pt x="24" y="27"/>
                  <a:pt x="24" y="27"/>
                  <a:pt x="24" y="27"/>
                </a:cubicBezTo>
                <a:cubicBezTo>
                  <a:pt x="20" y="27"/>
                  <a:pt x="20" y="27"/>
                  <a:pt x="20" y="27"/>
                </a:cubicBezTo>
                <a:cubicBezTo>
                  <a:pt x="20" y="28"/>
                  <a:pt x="20" y="28"/>
                  <a:pt x="20" y="28"/>
                </a:cubicBezTo>
                <a:cubicBezTo>
                  <a:pt x="20" y="30"/>
                  <a:pt x="20" y="31"/>
                  <a:pt x="20" y="32"/>
                </a:cubicBezTo>
                <a:cubicBezTo>
                  <a:pt x="21" y="32"/>
                  <a:pt x="21" y="33"/>
                  <a:pt x="22" y="33"/>
                </a:cubicBezTo>
                <a:cubicBezTo>
                  <a:pt x="23" y="34"/>
                  <a:pt x="24" y="34"/>
                  <a:pt x="25" y="34"/>
                </a:cubicBezTo>
                <a:cubicBezTo>
                  <a:pt x="26" y="34"/>
                  <a:pt x="27" y="34"/>
                  <a:pt x="28" y="33"/>
                </a:cubicBezTo>
                <a:cubicBezTo>
                  <a:pt x="28" y="33"/>
                  <a:pt x="29" y="32"/>
                  <a:pt x="29" y="32"/>
                </a:cubicBezTo>
                <a:cubicBezTo>
                  <a:pt x="29" y="31"/>
                  <a:pt x="30" y="30"/>
                  <a:pt x="30" y="29"/>
                </a:cubicBezTo>
                <a:cubicBezTo>
                  <a:pt x="30" y="27"/>
                  <a:pt x="29" y="26"/>
                  <a:pt x="29" y="25"/>
                </a:cubicBezTo>
                <a:cubicBezTo>
                  <a:pt x="29" y="25"/>
                  <a:pt x="28" y="25"/>
                  <a:pt x="28" y="24"/>
                </a:cubicBezTo>
                <a:close/>
                <a:moveTo>
                  <a:pt x="73" y="23"/>
                </a:moveTo>
                <a:cubicBezTo>
                  <a:pt x="73" y="22"/>
                  <a:pt x="73" y="21"/>
                  <a:pt x="72" y="20"/>
                </a:cubicBezTo>
                <a:cubicBezTo>
                  <a:pt x="72" y="20"/>
                  <a:pt x="72" y="19"/>
                  <a:pt x="72" y="19"/>
                </a:cubicBezTo>
                <a:cubicBezTo>
                  <a:pt x="71" y="18"/>
                  <a:pt x="71" y="18"/>
                  <a:pt x="70" y="18"/>
                </a:cubicBezTo>
                <a:cubicBezTo>
                  <a:pt x="69" y="17"/>
                  <a:pt x="69" y="17"/>
                  <a:pt x="68" y="17"/>
                </a:cubicBezTo>
                <a:cubicBezTo>
                  <a:pt x="67" y="17"/>
                  <a:pt x="66" y="17"/>
                  <a:pt x="65" y="18"/>
                </a:cubicBezTo>
                <a:cubicBezTo>
                  <a:pt x="64" y="18"/>
                  <a:pt x="64" y="19"/>
                  <a:pt x="64" y="20"/>
                </a:cubicBezTo>
                <a:cubicBezTo>
                  <a:pt x="63" y="20"/>
                  <a:pt x="63" y="21"/>
                  <a:pt x="63" y="23"/>
                </a:cubicBezTo>
                <a:cubicBezTo>
                  <a:pt x="63" y="29"/>
                  <a:pt x="63" y="29"/>
                  <a:pt x="63" y="29"/>
                </a:cubicBezTo>
                <a:cubicBezTo>
                  <a:pt x="63" y="30"/>
                  <a:pt x="63" y="30"/>
                  <a:pt x="63" y="31"/>
                </a:cubicBezTo>
                <a:cubicBezTo>
                  <a:pt x="64" y="32"/>
                  <a:pt x="64" y="32"/>
                  <a:pt x="64" y="32"/>
                </a:cubicBezTo>
                <a:cubicBezTo>
                  <a:pt x="65" y="33"/>
                  <a:pt x="65" y="33"/>
                  <a:pt x="66" y="34"/>
                </a:cubicBezTo>
                <a:cubicBezTo>
                  <a:pt x="66" y="34"/>
                  <a:pt x="67" y="34"/>
                  <a:pt x="68" y="34"/>
                </a:cubicBezTo>
                <a:cubicBezTo>
                  <a:pt x="69" y="34"/>
                  <a:pt x="70" y="34"/>
                  <a:pt x="70" y="34"/>
                </a:cubicBezTo>
                <a:cubicBezTo>
                  <a:pt x="71" y="33"/>
                  <a:pt x="71" y="33"/>
                  <a:pt x="72" y="32"/>
                </a:cubicBezTo>
                <a:cubicBezTo>
                  <a:pt x="72" y="32"/>
                  <a:pt x="72" y="31"/>
                  <a:pt x="72" y="31"/>
                </a:cubicBezTo>
                <a:cubicBezTo>
                  <a:pt x="73" y="30"/>
                  <a:pt x="73" y="29"/>
                  <a:pt x="73" y="28"/>
                </a:cubicBezTo>
                <a:cubicBezTo>
                  <a:pt x="73" y="23"/>
                  <a:pt x="73" y="23"/>
                  <a:pt x="73" y="23"/>
                </a:cubicBezTo>
                <a:close/>
                <a:moveTo>
                  <a:pt x="69" y="22"/>
                </a:moveTo>
                <a:cubicBezTo>
                  <a:pt x="69" y="21"/>
                  <a:pt x="69" y="20"/>
                  <a:pt x="68" y="20"/>
                </a:cubicBezTo>
                <a:cubicBezTo>
                  <a:pt x="68" y="20"/>
                  <a:pt x="68" y="20"/>
                  <a:pt x="68" y="20"/>
                </a:cubicBezTo>
                <a:cubicBezTo>
                  <a:pt x="68" y="20"/>
                  <a:pt x="67" y="20"/>
                  <a:pt x="67" y="20"/>
                </a:cubicBezTo>
                <a:cubicBezTo>
                  <a:pt x="67" y="20"/>
                  <a:pt x="67" y="21"/>
                  <a:pt x="67" y="22"/>
                </a:cubicBezTo>
                <a:cubicBezTo>
                  <a:pt x="67" y="29"/>
                  <a:pt x="67" y="29"/>
                  <a:pt x="67" y="29"/>
                </a:cubicBezTo>
                <a:cubicBezTo>
                  <a:pt x="67" y="30"/>
                  <a:pt x="67" y="31"/>
                  <a:pt x="67" y="31"/>
                </a:cubicBezTo>
                <a:cubicBezTo>
                  <a:pt x="67" y="31"/>
                  <a:pt x="68" y="31"/>
                  <a:pt x="68" y="31"/>
                </a:cubicBezTo>
                <a:cubicBezTo>
                  <a:pt x="68" y="31"/>
                  <a:pt x="68" y="31"/>
                  <a:pt x="68" y="31"/>
                </a:cubicBezTo>
                <a:cubicBezTo>
                  <a:pt x="69" y="31"/>
                  <a:pt x="69" y="30"/>
                  <a:pt x="69" y="30"/>
                </a:cubicBezTo>
                <a:cubicBezTo>
                  <a:pt x="69" y="22"/>
                  <a:pt x="69" y="22"/>
                  <a:pt x="69" y="22"/>
                </a:cubicBezTo>
                <a:close/>
                <a:moveTo>
                  <a:pt x="62" y="23"/>
                </a:moveTo>
                <a:cubicBezTo>
                  <a:pt x="62" y="22"/>
                  <a:pt x="62" y="21"/>
                  <a:pt x="62" y="20"/>
                </a:cubicBezTo>
                <a:cubicBezTo>
                  <a:pt x="61" y="20"/>
                  <a:pt x="61" y="19"/>
                  <a:pt x="61" y="19"/>
                </a:cubicBezTo>
                <a:cubicBezTo>
                  <a:pt x="60" y="18"/>
                  <a:pt x="60" y="18"/>
                  <a:pt x="59" y="18"/>
                </a:cubicBezTo>
                <a:cubicBezTo>
                  <a:pt x="59" y="17"/>
                  <a:pt x="58" y="17"/>
                  <a:pt x="57" y="17"/>
                </a:cubicBezTo>
                <a:cubicBezTo>
                  <a:pt x="56" y="17"/>
                  <a:pt x="55" y="17"/>
                  <a:pt x="54" y="18"/>
                </a:cubicBezTo>
                <a:cubicBezTo>
                  <a:pt x="53" y="18"/>
                  <a:pt x="53" y="19"/>
                  <a:pt x="53" y="20"/>
                </a:cubicBezTo>
                <a:cubicBezTo>
                  <a:pt x="52" y="20"/>
                  <a:pt x="52" y="21"/>
                  <a:pt x="52" y="23"/>
                </a:cubicBezTo>
                <a:cubicBezTo>
                  <a:pt x="52" y="29"/>
                  <a:pt x="52" y="29"/>
                  <a:pt x="52" y="29"/>
                </a:cubicBezTo>
                <a:cubicBezTo>
                  <a:pt x="52" y="30"/>
                  <a:pt x="52" y="30"/>
                  <a:pt x="52" y="31"/>
                </a:cubicBezTo>
                <a:cubicBezTo>
                  <a:pt x="53" y="32"/>
                  <a:pt x="53" y="32"/>
                  <a:pt x="53" y="32"/>
                </a:cubicBezTo>
                <a:cubicBezTo>
                  <a:pt x="54" y="33"/>
                  <a:pt x="54" y="33"/>
                  <a:pt x="55" y="34"/>
                </a:cubicBezTo>
                <a:cubicBezTo>
                  <a:pt x="55" y="34"/>
                  <a:pt x="56" y="34"/>
                  <a:pt x="57" y="34"/>
                </a:cubicBezTo>
                <a:cubicBezTo>
                  <a:pt x="58" y="34"/>
                  <a:pt x="59" y="34"/>
                  <a:pt x="59" y="34"/>
                </a:cubicBezTo>
                <a:cubicBezTo>
                  <a:pt x="60" y="33"/>
                  <a:pt x="60" y="33"/>
                  <a:pt x="61" y="32"/>
                </a:cubicBezTo>
                <a:cubicBezTo>
                  <a:pt x="61" y="32"/>
                  <a:pt x="61" y="31"/>
                  <a:pt x="61" y="31"/>
                </a:cubicBezTo>
                <a:cubicBezTo>
                  <a:pt x="62" y="30"/>
                  <a:pt x="62" y="29"/>
                  <a:pt x="62" y="28"/>
                </a:cubicBezTo>
                <a:cubicBezTo>
                  <a:pt x="62" y="23"/>
                  <a:pt x="62" y="23"/>
                  <a:pt x="62" y="23"/>
                </a:cubicBezTo>
                <a:close/>
                <a:moveTo>
                  <a:pt x="58" y="22"/>
                </a:moveTo>
                <a:cubicBezTo>
                  <a:pt x="58" y="21"/>
                  <a:pt x="58" y="20"/>
                  <a:pt x="58" y="20"/>
                </a:cubicBezTo>
                <a:cubicBezTo>
                  <a:pt x="57" y="20"/>
                  <a:pt x="57" y="20"/>
                  <a:pt x="57" y="20"/>
                </a:cubicBezTo>
                <a:cubicBezTo>
                  <a:pt x="57" y="20"/>
                  <a:pt x="56" y="20"/>
                  <a:pt x="56" y="20"/>
                </a:cubicBezTo>
                <a:cubicBezTo>
                  <a:pt x="56" y="20"/>
                  <a:pt x="56" y="21"/>
                  <a:pt x="56" y="22"/>
                </a:cubicBezTo>
                <a:cubicBezTo>
                  <a:pt x="56" y="29"/>
                  <a:pt x="56" y="29"/>
                  <a:pt x="56" y="29"/>
                </a:cubicBezTo>
                <a:cubicBezTo>
                  <a:pt x="56" y="30"/>
                  <a:pt x="56" y="31"/>
                  <a:pt x="56" y="31"/>
                </a:cubicBezTo>
                <a:cubicBezTo>
                  <a:pt x="56" y="31"/>
                  <a:pt x="57" y="31"/>
                  <a:pt x="57" y="31"/>
                </a:cubicBezTo>
                <a:cubicBezTo>
                  <a:pt x="57" y="31"/>
                  <a:pt x="57" y="31"/>
                  <a:pt x="58" y="31"/>
                </a:cubicBezTo>
                <a:cubicBezTo>
                  <a:pt x="58" y="31"/>
                  <a:pt x="58" y="30"/>
                  <a:pt x="58" y="30"/>
                </a:cubicBezTo>
                <a:cubicBezTo>
                  <a:pt x="58" y="22"/>
                  <a:pt x="58" y="22"/>
                  <a:pt x="58" y="22"/>
                </a:cubicBezTo>
                <a:close/>
                <a:moveTo>
                  <a:pt x="50" y="17"/>
                </a:moveTo>
                <a:cubicBezTo>
                  <a:pt x="41" y="17"/>
                  <a:pt x="41" y="17"/>
                  <a:pt x="41" y="17"/>
                </a:cubicBezTo>
                <a:cubicBezTo>
                  <a:pt x="41" y="26"/>
                  <a:pt x="41" y="26"/>
                  <a:pt x="41" y="26"/>
                </a:cubicBezTo>
                <a:cubicBezTo>
                  <a:pt x="45" y="26"/>
                  <a:pt x="45" y="26"/>
                  <a:pt x="45" y="26"/>
                </a:cubicBezTo>
                <a:cubicBezTo>
                  <a:pt x="45" y="25"/>
                  <a:pt x="45" y="25"/>
                  <a:pt x="45" y="25"/>
                </a:cubicBezTo>
                <a:cubicBezTo>
                  <a:pt x="45" y="25"/>
                  <a:pt x="45" y="24"/>
                  <a:pt x="45" y="24"/>
                </a:cubicBezTo>
                <a:cubicBezTo>
                  <a:pt x="46" y="24"/>
                  <a:pt x="46" y="24"/>
                  <a:pt x="46" y="24"/>
                </a:cubicBezTo>
                <a:cubicBezTo>
                  <a:pt x="46" y="24"/>
                  <a:pt x="46" y="24"/>
                  <a:pt x="47" y="24"/>
                </a:cubicBezTo>
                <a:cubicBezTo>
                  <a:pt x="47" y="25"/>
                  <a:pt x="47" y="25"/>
                  <a:pt x="47" y="26"/>
                </a:cubicBezTo>
                <a:cubicBezTo>
                  <a:pt x="47" y="29"/>
                  <a:pt x="47" y="29"/>
                  <a:pt x="47" y="29"/>
                </a:cubicBezTo>
                <a:cubicBezTo>
                  <a:pt x="47" y="30"/>
                  <a:pt x="47" y="31"/>
                  <a:pt x="47" y="31"/>
                </a:cubicBezTo>
                <a:cubicBezTo>
                  <a:pt x="47" y="31"/>
                  <a:pt x="47" y="31"/>
                  <a:pt x="47" y="31"/>
                </a:cubicBezTo>
                <a:cubicBezTo>
                  <a:pt x="46" y="31"/>
                  <a:pt x="46" y="31"/>
                  <a:pt x="46" y="31"/>
                </a:cubicBezTo>
                <a:cubicBezTo>
                  <a:pt x="46" y="31"/>
                  <a:pt x="45" y="31"/>
                  <a:pt x="45" y="31"/>
                </a:cubicBezTo>
                <a:cubicBezTo>
                  <a:pt x="45" y="30"/>
                  <a:pt x="45" y="30"/>
                  <a:pt x="45" y="28"/>
                </a:cubicBezTo>
                <a:cubicBezTo>
                  <a:pt x="45" y="27"/>
                  <a:pt x="45" y="27"/>
                  <a:pt x="45" y="27"/>
                </a:cubicBezTo>
                <a:cubicBezTo>
                  <a:pt x="41" y="27"/>
                  <a:pt x="41" y="27"/>
                  <a:pt x="41" y="27"/>
                </a:cubicBezTo>
                <a:cubicBezTo>
                  <a:pt x="41" y="28"/>
                  <a:pt x="41" y="28"/>
                  <a:pt x="41" y="28"/>
                </a:cubicBezTo>
                <a:cubicBezTo>
                  <a:pt x="41" y="30"/>
                  <a:pt x="41" y="31"/>
                  <a:pt x="42" y="32"/>
                </a:cubicBezTo>
                <a:cubicBezTo>
                  <a:pt x="42" y="32"/>
                  <a:pt x="43" y="33"/>
                  <a:pt x="43" y="33"/>
                </a:cubicBezTo>
                <a:cubicBezTo>
                  <a:pt x="44" y="34"/>
                  <a:pt x="45" y="34"/>
                  <a:pt x="46" y="34"/>
                </a:cubicBezTo>
                <a:cubicBezTo>
                  <a:pt x="47" y="34"/>
                  <a:pt x="48" y="34"/>
                  <a:pt x="48" y="33"/>
                </a:cubicBezTo>
                <a:cubicBezTo>
                  <a:pt x="49" y="33"/>
                  <a:pt x="50" y="33"/>
                  <a:pt x="50" y="32"/>
                </a:cubicBezTo>
                <a:cubicBezTo>
                  <a:pt x="50" y="32"/>
                  <a:pt x="51" y="31"/>
                  <a:pt x="51" y="31"/>
                </a:cubicBezTo>
                <a:cubicBezTo>
                  <a:pt x="51" y="30"/>
                  <a:pt x="51" y="30"/>
                  <a:pt x="51" y="28"/>
                </a:cubicBezTo>
                <a:cubicBezTo>
                  <a:pt x="51" y="26"/>
                  <a:pt x="51" y="26"/>
                  <a:pt x="51" y="26"/>
                </a:cubicBezTo>
                <a:cubicBezTo>
                  <a:pt x="51" y="24"/>
                  <a:pt x="51" y="23"/>
                  <a:pt x="50" y="23"/>
                </a:cubicBezTo>
                <a:cubicBezTo>
                  <a:pt x="49" y="22"/>
                  <a:pt x="49" y="22"/>
                  <a:pt x="47" y="22"/>
                </a:cubicBezTo>
                <a:cubicBezTo>
                  <a:pt x="46" y="22"/>
                  <a:pt x="46" y="22"/>
                  <a:pt x="45" y="23"/>
                </a:cubicBezTo>
                <a:cubicBezTo>
                  <a:pt x="45" y="20"/>
                  <a:pt x="45" y="20"/>
                  <a:pt x="45" y="20"/>
                </a:cubicBezTo>
                <a:cubicBezTo>
                  <a:pt x="50" y="20"/>
                  <a:pt x="50" y="20"/>
                  <a:pt x="50" y="20"/>
                </a:cubicBezTo>
                <a:cubicBezTo>
                  <a:pt x="50" y="17"/>
                  <a:pt x="50" y="17"/>
                  <a:pt x="50" y="17"/>
                </a:cubicBezTo>
                <a:close/>
                <a:moveTo>
                  <a:pt x="39" y="17"/>
                </a:moveTo>
                <a:cubicBezTo>
                  <a:pt x="34" y="17"/>
                  <a:pt x="34" y="17"/>
                  <a:pt x="34" y="17"/>
                </a:cubicBezTo>
                <a:cubicBezTo>
                  <a:pt x="30" y="28"/>
                  <a:pt x="30" y="28"/>
                  <a:pt x="30" y="28"/>
                </a:cubicBezTo>
                <a:cubicBezTo>
                  <a:pt x="30" y="31"/>
                  <a:pt x="30" y="31"/>
                  <a:pt x="30" y="31"/>
                </a:cubicBezTo>
                <a:cubicBezTo>
                  <a:pt x="35" y="31"/>
                  <a:pt x="35" y="31"/>
                  <a:pt x="35" y="31"/>
                </a:cubicBezTo>
                <a:cubicBezTo>
                  <a:pt x="35" y="34"/>
                  <a:pt x="35" y="34"/>
                  <a:pt x="35" y="34"/>
                </a:cubicBezTo>
                <a:cubicBezTo>
                  <a:pt x="39" y="34"/>
                  <a:pt x="39" y="34"/>
                  <a:pt x="39" y="34"/>
                </a:cubicBezTo>
                <a:cubicBezTo>
                  <a:pt x="39" y="31"/>
                  <a:pt x="39" y="31"/>
                  <a:pt x="39" y="31"/>
                </a:cubicBezTo>
                <a:cubicBezTo>
                  <a:pt x="40" y="31"/>
                  <a:pt x="40" y="31"/>
                  <a:pt x="40" y="31"/>
                </a:cubicBezTo>
                <a:cubicBezTo>
                  <a:pt x="40" y="28"/>
                  <a:pt x="40" y="28"/>
                  <a:pt x="40" y="28"/>
                </a:cubicBezTo>
                <a:cubicBezTo>
                  <a:pt x="39" y="28"/>
                  <a:pt x="39" y="28"/>
                  <a:pt x="39" y="28"/>
                </a:cubicBezTo>
                <a:cubicBezTo>
                  <a:pt x="39" y="17"/>
                  <a:pt x="39" y="17"/>
                  <a:pt x="39" y="17"/>
                </a:cubicBezTo>
                <a:close/>
                <a:moveTo>
                  <a:pt x="35" y="28"/>
                </a:moveTo>
                <a:cubicBezTo>
                  <a:pt x="35" y="21"/>
                  <a:pt x="35" y="21"/>
                  <a:pt x="35" y="21"/>
                </a:cubicBezTo>
                <a:cubicBezTo>
                  <a:pt x="33" y="28"/>
                  <a:pt x="33" y="28"/>
                  <a:pt x="33" y="28"/>
                </a:cubicBezTo>
                <a:cubicBezTo>
                  <a:pt x="35" y="28"/>
                  <a:pt x="35" y="28"/>
                  <a:pt x="35" y="28"/>
                </a:cubicBezTo>
                <a:close/>
                <a:moveTo>
                  <a:pt x="21" y="49"/>
                </a:moveTo>
                <a:cubicBezTo>
                  <a:pt x="18" y="49"/>
                  <a:pt x="15" y="51"/>
                  <a:pt x="15" y="55"/>
                </a:cubicBezTo>
                <a:cubicBezTo>
                  <a:pt x="15" y="58"/>
                  <a:pt x="18" y="61"/>
                  <a:pt x="21" y="61"/>
                </a:cubicBezTo>
                <a:cubicBezTo>
                  <a:pt x="24" y="61"/>
                  <a:pt x="27" y="58"/>
                  <a:pt x="27" y="55"/>
                </a:cubicBezTo>
                <a:cubicBezTo>
                  <a:pt x="27" y="51"/>
                  <a:pt x="24" y="49"/>
                  <a:pt x="21" y="49"/>
                </a:cubicBezTo>
                <a:close/>
                <a:moveTo>
                  <a:pt x="21" y="80"/>
                </a:moveTo>
                <a:cubicBezTo>
                  <a:pt x="18" y="80"/>
                  <a:pt x="15" y="83"/>
                  <a:pt x="15" y="86"/>
                </a:cubicBezTo>
                <a:cubicBezTo>
                  <a:pt x="15" y="89"/>
                  <a:pt x="18" y="92"/>
                  <a:pt x="21" y="92"/>
                </a:cubicBezTo>
                <a:cubicBezTo>
                  <a:pt x="24" y="92"/>
                  <a:pt x="27" y="89"/>
                  <a:pt x="27" y="86"/>
                </a:cubicBezTo>
                <a:cubicBezTo>
                  <a:pt x="27" y="83"/>
                  <a:pt x="24" y="80"/>
                  <a:pt x="21" y="80"/>
                </a:cubicBezTo>
                <a:close/>
                <a:moveTo>
                  <a:pt x="54" y="80"/>
                </a:moveTo>
                <a:cubicBezTo>
                  <a:pt x="50" y="80"/>
                  <a:pt x="48" y="83"/>
                  <a:pt x="48" y="86"/>
                </a:cubicBezTo>
                <a:cubicBezTo>
                  <a:pt x="48" y="89"/>
                  <a:pt x="50" y="92"/>
                  <a:pt x="54" y="92"/>
                </a:cubicBezTo>
                <a:cubicBezTo>
                  <a:pt x="57" y="92"/>
                  <a:pt x="59" y="89"/>
                  <a:pt x="59" y="86"/>
                </a:cubicBezTo>
                <a:cubicBezTo>
                  <a:pt x="59" y="83"/>
                  <a:pt x="57" y="80"/>
                  <a:pt x="54" y="80"/>
                </a:cubicBezTo>
                <a:close/>
                <a:moveTo>
                  <a:pt x="37" y="80"/>
                </a:moveTo>
                <a:cubicBezTo>
                  <a:pt x="34" y="80"/>
                  <a:pt x="32" y="83"/>
                  <a:pt x="32" y="86"/>
                </a:cubicBezTo>
                <a:cubicBezTo>
                  <a:pt x="32" y="89"/>
                  <a:pt x="34" y="92"/>
                  <a:pt x="37" y="92"/>
                </a:cubicBezTo>
                <a:cubicBezTo>
                  <a:pt x="41" y="92"/>
                  <a:pt x="43" y="89"/>
                  <a:pt x="43" y="86"/>
                </a:cubicBezTo>
                <a:cubicBezTo>
                  <a:pt x="43" y="83"/>
                  <a:pt x="41" y="80"/>
                  <a:pt x="37" y="80"/>
                </a:cubicBezTo>
                <a:close/>
                <a:moveTo>
                  <a:pt x="21" y="96"/>
                </a:moveTo>
                <a:cubicBezTo>
                  <a:pt x="18" y="96"/>
                  <a:pt x="15" y="99"/>
                  <a:pt x="15" y="102"/>
                </a:cubicBezTo>
                <a:cubicBezTo>
                  <a:pt x="15" y="105"/>
                  <a:pt x="18" y="108"/>
                  <a:pt x="21" y="108"/>
                </a:cubicBezTo>
                <a:cubicBezTo>
                  <a:pt x="24" y="108"/>
                  <a:pt x="27" y="105"/>
                  <a:pt x="27" y="102"/>
                </a:cubicBezTo>
                <a:cubicBezTo>
                  <a:pt x="27" y="99"/>
                  <a:pt x="24" y="96"/>
                  <a:pt x="21" y="96"/>
                </a:cubicBezTo>
                <a:close/>
                <a:moveTo>
                  <a:pt x="75" y="102"/>
                </a:moveTo>
                <a:cubicBezTo>
                  <a:pt x="75" y="102"/>
                  <a:pt x="75" y="102"/>
                  <a:pt x="75" y="102"/>
                </a:cubicBezTo>
                <a:cubicBezTo>
                  <a:pt x="75" y="86"/>
                  <a:pt x="75" y="86"/>
                  <a:pt x="75" y="86"/>
                </a:cubicBezTo>
                <a:cubicBezTo>
                  <a:pt x="75" y="83"/>
                  <a:pt x="73" y="80"/>
                  <a:pt x="70" y="80"/>
                </a:cubicBezTo>
                <a:cubicBezTo>
                  <a:pt x="66" y="80"/>
                  <a:pt x="64" y="83"/>
                  <a:pt x="64" y="86"/>
                </a:cubicBezTo>
                <a:cubicBezTo>
                  <a:pt x="64" y="102"/>
                  <a:pt x="64" y="102"/>
                  <a:pt x="64" y="102"/>
                </a:cubicBezTo>
                <a:cubicBezTo>
                  <a:pt x="64" y="102"/>
                  <a:pt x="64" y="102"/>
                  <a:pt x="64" y="102"/>
                </a:cubicBezTo>
                <a:cubicBezTo>
                  <a:pt x="64" y="102"/>
                  <a:pt x="64" y="102"/>
                  <a:pt x="64" y="102"/>
                </a:cubicBezTo>
                <a:cubicBezTo>
                  <a:pt x="64" y="105"/>
                  <a:pt x="66" y="108"/>
                  <a:pt x="70" y="108"/>
                </a:cubicBezTo>
                <a:cubicBezTo>
                  <a:pt x="73" y="108"/>
                  <a:pt x="75" y="105"/>
                  <a:pt x="75" y="102"/>
                </a:cubicBezTo>
                <a:cubicBezTo>
                  <a:pt x="75" y="102"/>
                  <a:pt x="75" y="102"/>
                  <a:pt x="75" y="102"/>
                </a:cubicBezTo>
                <a:close/>
                <a:moveTo>
                  <a:pt x="54" y="96"/>
                </a:moveTo>
                <a:cubicBezTo>
                  <a:pt x="50" y="96"/>
                  <a:pt x="48" y="99"/>
                  <a:pt x="48" y="102"/>
                </a:cubicBezTo>
                <a:cubicBezTo>
                  <a:pt x="48" y="105"/>
                  <a:pt x="50" y="108"/>
                  <a:pt x="54" y="108"/>
                </a:cubicBezTo>
                <a:cubicBezTo>
                  <a:pt x="57" y="108"/>
                  <a:pt x="59" y="105"/>
                  <a:pt x="59" y="102"/>
                </a:cubicBezTo>
                <a:cubicBezTo>
                  <a:pt x="59" y="99"/>
                  <a:pt x="57" y="96"/>
                  <a:pt x="54" y="96"/>
                </a:cubicBezTo>
                <a:close/>
                <a:moveTo>
                  <a:pt x="37" y="96"/>
                </a:moveTo>
                <a:cubicBezTo>
                  <a:pt x="34" y="96"/>
                  <a:pt x="32" y="99"/>
                  <a:pt x="32" y="102"/>
                </a:cubicBezTo>
                <a:cubicBezTo>
                  <a:pt x="32" y="105"/>
                  <a:pt x="34" y="108"/>
                  <a:pt x="37" y="108"/>
                </a:cubicBezTo>
                <a:cubicBezTo>
                  <a:pt x="41" y="108"/>
                  <a:pt x="43" y="105"/>
                  <a:pt x="43" y="102"/>
                </a:cubicBezTo>
                <a:cubicBezTo>
                  <a:pt x="43" y="99"/>
                  <a:pt x="41" y="96"/>
                  <a:pt x="37" y="96"/>
                </a:cubicBezTo>
                <a:close/>
                <a:moveTo>
                  <a:pt x="21" y="65"/>
                </a:moveTo>
                <a:cubicBezTo>
                  <a:pt x="18" y="65"/>
                  <a:pt x="15" y="67"/>
                  <a:pt x="15" y="71"/>
                </a:cubicBezTo>
                <a:cubicBezTo>
                  <a:pt x="15" y="74"/>
                  <a:pt x="18" y="77"/>
                  <a:pt x="21" y="77"/>
                </a:cubicBezTo>
                <a:cubicBezTo>
                  <a:pt x="24" y="77"/>
                  <a:pt x="27" y="74"/>
                  <a:pt x="27" y="71"/>
                </a:cubicBezTo>
                <a:cubicBezTo>
                  <a:pt x="27" y="67"/>
                  <a:pt x="24" y="65"/>
                  <a:pt x="21" y="65"/>
                </a:cubicBezTo>
                <a:close/>
                <a:moveTo>
                  <a:pt x="70" y="65"/>
                </a:moveTo>
                <a:cubicBezTo>
                  <a:pt x="66" y="65"/>
                  <a:pt x="64" y="67"/>
                  <a:pt x="64" y="71"/>
                </a:cubicBezTo>
                <a:cubicBezTo>
                  <a:pt x="64" y="74"/>
                  <a:pt x="66" y="77"/>
                  <a:pt x="70" y="77"/>
                </a:cubicBezTo>
                <a:cubicBezTo>
                  <a:pt x="73" y="77"/>
                  <a:pt x="75" y="74"/>
                  <a:pt x="75" y="71"/>
                </a:cubicBezTo>
                <a:cubicBezTo>
                  <a:pt x="75" y="67"/>
                  <a:pt x="73" y="65"/>
                  <a:pt x="70" y="65"/>
                </a:cubicBezTo>
                <a:close/>
                <a:moveTo>
                  <a:pt x="54" y="65"/>
                </a:moveTo>
                <a:cubicBezTo>
                  <a:pt x="50" y="65"/>
                  <a:pt x="48" y="67"/>
                  <a:pt x="48" y="71"/>
                </a:cubicBezTo>
                <a:cubicBezTo>
                  <a:pt x="48" y="74"/>
                  <a:pt x="50" y="77"/>
                  <a:pt x="54" y="77"/>
                </a:cubicBezTo>
                <a:cubicBezTo>
                  <a:pt x="57" y="77"/>
                  <a:pt x="59" y="74"/>
                  <a:pt x="59" y="71"/>
                </a:cubicBezTo>
                <a:cubicBezTo>
                  <a:pt x="59" y="67"/>
                  <a:pt x="57" y="65"/>
                  <a:pt x="54" y="65"/>
                </a:cubicBezTo>
                <a:close/>
                <a:moveTo>
                  <a:pt x="37" y="65"/>
                </a:moveTo>
                <a:cubicBezTo>
                  <a:pt x="34" y="65"/>
                  <a:pt x="32" y="67"/>
                  <a:pt x="32" y="71"/>
                </a:cubicBezTo>
                <a:cubicBezTo>
                  <a:pt x="32" y="74"/>
                  <a:pt x="34" y="77"/>
                  <a:pt x="37" y="77"/>
                </a:cubicBezTo>
                <a:cubicBezTo>
                  <a:pt x="41" y="77"/>
                  <a:pt x="43" y="74"/>
                  <a:pt x="43" y="71"/>
                </a:cubicBezTo>
                <a:cubicBezTo>
                  <a:pt x="43" y="67"/>
                  <a:pt x="41" y="65"/>
                  <a:pt x="37" y="65"/>
                </a:cubicBezTo>
                <a:close/>
                <a:moveTo>
                  <a:pt x="70" y="49"/>
                </a:moveTo>
                <a:cubicBezTo>
                  <a:pt x="66" y="49"/>
                  <a:pt x="64" y="51"/>
                  <a:pt x="64" y="55"/>
                </a:cubicBezTo>
                <a:cubicBezTo>
                  <a:pt x="64" y="58"/>
                  <a:pt x="66" y="61"/>
                  <a:pt x="70" y="61"/>
                </a:cubicBezTo>
                <a:cubicBezTo>
                  <a:pt x="73" y="61"/>
                  <a:pt x="75" y="58"/>
                  <a:pt x="75" y="55"/>
                </a:cubicBezTo>
                <a:cubicBezTo>
                  <a:pt x="75" y="51"/>
                  <a:pt x="73" y="49"/>
                  <a:pt x="70" y="49"/>
                </a:cubicBezTo>
                <a:close/>
                <a:moveTo>
                  <a:pt x="54" y="49"/>
                </a:moveTo>
                <a:cubicBezTo>
                  <a:pt x="50" y="49"/>
                  <a:pt x="48" y="51"/>
                  <a:pt x="48" y="55"/>
                </a:cubicBezTo>
                <a:cubicBezTo>
                  <a:pt x="48" y="58"/>
                  <a:pt x="50" y="61"/>
                  <a:pt x="54" y="61"/>
                </a:cubicBezTo>
                <a:cubicBezTo>
                  <a:pt x="57" y="61"/>
                  <a:pt x="59" y="58"/>
                  <a:pt x="59" y="55"/>
                </a:cubicBezTo>
                <a:cubicBezTo>
                  <a:pt x="59" y="51"/>
                  <a:pt x="57" y="49"/>
                  <a:pt x="54" y="49"/>
                </a:cubicBezTo>
                <a:close/>
                <a:moveTo>
                  <a:pt x="37" y="49"/>
                </a:moveTo>
                <a:cubicBezTo>
                  <a:pt x="34" y="49"/>
                  <a:pt x="32" y="51"/>
                  <a:pt x="32" y="55"/>
                </a:cubicBezTo>
                <a:cubicBezTo>
                  <a:pt x="32" y="58"/>
                  <a:pt x="34" y="61"/>
                  <a:pt x="37" y="61"/>
                </a:cubicBezTo>
                <a:cubicBezTo>
                  <a:pt x="41" y="61"/>
                  <a:pt x="43" y="58"/>
                  <a:pt x="43" y="55"/>
                </a:cubicBezTo>
                <a:cubicBezTo>
                  <a:pt x="43" y="51"/>
                  <a:pt x="41" y="49"/>
                  <a:pt x="37" y="49"/>
                </a:cubicBezTo>
                <a:close/>
                <a:moveTo>
                  <a:pt x="12" y="11"/>
                </a:moveTo>
                <a:cubicBezTo>
                  <a:pt x="12" y="39"/>
                  <a:pt x="12" y="39"/>
                  <a:pt x="12" y="39"/>
                </a:cubicBezTo>
                <a:cubicBezTo>
                  <a:pt x="78" y="39"/>
                  <a:pt x="78" y="39"/>
                  <a:pt x="78" y="39"/>
                </a:cubicBezTo>
                <a:cubicBezTo>
                  <a:pt x="78" y="11"/>
                  <a:pt x="78" y="11"/>
                  <a:pt x="78" y="11"/>
                </a:cubicBezTo>
                <a:lnTo>
                  <a:pt x="12" y="11"/>
                </a:lnTo>
                <a:close/>
              </a:path>
            </a:pathLst>
          </a:custGeom>
          <a:solidFill>
            <a:srgbClr val="2E5660"/>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1" name="直接箭头连接符 10">
            <a:extLst>
              <a:ext uri="{FF2B5EF4-FFF2-40B4-BE49-F238E27FC236}">
                <a16:creationId xmlns:a16="http://schemas.microsoft.com/office/drawing/2014/main" id="{B00774D8-C245-4060-B2A9-FE5A771B58C4}"/>
              </a:ext>
            </a:extLst>
          </p:cNvPr>
          <p:cNvCxnSpPr>
            <a:cxnSpLocks/>
          </p:cNvCxnSpPr>
          <p:nvPr/>
        </p:nvCxnSpPr>
        <p:spPr>
          <a:xfrm>
            <a:off x="3846090" y="2571750"/>
            <a:ext cx="1783185"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98E3026-032D-432C-AE72-AA9BBED8B2F3}"/>
              </a:ext>
            </a:extLst>
          </p:cNvPr>
          <p:cNvSpPr txBox="1"/>
          <p:nvPr/>
        </p:nvSpPr>
        <p:spPr>
          <a:xfrm>
            <a:off x="1859743" y="3566007"/>
            <a:ext cx="1487202" cy="707886"/>
          </a:xfrm>
          <a:prstGeom prst="rect">
            <a:avLst/>
          </a:prstGeom>
          <a:noFill/>
        </p:spPr>
        <p:txBody>
          <a:bodyPr wrap="none" rtlCol="0">
            <a:spAutoFit/>
          </a:bodyPr>
          <a:lstStyle/>
          <a:p>
            <a:pPr algn="ctr"/>
            <a:r>
              <a:rPr lang="en-US" altLang="zh-CN" sz="2000" b="1" dirty="0">
                <a:solidFill>
                  <a:srgbClr val="E0A087"/>
                </a:solidFill>
              </a:rPr>
              <a:t>Historical</a:t>
            </a:r>
          </a:p>
          <a:p>
            <a:pPr algn="ctr"/>
            <a:r>
              <a:rPr lang="en-US" altLang="zh-CN" sz="2000" b="1" dirty="0">
                <a:solidFill>
                  <a:srgbClr val="E0A087"/>
                </a:solidFill>
              </a:rPr>
              <a:t>Performance</a:t>
            </a:r>
            <a:endParaRPr lang="zh-CN" altLang="en-US" sz="2000" b="1" dirty="0">
              <a:solidFill>
                <a:srgbClr val="E0A087"/>
              </a:solidFill>
            </a:endParaRPr>
          </a:p>
        </p:txBody>
      </p:sp>
      <p:sp>
        <p:nvSpPr>
          <p:cNvPr id="13" name="文本框 12">
            <a:extLst>
              <a:ext uri="{FF2B5EF4-FFF2-40B4-BE49-F238E27FC236}">
                <a16:creationId xmlns:a16="http://schemas.microsoft.com/office/drawing/2014/main" id="{9F584C4B-A01A-45ED-B97B-CAC076FE7B4E}"/>
              </a:ext>
            </a:extLst>
          </p:cNvPr>
          <p:cNvSpPr txBox="1"/>
          <p:nvPr/>
        </p:nvSpPr>
        <p:spPr>
          <a:xfrm>
            <a:off x="5797057" y="3566007"/>
            <a:ext cx="1384983" cy="707886"/>
          </a:xfrm>
          <a:prstGeom prst="rect">
            <a:avLst/>
          </a:prstGeom>
          <a:noFill/>
        </p:spPr>
        <p:txBody>
          <a:bodyPr wrap="square" rtlCol="0">
            <a:spAutoFit/>
          </a:bodyPr>
          <a:lstStyle/>
          <a:p>
            <a:pPr algn="ctr"/>
            <a:r>
              <a:rPr lang="en-US" altLang="zh-CN" sz="2000" b="1" dirty="0">
                <a:solidFill>
                  <a:srgbClr val="C51729"/>
                </a:solidFill>
              </a:rPr>
              <a:t>Exposure</a:t>
            </a:r>
            <a:r>
              <a:rPr lang="en-US" altLang="zh-CN" sz="2000" b="1" dirty="0">
                <a:solidFill>
                  <a:srgbClr val="E0A087"/>
                </a:solidFill>
              </a:rPr>
              <a:t> Forecast</a:t>
            </a:r>
            <a:endParaRPr lang="zh-CN" altLang="en-US" sz="2000" b="1" dirty="0">
              <a:solidFill>
                <a:srgbClr val="E0A087"/>
              </a:solidFill>
            </a:endParaRPr>
          </a:p>
        </p:txBody>
      </p:sp>
      <p:sp>
        <p:nvSpPr>
          <p:cNvPr id="18" name="乘号 17">
            <a:extLst>
              <a:ext uri="{FF2B5EF4-FFF2-40B4-BE49-F238E27FC236}">
                <a16:creationId xmlns:a16="http://schemas.microsoft.com/office/drawing/2014/main" id="{4B21B648-97B1-4A92-81DF-0DE7173BF464}"/>
              </a:ext>
            </a:extLst>
          </p:cNvPr>
          <p:cNvSpPr/>
          <p:nvPr/>
        </p:nvSpPr>
        <p:spPr>
          <a:xfrm>
            <a:off x="2567791" y="2325689"/>
            <a:ext cx="1428742" cy="1428742"/>
          </a:xfrm>
          <a:prstGeom prst="mathMultiply">
            <a:avLst>
              <a:gd name="adj1" fmla="val 8187"/>
            </a:avLst>
          </a:prstGeom>
          <a:solidFill>
            <a:srgbClr val="C51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636">
            <a:extLst>
              <a:ext uri="{FF2B5EF4-FFF2-40B4-BE49-F238E27FC236}">
                <a16:creationId xmlns:a16="http://schemas.microsoft.com/office/drawing/2014/main" id="{E86C1446-1F28-4A4B-A8A2-A6452645DDA6}"/>
              </a:ext>
            </a:extLst>
          </p:cNvPr>
          <p:cNvSpPr>
            <a:spLocks/>
          </p:cNvSpPr>
          <p:nvPr/>
        </p:nvSpPr>
        <p:spPr bwMode="auto">
          <a:xfrm>
            <a:off x="6540684" y="2624599"/>
            <a:ext cx="1107890" cy="830921"/>
          </a:xfrm>
          <a:custGeom>
            <a:avLst/>
            <a:gdLst>
              <a:gd name="T0" fmla="*/ 0 w 44"/>
              <a:gd name="T1" fmla="*/ 17 h 33"/>
              <a:gd name="T2" fmla="*/ 16 w 44"/>
              <a:gd name="T3" fmla="*/ 32 h 33"/>
              <a:gd name="T4" fmla="*/ 18 w 44"/>
              <a:gd name="T5" fmla="*/ 32 h 33"/>
              <a:gd name="T6" fmla="*/ 44 w 44"/>
              <a:gd name="T7" fmla="*/ 7 h 33"/>
              <a:gd name="T8" fmla="*/ 44 w 44"/>
              <a:gd name="T9" fmla="*/ 4 h 33"/>
              <a:gd name="T10" fmla="*/ 40 w 44"/>
              <a:gd name="T11" fmla="*/ 1 h 33"/>
              <a:gd name="T12" fmla="*/ 38 w 44"/>
              <a:gd name="T13" fmla="*/ 1 h 33"/>
              <a:gd name="T14" fmla="*/ 17 w 44"/>
              <a:gd name="T15" fmla="*/ 21 h 33"/>
              <a:gd name="T16" fmla="*/ 7 w 44"/>
              <a:gd name="T17" fmla="*/ 10 h 33"/>
              <a:gd name="T18" fmla="*/ 4 w 44"/>
              <a:gd name="T19" fmla="*/ 10 h 33"/>
              <a:gd name="T20" fmla="*/ 0 w 44"/>
              <a:gd name="T21" fmla="*/ 14 h 33"/>
              <a:gd name="T22" fmla="*/ 0 w 44"/>
              <a:gd name="T2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33">
                <a:moveTo>
                  <a:pt x="0" y="17"/>
                </a:moveTo>
                <a:cubicBezTo>
                  <a:pt x="16" y="32"/>
                  <a:pt x="16" y="32"/>
                  <a:pt x="16" y="32"/>
                </a:cubicBezTo>
                <a:cubicBezTo>
                  <a:pt x="17" y="33"/>
                  <a:pt x="18" y="33"/>
                  <a:pt x="18" y="32"/>
                </a:cubicBezTo>
                <a:cubicBezTo>
                  <a:pt x="44" y="7"/>
                  <a:pt x="44" y="7"/>
                  <a:pt x="44" y="7"/>
                </a:cubicBezTo>
                <a:cubicBezTo>
                  <a:pt x="44" y="6"/>
                  <a:pt x="44" y="5"/>
                  <a:pt x="44" y="4"/>
                </a:cubicBezTo>
                <a:cubicBezTo>
                  <a:pt x="40" y="1"/>
                  <a:pt x="40" y="1"/>
                  <a:pt x="40" y="1"/>
                </a:cubicBezTo>
                <a:cubicBezTo>
                  <a:pt x="39" y="0"/>
                  <a:pt x="38" y="0"/>
                  <a:pt x="38" y="1"/>
                </a:cubicBezTo>
                <a:cubicBezTo>
                  <a:pt x="17" y="21"/>
                  <a:pt x="17" y="21"/>
                  <a:pt x="17" y="21"/>
                </a:cubicBezTo>
                <a:cubicBezTo>
                  <a:pt x="7" y="10"/>
                  <a:pt x="7" y="10"/>
                  <a:pt x="7" y="10"/>
                </a:cubicBezTo>
                <a:cubicBezTo>
                  <a:pt x="6" y="10"/>
                  <a:pt x="5" y="10"/>
                  <a:pt x="4" y="10"/>
                </a:cubicBezTo>
                <a:cubicBezTo>
                  <a:pt x="0" y="14"/>
                  <a:pt x="0" y="14"/>
                  <a:pt x="0" y="14"/>
                </a:cubicBezTo>
                <a:cubicBezTo>
                  <a:pt x="0" y="15"/>
                  <a:pt x="0" y="16"/>
                  <a:pt x="0" y="1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597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97885"/>
            <a:ext cx="5486400" cy="280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4"/>
          <p:cNvSpPr txBox="1">
            <a:spLocks noChangeArrowheads="1"/>
          </p:cNvSpPr>
          <p:nvPr/>
        </p:nvSpPr>
        <p:spPr bwMode="auto">
          <a:xfrm>
            <a:off x="395288" y="2479415"/>
            <a:ext cx="2675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solidFill>
                  <a:prstClr val="white"/>
                </a:solidFill>
                <a:latin typeface="+mn-ea"/>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dirty="0"/>
              <a:t>02. Forecast</a:t>
            </a:r>
          </a:p>
        </p:txBody>
      </p:sp>
    </p:spTree>
    <p:extLst>
      <p:ext uri="{BB962C8B-B14F-4D97-AF65-F5344CB8AC3E}">
        <p14:creationId xmlns:p14="http://schemas.microsoft.com/office/powerpoint/2010/main" val="207307323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379395" y="274601"/>
            <a:ext cx="2755681" cy="355983"/>
          </a:xfrm>
        </p:spPr>
        <p:txBody>
          <a:bodyPr/>
          <a:lstStyle/>
          <a:p>
            <a:r>
              <a:rPr lang="en-US" altLang="zh-CN" sz="2000" dirty="0"/>
              <a:t>Literature Review</a:t>
            </a:r>
            <a:endParaRPr lang="zh-CN" altLang="en-US" sz="2000" dirty="0"/>
          </a:p>
        </p:txBody>
      </p:sp>
      <p:grpSp>
        <p:nvGrpSpPr>
          <p:cNvPr id="8" name="组合 7">
            <a:extLst>
              <a:ext uri="{FF2B5EF4-FFF2-40B4-BE49-F238E27FC236}">
                <a16:creationId xmlns:a16="http://schemas.microsoft.com/office/drawing/2014/main" id="{70A81749-4418-41FB-A723-AFA2C59C2C39}"/>
              </a:ext>
            </a:extLst>
          </p:cNvPr>
          <p:cNvGrpSpPr/>
          <p:nvPr/>
        </p:nvGrpSpPr>
        <p:grpSpPr>
          <a:xfrm>
            <a:off x="1114627" y="1204320"/>
            <a:ext cx="1987267" cy="355982"/>
            <a:chOff x="216131" y="981115"/>
            <a:chExt cx="1694531" cy="355982"/>
          </a:xfrm>
        </p:grpSpPr>
        <p:sp>
          <p:nvSpPr>
            <p:cNvPr id="6" name="矩形: 圆角 5">
              <a:extLst>
                <a:ext uri="{FF2B5EF4-FFF2-40B4-BE49-F238E27FC236}">
                  <a16:creationId xmlns:a16="http://schemas.microsoft.com/office/drawing/2014/main" id="{45F2833B-3EE1-44D5-B2AF-ED32BC4AB290}"/>
                </a:ext>
              </a:extLst>
            </p:cNvPr>
            <p:cNvSpPr/>
            <p:nvPr/>
          </p:nvSpPr>
          <p:spPr>
            <a:xfrm>
              <a:off x="216131" y="981115"/>
              <a:ext cx="1525386" cy="3559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E233E40-328E-4440-9905-24345D2C3B1B}"/>
                </a:ext>
              </a:extLst>
            </p:cNvPr>
            <p:cNvSpPr txBox="1"/>
            <p:nvPr/>
          </p:nvSpPr>
          <p:spPr>
            <a:xfrm>
              <a:off x="286499" y="1028301"/>
              <a:ext cx="1624163" cy="261610"/>
            </a:xfrm>
            <a:prstGeom prst="rect">
              <a:avLst/>
            </a:prstGeom>
            <a:noFill/>
          </p:spPr>
          <p:txBody>
            <a:bodyPr wrap="none" rtlCol="0">
              <a:spAutoFit/>
            </a:bodyPr>
            <a:lstStyle/>
            <a:p>
              <a:r>
                <a:rPr lang="da-DK" altLang="zh-CN" sz="1050" b="1" dirty="0">
                  <a:solidFill>
                    <a:schemeClr val="bg1"/>
                  </a:solidFill>
                  <a:latin typeface="微软雅黑" panose="020B0503020204020204" pitchFamily="34" charset="-122"/>
                  <a:ea typeface="微软雅黑" panose="020B0503020204020204" pitchFamily="34" charset="-122"/>
                </a:rPr>
                <a:t>Qualitative methods</a:t>
              </a:r>
            </a:p>
          </p:txBody>
        </p:sp>
      </p:grpSp>
      <p:sp>
        <p:nvSpPr>
          <p:cNvPr id="7" name="矩形 6">
            <a:extLst>
              <a:ext uri="{FF2B5EF4-FFF2-40B4-BE49-F238E27FC236}">
                <a16:creationId xmlns:a16="http://schemas.microsoft.com/office/drawing/2014/main" id="{F38E35E8-B987-441F-8CB8-F8E550982C7E}"/>
              </a:ext>
            </a:extLst>
          </p:cNvPr>
          <p:cNvSpPr/>
          <p:nvPr/>
        </p:nvSpPr>
        <p:spPr>
          <a:xfrm>
            <a:off x="5202460" y="1160244"/>
            <a:ext cx="2993757" cy="430887"/>
          </a:xfrm>
          <a:prstGeom prst="rect">
            <a:avLst/>
          </a:prstGeom>
        </p:spPr>
        <p:txBody>
          <a:bodyPr wrap="square">
            <a:spAutoFit/>
          </a:bodyPr>
          <a:lstStyle/>
          <a:p>
            <a:pPr marL="285750" indent="-285750">
              <a:buFont typeface="Arial" panose="020B0604020202020204" pitchFamily="34" charset="0"/>
              <a:buChar char="•"/>
            </a:pPr>
            <a:r>
              <a:rPr lang="en-US" altLang="zh-CN" sz="1100" dirty="0"/>
              <a:t>Liu Qi (1999)</a:t>
            </a:r>
          </a:p>
          <a:p>
            <a:pPr marL="285750" indent="-285750">
              <a:buFont typeface="Arial" panose="020B0604020202020204" pitchFamily="34" charset="0"/>
              <a:buChar char="•"/>
            </a:pPr>
            <a:r>
              <a:rPr lang="en-US" altLang="zh-CN" sz="1100" dirty="0"/>
              <a:t>Guo </a:t>
            </a:r>
            <a:r>
              <a:rPr lang="en-US" altLang="zh-CN" sz="1100" dirty="0" err="1"/>
              <a:t>Zizheng</a:t>
            </a:r>
            <a:r>
              <a:rPr lang="en-US" altLang="zh-CN" sz="1100" dirty="0"/>
              <a:t> (2007)</a:t>
            </a:r>
          </a:p>
        </p:txBody>
      </p:sp>
      <p:grpSp>
        <p:nvGrpSpPr>
          <p:cNvPr id="9" name="组合 8">
            <a:extLst>
              <a:ext uri="{FF2B5EF4-FFF2-40B4-BE49-F238E27FC236}">
                <a16:creationId xmlns:a16="http://schemas.microsoft.com/office/drawing/2014/main" id="{E5631152-EFBD-413F-8DC6-4C12E6620DAE}"/>
              </a:ext>
            </a:extLst>
          </p:cNvPr>
          <p:cNvGrpSpPr/>
          <p:nvPr/>
        </p:nvGrpSpPr>
        <p:grpSpPr>
          <a:xfrm>
            <a:off x="1114627" y="2390383"/>
            <a:ext cx="1901146" cy="338240"/>
            <a:chOff x="366357" y="191321"/>
            <a:chExt cx="1666252" cy="355982"/>
          </a:xfrm>
        </p:grpSpPr>
        <p:sp>
          <p:nvSpPr>
            <p:cNvPr id="10" name="矩形: 圆角 9">
              <a:extLst>
                <a:ext uri="{FF2B5EF4-FFF2-40B4-BE49-F238E27FC236}">
                  <a16:creationId xmlns:a16="http://schemas.microsoft.com/office/drawing/2014/main" id="{D4FF081D-9A61-43E7-A0B3-68F734564EEA}"/>
                </a:ext>
              </a:extLst>
            </p:cNvPr>
            <p:cNvSpPr/>
            <p:nvPr/>
          </p:nvSpPr>
          <p:spPr>
            <a:xfrm>
              <a:off x="366357" y="191321"/>
              <a:ext cx="1525386" cy="3559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2B001B-F5D6-407E-B40F-816F701DF829}"/>
                </a:ext>
              </a:extLst>
            </p:cNvPr>
            <p:cNvSpPr txBox="1"/>
            <p:nvPr/>
          </p:nvSpPr>
          <p:spPr>
            <a:xfrm>
              <a:off x="366768" y="238507"/>
              <a:ext cx="1665841" cy="253916"/>
            </a:xfrm>
            <a:prstGeom prst="rect">
              <a:avLst/>
            </a:prstGeom>
            <a:noFill/>
          </p:spPr>
          <p:txBody>
            <a:bodyPr wrap="none" rtlCol="0">
              <a:spAutoFit/>
            </a:bodyPr>
            <a:lstStyle/>
            <a:p>
              <a:r>
                <a:rPr lang="da-DK" altLang="zh-CN" sz="1050" b="1" dirty="0">
                  <a:solidFill>
                    <a:schemeClr val="bg1"/>
                  </a:solidFill>
                  <a:latin typeface="微软雅黑" panose="020B0503020204020204" pitchFamily="34" charset="-122"/>
                  <a:ea typeface="微软雅黑" panose="020B0503020204020204" pitchFamily="34" charset="-122"/>
                </a:rPr>
                <a:t>Quantitative methods</a:t>
              </a:r>
            </a:p>
          </p:txBody>
        </p:sp>
      </p:grpSp>
      <p:sp>
        <p:nvSpPr>
          <p:cNvPr id="12" name="矩形 11">
            <a:extLst>
              <a:ext uri="{FF2B5EF4-FFF2-40B4-BE49-F238E27FC236}">
                <a16:creationId xmlns:a16="http://schemas.microsoft.com/office/drawing/2014/main" id="{852596CA-9F24-4738-99E8-E0997B1E8629}"/>
              </a:ext>
            </a:extLst>
          </p:cNvPr>
          <p:cNvSpPr/>
          <p:nvPr/>
        </p:nvSpPr>
        <p:spPr>
          <a:xfrm>
            <a:off x="3057059" y="2759785"/>
            <a:ext cx="1978427" cy="253916"/>
          </a:xfrm>
          <a:prstGeom prst="rect">
            <a:avLst/>
          </a:prstGeom>
        </p:spPr>
        <p:txBody>
          <a:bodyPr wrap="none">
            <a:spAutoFit/>
          </a:bodyPr>
          <a:lstStyle/>
          <a:p>
            <a:r>
              <a:rPr lang="en-US" altLang="zh-CN" sz="1050" dirty="0">
                <a:latin typeface="+mj-ea"/>
                <a:ea typeface="+mj-ea"/>
              </a:rPr>
              <a:t>Regression analysis method</a:t>
            </a:r>
          </a:p>
        </p:txBody>
      </p:sp>
      <p:sp>
        <p:nvSpPr>
          <p:cNvPr id="13" name="左大括号 12">
            <a:extLst>
              <a:ext uri="{FF2B5EF4-FFF2-40B4-BE49-F238E27FC236}">
                <a16:creationId xmlns:a16="http://schemas.microsoft.com/office/drawing/2014/main" id="{AE5E2CC8-04C6-4A87-9807-DC4FF7357E22}"/>
              </a:ext>
            </a:extLst>
          </p:cNvPr>
          <p:cNvSpPr/>
          <p:nvPr/>
        </p:nvSpPr>
        <p:spPr>
          <a:xfrm>
            <a:off x="2865873" y="2196925"/>
            <a:ext cx="216130" cy="71690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875F83E-99B8-4B27-BD54-C66CF61CCBEE}"/>
              </a:ext>
            </a:extLst>
          </p:cNvPr>
          <p:cNvSpPr/>
          <p:nvPr/>
        </p:nvSpPr>
        <p:spPr>
          <a:xfrm>
            <a:off x="3015773" y="2077871"/>
            <a:ext cx="2053767" cy="253916"/>
          </a:xfrm>
          <a:prstGeom prst="rect">
            <a:avLst/>
          </a:prstGeom>
        </p:spPr>
        <p:txBody>
          <a:bodyPr wrap="none">
            <a:spAutoFit/>
          </a:bodyPr>
          <a:lstStyle/>
          <a:p>
            <a:r>
              <a:rPr lang="en-US" altLang="zh-CN" sz="1050" dirty="0">
                <a:latin typeface="+mj-ea"/>
                <a:ea typeface="+mj-ea"/>
              </a:rPr>
              <a:t>Time series prediction model</a:t>
            </a:r>
          </a:p>
        </p:txBody>
      </p:sp>
      <p:sp>
        <p:nvSpPr>
          <p:cNvPr id="15" name="矩形 14">
            <a:extLst>
              <a:ext uri="{FF2B5EF4-FFF2-40B4-BE49-F238E27FC236}">
                <a16:creationId xmlns:a16="http://schemas.microsoft.com/office/drawing/2014/main" id="{2FF4465C-3816-4736-B1CA-4A465663A256}"/>
              </a:ext>
            </a:extLst>
          </p:cNvPr>
          <p:cNvSpPr/>
          <p:nvPr/>
        </p:nvSpPr>
        <p:spPr>
          <a:xfrm>
            <a:off x="5202460" y="2060948"/>
            <a:ext cx="2993757" cy="261610"/>
          </a:xfrm>
          <a:prstGeom prst="rect">
            <a:avLst/>
          </a:prstGeom>
        </p:spPr>
        <p:txBody>
          <a:bodyPr wrap="square">
            <a:spAutoFit/>
          </a:bodyPr>
          <a:lstStyle/>
          <a:p>
            <a:pPr marL="171450" indent="-171450">
              <a:buFont typeface="Arial" panose="020B0604020202020204" pitchFamily="34" charset="0"/>
              <a:buChar char="•"/>
            </a:pPr>
            <a:r>
              <a:rPr lang="en-US" altLang="zh-CN" sz="1100" dirty="0"/>
              <a:t>Hao </a:t>
            </a:r>
            <a:r>
              <a:rPr lang="en-US" altLang="zh-CN" sz="1100" dirty="0" err="1"/>
              <a:t>Junzhang</a:t>
            </a:r>
            <a:r>
              <a:rPr lang="en-US" altLang="zh-CN" sz="1100" dirty="0"/>
              <a:t>, Cui </a:t>
            </a:r>
            <a:r>
              <a:rPr lang="en-US" altLang="zh-CN" sz="1100" dirty="0" err="1"/>
              <a:t>Yujie</a:t>
            </a:r>
            <a:r>
              <a:rPr lang="en-US" altLang="zh-CN" sz="1100" dirty="0"/>
              <a:t>, Han </a:t>
            </a:r>
            <a:r>
              <a:rPr lang="en-US" altLang="zh-CN" sz="1100" dirty="0" err="1"/>
              <a:t>Jiangxue</a:t>
            </a:r>
            <a:r>
              <a:rPr lang="en-US" altLang="zh-CN" sz="1100" dirty="0"/>
              <a:t> (2015)</a:t>
            </a:r>
            <a:endParaRPr lang="en-US" altLang="zh-CN" dirty="0"/>
          </a:p>
        </p:txBody>
      </p:sp>
      <p:sp>
        <p:nvSpPr>
          <p:cNvPr id="16" name="矩形 15">
            <a:extLst>
              <a:ext uri="{FF2B5EF4-FFF2-40B4-BE49-F238E27FC236}">
                <a16:creationId xmlns:a16="http://schemas.microsoft.com/office/drawing/2014/main" id="{DEE49355-458F-408A-9C7A-D70D6976191C}"/>
              </a:ext>
            </a:extLst>
          </p:cNvPr>
          <p:cNvSpPr/>
          <p:nvPr/>
        </p:nvSpPr>
        <p:spPr>
          <a:xfrm>
            <a:off x="5202460" y="2603757"/>
            <a:ext cx="2993757" cy="430887"/>
          </a:xfrm>
          <a:prstGeom prst="rect">
            <a:avLst/>
          </a:prstGeom>
        </p:spPr>
        <p:txBody>
          <a:bodyPr wrap="square">
            <a:spAutoFit/>
          </a:bodyPr>
          <a:lstStyle/>
          <a:p>
            <a:endParaRPr lang="en-US" altLang="zh-CN" sz="1100" dirty="0"/>
          </a:p>
          <a:p>
            <a:pPr marL="171450" indent="-171450">
              <a:buFont typeface="Arial" panose="020B0604020202020204" pitchFamily="34" charset="0"/>
              <a:buChar char="•"/>
            </a:pPr>
            <a:r>
              <a:rPr lang="en-US" altLang="zh-CN" sz="1100" dirty="0"/>
              <a:t>Liu </a:t>
            </a:r>
            <a:r>
              <a:rPr lang="en-US" altLang="zh-CN" sz="1100" dirty="0" err="1"/>
              <a:t>Yanping</a:t>
            </a:r>
            <a:r>
              <a:rPr lang="en-US" altLang="zh-CN" sz="1100" dirty="0"/>
              <a:t>, Shao </a:t>
            </a:r>
            <a:r>
              <a:rPr lang="en-US" altLang="zh-CN" sz="1100" dirty="0" err="1"/>
              <a:t>Yueran</a:t>
            </a:r>
            <a:r>
              <a:rPr lang="en-US" altLang="zh-CN" sz="1100" dirty="0"/>
              <a:t>, Li </a:t>
            </a:r>
            <a:r>
              <a:rPr lang="en-US" altLang="zh-CN" sz="1100" dirty="0" err="1"/>
              <a:t>Weidong</a:t>
            </a:r>
            <a:r>
              <a:rPr lang="en-US" altLang="zh-CN" sz="1100" dirty="0"/>
              <a:t> (2010)</a:t>
            </a:r>
          </a:p>
        </p:txBody>
      </p:sp>
      <p:grpSp>
        <p:nvGrpSpPr>
          <p:cNvPr id="17" name="组合 16">
            <a:extLst>
              <a:ext uri="{FF2B5EF4-FFF2-40B4-BE49-F238E27FC236}">
                <a16:creationId xmlns:a16="http://schemas.microsoft.com/office/drawing/2014/main" id="{8CE677B6-121E-44BB-A173-DB7177A8CABE}"/>
              </a:ext>
            </a:extLst>
          </p:cNvPr>
          <p:cNvGrpSpPr/>
          <p:nvPr/>
        </p:nvGrpSpPr>
        <p:grpSpPr>
          <a:xfrm>
            <a:off x="1090213" y="3555906"/>
            <a:ext cx="2011681" cy="355982"/>
            <a:chOff x="174452" y="981115"/>
            <a:chExt cx="1818126" cy="355982"/>
          </a:xfrm>
        </p:grpSpPr>
        <p:sp>
          <p:nvSpPr>
            <p:cNvPr id="18" name="矩形: 圆角 17">
              <a:extLst>
                <a:ext uri="{FF2B5EF4-FFF2-40B4-BE49-F238E27FC236}">
                  <a16:creationId xmlns:a16="http://schemas.microsoft.com/office/drawing/2014/main" id="{72F9CDB6-BFD3-4556-97D6-96D2154E6705}"/>
                </a:ext>
              </a:extLst>
            </p:cNvPr>
            <p:cNvSpPr/>
            <p:nvPr/>
          </p:nvSpPr>
          <p:spPr>
            <a:xfrm>
              <a:off x="216131" y="981115"/>
              <a:ext cx="1525386" cy="3559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B920B8C-AB64-4086-8526-47AC7760B427}"/>
                </a:ext>
              </a:extLst>
            </p:cNvPr>
            <p:cNvSpPr txBox="1"/>
            <p:nvPr/>
          </p:nvSpPr>
          <p:spPr>
            <a:xfrm>
              <a:off x="174452" y="1039172"/>
              <a:ext cx="1818126" cy="253916"/>
            </a:xfrm>
            <a:prstGeom prst="rect">
              <a:avLst/>
            </a:prstGeom>
            <a:noFill/>
          </p:spPr>
          <p:txBody>
            <a:bodyPr wrap="none" rtlCol="0">
              <a:spAutoFit/>
            </a:bodyPr>
            <a:lstStyle/>
            <a:p>
              <a:r>
                <a:rPr lang="en-US" altLang="zh-CN" sz="1050" b="1" dirty="0">
                  <a:solidFill>
                    <a:schemeClr val="bg1"/>
                  </a:solidFill>
                  <a:latin typeface="微软雅黑" panose="020B0503020204020204" pitchFamily="34" charset="-122"/>
                  <a:ea typeface="微软雅黑" panose="020B0503020204020204" pitchFamily="34" charset="-122"/>
                </a:rPr>
                <a:t>Soft-computer </a:t>
              </a:r>
              <a:r>
                <a:rPr lang="da-DK" altLang="zh-CN" sz="1050" b="1" dirty="0">
                  <a:solidFill>
                    <a:schemeClr val="bg1"/>
                  </a:solidFill>
                  <a:latin typeface="微软雅黑" panose="020B0503020204020204" pitchFamily="34" charset="-122"/>
                  <a:ea typeface="微软雅黑" panose="020B0503020204020204" pitchFamily="34" charset="-122"/>
                </a:rPr>
                <a:t>methods</a:t>
              </a:r>
            </a:p>
          </p:txBody>
        </p:sp>
      </p:grpSp>
      <p:sp>
        <p:nvSpPr>
          <p:cNvPr id="20" name="左大括号 19">
            <a:extLst>
              <a:ext uri="{FF2B5EF4-FFF2-40B4-BE49-F238E27FC236}">
                <a16:creationId xmlns:a16="http://schemas.microsoft.com/office/drawing/2014/main" id="{1A08062B-F6B5-4C33-A584-ADABCC98C6DF}"/>
              </a:ext>
            </a:extLst>
          </p:cNvPr>
          <p:cNvSpPr/>
          <p:nvPr/>
        </p:nvSpPr>
        <p:spPr>
          <a:xfrm>
            <a:off x="2857586" y="3397217"/>
            <a:ext cx="216130" cy="71690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0F4D893-2E1F-440E-991B-D875FDDA0356}"/>
              </a:ext>
            </a:extLst>
          </p:cNvPr>
          <p:cNvSpPr/>
          <p:nvPr/>
        </p:nvSpPr>
        <p:spPr>
          <a:xfrm>
            <a:off x="3015773" y="3251674"/>
            <a:ext cx="1556836" cy="253916"/>
          </a:xfrm>
          <a:prstGeom prst="rect">
            <a:avLst/>
          </a:prstGeom>
        </p:spPr>
        <p:txBody>
          <a:bodyPr wrap="none">
            <a:spAutoFit/>
          </a:bodyPr>
          <a:lstStyle/>
          <a:p>
            <a:r>
              <a:rPr lang="en-US" altLang="zh-CN" sz="1050" dirty="0">
                <a:latin typeface="+mj-ea"/>
                <a:ea typeface="+mj-ea"/>
              </a:rPr>
              <a:t> Grey dynamic model</a:t>
            </a:r>
          </a:p>
        </p:txBody>
      </p:sp>
      <p:sp>
        <p:nvSpPr>
          <p:cNvPr id="25" name="矩形 24">
            <a:extLst>
              <a:ext uri="{FF2B5EF4-FFF2-40B4-BE49-F238E27FC236}">
                <a16:creationId xmlns:a16="http://schemas.microsoft.com/office/drawing/2014/main" id="{375B9788-CC0C-4E9C-91E3-5F61BB073D51}"/>
              </a:ext>
            </a:extLst>
          </p:cNvPr>
          <p:cNvSpPr/>
          <p:nvPr/>
        </p:nvSpPr>
        <p:spPr>
          <a:xfrm>
            <a:off x="2999220" y="4014337"/>
            <a:ext cx="1768433" cy="253916"/>
          </a:xfrm>
          <a:prstGeom prst="rect">
            <a:avLst/>
          </a:prstGeom>
        </p:spPr>
        <p:txBody>
          <a:bodyPr wrap="none">
            <a:spAutoFit/>
          </a:bodyPr>
          <a:lstStyle/>
          <a:p>
            <a:r>
              <a:rPr lang="en-US" altLang="zh-CN" sz="1050" dirty="0">
                <a:latin typeface="+mj-ea"/>
                <a:ea typeface="+mj-ea"/>
              </a:rPr>
              <a:t> Neural network method</a:t>
            </a:r>
          </a:p>
        </p:txBody>
      </p:sp>
      <p:sp>
        <p:nvSpPr>
          <p:cNvPr id="27" name="矩形 26">
            <a:extLst>
              <a:ext uri="{FF2B5EF4-FFF2-40B4-BE49-F238E27FC236}">
                <a16:creationId xmlns:a16="http://schemas.microsoft.com/office/drawing/2014/main" id="{92B602CC-2B24-4AA2-9639-7B4DD8B00C54}"/>
              </a:ext>
            </a:extLst>
          </p:cNvPr>
          <p:cNvSpPr/>
          <p:nvPr/>
        </p:nvSpPr>
        <p:spPr>
          <a:xfrm>
            <a:off x="5202460" y="3243980"/>
            <a:ext cx="2993757" cy="261610"/>
          </a:xfrm>
          <a:prstGeom prst="rect">
            <a:avLst/>
          </a:prstGeom>
        </p:spPr>
        <p:txBody>
          <a:bodyPr wrap="square">
            <a:spAutoFit/>
          </a:bodyPr>
          <a:lstStyle/>
          <a:p>
            <a:pPr marL="171450" indent="-171450">
              <a:buFont typeface="Arial" panose="020B0604020202020204" pitchFamily="34" charset="0"/>
              <a:buChar char="•"/>
            </a:pPr>
            <a:r>
              <a:rPr lang="en-US" altLang="zh-CN" sz="1100" dirty="0"/>
              <a:t>WU </a:t>
            </a:r>
            <a:r>
              <a:rPr lang="en-US" altLang="zh-CN" sz="1100" dirty="0" err="1"/>
              <a:t>Huawen</a:t>
            </a:r>
            <a:r>
              <a:rPr lang="en-US" altLang="zh-CN" sz="1100" dirty="0"/>
              <a:t> (2018)</a:t>
            </a:r>
          </a:p>
        </p:txBody>
      </p:sp>
      <p:sp>
        <p:nvSpPr>
          <p:cNvPr id="28" name="矩形 27">
            <a:extLst>
              <a:ext uri="{FF2B5EF4-FFF2-40B4-BE49-F238E27FC236}">
                <a16:creationId xmlns:a16="http://schemas.microsoft.com/office/drawing/2014/main" id="{3A9D42F9-B2AA-42D5-8AF6-0F4F7AE7EE48}"/>
              </a:ext>
            </a:extLst>
          </p:cNvPr>
          <p:cNvSpPr/>
          <p:nvPr/>
        </p:nvSpPr>
        <p:spPr>
          <a:xfrm>
            <a:off x="5202460" y="3898676"/>
            <a:ext cx="2993757" cy="430887"/>
          </a:xfrm>
          <a:prstGeom prst="rect">
            <a:avLst/>
          </a:prstGeom>
        </p:spPr>
        <p:txBody>
          <a:bodyPr wrap="square">
            <a:spAutoFit/>
          </a:bodyPr>
          <a:lstStyle/>
          <a:p>
            <a:pPr marL="171450" indent="-171450">
              <a:buFont typeface="Arial" panose="020B0604020202020204" pitchFamily="34" charset="0"/>
              <a:buChar char="•"/>
            </a:pPr>
            <a:r>
              <a:rPr lang="en-US" altLang="zh-CN" sz="1100" dirty="0" err="1"/>
              <a:t>Linyue</a:t>
            </a:r>
            <a:r>
              <a:rPr lang="en-US" altLang="zh-CN" sz="1100" dirty="0"/>
              <a:t>, L. I. U (2016)</a:t>
            </a:r>
          </a:p>
          <a:p>
            <a:pPr marL="171450" indent="-171450">
              <a:buFont typeface="Arial" panose="020B0604020202020204" pitchFamily="34" charset="0"/>
              <a:buChar char="•"/>
            </a:pPr>
            <a:r>
              <a:rPr lang="en-US" altLang="zh-CN" sz="1100" dirty="0"/>
              <a:t>Li, M. T., Ji, X. F., Zhang, J., &amp; Ran, B (2014)</a:t>
            </a:r>
            <a:endParaRPr lang="zh-CN" altLang="zh-CN" sz="1100" dirty="0"/>
          </a:p>
        </p:txBody>
      </p:sp>
      <p:sp>
        <p:nvSpPr>
          <p:cNvPr id="23" name="矩形 22">
            <a:extLst>
              <a:ext uri="{FF2B5EF4-FFF2-40B4-BE49-F238E27FC236}">
                <a16:creationId xmlns:a16="http://schemas.microsoft.com/office/drawing/2014/main" id="{F07ACF6E-F72D-4E96-9CBD-D89A20B5A7F8}"/>
              </a:ext>
            </a:extLst>
          </p:cNvPr>
          <p:cNvSpPr/>
          <p:nvPr/>
        </p:nvSpPr>
        <p:spPr>
          <a:xfrm>
            <a:off x="5202459" y="2237479"/>
            <a:ext cx="2993757" cy="261610"/>
          </a:xfrm>
          <a:prstGeom prst="rect">
            <a:avLst/>
          </a:prstGeom>
        </p:spPr>
        <p:txBody>
          <a:bodyPr wrap="square">
            <a:spAutoFit/>
          </a:bodyPr>
          <a:lstStyle/>
          <a:p>
            <a:pPr marL="171450" indent="-171450">
              <a:buFont typeface="Arial" panose="020B0604020202020204" pitchFamily="34" charset="0"/>
              <a:buChar char="•"/>
            </a:pPr>
            <a:r>
              <a:rPr lang="en-US" altLang="zh-CN" sz="1100" dirty="0"/>
              <a:t>Lin Lu(2016)</a:t>
            </a:r>
            <a:endParaRPr lang="en-US" altLang="zh-CN" dirty="0"/>
          </a:p>
        </p:txBody>
      </p:sp>
    </p:spTree>
    <p:extLst>
      <p:ext uri="{BB962C8B-B14F-4D97-AF65-F5344CB8AC3E}">
        <p14:creationId xmlns:p14="http://schemas.microsoft.com/office/powerpoint/2010/main" val="374131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FF63E9-AEB4-4384-992A-EBF35EBED7F3}"/>
              </a:ext>
            </a:extLst>
          </p:cNvPr>
          <p:cNvSpPr>
            <a:spLocks noGrp="1"/>
          </p:cNvSpPr>
          <p:nvPr>
            <p:ph type="title"/>
          </p:nvPr>
        </p:nvSpPr>
        <p:spPr>
          <a:xfrm>
            <a:off x="379395" y="274601"/>
            <a:ext cx="2755681" cy="355983"/>
          </a:xfrm>
        </p:spPr>
        <p:txBody>
          <a:bodyPr/>
          <a:lstStyle/>
          <a:p>
            <a:r>
              <a:rPr lang="en-US" altLang="zh-CN" sz="2000" dirty="0"/>
              <a:t>Literature Review</a:t>
            </a:r>
            <a:endParaRPr lang="zh-CN" altLang="en-US" sz="2000" dirty="0"/>
          </a:p>
        </p:txBody>
      </p:sp>
      <p:graphicFrame>
        <p:nvGraphicFramePr>
          <p:cNvPr id="7" name="表格 7">
            <a:extLst>
              <a:ext uri="{FF2B5EF4-FFF2-40B4-BE49-F238E27FC236}">
                <a16:creationId xmlns:a16="http://schemas.microsoft.com/office/drawing/2014/main" id="{A8F57B1F-0A39-4B66-9E27-98B42B7CA633}"/>
              </a:ext>
            </a:extLst>
          </p:cNvPr>
          <p:cNvGraphicFramePr>
            <a:graphicFrameLocks noGrp="1"/>
          </p:cNvGraphicFramePr>
          <p:nvPr>
            <p:extLst>
              <p:ext uri="{D42A27DB-BD31-4B8C-83A1-F6EECF244321}">
                <p14:modId xmlns:p14="http://schemas.microsoft.com/office/powerpoint/2010/main" val="1018961128"/>
              </p:ext>
            </p:extLst>
          </p:nvPr>
        </p:nvGraphicFramePr>
        <p:xfrm>
          <a:off x="704353" y="1449294"/>
          <a:ext cx="7735293" cy="2595880"/>
        </p:xfrm>
        <a:graphic>
          <a:graphicData uri="http://schemas.openxmlformats.org/drawingml/2006/table">
            <a:tbl>
              <a:tblPr firstRow="1" bandRow="1">
                <a:tableStyleId>{3B4B98B0-60AC-42C2-AFA5-B58CD77FA1E5}</a:tableStyleId>
              </a:tblPr>
              <a:tblGrid>
                <a:gridCol w="1847352">
                  <a:extLst>
                    <a:ext uri="{9D8B030D-6E8A-4147-A177-3AD203B41FA5}">
                      <a16:colId xmlns:a16="http://schemas.microsoft.com/office/drawing/2014/main" val="2086005921"/>
                    </a:ext>
                  </a:extLst>
                </a:gridCol>
                <a:gridCol w="2926744">
                  <a:extLst>
                    <a:ext uri="{9D8B030D-6E8A-4147-A177-3AD203B41FA5}">
                      <a16:colId xmlns:a16="http://schemas.microsoft.com/office/drawing/2014/main" val="2969212070"/>
                    </a:ext>
                  </a:extLst>
                </a:gridCol>
                <a:gridCol w="2961197">
                  <a:extLst>
                    <a:ext uri="{9D8B030D-6E8A-4147-A177-3AD203B41FA5}">
                      <a16:colId xmlns:a16="http://schemas.microsoft.com/office/drawing/2014/main" val="583245337"/>
                    </a:ext>
                  </a:extLst>
                </a:gridCol>
              </a:tblGrid>
              <a:tr h="370840">
                <a:tc>
                  <a:txBody>
                    <a:bodyPr/>
                    <a:lstStyle/>
                    <a:p>
                      <a:pPr algn="l"/>
                      <a:r>
                        <a:rPr lang="en-US" altLang="zh-CN" sz="1600" dirty="0"/>
                        <a:t>Prediction methods</a:t>
                      </a:r>
                    </a:p>
                  </a:txBody>
                  <a:tcPr/>
                </a:tc>
                <a:tc>
                  <a:txBody>
                    <a:bodyPr/>
                    <a:lstStyle/>
                    <a:p>
                      <a:pPr algn="l"/>
                      <a:r>
                        <a:rPr lang="en-US" altLang="zh-CN" sz="1600" dirty="0"/>
                        <a:t>Pros</a:t>
                      </a:r>
                      <a:endParaRPr lang="zh-CN" altLang="en-US" sz="1600" dirty="0"/>
                    </a:p>
                  </a:txBody>
                  <a:tcPr/>
                </a:tc>
                <a:tc>
                  <a:txBody>
                    <a:bodyPr/>
                    <a:lstStyle/>
                    <a:p>
                      <a:pPr algn="l"/>
                      <a:r>
                        <a:rPr lang="en-US" altLang="zh-CN" sz="1600" dirty="0"/>
                        <a:t>Cons</a:t>
                      </a:r>
                      <a:endParaRPr lang="zh-CN" altLang="en-US" sz="1600" dirty="0"/>
                    </a:p>
                  </a:txBody>
                  <a:tcPr/>
                </a:tc>
                <a:extLst>
                  <a:ext uri="{0D108BD9-81ED-4DB2-BD59-A6C34878D82A}">
                    <a16:rowId xmlns:a16="http://schemas.microsoft.com/office/drawing/2014/main" val="3898413724"/>
                  </a:ext>
                </a:extLst>
              </a:tr>
              <a:tr h="370840">
                <a:tc>
                  <a:txBody>
                    <a:bodyPr/>
                    <a:lstStyle/>
                    <a:p>
                      <a:pPr algn="l"/>
                      <a:r>
                        <a:rPr lang="en-US" altLang="zh-CN" sz="1600" dirty="0"/>
                        <a:t>Qualitative methods</a:t>
                      </a:r>
                    </a:p>
                  </a:txBody>
                  <a:tcPr/>
                </a:tc>
                <a:tc>
                  <a:txBody>
                    <a:bodyPr/>
                    <a:lstStyle/>
                    <a:p>
                      <a:pPr algn="l"/>
                      <a:r>
                        <a:rPr lang="en-US" altLang="zh-CN" sz="1600" dirty="0"/>
                        <a:t>Easiest to execute</a:t>
                      </a:r>
                      <a:endParaRPr lang="zh-CN" altLang="en-US" sz="1600" dirty="0"/>
                    </a:p>
                  </a:txBody>
                  <a:tcPr/>
                </a:tc>
                <a:tc>
                  <a:txBody>
                    <a:bodyPr/>
                    <a:lstStyle/>
                    <a:p>
                      <a:pPr algn="l"/>
                      <a:r>
                        <a:rPr lang="en-US" altLang="zh-CN" sz="1600" dirty="0"/>
                        <a:t>Subjective;</a:t>
                      </a:r>
                    </a:p>
                    <a:p>
                      <a:pPr algn="l"/>
                      <a:r>
                        <a:rPr lang="en-US" altLang="zh-CN" sz="1600" dirty="0"/>
                        <a:t>Low accuracy</a:t>
                      </a:r>
                      <a:endParaRPr lang="zh-CN" altLang="en-US" sz="1600" dirty="0"/>
                    </a:p>
                  </a:txBody>
                  <a:tcPr/>
                </a:tc>
                <a:extLst>
                  <a:ext uri="{0D108BD9-81ED-4DB2-BD59-A6C34878D82A}">
                    <a16:rowId xmlns:a16="http://schemas.microsoft.com/office/drawing/2014/main" val="1890876681"/>
                  </a:ext>
                </a:extLst>
              </a:tr>
              <a:tr h="370840">
                <a:tc>
                  <a:txBody>
                    <a:bodyPr/>
                    <a:lstStyle/>
                    <a:p>
                      <a:pPr algn="l"/>
                      <a:r>
                        <a:rPr lang="en-US" altLang="zh-CN" sz="1600" dirty="0"/>
                        <a:t>Quantitative methods</a:t>
                      </a:r>
                    </a:p>
                  </a:txBody>
                  <a:tcPr/>
                </a:tc>
                <a:tc>
                  <a:txBody>
                    <a:bodyPr/>
                    <a:lstStyle/>
                    <a:p>
                      <a:pPr algn="l"/>
                      <a:r>
                        <a:rPr lang="en-US" altLang="zh-CN" sz="1600" dirty="0"/>
                        <a:t>Easy to execute;</a:t>
                      </a:r>
                    </a:p>
                    <a:p>
                      <a:pPr algn="l"/>
                      <a:r>
                        <a:rPr lang="en-US" altLang="zh-CN" sz="1600" dirty="0"/>
                        <a:t>Relatively high accuracy</a:t>
                      </a:r>
                      <a:endParaRPr lang="zh-CN" altLang="en-US" sz="1600" dirty="0"/>
                    </a:p>
                  </a:txBody>
                  <a:tcPr/>
                </a:tc>
                <a:tc>
                  <a:txBody>
                    <a:bodyPr/>
                    <a:lstStyle/>
                    <a:p>
                      <a:pPr algn="l"/>
                      <a:r>
                        <a:rPr lang="en-US" altLang="zh-CN" sz="1600" dirty="0"/>
                        <a:t>Requires abundant data;</a:t>
                      </a:r>
                    </a:p>
                    <a:p>
                      <a:pPr algn="l"/>
                      <a:r>
                        <a:rPr lang="en-US" altLang="zh-CN" sz="1600" dirty="0"/>
                        <a:t>Unable to adjust prediction timely according to reality change</a:t>
                      </a:r>
                    </a:p>
                  </a:txBody>
                  <a:tcPr/>
                </a:tc>
                <a:extLst>
                  <a:ext uri="{0D108BD9-81ED-4DB2-BD59-A6C34878D82A}">
                    <a16:rowId xmlns:a16="http://schemas.microsoft.com/office/drawing/2014/main" val="676873381"/>
                  </a:ext>
                </a:extLst>
              </a:tr>
              <a:tr h="370840">
                <a:tc>
                  <a:txBody>
                    <a:bodyPr/>
                    <a:lstStyle/>
                    <a:p>
                      <a:pPr algn="l"/>
                      <a:r>
                        <a:rPr lang="en-US" altLang="zh-CN" sz="1600" dirty="0"/>
                        <a:t>Soft-computer methods</a:t>
                      </a:r>
                    </a:p>
                  </a:txBody>
                  <a:tcPr/>
                </a:tc>
                <a:tc>
                  <a:txBody>
                    <a:bodyPr/>
                    <a:lstStyle/>
                    <a:p>
                      <a:pPr algn="l"/>
                      <a:r>
                        <a:rPr lang="en-US" altLang="zh-CN" sz="1600" dirty="0"/>
                        <a:t>High accuracy;</a:t>
                      </a:r>
                    </a:p>
                    <a:p>
                      <a:pPr algn="l"/>
                      <a:r>
                        <a:rPr lang="en-US" altLang="zh-CN" sz="1600" dirty="0"/>
                        <a:t>Good way to solve the uncertain problem with non-linear data</a:t>
                      </a:r>
                      <a:endParaRPr lang="zh-CN" altLang="en-US" sz="1600" dirty="0"/>
                    </a:p>
                  </a:txBody>
                  <a:tcPr/>
                </a:tc>
                <a:tc>
                  <a:txBody>
                    <a:bodyPr/>
                    <a:lstStyle/>
                    <a:p>
                      <a:pPr algn="l"/>
                      <a:r>
                        <a:rPr lang="en-US" altLang="zh-CN" sz="1600" dirty="0"/>
                        <a:t>Complex;</a:t>
                      </a:r>
                    </a:p>
                    <a:p>
                      <a:pPr algn="l"/>
                      <a:r>
                        <a:rPr lang="en-US" altLang="zh-CN" sz="1600" dirty="0"/>
                        <a:t>Hard to interpret inside mechanism</a:t>
                      </a:r>
                      <a:endParaRPr lang="zh-CN" altLang="en-US" sz="1600" dirty="0"/>
                    </a:p>
                  </a:txBody>
                  <a:tcPr/>
                </a:tc>
                <a:extLst>
                  <a:ext uri="{0D108BD9-81ED-4DB2-BD59-A6C34878D82A}">
                    <a16:rowId xmlns:a16="http://schemas.microsoft.com/office/drawing/2014/main" val="2473581133"/>
                  </a:ext>
                </a:extLst>
              </a:tr>
            </a:tbl>
          </a:graphicData>
        </a:graphic>
      </p:graphicFrame>
    </p:spTree>
    <p:extLst>
      <p:ext uri="{BB962C8B-B14F-4D97-AF65-F5344CB8AC3E}">
        <p14:creationId xmlns:p14="http://schemas.microsoft.com/office/powerpoint/2010/main" val="274265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Literature Review</a:t>
            </a:r>
            <a:endParaRPr lang="zh-CN" altLang="en-US" sz="2000" dirty="0"/>
          </a:p>
        </p:txBody>
      </p:sp>
      <p:grpSp>
        <p:nvGrpSpPr>
          <p:cNvPr id="20" name="组合 19">
            <a:extLst>
              <a:ext uri="{FF2B5EF4-FFF2-40B4-BE49-F238E27FC236}">
                <a16:creationId xmlns:a16="http://schemas.microsoft.com/office/drawing/2014/main" id="{017065D4-5743-428A-866B-CA89EEDA3432}"/>
              </a:ext>
            </a:extLst>
          </p:cNvPr>
          <p:cNvGrpSpPr>
            <a:grpSpLocks noChangeAspect="1"/>
          </p:cNvGrpSpPr>
          <p:nvPr/>
        </p:nvGrpSpPr>
        <p:grpSpPr bwMode="auto">
          <a:xfrm>
            <a:off x="3399991" y="274636"/>
            <a:ext cx="2537376" cy="2535451"/>
            <a:chOff x="5737247" y="806295"/>
            <a:chExt cx="1902050" cy="1900642"/>
          </a:xfrm>
        </p:grpSpPr>
        <p:sp>
          <p:nvSpPr>
            <p:cNvPr id="21" name="Oval 176">
              <a:extLst>
                <a:ext uri="{FF2B5EF4-FFF2-40B4-BE49-F238E27FC236}">
                  <a16:creationId xmlns:a16="http://schemas.microsoft.com/office/drawing/2014/main" id="{058BC2A4-C592-4F54-8FAE-03347BCC21B9}"/>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72A451C-FE80-45BC-8240-43C107821107}"/>
                </a:ext>
              </a:extLst>
            </p:cNvPr>
            <p:cNvSpPr txBox="1"/>
            <p:nvPr/>
          </p:nvSpPr>
          <p:spPr>
            <a:xfrm>
              <a:off x="6308452" y="1087731"/>
              <a:ext cx="823359" cy="684415"/>
            </a:xfrm>
            <a:prstGeom prst="rect">
              <a:avLst/>
            </a:prstGeom>
            <a:noFill/>
          </p:spPr>
          <p:txBody>
            <a:bodyPr wrap="none">
              <a:spAutoFit/>
              <a:scene3d>
                <a:camera prst="orthographicFront"/>
                <a:lightRig rig="threePt" dir="t"/>
              </a:scene3d>
              <a:sp3d contourW="12700"/>
            </a:bodyPr>
            <a:lstStyle/>
            <a:p>
              <a:pPr>
                <a:defRPr/>
              </a:pPr>
              <a:r>
                <a:rPr lang="en-US" altLang="zh-CN" sz="5333" dirty="0">
                  <a:ln w="38100">
                    <a:noFill/>
                  </a:ln>
                  <a:solidFill>
                    <a:schemeClr val="accent2"/>
                  </a:solidFill>
                  <a:latin typeface="Arial Black" panose="020B0A04020102020204" pitchFamily="34" charset="0"/>
                  <a:ea typeface="微软雅黑" panose="020B0503020204020204" pitchFamily="34" charset="-122"/>
                </a:rPr>
                <a:t>01</a:t>
              </a:r>
              <a:endParaRPr lang="zh-CN" altLang="en-US" sz="5333" dirty="0">
                <a:ln w="38100">
                  <a:noFill/>
                </a:ln>
                <a:solidFill>
                  <a:schemeClr val="accent2"/>
                </a:solidFill>
                <a:latin typeface="Arial Black" panose="020B0A04020102020204" pitchFamily="34" charset="0"/>
                <a:ea typeface="微软雅黑" panose="020B0503020204020204" pitchFamily="34" charset="-122"/>
              </a:endParaRPr>
            </a:p>
          </p:txBody>
        </p:sp>
        <p:sp>
          <p:nvSpPr>
            <p:cNvPr id="23" name="文本框 3">
              <a:extLst>
                <a:ext uri="{FF2B5EF4-FFF2-40B4-BE49-F238E27FC236}">
                  <a16:creationId xmlns:a16="http://schemas.microsoft.com/office/drawing/2014/main" id="{E7C22ECA-B210-4725-9C8C-1D7845EAE1A9}"/>
                </a:ext>
              </a:extLst>
            </p:cNvPr>
            <p:cNvSpPr txBox="1">
              <a:spLocks noChangeArrowheads="1"/>
            </p:cNvSpPr>
            <p:nvPr/>
          </p:nvSpPr>
          <p:spPr bwMode="auto">
            <a:xfrm>
              <a:off x="6044952" y="1938589"/>
              <a:ext cx="1394098" cy="18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GDP</a:t>
              </a:r>
              <a:endParaRPr lang="zh-CN" altLang="en-US" sz="1000" dirty="0">
                <a:solidFill>
                  <a:schemeClr val="tx1">
                    <a:lumMod val="65000"/>
                    <a:lumOff val="35000"/>
                  </a:schemeClr>
                </a:solidFill>
              </a:endParaRPr>
            </a:p>
          </p:txBody>
        </p:sp>
        <p:sp>
          <p:nvSpPr>
            <p:cNvPr id="24" name="矩形 4">
              <a:extLst>
                <a:ext uri="{FF2B5EF4-FFF2-40B4-BE49-F238E27FC236}">
                  <a16:creationId xmlns:a16="http://schemas.microsoft.com/office/drawing/2014/main" id="{F2C581DA-F789-4904-AE83-134BB21A949F}"/>
                </a:ext>
              </a:extLst>
            </p:cNvPr>
            <p:cNvSpPr>
              <a:spLocks noChangeArrowheads="1"/>
            </p:cNvSpPr>
            <p:nvPr/>
          </p:nvSpPr>
          <p:spPr bwMode="auto">
            <a:xfrm>
              <a:off x="5792107" y="1691692"/>
              <a:ext cx="1789375" cy="29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t>Socioeconomic Level</a:t>
              </a:r>
            </a:p>
          </p:txBody>
        </p:sp>
      </p:grpSp>
      <p:grpSp>
        <p:nvGrpSpPr>
          <p:cNvPr id="25" name="组合 24">
            <a:extLst>
              <a:ext uri="{FF2B5EF4-FFF2-40B4-BE49-F238E27FC236}">
                <a16:creationId xmlns:a16="http://schemas.microsoft.com/office/drawing/2014/main" id="{AE10D5F9-3CDE-4BC4-871A-DB1E75B53914}"/>
              </a:ext>
            </a:extLst>
          </p:cNvPr>
          <p:cNvGrpSpPr>
            <a:grpSpLocks noChangeAspect="1"/>
          </p:cNvGrpSpPr>
          <p:nvPr/>
        </p:nvGrpSpPr>
        <p:grpSpPr bwMode="auto">
          <a:xfrm>
            <a:off x="2866077" y="2478411"/>
            <a:ext cx="2298697" cy="2298700"/>
            <a:chOff x="5268329" y="2403942"/>
            <a:chExt cx="1724659" cy="1723111"/>
          </a:xfrm>
        </p:grpSpPr>
        <p:sp>
          <p:nvSpPr>
            <p:cNvPr id="26" name="Oval 288">
              <a:extLst>
                <a:ext uri="{FF2B5EF4-FFF2-40B4-BE49-F238E27FC236}">
                  <a16:creationId xmlns:a16="http://schemas.microsoft.com/office/drawing/2014/main" id="{F3F353DB-FFFD-4796-8B60-903DF6570B39}"/>
                </a:ext>
              </a:extLst>
            </p:cNvPr>
            <p:cNvSpPr>
              <a:spLocks noChangeArrowheads="1"/>
            </p:cNvSpPr>
            <p:nvPr/>
          </p:nvSpPr>
          <p:spPr bwMode="auto">
            <a:xfrm>
              <a:off x="5268329" y="2403942"/>
              <a:ext cx="1724659" cy="1723111"/>
            </a:xfrm>
            <a:prstGeom prst="ellipse">
              <a:avLst/>
            </a:prstGeom>
            <a:noFill/>
            <a:ln w="3175">
              <a:solidFill>
                <a:schemeClr val="accent2">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27" name="组合 19">
              <a:extLst>
                <a:ext uri="{FF2B5EF4-FFF2-40B4-BE49-F238E27FC236}">
                  <a16:creationId xmlns:a16="http://schemas.microsoft.com/office/drawing/2014/main" id="{7932F028-89D4-4F54-89EA-F1A29F3A334A}"/>
                </a:ext>
              </a:extLst>
            </p:cNvPr>
            <p:cNvGrpSpPr>
              <a:grpSpLocks/>
            </p:cNvGrpSpPr>
            <p:nvPr/>
          </p:nvGrpSpPr>
          <p:grpSpPr bwMode="auto">
            <a:xfrm>
              <a:off x="5308934" y="2651462"/>
              <a:ext cx="1681610" cy="1165637"/>
              <a:chOff x="5804234" y="1136987"/>
              <a:chExt cx="1681610" cy="1165637"/>
            </a:xfrm>
          </p:grpSpPr>
          <p:sp>
            <p:nvSpPr>
              <p:cNvPr id="28" name="文本框 27">
                <a:extLst>
                  <a:ext uri="{FF2B5EF4-FFF2-40B4-BE49-F238E27FC236}">
                    <a16:creationId xmlns:a16="http://schemas.microsoft.com/office/drawing/2014/main" id="{D7C9F51A-4AA1-40EB-8AC5-A3EC9C901785}"/>
                  </a:ext>
                </a:extLst>
              </p:cNvPr>
              <p:cNvSpPr txBox="1"/>
              <p:nvPr/>
            </p:nvSpPr>
            <p:spPr>
              <a:xfrm>
                <a:off x="6225761" y="1136987"/>
                <a:ext cx="686979" cy="561443"/>
              </a:xfrm>
              <a:prstGeom prst="rect">
                <a:avLst/>
              </a:prstGeom>
              <a:noFill/>
            </p:spPr>
            <p:txBody>
              <a:bodyPr wrap="none">
                <a:spAutoFit/>
                <a:scene3d>
                  <a:camera prst="orthographicFront"/>
                  <a:lightRig rig="threePt" dir="t"/>
                </a:scene3d>
                <a:sp3d contourW="12700"/>
              </a:bodyPr>
              <a:lstStyle/>
              <a:p>
                <a:pPr>
                  <a:defRPr/>
                </a:pPr>
                <a:r>
                  <a:rPr lang="en-US" altLang="zh-CN" sz="4267" dirty="0">
                    <a:ln w="38100">
                      <a:noFill/>
                    </a:ln>
                    <a:solidFill>
                      <a:schemeClr val="accent2"/>
                    </a:solidFill>
                    <a:latin typeface="Arial Black" panose="020B0A04020102020204" pitchFamily="34" charset="0"/>
                    <a:ea typeface="微软雅黑" panose="020B0503020204020204" pitchFamily="34" charset="-122"/>
                  </a:rPr>
                  <a:t>02</a:t>
                </a:r>
                <a:endParaRPr lang="zh-CN" altLang="en-US" sz="4267" dirty="0">
                  <a:ln w="38100">
                    <a:noFill/>
                  </a:ln>
                  <a:solidFill>
                    <a:schemeClr val="accent2"/>
                  </a:solidFill>
                  <a:latin typeface="Arial Black" panose="020B0A04020102020204" pitchFamily="34" charset="0"/>
                  <a:ea typeface="微软雅黑" panose="020B0503020204020204" pitchFamily="34" charset="-122"/>
                </a:endParaRPr>
              </a:p>
            </p:txBody>
          </p:sp>
          <p:sp>
            <p:nvSpPr>
              <p:cNvPr id="29" name="文本框 21">
                <a:extLst>
                  <a:ext uri="{FF2B5EF4-FFF2-40B4-BE49-F238E27FC236}">
                    <a16:creationId xmlns:a16="http://schemas.microsoft.com/office/drawing/2014/main" id="{C8B50D66-0DAF-418C-AD54-A88FDEE69B8B}"/>
                  </a:ext>
                </a:extLst>
              </p:cNvPr>
              <p:cNvSpPr txBox="1">
                <a:spLocks noChangeArrowheads="1"/>
              </p:cNvSpPr>
              <p:nvPr/>
            </p:nvSpPr>
            <p:spPr bwMode="auto">
              <a:xfrm>
                <a:off x="5921110" y="2002701"/>
                <a:ext cx="1394098" cy="29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Consumption Level of Rural Residents</a:t>
                </a:r>
                <a:endParaRPr lang="zh-CN" altLang="en-US" sz="1000" dirty="0">
                  <a:solidFill>
                    <a:schemeClr val="tx1">
                      <a:lumMod val="65000"/>
                      <a:lumOff val="35000"/>
                    </a:schemeClr>
                  </a:solidFill>
                </a:endParaRPr>
              </a:p>
            </p:txBody>
          </p:sp>
          <p:sp>
            <p:nvSpPr>
              <p:cNvPr id="30" name="矩形 22">
                <a:extLst>
                  <a:ext uri="{FF2B5EF4-FFF2-40B4-BE49-F238E27FC236}">
                    <a16:creationId xmlns:a16="http://schemas.microsoft.com/office/drawing/2014/main" id="{1D4A23BD-4B7B-4B63-8689-389321A75431}"/>
                  </a:ext>
                </a:extLst>
              </p:cNvPr>
              <p:cNvSpPr>
                <a:spLocks noChangeArrowheads="1"/>
              </p:cNvSpPr>
              <p:nvPr/>
            </p:nvSpPr>
            <p:spPr bwMode="auto">
              <a:xfrm>
                <a:off x="5804234" y="1634554"/>
                <a:ext cx="1681610" cy="34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dirty="0">
                    <a:latin typeface="Arial" panose="020B0604020202020204" pitchFamily="34" charset="0"/>
                    <a:ea typeface="Arial Unicode MS" panose="020B0604020202020204" pitchFamily="34" charset="-122"/>
                    <a:cs typeface="Arial" panose="020B0604020202020204" pitchFamily="34" charset="0"/>
                  </a:rPr>
                  <a:t>Household Consumption </a:t>
                </a:r>
              </a:p>
              <a:p>
                <a:pPr algn="ctr"/>
                <a:r>
                  <a:rPr lang="en-US" altLang="zh-CN" sz="1200" b="1" dirty="0">
                    <a:latin typeface="Arial" panose="020B0604020202020204" pitchFamily="34" charset="0"/>
                    <a:ea typeface="Arial Unicode MS" panose="020B0604020202020204" pitchFamily="34" charset="-122"/>
                    <a:cs typeface="Arial" panose="020B0604020202020204" pitchFamily="34" charset="0"/>
                  </a:rPr>
                  <a:t>Level and Individual Incom</a:t>
                </a:r>
                <a:r>
                  <a:rPr lang="en-US" altLang="zh-CN"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e</a:t>
                </a:r>
              </a:p>
            </p:txBody>
          </p:sp>
        </p:grpSp>
      </p:grpSp>
      <p:grpSp>
        <p:nvGrpSpPr>
          <p:cNvPr id="31" name="组合 30">
            <a:extLst>
              <a:ext uri="{FF2B5EF4-FFF2-40B4-BE49-F238E27FC236}">
                <a16:creationId xmlns:a16="http://schemas.microsoft.com/office/drawing/2014/main" id="{BA037CC7-84E1-4353-B802-465F5B5D58D7}"/>
              </a:ext>
            </a:extLst>
          </p:cNvPr>
          <p:cNvGrpSpPr>
            <a:grpSpLocks noChangeAspect="1"/>
          </p:cNvGrpSpPr>
          <p:nvPr/>
        </p:nvGrpSpPr>
        <p:grpSpPr bwMode="auto">
          <a:xfrm>
            <a:off x="1711113" y="948057"/>
            <a:ext cx="1805525" cy="1805525"/>
            <a:chOff x="4493686" y="1207526"/>
            <a:chExt cx="1354453" cy="1354453"/>
          </a:xfrm>
        </p:grpSpPr>
        <p:sp>
          <p:nvSpPr>
            <p:cNvPr id="32" name="Oval 177">
              <a:extLst>
                <a:ext uri="{FF2B5EF4-FFF2-40B4-BE49-F238E27FC236}">
                  <a16:creationId xmlns:a16="http://schemas.microsoft.com/office/drawing/2014/main" id="{FB4EA784-663B-4B68-A699-3F47AF3BE0B4}"/>
                </a:ext>
              </a:extLst>
            </p:cNvPr>
            <p:cNvSpPr>
              <a:spLocks noChangeArrowheads="1"/>
            </p:cNvSpPr>
            <p:nvPr/>
          </p:nvSpPr>
          <p:spPr bwMode="auto">
            <a:xfrm>
              <a:off x="4493686" y="1207526"/>
              <a:ext cx="1354453" cy="1354453"/>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33" name="组合 7">
              <a:extLst>
                <a:ext uri="{FF2B5EF4-FFF2-40B4-BE49-F238E27FC236}">
                  <a16:creationId xmlns:a16="http://schemas.microsoft.com/office/drawing/2014/main" id="{249D8CDE-A3F4-4A15-A061-CDB95786ACF0}"/>
                </a:ext>
              </a:extLst>
            </p:cNvPr>
            <p:cNvGrpSpPr>
              <a:grpSpLocks/>
            </p:cNvGrpSpPr>
            <p:nvPr/>
          </p:nvGrpSpPr>
          <p:grpSpPr bwMode="auto">
            <a:xfrm>
              <a:off x="4643211" y="1498107"/>
              <a:ext cx="1066881" cy="671863"/>
              <a:chOff x="4528911" y="1498107"/>
              <a:chExt cx="1066881" cy="671863"/>
            </a:xfrm>
          </p:grpSpPr>
          <p:sp>
            <p:nvSpPr>
              <p:cNvPr id="34" name="文本框 33">
                <a:extLst>
                  <a:ext uri="{FF2B5EF4-FFF2-40B4-BE49-F238E27FC236}">
                    <a16:creationId xmlns:a16="http://schemas.microsoft.com/office/drawing/2014/main" id="{CD1F8424-E075-4C9E-BBB5-3C6C6D81AFF1}"/>
                  </a:ext>
                </a:extLst>
              </p:cNvPr>
              <p:cNvSpPr txBox="1"/>
              <p:nvPr/>
            </p:nvSpPr>
            <p:spPr>
              <a:xfrm>
                <a:off x="4682673" y="1498107"/>
                <a:ext cx="686883" cy="561869"/>
              </a:xfrm>
              <a:prstGeom prst="rect">
                <a:avLst/>
              </a:prstGeom>
              <a:noFill/>
            </p:spPr>
            <p:txBody>
              <a:bodyPr wrap="none">
                <a:spAutoFit/>
                <a:scene3d>
                  <a:camera prst="orthographicFront"/>
                  <a:lightRig rig="threePt" dir="t"/>
                </a:scene3d>
                <a:sp3d contourW="12700"/>
              </a:bodyPr>
              <a:lstStyle/>
              <a:p>
                <a:pPr>
                  <a:defRPr/>
                </a:pPr>
                <a:r>
                  <a:rPr lang="en-US" altLang="zh-CN" sz="4267" dirty="0">
                    <a:ln w="38100">
                      <a:noFill/>
                    </a:ln>
                    <a:solidFill>
                      <a:schemeClr val="accent1"/>
                    </a:solidFill>
                    <a:latin typeface="Arial Black" panose="020B0A04020102020204" pitchFamily="34" charset="0"/>
                    <a:ea typeface="微软雅黑" panose="020B0503020204020204" pitchFamily="34" charset="-122"/>
                  </a:rPr>
                  <a:t>03</a:t>
                </a:r>
                <a:endParaRPr lang="zh-CN" altLang="en-US" sz="4267" dirty="0">
                  <a:ln w="38100">
                    <a:noFill/>
                  </a:ln>
                  <a:solidFill>
                    <a:schemeClr val="accent1"/>
                  </a:solidFill>
                  <a:latin typeface="Arial Black" panose="020B0A04020102020204" pitchFamily="34" charset="0"/>
                  <a:ea typeface="微软雅黑" panose="020B0503020204020204" pitchFamily="34" charset="-122"/>
                </a:endParaRPr>
              </a:p>
            </p:txBody>
          </p:sp>
          <p:sp>
            <p:nvSpPr>
              <p:cNvPr id="35" name="矩形 24">
                <a:extLst>
                  <a:ext uri="{FF2B5EF4-FFF2-40B4-BE49-F238E27FC236}">
                    <a16:creationId xmlns:a16="http://schemas.microsoft.com/office/drawing/2014/main" id="{5BB9F30F-25A9-4174-A00E-CDEF37EF1CE3}"/>
                  </a:ext>
                </a:extLst>
              </p:cNvPr>
              <p:cNvSpPr>
                <a:spLocks noChangeArrowheads="1"/>
              </p:cNvSpPr>
              <p:nvPr/>
            </p:nvSpPr>
            <p:spPr bwMode="auto">
              <a:xfrm>
                <a:off x="4528911" y="1977517"/>
                <a:ext cx="1066881"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b="1" dirty="0">
                    <a:latin typeface="Arial" panose="020B0604020202020204" pitchFamily="34" charset="0"/>
                    <a:ea typeface="Arial Unicode MS" panose="020B0604020202020204" pitchFamily="34" charset="-122"/>
                    <a:cs typeface="Arial" panose="020B0604020202020204" pitchFamily="34" charset="0"/>
                  </a:rPr>
                  <a:t>Population Volume</a:t>
                </a:r>
              </a:p>
            </p:txBody>
          </p:sp>
        </p:grpSp>
      </p:grpSp>
      <p:grpSp>
        <p:nvGrpSpPr>
          <p:cNvPr id="36" name="组合 35">
            <a:extLst>
              <a:ext uri="{FF2B5EF4-FFF2-40B4-BE49-F238E27FC236}">
                <a16:creationId xmlns:a16="http://schemas.microsoft.com/office/drawing/2014/main" id="{49AA70EA-48C9-4324-94C7-AE5A92AE4E67}"/>
              </a:ext>
            </a:extLst>
          </p:cNvPr>
          <p:cNvGrpSpPr>
            <a:grpSpLocks noChangeAspect="1"/>
          </p:cNvGrpSpPr>
          <p:nvPr/>
        </p:nvGrpSpPr>
        <p:grpSpPr bwMode="auto">
          <a:xfrm>
            <a:off x="5003917" y="3242529"/>
            <a:ext cx="1593849" cy="1593849"/>
            <a:chOff x="6643415" y="3290246"/>
            <a:chExt cx="1195660" cy="1195660"/>
          </a:xfrm>
        </p:grpSpPr>
        <p:sp>
          <p:nvSpPr>
            <p:cNvPr id="37" name="Oval 289">
              <a:extLst>
                <a:ext uri="{FF2B5EF4-FFF2-40B4-BE49-F238E27FC236}">
                  <a16:creationId xmlns:a16="http://schemas.microsoft.com/office/drawing/2014/main" id="{13C2138E-18D4-4453-9BCB-7E32B3D93182}"/>
                </a:ext>
              </a:extLst>
            </p:cNvPr>
            <p:cNvSpPr>
              <a:spLocks noChangeArrowheads="1"/>
            </p:cNvSpPr>
            <p:nvPr/>
          </p:nvSpPr>
          <p:spPr bwMode="auto">
            <a:xfrm>
              <a:off x="6643415" y="3290246"/>
              <a:ext cx="1195660" cy="1195660"/>
            </a:xfrm>
            <a:prstGeom prst="ellipse">
              <a:avLst/>
            </a:prstGeom>
            <a:noFill/>
            <a:ln w="3175">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38" name="组合 26">
              <a:extLst>
                <a:ext uri="{FF2B5EF4-FFF2-40B4-BE49-F238E27FC236}">
                  <a16:creationId xmlns:a16="http://schemas.microsoft.com/office/drawing/2014/main" id="{3E9D42D2-4A72-45A4-93A2-0279824BD13C}"/>
                </a:ext>
              </a:extLst>
            </p:cNvPr>
            <p:cNvGrpSpPr>
              <a:grpSpLocks/>
            </p:cNvGrpSpPr>
            <p:nvPr/>
          </p:nvGrpSpPr>
          <p:grpSpPr bwMode="auto">
            <a:xfrm>
              <a:off x="6774339" y="3488728"/>
              <a:ext cx="941435" cy="653242"/>
              <a:chOff x="4583589" y="1517053"/>
              <a:chExt cx="941435" cy="653242"/>
            </a:xfrm>
          </p:grpSpPr>
          <p:sp>
            <p:nvSpPr>
              <p:cNvPr id="39" name="文本框 38">
                <a:extLst>
                  <a:ext uri="{FF2B5EF4-FFF2-40B4-BE49-F238E27FC236}">
                    <a16:creationId xmlns:a16="http://schemas.microsoft.com/office/drawing/2014/main" id="{9B0FE2F8-7C90-4C74-ABF9-3324ED14D590}"/>
                  </a:ext>
                </a:extLst>
              </p:cNvPr>
              <p:cNvSpPr txBox="1"/>
              <p:nvPr/>
            </p:nvSpPr>
            <p:spPr>
              <a:xfrm>
                <a:off x="4721013" y="1517053"/>
                <a:ext cx="617137" cy="500204"/>
              </a:xfrm>
              <a:prstGeom prst="rect">
                <a:avLst/>
              </a:prstGeom>
              <a:noFill/>
            </p:spPr>
            <p:txBody>
              <a:bodyPr wrap="none">
                <a:spAutoFit/>
                <a:scene3d>
                  <a:camera prst="orthographicFront"/>
                  <a:lightRig rig="threePt" dir="t"/>
                </a:scene3d>
                <a:sp3d contourW="12700"/>
              </a:bodyPr>
              <a:lstStyle/>
              <a:p>
                <a:pPr>
                  <a:defRPr/>
                </a:pPr>
                <a:r>
                  <a:rPr lang="en-US" altLang="zh-CN" sz="3733" dirty="0">
                    <a:ln w="38100">
                      <a:noFill/>
                    </a:ln>
                    <a:solidFill>
                      <a:schemeClr val="accent1"/>
                    </a:solidFill>
                    <a:latin typeface="Arial Black" panose="020B0A04020102020204" pitchFamily="34" charset="0"/>
                    <a:ea typeface="微软雅黑" panose="020B0503020204020204" pitchFamily="34" charset="-122"/>
                  </a:rPr>
                  <a:t>04</a:t>
                </a:r>
                <a:endParaRPr lang="zh-CN" altLang="en-US" sz="3733" dirty="0">
                  <a:ln w="38100">
                    <a:noFill/>
                  </a:ln>
                  <a:solidFill>
                    <a:schemeClr val="accent1"/>
                  </a:solidFill>
                  <a:latin typeface="Arial Black" panose="020B0A04020102020204" pitchFamily="34" charset="0"/>
                  <a:ea typeface="微软雅黑" panose="020B0503020204020204" pitchFamily="34" charset="-122"/>
                </a:endParaRPr>
              </a:p>
            </p:txBody>
          </p:sp>
          <p:sp>
            <p:nvSpPr>
              <p:cNvPr id="40" name="矩形 28">
                <a:extLst>
                  <a:ext uri="{FF2B5EF4-FFF2-40B4-BE49-F238E27FC236}">
                    <a16:creationId xmlns:a16="http://schemas.microsoft.com/office/drawing/2014/main" id="{D69E51C5-D57F-4920-A4E7-92C2B9893FE8}"/>
                  </a:ext>
                </a:extLst>
              </p:cNvPr>
              <p:cNvSpPr>
                <a:spLocks noChangeArrowheads="1"/>
              </p:cNvSpPr>
              <p:nvPr/>
            </p:nvSpPr>
            <p:spPr bwMode="auto">
              <a:xfrm>
                <a:off x="4583589" y="1939409"/>
                <a:ext cx="941435" cy="2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400" b="1" dirty="0"/>
                  <a:t>Network Scale</a:t>
                </a:r>
              </a:p>
            </p:txBody>
          </p:sp>
        </p:grpSp>
      </p:grpSp>
      <p:grpSp>
        <p:nvGrpSpPr>
          <p:cNvPr id="41" name="组合 40">
            <a:extLst>
              <a:ext uri="{FF2B5EF4-FFF2-40B4-BE49-F238E27FC236}">
                <a16:creationId xmlns:a16="http://schemas.microsoft.com/office/drawing/2014/main" id="{0DF7800C-197C-4CA1-B180-72924F1FB848}"/>
              </a:ext>
            </a:extLst>
          </p:cNvPr>
          <p:cNvGrpSpPr>
            <a:grpSpLocks noChangeAspect="1"/>
          </p:cNvGrpSpPr>
          <p:nvPr/>
        </p:nvGrpSpPr>
        <p:grpSpPr bwMode="auto">
          <a:xfrm>
            <a:off x="1322738" y="3229828"/>
            <a:ext cx="1837005" cy="1800000"/>
            <a:chOff x="6572994" y="3290246"/>
            <a:chExt cx="1220240" cy="1195660"/>
          </a:xfrm>
        </p:grpSpPr>
        <p:sp>
          <p:nvSpPr>
            <p:cNvPr id="42" name="Oval 289">
              <a:extLst>
                <a:ext uri="{FF2B5EF4-FFF2-40B4-BE49-F238E27FC236}">
                  <a16:creationId xmlns:a16="http://schemas.microsoft.com/office/drawing/2014/main" id="{FD11C60E-2AAB-48C1-A53D-B889EB885B0F}"/>
                </a:ext>
              </a:extLst>
            </p:cNvPr>
            <p:cNvSpPr>
              <a:spLocks noChangeArrowheads="1"/>
            </p:cNvSpPr>
            <p:nvPr/>
          </p:nvSpPr>
          <p:spPr bwMode="auto">
            <a:xfrm>
              <a:off x="6572994" y="3290246"/>
              <a:ext cx="1195660" cy="1195660"/>
            </a:xfrm>
            <a:prstGeom prst="ellipse">
              <a:avLst/>
            </a:prstGeom>
            <a:noFill/>
            <a:ln w="3175">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43" name="组合 26">
              <a:extLst>
                <a:ext uri="{FF2B5EF4-FFF2-40B4-BE49-F238E27FC236}">
                  <a16:creationId xmlns:a16="http://schemas.microsoft.com/office/drawing/2014/main" id="{C7B0B0F0-F2D9-458E-BD9D-A724748040EE}"/>
                </a:ext>
              </a:extLst>
            </p:cNvPr>
            <p:cNvGrpSpPr>
              <a:grpSpLocks/>
            </p:cNvGrpSpPr>
            <p:nvPr/>
          </p:nvGrpSpPr>
          <p:grpSpPr bwMode="auto">
            <a:xfrm>
              <a:off x="6594053" y="3488728"/>
              <a:ext cx="1199181" cy="547804"/>
              <a:chOff x="4403303" y="1517053"/>
              <a:chExt cx="1199181" cy="547804"/>
            </a:xfrm>
          </p:grpSpPr>
          <p:sp>
            <p:nvSpPr>
              <p:cNvPr id="44" name="文本框 43">
                <a:extLst>
                  <a:ext uri="{FF2B5EF4-FFF2-40B4-BE49-F238E27FC236}">
                    <a16:creationId xmlns:a16="http://schemas.microsoft.com/office/drawing/2014/main" id="{65BEE54E-0F58-4961-AC9E-DC0210AC9019}"/>
                  </a:ext>
                </a:extLst>
              </p:cNvPr>
              <p:cNvSpPr txBox="1"/>
              <p:nvPr/>
            </p:nvSpPr>
            <p:spPr>
              <a:xfrm>
                <a:off x="4721013" y="1517053"/>
                <a:ext cx="617137" cy="500204"/>
              </a:xfrm>
              <a:prstGeom prst="rect">
                <a:avLst/>
              </a:prstGeom>
              <a:noFill/>
            </p:spPr>
            <p:txBody>
              <a:bodyPr wrap="none">
                <a:spAutoFit/>
                <a:scene3d>
                  <a:camera prst="orthographicFront"/>
                  <a:lightRig rig="threePt" dir="t"/>
                </a:scene3d>
                <a:sp3d contourW="12700"/>
              </a:bodyPr>
              <a:lstStyle/>
              <a:p>
                <a:pPr>
                  <a:defRPr/>
                </a:pPr>
                <a:r>
                  <a:rPr lang="en-US" altLang="zh-CN" sz="3733" dirty="0">
                    <a:ln w="38100">
                      <a:noFill/>
                    </a:ln>
                    <a:solidFill>
                      <a:schemeClr val="accent1"/>
                    </a:solidFill>
                    <a:latin typeface="Arial Black" panose="020B0A04020102020204" pitchFamily="34" charset="0"/>
                    <a:ea typeface="微软雅黑" panose="020B0503020204020204" pitchFamily="34" charset="-122"/>
                  </a:rPr>
                  <a:t>05</a:t>
                </a:r>
                <a:endParaRPr lang="zh-CN" altLang="en-US" sz="3733" dirty="0">
                  <a:ln w="38100">
                    <a:noFill/>
                  </a:ln>
                  <a:solidFill>
                    <a:schemeClr val="accent1"/>
                  </a:solidFill>
                  <a:latin typeface="Arial Black" panose="020B0A04020102020204" pitchFamily="34" charset="0"/>
                  <a:ea typeface="微软雅黑" panose="020B0503020204020204" pitchFamily="34" charset="-122"/>
                </a:endParaRPr>
              </a:p>
            </p:txBody>
          </p:sp>
          <p:sp>
            <p:nvSpPr>
              <p:cNvPr id="45" name="矩形 28">
                <a:extLst>
                  <a:ext uri="{FF2B5EF4-FFF2-40B4-BE49-F238E27FC236}">
                    <a16:creationId xmlns:a16="http://schemas.microsoft.com/office/drawing/2014/main" id="{BCA10131-1D72-44F9-BCDE-15D1BB5D39CC}"/>
                  </a:ext>
                </a:extLst>
              </p:cNvPr>
              <p:cNvSpPr>
                <a:spLocks noChangeArrowheads="1"/>
              </p:cNvSpPr>
              <p:nvPr/>
            </p:nvSpPr>
            <p:spPr bwMode="auto">
              <a:xfrm>
                <a:off x="4403303" y="1891081"/>
                <a:ext cx="1199181" cy="17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100" b="1" dirty="0"/>
                  <a:t>Alternative Transportations</a:t>
                </a:r>
              </a:p>
            </p:txBody>
          </p:sp>
        </p:grpSp>
      </p:grpSp>
      <p:sp>
        <p:nvSpPr>
          <p:cNvPr id="46" name="文本框 21">
            <a:extLst>
              <a:ext uri="{FF2B5EF4-FFF2-40B4-BE49-F238E27FC236}">
                <a16:creationId xmlns:a16="http://schemas.microsoft.com/office/drawing/2014/main" id="{3693D292-25CC-4068-9A95-E1AB3ACD0311}"/>
              </a:ext>
            </a:extLst>
          </p:cNvPr>
          <p:cNvSpPr txBox="1">
            <a:spLocks noChangeArrowheads="1"/>
          </p:cNvSpPr>
          <p:nvPr/>
        </p:nvSpPr>
        <p:spPr bwMode="auto">
          <a:xfrm>
            <a:off x="1718160" y="2174774"/>
            <a:ext cx="1858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Total Volume and Tourists Volume</a:t>
            </a:r>
            <a:endParaRPr lang="zh-CN" altLang="en-US" sz="1000" dirty="0">
              <a:solidFill>
                <a:schemeClr val="tx1">
                  <a:lumMod val="65000"/>
                  <a:lumOff val="35000"/>
                </a:schemeClr>
              </a:solidFill>
            </a:endParaRPr>
          </a:p>
        </p:txBody>
      </p:sp>
      <p:sp>
        <p:nvSpPr>
          <p:cNvPr id="47" name="文本框 21">
            <a:extLst>
              <a:ext uri="{FF2B5EF4-FFF2-40B4-BE49-F238E27FC236}">
                <a16:creationId xmlns:a16="http://schemas.microsoft.com/office/drawing/2014/main" id="{5395A354-0777-48C3-829F-F19701156F60}"/>
              </a:ext>
            </a:extLst>
          </p:cNvPr>
          <p:cNvSpPr txBox="1">
            <a:spLocks noChangeArrowheads="1"/>
          </p:cNvSpPr>
          <p:nvPr/>
        </p:nvSpPr>
        <p:spPr bwMode="auto">
          <a:xfrm>
            <a:off x="1322740" y="4315269"/>
            <a:ext cx="18581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Civil Aviation Passenger Volume and the Number of Car Ownership</a:t>
            </a:r>
            <a:endParaRPr lang="zh-CN" altLang="en-US" sz="1000" dirty="0">
              <a:solidFill>
                <a:schemeClr val="tx1">
                  <a:lumMod val="65000"/>
                  <a:lumOff val="35000"/>
                </a:schemeClr>
              </a:solidFill>
            </a:endParaRPr>
          </a:p>
        </p:txBody>
      </p:sp>
      <p:sp>
        <p:nvSpPr>
          <p:cNvPr id="48" name="文本框 21">
            <a:extLst>
              <a:ext uri="{FF2B5EF4-FFF2-40B4-BE49-F238E27FC236}">
                <a16:creationId xmlns:a16="http://schemas.microsoft.com/office/drawing/2014/main" id="{E9907060-D41F-4F5B-9187-7DA5FBF3915D}"/>
              </a:ext>
            </a:extLst>
          </p:cNvPr>
          <p:cNvSpPr txBox="1">
            <a:spLocks noChangeArrowheads="1"/>
          </p:cNvSpPr>
          <p:nvPr/>
        </p:nvSpPr>
        <p:spPr bwMode="auto">
          <a:xfrm>
            <a:off x="4871785" y="4293374"/>
            <a:ext cx="1858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Railway Mileage</a:t>
            </a:r>
            <a:endParaRPr lang="zh-CN" altLang="en-US" sz="1000" dirty="0">
              <a:solidFill>
                <a:schemeClr val="tx1">
                  <a:lumMod val="65000"/>
                  <a:lumOff val="35000"/>
                </a:schemeClr>
              </a:solidFill>
            </a:endParaRPr>
          </a:p>
        </p:txBody>
      </p:sp>
      <p:grpSp>
        <p:nvGrpSpPr>
          <p:cNvPr id="54" name="组合 53">
            <a:extLst>
              <a:ext uri="{FF2B5EF4-FFF2-40B4-BE49-F238E27FC236}">
                <a16:creationId xmlns:a16="http://schemas.microsoft.com/office/drawing/2014/main" id="{04F3698A-8130-4936-AC19-F3B6B65CCB64}"/>
              </a:ext>
            </a:extLst>
          </p:cNvPr>
          <p:cNvGrpSpPr>
            <a:grpSpLocks noChangeAspect="1"/>
          </p:cNvGrpSpPr>
          <p:nvPr/>
        </p:nvGrpSpPr>
        <p:grpSpPr bwMode="auto">
          <a:xfrm>
            <a:off x="5652863" y="1414322"/>
            <a:ext cx="2161640" cy="2160000"/>
            <a:chOff x="5737247" y="806295"/>
            <a:chExt cx="1902050" cy="1900642"/>
          </a:xfrm>
        </p:grpSpPr>
        <p:sp>
          <p:nvSpPr>
            <p:cNvPr id="55" name="Oval 176">
              <a:extLst>
                <a:ext uri="{FF2B5EF4-FFF2-40B4-BE49-F238E27FC236}">
                  <a16:creationId xmlns:a16="http://schemas.microsoft.com/office/drawing/2014/main" id="{2720FEF8-4903-44BF-A438-206D79675E5D}"/>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sp>
          <p:nvSpPr>
            <p:cNvPr id="56" name="文本框 55">
              <a:extLst>
                <a:ext uri="{FF2B5EF4-FFF2-40B4-BE49-F238E27FC236}">
                  <a16:creationId xmlns:a16="http://schemas.microsoft.com/office/drawing/2014/main" id="{7EAB4BD5-DC8D-48A0-9354-854385396E9D}"/>
                </a:ext>
              </a:extLst>
            </p:cNvPr>
            <p:cNvSpPr txBox="1"/>
            <p:nvPr/>
          </p:nvSpPr>
          <p:spPr>
            <a:xfrm>
              <a:off x="6226830" y="1087731"/>
              <a:ext cx="966474" cy="803379"/>
            </a:xfrm>
            <a:prstGeom prst="rect">
              <a:avLst/>
            </a:prstGeom>
            <a:noFill/>
          </p:spPr>
          <p:txBody>
            <a:bodyPr wrap="none">
              <a:spAutoFit/>
              <a:scene3d>
                <a:camera prst="orthographicFront"/>
                <a:lightRig rig="threePt" dir="t"/>
              </a:scene3d>
              <a:sp3d contourW="12700"/>
            </a:bodyPr>
            <a:lstStyle/>
            <a:p>
              <a:pPr>
                <a:defRPr/>
              </a:pPr>
              <a:r>
                <a:rPr lang="en-US" altLang="zh-CN" sz="5333" dirty="0">
                  <a:ln w="38100">
                    <a:noFill/>
                  </a:ln>
                  <a:solidFill>
                    <a:schemeClr val="accent2"/>
                  </a:solidFill>
                  <a:latin typeface="Arial Black" panose="020B0A04020102020204" pitchFamily="34" charset="0"/>
                  <a:ea typeface="微软雅黑" panose="020B0503020204020204" pitchFamily="34" charset="-122"/>
                </a:rPr>
                <a:t>06</a:t>
              </a:r>
              <a:endParaRPr lang="zh-CN" altLang="en-US" sz="5333" dirty="0">
                <a:ln w="38100">
                  <a:noFill/>
                </a:ln>
                <a:solidFill>
                  <a:schemeClr val="accent2"/>
                </a:solidFill>
                <a:latin typeface="Arial Black" panose="020B0A04020102020204" pitchFamily="34" charset="0"/>
                <a:ea typeface="微软雅黑" panose="020B0503020204020204" pitchFamily="34" charset="-122"/>
              </a:endParaRPr>
            </a:p>
          </p:txBody>
        </p:sp>
        <p:sp>
          <p:nvSpPr>
            <p:cNvPr id="58" name="矩形 4">
              <a:extLst>
                <a:ext uri="{FF2B5EF4-FFF2-40B4-BE49-F238E27FC236}">
                  <a16:creationId xmlns:a16="http://schemas.microsoft.com/office/drawing/2014/main" id="{A4D5E6BD-6A24-40F3-A4A2-C5687F9BB9ED}"/>
                </a:ext>
              </a:extLst>
            </p:cNvPr>
            <p:cNvSpPr>
              <a:spLocks noChangeArrowheads="1"/>
            </p:cNvSpPr>
            <p:nvPr/>
          </p:nvSpPr>
          <p:spPr bwMode="auto">
            <a:xfrm>
              <a:off x="5902884" y="1732506"/>
              <a:ext cx="1659988" cy="35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t>Economic Policy</a:t>
              </a:r>
            </a:p>
          </p:txBody>
        </p:sp>
      </p:grpSp>
      <p:grpSp>
        <p:nvGrpSpPr>
          <p:cNvPr id="59" name="组合 58">
            <a:extLst>
              <a:ext uri="{FF2B5EF4-FFF2-40B4-BE49-F238E27FC236}">
                <a16:creationId xmlns:a16="http://schemas.microsoft.com/office/drawing/2014/main" id="{47E1A0E0-2E1B-4B29-A967-18A25111B38B}"/>
              </a:ext>
            </a:extLst>
          </p:cNvPr>
          <p:cNvGrpSpPr>
            <a:grpSpLocks noChangeAspect="1"/>
          </p:cNvGrpSpPr>
          <p:nvPr/>
        </p:nvGrpSpPr>
        <p:grpSpPr bwMode="auto">
          <a:xfrm>
            <a:off x="5782370" y="28687"/>
            <a:ext cx="1593852" cy="1593849"/>
            <a:chOff x="6643415" y="3290246"/>
            <a:chExt cx="1195660" cy="1195660"/>
          </a:xfrm>
        </p:grpSpPr>
        <p:sp>
          <p:nvSpPr>
            <p:cNvPr id="60" name="Oval 289">
              <a:extLst>
                <a:ext uri="{FF2B5EF4-FFF2-40B4-BE49-F238E27FC236}">
                  <a16:creationId xmlns:a16="http://schemas.microsoft.com/office/drawing/2014/main" id="{B8D794D6-04FB-47DA-9185-CEC822BBAD06}"/>
                </a:ext>
              </a:extLst>
            </p:cNvPr>
            <p:cNvSpPr>
              <a:spLocks noChangeArrowheads="1"/>
            </p:cNvSpPr>
            <p:nvPr/>
          </p:nvSpPr>
          <p:spPr bwMode="auto">
            <a:xfrm>
              <a:off x="6643415" y="3290246"/>
              <a:ext cx="1195660" cy="1195660"/>
            </a:xfrm>
            <a:prstGeom prst="ellipse">
              <a:avLst/>
            </a:prstGeom>
            <a:noFill/>
            <a:ln w="3175">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61" name="组合 26">
              <a:extLst>
                <a:ext uri="{FF2B5EF4-FFF2-40B4-BE49-F238E27FC236}">
                  <a16:creationId xmlns:a16="http://schemas.microsoft.com/office/drawing/2014/main" id="{0D1CB52D-5670-4E4C-B73E-8480C3F76041}"/>
                </a:ext>
              </a:extLst>
            </p:cNvPr>
            <p:cNvGrpSpPr>
              <a:grpSpLocks/>
            </p:cNvGrpSpPr>
            <p:nvPr/>
          </p:nvGrpSpPr>
          <p:grpSpPr bwMode="auto">
            <a:xfrm>
              <a:off x="6814103" y="3488728"/>
              <a:ext cx="835851" cy="775099"/>
              <a:chOff x="4623353" y="1517053"/>
              <a:chExt cx="835851" cy="775099"/>
            </a:xfrm>
          </p:grpSpPr>
          <p:sp>
            <p:nvSpPr>
              <p:cNvPr id="62" name="文本框 61">
                <a:extLst>
                  <a:ext uri="{FF2B5EF4-FFF2-40B4-BE49-F238E27FC236}">
                    <a16:creationId xmlns:a16="http://schemas.microsoft.com/office/drawing/2014/main" id="{A6C03348-1FB9-4340-884B-78883C74B5CF}"/>
                  </a:ext>
                </a:extLst>
              </p:cNvPr>
              <p:cNvSpPr txBox="1"/>
              <p:nvPr/>
            </p:nvSpPr>
            <p:spPr>
              <a:xfrm>
                <a:off x="4721013" y="1517053"/>
                <a:ext cx="617137" cy="500204"/>
              </a:xfrm>
              <a:prstGeom prst="rect">
                <a:avLst/>
              </a:prstGeom>
              <a:noFill/>
            </p:spPr>
            <p:txBody>
              <a:bodyPr wrap="none">
                <a:spAutoFit/>
                <a:scene3d>
                  <a:camera prst="orthographicFront"/>
                  <a:lightRig rig="threePt" dir="t"/>
                </a:scene3d>
                <a:sp3d contourW="12700"/>
              </a:bodyPr>
              <a:lstStyle/>
              <a:p>
                <a:pPr>
                  <a:defRPr/>
                </a:pPr>
                <a:r>
                  <a:rPr lang="en-US" altLang="zh-CN" sz="3733" dirty="0">
                    <a:ln w="38100">
                      <a:noFill/>
                    </a:ln>
                    <a:solidFill>
                      <a:schemeClr val="accent1"/>
                    </a:solidFill>
                    <a:latin typeface="Arial Black" panose="020B0A04020102020204" pitchFamily="34" charset="0"/>
                    <a:ea typeface="微软雅黑" panose="020B0503020204020204" pitchFamily="34" charset="-122"/>
                  </a:rPr>
                  <a:t>07</a:t>
                </a:r>
                <a:endParaRPr lang="zh-CN" altLang="en-US" sz="3733" dirty="0">
                  <a:ln w="38100">
                    <a:noFill/>
                  </a:ln>
                  <a:solidFill>
                    <a:schemeClr val="accent1"/>
                  </a:solidFill>
                  <a:latin typeface="Arial Black" panose="020B0A04020102020204" pitchFamily="34" charset="0"/>
                  <a:ea typeface="微软雅黑" panose="020B0503020204020204" pitchFamily="34" charset="-122"/>
                </a:endParaRPr>
              </a:p>
            </p:txBody>
          </p:sp>
          <p:sp>
            <p:nvSpPr>
              <p:cNvPr id="63" name="矩形 28">
                <a:extLst>
                  <a:ext uri="{FF2B5EF4-FFF2-40B4-BE49-F238E27FC236}">
                    <a16:creationId xmlns:a16="http://schemas.microsoft.com/office/drawing/2014/main" id="{4F42C397-6279-4EC4-A101-3ADFCEF4E007}"/>
                  </a:ext>
                </a:extLst>
              </p:cNvPr>
              <p:cNvSpPr>
                <a:spLocks noChangeArrowheads="1"/>
              </p:cNvSpPr>
              <p:nvPr/>
            </p:nvSpPr>
            <p:spPr bwMode="auto">
              <a:xfrm>
                <a:off x="4623353" y="1899647"/>
                <a:ext cx="835851" cy="39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dirty="0"/>
                  <a:t>Unexpected </a:t>
                </a:r>
              </a:p>
              <a:p>
                <a:pPr algn="ctr"/>
                <a:r>
                  <a:rPr lang="en-US" altLang="zh-CN" sz="1400" b="1" dirty="0"/>
                  <a:t>Incidents</a:t>
                </a:r>
              </a:p>
            </p:txBody>
          </p:sp>
        </p:grpSp>
      </p:grpSp>
      <p:grpSp>
        <p:nvGrpSpPr>
          <p:cNvPr id="64" name="组合 63">
            <a:extLst>
              <a:ext uri="{FF2B5EF4-FFF2-40B4-BE49-F238E27FC236}">
                <a16:creationId xmlns:a16="http://schemas.microsoft.com/office/drawing/2014/main" id="{688AEE90-0084-4C4C-AD0D-1B680ED78352}"/>
              </a:ext>
            </a:extLst>
          </p:cNvPr>
          <p:cNvGrpSpPr/>
          <p:nvPr/>
        </p:nvGrpSpPr>
        <p:grpSpPr>
          <a:xfrm>
            <a:off x="216130" y="976343"/>
            <a:ext cx="1193404" cy="355982"/>
            <a:chOff x="216131" y="981115"/>
            <a:chExt cx="1525386" cy="355982"/>
          </a:xfrm>
        </p:grpSpPr>
        <p:sp>
          <p:nvSpPr>
            <p:cNvPr id="65" name="矩形: 圆角 64">
              <a:extLst>
                <a:ext uri="{FF2B5EF4-FFF2-40B4-BE49-F238E27FC236}">
                  <a16:creationId xmlns:a16="http://schemas.microsoft.com/office/drawing/2014/main" id="{776C2CE8-8AC7-4A6B-B8E8-91C9D1B53C06}"/>
                </a:ext>
              </a:extLst>
            </p:cNvPr>
            <p:cNvSpPr/>
            <p:nvPr/>
          </p:nvSpPr>
          <p:spPr>
            <a:xfrm>
              <a:off x="216131" y="981115"/>
              <a:ext cx="1525386" cy="3559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E3104EE4-A027-4173-B8AC-5CEE99AC3ADE}"/>
                </a:ext>
              </a:extLst>
            </p:cNvPr>
            <p:cNvSpPr txBox="1"/>
            <p:nvPr/>
          </p:nvSpPr>
          <p:spPr>
            <a:xfrm>
              <a:off x="286499" y="1028301"/>
              <a:ext cx="964545" cy="253916"/>
            </a:xfrm>
            <a:prstGeom prst="rect">
              <a:avLst/>
            </a:prstGeom>
            <a:noFill/>
          </p:spPr>
          <p:txBody>
            <a:bodyPr wrap="none" rtlCol="0">
              <a:spAutoFit/>
            </a:bodyPr>
            <a:lstStyle/>
            <a:p>
              <a:r>
                <a:rPr lang="da-DK" altLang="zh-CN" sz="1050" b="1" dirty="0">
                  <a:solidFill>
                    <a:schemeClr val="bg1"/>
                  </a:solidFill>
                  <a:latin typeface="微软雅黑" panose="020B0503020204020204" pitchFamily="34" charset="-122"/>
                  <a:ea typeface="微软雅黑" panose="020B0503020204020204" pitchFamily="34" charset="-122"/>
                </a:rPr>
                <a:t>Sun Li (2018)</a:t>
              </a:r>
            </a:p>
          </p:txBody>
        </p:sp>
      </p:grpSp>
      <p:grpSp>
        <p:nvGrpSpPr>
          <p:cNvPr id="67" name="组合 66">
            <a:extLst>
              <a:ext uri="{FF2B5EF4-FFF2-40B4-BE49-F238E27FC236}">
                <a16:creationId xmlns:a16="http://schemas.microsoft.com/office/drawing/2014/main" id="{014C9541-5311-4DD1-8F17-C58CB2ECCFAE}"/>
              </a:ext>
            </a:extLst>
          </p:cNvPr>
          <p:cNvGrpSpPr/>
          <p:nvPr/>
        </p:nvGrpSpPr>
        <p:grpSpPr>
          <a:xfrm>
            <a:off x="216130" y="1594067"/>
            <a:ext cx="1193404" cy="355982"/>
            <a:chOff x="216131" y="981115"/>
            <a:chExt cx="1525386" cy="355982"/>
          </a:xfrm>
        </p:grpSpPr>
        <p:sp>
          <p:nvSpPr>
            <p:cNvPr id="68" name="矩形: 圆角 67">
              <a:extLst>
                <a:ext uri="{FF2B5EF4-FFF2-40B4-BE49-F238E27FC236}">
                  <a16:creationId xmlns:a16="http://schemas.microsoft.com/office/drawing/2014/main" id="{2850BE4B-843A-4743-94ED-BE3756783749}"/>
                </a:ext>
              </a:extLst>
            </p:cNvPr>
            <p:cNvSpPr/>
            <p:nvPr/>
          </p:nvSpPr>
          <p:spPr>
            <a:xfrm>
              <a:off x="216131" y="981115"/>
              <a:ext cx="1525386" cy="3559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50B840B8-5A68-458B-BC1D-51F021C378E5}"/>
                </a:ext>
              </a:extLst>
            </p:cNvPr>
            <p:cNvSpPr txBox="1"/>
            <p:nvPr/>
          </p:nvSpPr>
          <p:spPr>
            <a:xfrm>
              <a:off x="286499" y="1028301"/>
              <a:ext cx="1412121" cy="253916"/>
            </a:xfrm>
            <a:prstGeom prst="rect">
              <a:avLst/>
            </a:prstGeom>
            <a:noFill/>
          </p:spPr>
          <p:txBody>
            <a:bodyPr wrap="none" rtlCol="0">
              <a:spAutoFit/>
            </a:bodyPr>
            <a:lstStyle/>
            <a:p>
              <a:r>
                <a:rPr lang="da-DK" altLang="zh-CN" sz="1050" b="1" dirty="0">
                  <a:solidFill>
                    <a:schemeClr val="bg1"/>
                  </a:solidFill>
                  <a:latin typeface="微软雅黑" panose="020B0503020204020204" pitchFamily="34" charset="-122"/>
                  <a:ea typeface="微软雅黑" panose="020B0503020204020204" pitchFamily="34" charset="-122"/>
                </a:rPr>
                <a:t>Lin Lu (2016) </a:t>
              </a:r>
            </a:p>
          </p:txBody>
        </p:sp>
      </p:grpSp>
    </p:spTree>
    <p:extLst>
      <p:ext uri="{BB962C8B-B14F-4D97-AF65-F5344CB8AC3E}">
        <p14:creationId xmlns:p14="http://schemas.microsoft.com/office/powerpoint/2010/main" val="101314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90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1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3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3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6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30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000"/>
                                        <p:tgtEl>
                                          <p:spTgt spid="59"/>
                                        </p:tgtEl>
                                      </p:cBhvr>
                                    </p:animEffect>
                                    <p:anim calcmode="lin" valueType="num">
                                      <p:cBhvr>
                                        <p:cTn id="38" dur="1000" fill="hold"/>
                                        <p:tgtEl>
                                          <p:spTgt spid="59"/>
                                        </p:tgtEl>
                                        <p:attrNameLst>
                                          <p:attrName>ppt_x</p:attrName>
                                        </p:attrNameLst>
                                      </p:cBhvr>
                                      <p:tavLst>
                                        <p:tav tm="0">
                                          <p:val>
                                            <p:strVal val="#ppt_x"/>
                                          </p:val>
                                        </p:tav>
                                        <p:tav tm="100000">
                                          <p:val>
                                            <p:strVal val="#ppt_x"/>
                                          </p:val>
                                        </p:tav>
                                      </p:tavLst>
                                    </p:anim>
                                    <p:anim calcmode="lin" valueType="num">
                                      <p:cBhvr>
                                        <p:cTn id="3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Data</a:t>
            </a:r>
            <a:endParaRPr lang="zh-CN" altLang="en-US" sz="2000" dirty="0"/>
          </a:p>
        </p:txBody>
      </p:sp>
      <p:graphicFrame>
        <p:nvGraphicFramePr>
          <p:cNvPr id="3" name="表格 2"/>
          <p:cNvGraphicFramePr/>
          <p:nvPr>
            <p:custDataLst>
              <p:tags r:id="rId1"/>
            </p:custDataLst>
            <p:extLst>
              <p:ext uri="{D42A27DB-BD31-4B8C-83A1-F6EECF244321}">
                <p14:modId xmlns:p14="http://schemas.microsoft.com/office/powerpoint/2010/main" val="3690906175"/>
              </p:ext>
            </p:extLst>
          </p:nvPr>
        </p:nvGraphicFramePr>
        <p:xfrm>
          <a:off x="1048385" y="621030"/>
          <a:ext cx="7047230" cy="3901440"/>
        </p:xfrm>
        <a:graphic>
          <a:graphicData uri="http://schemas.openxmlformats.org/drawingml/2006/table">
            <a:tbl>
              <a:tblPr firstRow="1" bandRow="1">
                <a:tableStyleId>{5C22544A-7EE6-4342-B048-85BDC9FD1C3A}</a:tableStyleId>
              </a:tblPr>
              <a:tblGrid>
                <a:gridCol w="1279525">
                  <a:extLst>
                    <a:ext uri="{9D8B030D-6E8A-4147-A177-3AD203B41FA5}">
                      <a16:colId xmlns:a16="http://schemas.microsoft.com/office/drawing/2014/main" val="20000"/>
                    </a:ext>
                  </a:extLst>
                </a:gridCol>
                <a:gridCol w="2011045">
                  <a:extLst>
                    <a:ext uri="{9D8B030D-6E8A-4147-A177-3AD203B41FA5}">
                      <a16:colId xmlns:a16="http://schemas.microsoft.com/office/drawing/2014/main" val="20001"/>
                    </a:ext>
                  </a:extLst>
                </a:gridCol>
                <a:gridCol w="965835">
                  <a:extLst>
                    <a:ext uri="{9D8B030D-6E8A-4147-A177-3AD203B41FA5}">
                      <a16:colId xmlns:a16="http://schemas.microsoft.com/office/drawing/2014/main" val="20002"/>
                    </a:ext>
                  </a:extLst>
                </a:gridCol>
                <a:gridCol w="1151890">
                  <a:extLst>
                    <a:ext uri="{9D8B030D-6E8A-4147-A177-3AD203B41FA5}">
                      <a16:colId xmlns:a16="http://schemas.microsoft.com/office/drawing/2014/main" val="20003"/>
                    </a:ext>
                  </a:extLst>
                </a:gridCol>
                <a:gridCol w="1638935">
                  <a:extLst>
                    <a:ext uri="{9D8B030D-6E8A-4147-A177-3AD203B41FA5}">
                      <a16:colId xmlns:a16="http://schemas.microsoft.com/office/drawing/2014/main" val="20004"/>
                    </a:ext>
                  </a:extLst>
                </a:gridCol>
              </a:tblGrid>
              <a:tr h="381000">
                <a:tc>
                  <a:txBody>
                    <a:bodyPr/>
                    <a:lstStyle/>
                    <a:p>
                      <a:pPr>
                        <a:buNone/>
                      </a:pPr>
                      <a:r>
                        <a:rPr lang="en-US" altLang="zh-CN"/>
                        <a:t>Variable Name</a:t>
                      </a:r>
                    </a:p>
                  </a:txBody>
                  <a:tcPr/>
                </a:tc>
                <a:tc>
                  <a:txBody>
                    <a:bodyPr/>
                    <a:lstStyle/>
                    <a:p>
                      <a:pPr>
                        <a:buNone/>
                      </a:pPr>
                      <a:r>
                        <a:rPr lang="en-US" altLang="zh-CN"/>
                        <a:t>Description</a:t>
                      </a:r>
                    </a:p>
                  </a:txBody>
                  <a:tcPr/>
                </a:tc>
                <a:tc>
                  <a:txBody>
                    <a:bodyPr/>
                    <a:lstStyle/>
                    <a:p>
                      <a:pPr>
                        <a:buNone/>
                      </a:pPr>
                      <a:r>
                        <a:rPr lang="en-US" altLang="zh-CN"/>
                        <a:t>Frequency</a:t>
                      </a:r>
                    </a:p>
                  </a:txBody>
                  <a:tcPr/>
                </a:tc>
                <a:tc>
                  <a:txBody>
                    <a:bodyPr/>
                    <a:lstStyle/>
                    <a:p>
                      <a:pPr>
                        <a:buNone/>
                      </a:pPr>
                      <a:r>
                        <a:rPr lang="en-US" altLang="zh-CN"/>
                        <a:t>Unit</a:t>
                      </a:r>
                    </a:p>
                  </a:txBody>
                  <a:tcPr/>
                </a:tc>
                <a:tc>
                  <a:txBody>
                    <a:bodyPr/>
                    <a:lstStyle/>
                    <a:p>
                      <a:pPr>
                        <a:buNone/>
                      </a:pPr>
                      <a:r>
                        <a:rPr lang="en-US" altLang="zh-CN"/>
                        <a:t>Source</a:t>
                      </a:r>
                    </a:p>
                  </a:txBody>
                  <a:tcPr/>
                </a:tc>
                <a:extLst>
                  <a:ext uri="{0D108BD9-81ED-4DB2-BD59-A6C34878D82A}">
                    <a16:rowId xmlns:a16="http://schemas.microsoft.com/office/drawing/2014/main" val="10000"/>
                  </a:ext>
                </a:extLst>
              </a:tr>
              <a:tr h="381000">
                <a:tc>
                  <a:txBody>
                    <a:bodyPr/>
                    <a:lstStyle/>
                    <a:p>
                      <a:pPr>
                        <a:buNone/>
                      </a:pPr>
                      <a:r>
                        <a:rPr lang="en-US" altLang="zh-CN"/>
                        <a:t>Railway</a:t>
                      </a:r>
                    </a:p>
                  </a:txBody>
                  <a:tcPr/>
                </a:tc>
                <a:tc>
                  <a:txBody>
                    <a:bodyPr/>
                    <a:lstStyle/>
                    <a:p>
                      <a:pPr>
                        <a:buNone/>
                      </a:pPr>
                      <a:r>
                        <a:rPr lang="en-US" altLang="zh-CN"/>
                        <a:t># </a:t>
                      </a:r>
                      <a:r>
                        <a:rPr lang="zh-CN" altLang="en-US"/>
                        <a:t>of Passenger travel by </a:t>
                      </a:r>
                      <a:r>
                        <a:rPr lang="en-US" altLang="zh-CN"/>
                        <a:t>railway</a:t>
                      </a:r>
                    </a:p>
                  </a:txBody>
                  <a:tcPr/>
                </a:tc>
                <a:tc>
                  <a:txBody>
                    <a:bodyPr/>
                    <a:lstStyle/>
                    <a:p>
                      <a:pPr>
                        <a:buNone/>
                      </a:pPr>
                      <a:r>
                        <a:rPr lang="en-US" altLang="zh-CN"/>
                        <a:t>Monthly</a:t>
                      </a:r>
                    </a:p>
                  </a:txBody>
                  <a:tcPr/>
                </a:tc>
                <a:tc>
                  <a:txBody>
                    <a:bodyPr/>
                    <a:lstStyle/>
                    <a:p>
                      <a:pPr>
                        <a:buNone/>
                      </a:pPr>
                      <a:r>
                        <a:rPr lang="en-US" altLang="zh-CN"/>
                        <a:t>tens of thousands</a:t>
                      </a:r>
                    </a:p>
                  </a:txBody>
                  <a:tcPr/>
                </a:tc>
                <a:tc>
                  <a:txBody>
                    <a:bodyPr/>
                    <a:lstStyle/>
                    <a:p>
                      <a:pPr>
                        <a:buNone/>
                      </a:pPr>
                      <a:r>
                        <a:rPr lang="en-US" altLang="zh-CN"/>
                        <a:t>Statistic Department &amp; Wind</a:t>
                      </a:r>
                    </a:p>
                  </a:txBody>
                  <a:tcPr/>
                </a:tc>
                <a:extLst>
                  <a:ext uri="{0D108BD9-81ED-4DB2-BD59-A6C34878D82A}">
                    <a16:rowId xmlns:a16="http://schemas.microsoft.com/office/drawing/2014/main" val="10001"/>
                  </a:ext>
                </a:extLst>
              </a:tr>
              <a:tr h="381000">
                <a:tc>
                  <a:txBody>
                    <a:bodyPr/>
                    <a:lstStyle/>
                    <a:p>
                      <a:pPr>
                        <a:buNone/>
                      </a:pPr>
                      <a:r>
                        <a:rPr lang="en-US" altLang="zh-CN"/>
                        <a:t>Air</a:t>
                      </a:r>
                    </a:p>
                  </a:txBody>
                  <a:tcPr/>
                </a:tc>
                <a:tc>
                  <a:txBody>
                    <a:bodyPr/>
                    <a:lstStyle/>
                    <a:p>
                      <a:pPr>
                        <a:buNone/>
                      </a:pPr>
                      <a:r>
                        <a:rPr lang="en-US" altLang="zh-CN" sz="1350">
                          <a:sym typeface="+mn-ea"/>
                        </a:rPr>
                        <a:t># </a:t>
                      </a:r>
                      <a:r>
                        <a:rPr lang="zh-CN" altLang="en-US" sz="1350">
                          <a:sym typeface="+mn-ea"/>
                        </a:rPr>
                        <a:t>of Passenger travel by </a:t>
                      </a:r>
                      <a:r>
                        <a:rPr lang="en-US" altLang="zh-CN" sz="1350">
                          <a:sym typeface="+mn-ea"/>
                        </a:rPr>
                        <a:t>plane</a:t>
                      </a:r>
                    </a:p>
                  </a:txBody>
                  <a:tcPr/>
                </a:tc>
                <a:tc>
                  <a:txBody>
                    <a:bodyPr/>
                    <a:lstStyle/>
                    <a:p>
                      <a:pPr>
                        <a:buNone/>
                      </a:pPr>
                      <a:r>
                        <a:rPr lang="en-US" altLang="zh-CN"/>
                        <a:t>Monthly</a:t>
                      </a:r>
                    </a:p>
                  </a:txBody>
                  <a:tcPr/>
                </a:tc>
                <a:tc>
                  <a:txBody>
                    <a:bodyPr/>
                    <a:lstStyle/>
                    <a:p>
                      <a:pPr>
                        <a:buNone/>
                      </a:pPr>
                      <a:r>
                        <a:rPr lang="en-US" altLang="zh-CN" sz="1350">
                          <a:sym typeface="+mn-ea"/>
                        </a:rPr>
                        <a:t>tens of thousands</a:t>
                      </a:r>
                      <a:endParaRPr lang="zh-CN" altLang="en-US"/>
                    </a:p>
                  </a:txBody>
                  <a:tcPr/>
                </a:tc>
                <a:tc>
                  <a:txBody>
                    <a:bodyPr/>
                    <a:lstStyle/>
                    <a:p>
                      <a:pPr>
                        <a:buNone/>
                      </a:pPr>
                      <a:r>
                        <a:rPr lang="en-US" altLang="zh-CN" sz="1350">
                          <a:sym typeface="+mn-ea"/>
                        </a:rPr>
                        <a:t>Statistic Department</a:t>
                      </a:r>
                      <a:endParaRPr lang="zh-CN" altLang="en-US"/>
                    </a:p>
                  </a:txBody>
                  <a:tcPr/>
                </a:tc>
                <a:extLst>
                  <a:ext uri="{0D108BD9-81ED-4DB2-BD59-A6C34878D82A}">
                    <a16:rowId xmlns:a16="http://schemas.microsoft.com/office/drawing/2014/main" val="10002"/>
                  </a:ext>
                </a:extLst>
              </a:tr>
              <a:tr h="381000">
                <a:tc>
                  <a:txBody>
                    <a:bodyPr/>
                    <a:lstStyle/>
                    <a:p>
                      <a:pPr>
                        <a:buNone/>
                      </a:pPr>
                      <a:r>
                        <a:rPr lang="en-US" altLang="zh-CN"/>
                        <a:t>GDP</a:t>
                      </a:r>
                    </a:p>
                  </a:txBody>
                  <a:tcPr/>
                </a:tc>
                <a:tc>
                  <a:txBody>
                    <a:bodyPr/>
                    <a:lstStyle/>
                    <a:p>
                      <a:pPr>
                        <a:buNone/>
                      </a:pPr>
                      <a:r>
                        <a:rPr lang="zh-CN" altLang="en-US"/>
                        <a:t>Gross domestic production</a:t>
                      </a:r>
                    </a:p>
                  </a:txBody>
                  <a:tcPr/>
                </a:tc>
                <a:tc>
                  <a:txBody>
                    <a:bodyPr/>
                    <a:lstStyle/>
                    <a:p>
                      <a:pPr>
                        <a:buNone/>
                      </a:pPr>
                      <a:r>
                        <a:rPr lang="en-US" altLang="zh-CN"/>
                        <a:t>Quarterly</a:t>
                      </a:r>
                    </a:p>
                  </a:txBody>
                  <a:tcPr/>
                </a:tc>
                <a:tc>
                  <a:txBody>
                    <a:bodyPr/>
                    <a:lstStyle/>
                    <a:p>
                      <a:pPr>
                        <a:buNone/>
                      </a:pPr>
                      <a:r>
                        <a:rPr lang="zh-CN" altLang="en-US"/>
                        <a:t>hundreds of millions</a:t>
                      </a:r>
                    </a:p>
                  </a:txBody>
                  <a:tcPr/>
                </a:tc>
                <a:tc>
                  <a:txBody>
                    <a:bodyPr/>
                    <a:lstStyle/>
                    <a:p>
                      <a:pPr>
                        <a:buNone/>
                      </a:pPr>
                      <a:r>
                        <a:rPr lang="en-US" altLang="zh-CN" sz="1350" dirty="0">
                          <a:sym typeface="+mn-ea"/>
                        </a:rPr>
                        <a:t>Statistic Department</a:t>
                      </a:r>
                      <a:endParaRPr lang="zh-CN" altLang="en-US" dirty="0"/>
                    </a:p>
                  </a:txBody>
                  <a:tcPr/>
                </a:tc>
                <a:extLst>
                  <a:ext uri="{0D108BD9-81ED-4DB2-BD59-A6C34878D82A}">
                    <a16:rowId xmlns:a16="http://schemas.microsoft.com/office/drawing/2014/main" val="10003"/>
                  </a:ext>
                </a:extLst>
              </a:tr>
              <a:tr h="381000">
                <a:tc>
                  <a:txBody>
                    <a:bodyPr/>
                    <a:lstStyle/>
                    <a:p>
                      <a:pPr>
                        <a:buNone/>
                      </a:pPr>
                      <a:r>
                        <a:rPr lang="en-US" altLang="zh-CN" dirty="0"/>
                        <a:t>ServiceIndustry</a:t>
                      </a:r>
                    </a:p>
                  </a:txBody>
                  <a:tcPr/>
                </a:tc>
                <a:tc>
                  <a:txBody>
                    <a:bodyPr/>
                    <a:lstStyle/>
                    <a:p>
                      <a:pPr>
                        <a:buNone/>
                      </a:pPr>
                      <a:r>
                        <a:rPr lang="en-US" altLang="zh-CN"/>
                        <a:t>Service industry GDP over total GDP</a:t>
                      </a:r>
                    </a:p>
                  </a:txBody>
                  <a:tcPr/>
                </a:tc>
                <a:tc>
                  <a:txBody>
                    <a:bodyPr/>
                    <a:lstStyle/>
                    <a:p>
                      <a:pPr>
                        <a:buNone/>
                      </a:pPr>
                      <a:r>
                        <a:rPr lang="en-US" altLang="zh-CN"/>
                        <a:t>Quarterly</a:t>
                      </a:r>
                    </a:p>
                  </a:txBody>
                  <a:tcPr/>
                </a:tc>
                <a:tc>
                  <a:txBody>
                    <a:bodyPr/>
                    <a:lstStyle/>
                    <a:p>
                      <a:pPr>
                        <a:buNone/>
                      </a:pPr>
                      <a:r>
                        <a:rPr lang="en-US" altLang="zh-CN"/>
                        <a:t>%</a:t>
                      </a:r>
                    </a:p>
                  </a:txBody>
                  <a:tcPr/>
                </a:tc>
                <a:tc>
                  <a:txBody>
                    <a:bodyPr/>
                    <a:lstStyle/>
                    <a:p>
                      <a:pPr>
                        <a:buNone/>
                      </a:pPr>
                      <a:r>
                        <a:rPr lang="en-US" altLang="zh-CN" sz="1350" dirty="0">
                          <a:sym typeface="+mn-ea"/>
                        </a:rPr>
                        <a:t>Statistic Department</a:t>
                      </a:r>
                      <a:endParaRPr lang="zh-CN" altLang="en-US" dirty="0"/>
                    </a:p>
                  </a:txBody>
                  <a:tcPr/>
                </a:tc>
                <a:extLst>
                  <a:ext uri="{0D108BD9-81ED-4DB2-BD59-A6C34878D82A}">
                    <a16:rowId xmlns:a16="http://schemas.microsoft.com/office/drawing/2014/main" val="10004"/>
                  </a:ext>
                </a:extLst>
              </a:tr>
              <a:tr h="381000">
                <a:tc>
                  <a:txBody>
                    <a:bodyPr/>
                    <a:lstStyle/>
                    <a:p>
                      <a:pPr>
                        <a:buNone/>
                      </a:pPr>
                      <a:r>
                        <a:rPr lang="en-US" altLang="zh-CN" dirty="0"/>
                        <a:t>MigrantWorker</a:t>
                      </a:r>
                    </a:p>
                  </a:txBody>
                  <a:tcPr/>
                </a:tc>
                <a:tc>
                  <a:txBody>
                    <a:bodyPr/>
                    <a:lstStyle/>
                    <a:p>
                      <a:pPr>
                        <a:buNone/>
                      </a:pPr>
                      <a:r>
                        <a:rPr lang="en-US" altLang="zh-CN"/>
                        <a:t>Workers from countryside</a:t>
                      </a:r>
                    </a:p>
                  </a:txBody>
                  <a:tcPr/>
                </a:tc>
                <a:tc>
                  <a:txBody>
                    <a:bodyPr/>
                    <a:lstStyle/>
                    <a:p>
                      <a:pPr>
                        <a:buNone/>
                      </a:pPr>
                      <a:r>
                        <a:rPr lang="en-US" altLang="zh-CN"/>
                        <a:t>Yearly</a:t>
                      </a:r>
                    </a:p>
                  </a:txBody>
                  <a:tcPr/>
                </a:tc>
                <a:tc>
                  <a:txBody>
                    <a:bodyPr/>
                    <a:lstStyle/>
                    <a:p>
                      <a:pPr>
                        <a:buNone/>
                      </a:pPr>
                      <a:r>
                        <a:rPr lang="en-US" altLang="zh-CN" sz="1350">
                          <a:sym typeface="+mn-ea"/>
                        </a:rPr>
                        <a:t>tens of thousands</a:t>
                      </a:r>
                      <a:endParaRPr lang="zh-CN" altLang="en-US"/>
                    </a:p>
                  </a:txBody>
                  <a:tcPr/>
                </a:tc>
                <a:tc>
                  <a:txBody>
                    <a:bodyPr/>
                    <a:lstStyle/>
                    <a:p>
                      <a:pPr>
                        <a:buNone/>
                      </a:pPr>
                      <a:r>
                        <a:rPr lang="en-US" altLang="zh-CN"/>
                        <a:t>Government Reports</a:t>
                      </a:r>
                    </a:p>
                  </a:txBody>
                  <a:tcPr/>
                </a:tc>
                <a:extLst>
                  <a:ext uri="{0D108BD9-81ED-4DB2-BD59-A6C34878D82A}">
                    <a16:rowId xmlns:a16="http://schemas.microsoft.com/office/drawing/2014/main" val="10005"/>
                  </a:ext>
                </a:extLst>
              </a:tr>
              <a:tr h="381000">
                <a:tc>
                  <a:txBody>
                    <a:bodyPr/>
                    <a:lstStyle/>
                    <a:p>
                      <a:pPr>
                        <a:buNone/>
                      </a:pPr>
                      <a:r>
                        <a:rPr lang="en-US" altLang="zh-CN"/>
                        <a:t>Tourist</a:t>
                      </a:r>
                    </a:p>
                  </a:txBody>
                  <a:tcPr/>
                </a:tc>
                <a:tc>
                  <a:txBody>
                    <a:bodyPr/>
                    <a:lstStyle/>
                    <a:p>
                      <a:pPr>
                        <a:buNone/>
                      </a:pPr>
                      <a:r>
                        <a:rPr lang="en-US" altLang="zh-CN"/>
                        <a:t># of tourist trips</a:t>
                      </a:r>
                    </a:p>
                  </a:txBody>
                  <a:tcPr/>
                </a:tc>
                <a:tc>
                  <a:txBody>
                    <a:bodyPr/>
                    <a:lstStyle/>
                    <a:p>
                      <a:pPr>
                        <a:buNone/>
                      </a:pPr>
                      <a:r>
                        <a:rPr lang="en-US" altLang="zh-CN"/>
                        <a:t>Yearly</a:t>
                      </a:r>
                    </a:p>
                  </a:txBody>
                  <a:tcPr/>
                </a:tc>
                <a:tc>
                  <a:txBody>
                    <a:bodyPr/>
                    <a:lstStyle/>
                    <a:p>
                      <a:pPr>
                        <a:buNone/>
                      </a:pPr>
                      <a:r>
                        <a:rPr lang="en-US" altLang="zh-CN" sz="1350">
                          <a:sym typeface="+mn-ea"/>
                        </a:rPr>
                        <a:t>tens of thousands</a:t>
                      </a:r>
                      <a:endParaRPr lang="zh-CN" altLang="en-US"/>
                    </a:p>
                  </a:txBody>
                  <a:tcPr/>
                </a:tc>
                <a:tc>
                  <a:txBody>
                    <a:bodyPr/>
                    <a:lstStyle/>
                    <a:p>
                      <a:pPr>
                        <a:buNone/>
                      </a:pPr>
                      <a:r>
                        <a:rPr lang="en-US" altLang="zh-CN" sz="1350">
                          <a:sym typeface="+mn-ea"/>
                        </a:rPr>
                        <a:t>Government Reports</a:t>
                      </a:r>
                      <a:endParaRPr lang="zh-CN" altLang="en-US"/>
                    </a:p>
                  </a:txBody>
                  <a:tcPr/>
                </a:tc>
                <a:extLst>
                  <a:ext uri="{0D108BD9-81ED-4DB2-BD59-A6C34878D82A}">
                    <a16:rowId xmlns:a16="http://schemas.microsoft.com/office/drawing/2014/main" val="10006"/>
                  </a:ext>
                </a:extLst>
              </a:tr>
              <a:tr h="381000">
                <a:tc>
                  <a:txBody>
                    <a:bodyPr/>
                    <a:lstStyle/>
                    <a:p>
                      <a:pPr>
                        <a:buNone/>
                      </a:pPr>
                      <a:r>
                        <a:rPr lang="en-US" altLang="zh-CN"/>
                        <a:t>Population</a:t>
                      </a:r>
                    </a:p>
                  </a:txBody>
                  <a:tcPr/>
                </a:tc>
                <a:tc>
                  <a:txBody>
                    <a:bodyPr/>
                    <a:lstStyle/>
                    <a:p>
                      <a:pPr>
                        <a:buNone/>
                      </a:pPr>
                      <a:r>
                        <a:rPr lang="en-US" altLang="zh-CN"/>
                        <a:t>Population in China</a:t>
                      </a:r>
                    </a:p>
                  </a:txBody>
                  <a:tcPr/>
                </a:tc>
                <a:tc>
                  <a:txBody>
                    <a:bodyPr/>
                    <a:lstStyle/>
                    <a:p>
                      <a:pPr>
                        <a:buNone/>
                      </a:pPr>
                      <a:r>
                        <a:rPr lang="en-US" altLang="zh-CN"/>
                        <a:t>Yearly</a:t>
                      </a:r>
                    </a:p>
                  </a:txBody>
                  <a:tcPr/>
                </a:tc>
                <a:tc>
                  <a:txBody>
                    <a:bodyPr/>
                    <a:lstStyle/>
                    <a:p>
                      <a:pPr>
                        <a:buNone/>
                      </a:pPr>
                      <a:r>
                        <a:rPr lang="en-US" altLang="zh-CN" sz="1350">
                          <a:sym typeface="+mn-ea"/>
                        </a:rPr>
                        <a:t>tens of thousands</a:t>
                      </a:r>
                      <a:endParaRPr lang="zh-CN" altLang="en-US"/>
                    </a:p>
                  </a:txBody>
                  <a:tcPr/>
                </a:tc>
                <a:tc>
                  <a:txBody>
                    <a:bodyPr/>
                    <a:lstStyle/>
                    <a:p>
                      <a:pPr>
                        <a:buNone/>
                      </a:pPr>
                      <a:r>
                        <a:rPr lang="en-US" altLang="zh-CN" sz="1350" dirty="0">
                          <a:sym typeface="+mn-ea"/>
                        </a:rPr>
                        <a:t>Statistic Department</a:t>
                      </a:r>
                      <a:endParaRPr lang="zh-CN" alt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23592"/>
            <a:ext cx="6113780" cy="369332"/>
          </a:xfrm>
          <a:prstGeom prst="rect">
            <a:avLst/>
          </a:prstGeom>
          <a:noFill/>
          <a:ln>
            <a:noFill/>
          </a:ln>
        </p:spPr>
        <p:txBody>
          <a:bodyPr wrap="square" rtlCol="0" anchor="t">
            <a:spAutoFit/>
          </a:bodyPr>
          <a:lstStyle/>
          <a:p>
            <a:r>
              <a:rPr lang="en-US" altLang="zh-CN" sz="1800" b="1" dirty="0">
                <a:effectLst>
                  <a:outerShdw blurRad="38100" dist="19050" dir="2700000" algn="tl" rotWithShape="0">
                    <a:schemeClr val="dk1">
                      <a:alpha val="40000"/>
                    </a:schemeClr>
                  </a:outerShdw>
                </a:effectLst>
              </a:rPr>
              <a:t>Air: Monthly</a:t>
            </a:r>
          </a:p>
        </p:txBody>
      </p:sp>
      <p:sp>
        <p:nvSpPr>
          <p:cNvPr id="14" name="下箭头 13"/>
          <p:cNvSpPr/>
          <p:nvPr/>
        </p:nvSpPr>
        <p:spPr>
          <a:xfrm>
            <a:off x="2146300" y="2607945"/>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2447925" y="2801620"/>
            <a:ext cx="1210310" cy="299085"/>
          </a:xfrm>
          <a:prstGeom prst="rect">
            <a:avLst/>
          </a:prstGeom>
          <a:noFill/>
        </p:spPr>
        <p:txBody>
          <a:bodyPr wrap="none" rtlCol="0">
            <a:spAutoFit/>
          </a:bodyPr>
          <a:lstStyle/>
          <a:p>
            <a:r>
              <a:rPr lang="en-US" altLang="zh-CN" dirty="0"/>
              <a:t>Minimizing AIC</a:t>
            </a:r>
          </a:p>
        </p:txBody>
      </p:sp>
      <p:pic>
        <p:nvPicPr>
          <p:cNvPr id="21" name="图片 20"/>
          <p:cNvPicPr>
            <a:picLocks noChangeAspect="1"/>
          </p:cNvPicPr>
          <p:nvPr/>
        </p:nvPicPr>
        <p:blipFill>
          <a:blip r:embed="rId2"/>
          <a:stretch>
            <a:fillRect/>
          </a:stretch>
        </p:blipFill>
        <p:spPr>
          <a:xfrm>
            <a:off x="4761865" y="739140"/>
            <a:ext cx="3034665" cy="1868805"/>
          </a:xfrm>
          <a:prstGeom prst="rect">
            <a:avLst/>
          </a:prstGeom>
        </p:spPr>
      </p:pic>
      <p:pic>
        <p:nvPicPr>
          <p:cNvPr id="22" name="图片 21"/>
          <p:cNvPicPr>
            <a:picLocks noChangeAspect="1"/>
          </p:cNvPicPr>
          <p:nvPr/>
        </p:nvPicPr>
        <p:blipFill>
          <a:blip r:embed="rId3"/>
          <a:stretch>
            <a:fillRect/>
          </a:stretch>
        </p:blipFill>
        <p:spPr>
          <a:xfrm>
            <a:off x="4761865" y="2801620"/>
            <a:ext cx="3034030" cy="1868170"/>
          </a:xfrm>
          <a:prstGeom prst="rect">
            <a:avLst/>
          </a:prstGeom>
        </p:spPr>
      </p:pic>
      <p:sp>
        <p:nvSpPr>
          <p:cNvPr id="4" name="文本框 3"/>
          <p:cNvSpPr txBox="1"/>
          <p:nvPr/>
        </p:nvSpPr>
        <p:spPr>
          <a:xfrm>
            <a:off x="375285" y="1662430"/>
            <a:ext cx="4028440" cy="829945"/>
          </a:xfrm>
          <a:prstGeom prst="rect">
            <a:avLst/>
          </a:prstGeom>
          <a:noFill/>
        </p:spPr>
        <p:txBody>
          <a:bodyPr wrap="square" rtlCol="0">
            <a:spAutoFit/>
          </a:bodyPr>
          <a:lstStyle/>
          <a:p>
            <a:pPr algn="ctr"/>
            <a:r>
              <a:rPr lang="en-US" altLang="zh-CN" sz="1600">
                <a:sym typeface="+mn-ea"/>
              </a:rPr>
              <a:t>Arima(1,1,0)(0,1,2)[12], Arima(0,1,1)(2,1,0)[12], Arima(1,1,0)(2,1,0)[12], Arima(0,1,1)(0,1,2)[12], </a:t>
            </a:r>
          </a:p>
          <a:p>
            <a:pPr algn="ctr"/>
            <a:r>
              <a:rPr lang="en-US" altLang="zh-CN" sz="1600">
                <a:sym typeface="+mn-ea"/>
              </a:rPr>
              <a:t>Arima(1,1,1)(2,1,0)[12], Arima(1,1,1)(0,1,2)[12], </a:t>
            </a:r>
            <a:endParaRPr lang="en-US" altLang="zh-CN" sz="1600"/>
          </a:p>
        </p:txBody>
      </p:sp>
      <p:sp>
        <p:nvSpPr>
          <p:cNvPr id="19" name="文本框 18"/>
          <p:cNvSpPr txBox="1"/>
          <p:nvPr/>
        </p:nvSpPr>
        <p:spPr>
          <a:xfrm>
            <a:off x="711835" y="3763010"/>
            <a:ext cx="3355340" cy="461665"/>
          </a:xfrm>
          <a:prstGeom prst="rect">
            <a:avLst/>
          </a:prstGeom>
          <a:noFill/>
        </p:spPr>
        <p:txBody>
          <a:bodyPr wrap="square" rtlCol="0">
            <a:spAutoFit/>
          </a:bodyPr>
          <a:lstStyle/>
          <a:p>
            <a:r>
              <a:rPr lang="en-US" altLang="zh-CN" sz="2400" dirty="0"/>
              <a:t>Arima(1,1,1)(2,1,0)[12]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69973"/>
            <a:ext cx="6113780" cy="369332"/>
          </a:xfrm>
          <a:prstGeom prst="rect">
            <a:avLst/>
          </a:prstGeom>
          <a:noFill/>
          <a:ln>
            <a:noFill/>
          </a:ln>
        </p:spPr>
        <p:txBody>
          <a:bodyPr wrap="square" rtlCol="0" anchor="t">
            <a:spAutoFit/>
          </a:bodyPr>
          <a:lstStyle/>
          <a:p>
            <a:r>
              <a:rPr lang="en-US" altLang="zh-CN" sz="1800" b="1" dirty="0">
                <a:effectLst>
                  <a:outerShdw blurRad="38100" dist="19050" dir="2700000" algn="tl" rotWithShape="0">
                    <a:schemeClr val="dk1">
                      <a:alpha val="40000"/>
                    </a:schemeClr>
                  </a:outerShdw>
                </a:effectLst>
              </a:rPr>
              <a:t>GDP: Quarterly -&gt; Monthly</a:t>
            </a:r>
          </a:p>
        </p:txBody>
      </p:sp>
      <p:sp>
        <p:nvSpPr>
          <p:cNvPr id="8" name="文本框 7"/>
          <p:cNvSpPr txBox="1"/>
          <p:nvPr/>
        </p:nvSpPr>
        <p:spPr>
          <a:xfrm>
            <a:off x="4731385" y="416015"/>
            <a:ext cx="3472425" cy="461665"/>
          </a:xfrm>
          <a:prstGeom prst="rect">
            <a:avLst/>
          </a:prstGeom>
          <a:noFill/>
        </p:spPr>
        <p:txBody>
          <a:bodyPr wrap="none" rtlCol="0">
            <a:spAutoFit/>
          </a:bodyPr>
          <a:lstStyle/>
          <a:p>
            <a:r>
              <a:rPr lang="en-US" altLang="zh-CN" sz="1200" dirty="0" err="1"/>
              <a:t>GDP_m</a:t>
            </a:r>
            <a:r>
              <a:rPr lang="en-US" altLang="zh-CN" sz="1200" dirty="0"/>
              <a:t> = </a:t>
            </a:r>
            <a:r>
              <a:rPr lang="en-US" altLang="zh-CN" sz="1200" dirty="0" err="1"/>
              <a:t>GDP_q</a:t>
            </a:r>
            <a:r>
              <a:rPr lang="en-US" altLang="zh-CN" sz="1200" dirty="0"/>
              <a:t>/3</a:t>
            </a:r>
          </a:p>
          <a:p>
            <a:r>
              <a:rPr lang="en-US" altLang="zh-CN" sz="1200" i="1" dirty="0"/>
              <a:t>(</a:t>
            </a:r>
            <a:r>
              <a:rPr lang="en-US" altLang="zh-CN" sz="1000" i="1" dirty="0"/>
              <a:t>resulting similar values from frequency transformer in E views)</a:t>
            </a:r>
          </a:p>
        </p:txBody>
      </p:sp>
      <p:sp>
        <p:nvSpPr>
          <p:cNvPr id="15" name="下箭头 14"/>
          <p:cNvSpPr/>
          <p:nvPr/>
        </p:nvSpPr>
        <p:spPr>
          <a:xfrm>
            <a:off x="2146300" y="2607945"/>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p:cNvSpPr txBox="1"/>
          <p:nvPr/>
        </p:nvSpPr>
        <p:spPr>
          <a:xfrm>
            <a:off x="2447925" y="2801620"/>
            <a:ext cx="1210310" cy="299085"/>
          </a:xfrm>
          <a:prstGeom prst="rect">
            <a:avLst/>
          </a:prstGeom>
          <a:noFill/>
        </p:spPr>
        <p:txBody>
          <a:bodyPr wrap="none" rtlCol="0">
            <a:spAutoFit/>
          </a:bodyPr>
          <a:lstStyle/>
          <a:p>
            <a:r>
              <a:rPr lang="en-US" altLang="zh-CN"/>
              <a:t>Minimizing AIC</a:t>
            </a:r>
          </a:p>
        </p:txBody>
      </p:sp>
      <p:pic>
        <p:nvPicPr>
          <p:cNvPr id="20" name="图片 19"/>
          <p:cNvPicPr>
            <a:picLocks noChangeAspect="1"/>
          </p:cNvPicPr>
          <p:nvPr/>
        </p:nvPicPr>
        <p:blipFill>
          <a:blip r:embed="rId2"/>
          <a:stretch>
            <a:fillRect/>
          </a:stretch>
        </p:blipFill>
        <p:spPr>
          <a:xfrm>
            <a:off x="4740277" y="927616"/>
            <a:ext cx="3053080" cy="1879600"/>
          </a:xfrm>
          <a:prstGeom prst="rect">
            <a:avLst/>
          </a:prstGeom>
        </p:spPr>
      </p:pic>
      <p:pic>
        <p:nvPicPr>
          <p:cNvPr id="21" name="图片 20"/>
          <p:cNvPicPr>
            <a:picLocks noChangeAspect="1"/>
          </p:cNvPicPr>
          <p:nvPr/>
        </p:nvPicPr>
        <p:blipFill>
          <a:blip r:embed="rId3"/>
          <a:stretch>
            <a:fillRect/>
          </a:stretch>
        </p:blipFill>
        <p:spPr>
          <a:xfrm>
            <a:off x="4731385" y="3017520"/>
            <a:ext cx="3053080" cy="1879600"/>
          </a:xfrm>
          <a:prstGeom prst="rect">
            <a:avLst/>
          </a:prstGeom>
        </p:spPr>
      </p:pic>
      <p:sp>
        <p:nvSpPr>
          <p:cNvPr id="4" name="文本框 3"/>
          <p:cNvSpPr txBox="1"/>
          <p:nvPr/>
        </p:nvSpPr>
        <p:spPr>
          <a:xfrm>
            <a:off x="375285" y="1662430"/>
            <a:ext cx="4028440" cy="829945"/>
          </a:xfrm>
          <a:prstGeom prst="rect">
            <a:avLst/>
          </a:prstGeom>
          <a:noFill/>
        </p:spPr>
        <p:txBody>
          <a:bodyPr wrap="square" rtlCol="0">
            <a:spAutoFit/>
          </a:bodyPr>
          <a:lstStyle/>
          <a:p>
            <a:pPr algn="ctr"/>
            <a:r>
              <a:rPr lang="en-US" altLang="zh-CN" sz="1600">
                <a:sym typeface="+mn-ea"/>
              </a:rPr>
              <a:t>Arima(0,1,1)(0,1,1)[12], Arima(0,1,1)(0,1,2)[12], Arima(0,1,2)(0,1,1)[12], Arima(0,1,2)(0,1,2)[12], </a:t>
            </a:r>
          </a:p>
          <a:p>
            <a:pPr algn="ctr"/>
            <a:r>
              <a:rPr lang="en-US" altLang="zh-CN" sz="1600">
                <a:sym typeface="+mn-ea"/>
              </a:rPr>
              <a:t>Arima(0,1,2)(0,1,3)[12], Arima(0,1,3)(0,1,3)[12], </a:t>
            </a:r>
            <a:endParaRPr lang="en-US" altLang="zh-CN" sz="1600"/>
          </a:p>
        </p:txBody>
      </p:sp>
      <p:sp>
        <p:nvSpPr>
          <p:cNvPr id="19" name="文本框 18"/>
          <p:cNvSpPr txBox="1"/>
          <p:nvPr/>
        </p:nvSpPr>
        <p:spPr>
          <a:xfrm>
            <a:off x="711835" y="3763010"/>
            <a:ext cx="3355340" cy="461665"/>
          </a:xfrm>
          <a:prstGeom prst="rect">
            <a:avLst/>
          </a:prstGeom>
          <a:noFill/>
        </p:spPr>
        <p:txBody>
          <a:bodyPr wrap="square" rtlCol="0">
            <a:spAutoFit/>
          </a:bodyPr>
          <a:lstStyle/>
          <a:p>
            <a:r>
              <a:rPr lang="en-US" altLang="zh-CN" sz="2400" dirty="0"/>
              <a:t>Arima(0,1,3)(0,1,3)[12]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70399"/>
            <a:ext cx="6113780" cy="369332"/>
          </a:xfrm>
          <a:prstGeom prst="rect">
            <a:avLst/>
          </a:prstGeom>
          <a:noFill/>
          <a:ln>
            <a:noFill/>
          </a:ln>
        </p:spPr>
        <p:txBody>
          <a:bodyPr wrap="square" rtlCol="0" anchor="t">
            <a:spAutoFit/>
          </a:bodyPr>
          <a:lstStyle/>
          <a:p>
            <a:r>
              <a:rPr lang="en-US" altLang="zh-CN" sz="1800" b="1" dirty="0">
                <a:effectLst>
                  <a:outerShdw blurRad="38100" dist="19050" dir="2700000" algn="tl" rotWithShape="0">
                    <a:schemeClr val="dk1">
                      <a:alpha val="40000"/>
                    </a:schemeClr>
                  </a:outerShdw>
                </a:effectLst>
              </a:rPr>
              <a:t>ServiceIndustry: Quarterly -&gt; Monthly</a:t>
            </a:r>
          </a:p>
        </p:txBody>
      </p:sp>
      <p:sp>
        <p:nvSpPr>
          <p:cNvPr id="8" name="文本框 7"/>
          <p:cNvSpPr txBox="1"/>
          <p:nvPr/>
        </p:nvSpPr>
        <p:spPr>
          <a:xfrm>
            <a:off x="5616892" y="680780"/>
            <a:ext cx="1301115" cy="368300"/>
          </a:xfrm>
          <a:prstGeom prst="rect">
            <a:avLst/>
          </a:prstGeom>
          <a:noFill/>
        </p:spPr>
        <p:txBody>
          <a:bodyPr wrap="none" rtlCol="0">
            <a:spAutoFit/>
          </a:bodyPr>
          <a:lstStyle/>
          <a:p>
            <a:r>
              <a:rPr lang="en-US" altLang="zh-CN" sz="1800" dirty="0" err="1"/>
              <a:t>SI_m</a:t>
            </a:r>
            <a:r>
              <a:rPr lang="en-US" altLang="zh-CN" sz="1800" dirty="0"/>
              <a:t> = </a:t>
            </a:r>
            <a:r>
              <a:rPr lang="en-US" altLang="zh-CN" sz="1800" dirty="0" err="1"/>
              <a:t>SI_q</a:t>
            </a:r>
            <a:endParaRPr lang="en-US" altLang="zh-CN" sz="1800" dirty="0"/>
          </a:p>
        </p:txBody>
      </p:sp>
      <p:sp>
        <p:nvSpPr>
          <p:cNvPr id="11" name="下箭头 10"/>
          <p:cNvSpPr/>
          <p:nvPr/>
        </p:nvSpPr>
        <p:spPr>
          <a:xfrm>
            <a:off x="2221972" y="2687320"/>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2523597" y="2880995"/>
            <a:ext cx="1210310" cy="299085"/>
          </a:xfrm>
          <a:prstGeom prst="rect">
            <a:avLst/>
          </a:prstGeom>
          <a:noFill/>
        </p:spPr>
        <p:txBody>
          <a:bodyPr wrap="none" rtlCol="0">
            <a:spAutoFit/>
          </a:bodyPr>
          <a:lstStyle/>
          <a:p>
            <a:r>
              <a:rPr lang="en-US" altLang="zh-CN"/>
              <a:t>Minimizing AIC</a:t>
            </a:r>
          </a:p>
        </p:txBody>
      </p:sp>
      <p:pic>
        <p:nvPicPr>
          <p:cNvPr id="14" name="图片 13"/>
          <p:cNvPicPr>
            <a:picLocks noChangeAspect="1"/>
          </p:cNvPicPr>
          <p:nvPr/>
        </p:nvPicPr>
        <p:blipFill>
          <a:blip r:embed="rId2"/>
          <a:stretch>
            <a:fillRect/>
          </a:stretch>
        </p:blipFill>
        <p:spPr>
          <a:xfrm>
            <a:off x="4731385" y="1127760"/>
            <a:ext cx="3084195" cy="1899285"/>
          </a:xfrm>
          <a:prstGeom prst="rect">
            <a:avLst/>
          </a:prstGeom>
        </p:spPr>
      </p:pic>
      <p:pic>
        <p:nvPicPr>
          <p:cNvPr id="15" name="图片 14"/>
          <p:cNvPicPr>
            <a:picLocks noChangeAspect="1"/>
          </p:cNvPicPr>
          <p:nvPr/>
        </p:nvPicPr>
        <p:blipFill>
          <a:blip r:embed="rId3"/>
          <a:stretch>
            <a:fillRect/>
          </a:stretch>
        </p:blipFill>
        <p:spPr>
          <a:xfrm>
            <a:off x="4719320" y="3070860"/>
            <a:ext cx="3096260" cy="1906270"/>
          </a:xfrm>
          <a:prstGeom prst="rect">
            <a:avLst/>
          </a:prstGeom>
        </p:spPr>
      </p:pic>
      <p:sp>
        <p:nvSpPr>
          <p:cNvPr id="16" name="文本框 15"/>
          <p:cNvSpPr txBox="1"/>
          <p:nvPr/>
        </p:nvSpPr>
        <p:spPr>
          <a:xfrm>
            <a:off x="450957" y="1741805"/>
            <a:ext cx="4028440" cy="829945"/>
          </a:xfrm>
          <a:prstGeom prst="rect">
            <a:avLst/>
          </a:prstGeom>
          <a:noFill/>
        </p:spPr>
        <p:txBody>
          <a:bodyPr wrap="square" rtlCol="0">
            <a:spAutoFit/>
          </a:bodyPr>
          <a:lstStyle/>
          <a:p>
            <a:pPr algn="ctr"/>
            <a:r>
              <a:rPr lang="en-US" altLang="zh-CN" sz="1600" dirty="0">
                <a:sym typeface="+mn-ea"/>
              </a:rPr>
              <a:t>Arima(0,1,0)(0,1,2)[12], Arima(0,1,0)(2,1,0)[12], Arima(0,1,0)(1,1,1)[12], Arima(0,1,0)(1,1,0)[12], </a:t>
            </a:r>
          </a:p>
          <a:p>
            <a:pPr algn="ctr"/>
            <a:r>
              <a:rPr lang="en-US" altLang="zh-CN" sz="1600" dirty="0">
                <a:sym typeface="+mn-ea"/>
              </a:rPr>
              <a:t>Arima(0,1,0)(0,1,1)[12], Arima(0,1,0)(2,1,2)[12], </a:t>
            </a:r>
            <a:endParaRPr lang="en-US" altLang="zh-CN" sz="1600" dirty="0"/>
          </a:p>
        </p:txBody>
      </p:sp>
      <p:sp>
        <p:nvSpPr>
          <p:cNvPr id="19" name="文本框 18"/>
          <p:cNvSpPr txBox="1"/>
          <p:nvPr/>
        </p:nvSpPr>
        <p:spPr>
          <a:xfrm>
            <a:off x="787507" y="3842385"/>
            <a:ext cx="3355340" cy="461665"/>
          </a:xfrm>
          <a:prstGeom prst="rect">
            <a:avLst/>
          </a:prstGeom>
          <a:noFill/>
        </p:spPr>
        <p:txBody>
          <a:bodyPr wrap="square" rtlCol="0">
            <a:spAutoFit/>
          </a:bodyPr>
          <a:lstStyle/>
          <a:p>
            <a:r>
              <a:rPr lang="en-US" altLang="zh-CN" sz="2400" dirty="0"/>
              <a:t>Arima(0,1,0)(2,1,0)[12]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38768"/>
            <a:ext cx="7734935" cy="369332"/>
          </a:xfrm>
          <a:prstGeom prst="rect">
            <a:avLst/>
          </a:prstGeom>
          <a:noFill/>
          <a:ln>
            <a:noFill/>
          </a:ln>
        </p:spPr>
        <p:txBody>
          <a:bodyPr wrap="square" rtlCol="0" anchor="t">
            <a:spAutoFit/>
          </a:bodyPr>
          <a:lstStyle/>
          <a:p>
            <a:r>
              <a:rPr lang="en-US" sz="1800" b="1" dirty="0">
                <a:effectLst>
                  <a:outerShdw blurRad="38100" dist="19050" dir="2700000" algn="tl" rotWithShape="0">
                    <a:schemeClr val="dk1">
                      <a:alpha val="40000"/>
                    </a:schemeClr>
                  </a:outerShdw>
                </a:effectLst>
              </a:rPr>
              <a:t>Population: Yearly -&gt; Monthly</a:t>
            </a:r>
          </a:p>
        </p:txBody>
      </p:sp>
      <p:sp>
        <p:nvSpPr>
          <p:cNvPr id="4" name="文本框 3"/>
          <p:cNvSpPr txBox="1"/>
          <p:nvPr/>
        </p:nvSpPr>
        <p:spPr>
          <a:xfrm>
            <a:off x="1121410" y="1662430"/>
            <a:ext cx="2312670" cy="829945"/>
          </a:xfrm>
          <a:prstGeom prst="rect">
            <a:avLst/>
          </a:prstGeom>
          <a:noFill/>
        </p:spPr>
        <p:txBody>
          <a:bodyPr wrap="square" rtlCol="0">
            <a:spAutoFit/>
          </a:bodyPr>
          <a:lstStyle/>
          <a:p>
            <a:pPr algn="ctr"/>
            <a:r>
              <a:rPr lang="en-US" altLang="zh-CN" sz="1600"/>
              <a:t>Arima(0,2,1), </a:t>
            </a:r>
            <a:r>
              <a:rPr lang="en-US" altLang="zh-CN" sz="1600">
                <a:sym typeface="+mn-ea"/>
              </a:rPr>
              <a:t>Arima(1,2,0), Arima(1,2,1), Arima(2,2,1),</a:t>
            </a:r>
          </a:p>
          <a:p>
            <a:pPr algn="ctr"/>
            <a:r>
              <a:rPr lang="en-US" altLang="zh-CN" sz="1600">
                <a:sym typeface="+mn-ea"/>
              </a:rPr>
              <a:t>Arima(1,2,2), Arima(2,2,2).</a:t>
            </a:r>
            <a:endParaRPr lang="en-US" altLang="zh-CN" sz="1600"/>
          </a:p>
        </p:txBody>
      </p:sp>
      <p:sp>
        <p:nvSpPr>
          <p:cNvPr id="5" name="下箭头 4"/>
          <p:cNvSpPr/>
          <p:nvPr/>
        </p:nvSpPr>
        <p:spPr>
          <a:xfrm>
            <a:off x="2146300" y="2607945"/>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文本框 5"/>
          <p:cNvSpPr txBox="1"/>
          <p:nvPr/>
        </p:nvSpPr>
        <p:spPr>
          <a:xfrm>
            <a:off x="1345565" y="3763010"/>
            <a:ext cx="2088515" cy="461665"/>
          </a:xfrm>
          <a:prstGeom prst="rect">
            <a:avLst/>
          </a:prstGeom>
          <a:noFill/>
        </p:spPr>
        <p:txBody>
          <a:bodyPr wrap="square" rtlCol="0">
            <a:spAutoFit/>
          </a:bodyPr>
          <a:lstStyle/>
          <a:p>
            <a:r>
              <a:rPr lang="en-US" altLang="zh-CN" sz="2400" dirty="0"/>
              <a:t>Arima(0,2,1)</a:t>
            </a:r>
          </a:p>
        </p:txBody>
      </p:sp>
      <p:sp>
        <p:nvSpPr>
          <p:cNvPr id="7" name="文本框 6"/>
          <p:cNvSpPr txBox="1"/>
          <p:nvPr/>
        </p:nvSpPr>
        <p:spPr>
          <a:xfrm>
            <a:off x="2447925" y="2801620"/>
            <a:ext cx="1210310" cy="299085"/>
          </a:xfrm>
          <a:prstGeom prst="rect">
            <a:avLst/>
          </a:prstGeom>
          <a:noFill/>
        </p:spPr>
        <p:txBody>
          <a:bodyPr wrap="none" rtlCol="0">
            <a:spAutoFit/>
          </a:bodyPr>
          <a:lstStyle/>
          <a:p>
            <a:r>
              <a:rPr lang="en-US" altLang="zh-CN"/>
              <a:t>Minimizing AIC</a:t>
            </a:r>
          </a:p>
        </p:txBody>
      </p:sp>
      <p:sp>
        <p:nvSpPr>
          <p:cNvPr id="8" name="文本框 7"/>
          <p:cNvSpPr txBox="1"/>
          <p:nvPr/>
        </p:nvSpPr>
        <p:spPr>
          <a:xfrm>
            <a:off x="4538980" y="701675"/>
            <a:ext cx="1939290" cy="368300"/>
          </a:xfrm>
          <a:prstGeom prst="rect">
            <a:avLst/>
          </a:prstGeom>
          <a:noFill/>
        </p:spPr>
        <p:txBody>
          <a:bodyPr wrap="none" rtlCol="0">
            <a:spAutoFit/>
          </a:bodyPr>
          <a:lstStyle/>
          <a:p>
            <a:r>
              <a:rPr lang="en-US" altLang="zh-CN" sz="1800"/>
              <a:t>linear interpolation</a:t>
            </a:r>
          </a:p>
        </p:txBody>
      </p:sp>
      <p:pic>
        <p:nvPicPr>
          <p:cNvPr id="11" name="图片 10"/>
          <p:cNvPicPr>
            <a:picLocks noChangeAspect="1"/>
          </p:cNvPicPr>
          <p:nvPr/>
        </p:nvPicPr>
        <p:blipFill>
          <a:blip r:embed="rId2"/>
          <a:stretch>
            <a:fillRect/>
          </a:stretch>
        </p:blipFill>
        <p:spPr>
          <a:xfrm>
            <a:off x="4731385" y="1138555"/>
            <a:ext cx="3049270" cy="1877695"/>
          </a:xfrm>
          <a:prstGeom prst="rect">
            <a:avLst/>
          </a:prstGeom>
        </p:spPr>
      </p:pic>
      <p:pic>
        <p:nvPicPr>
          <p:cNvPr id="12" name="图片 11"/>
          <p:cNvPicPr>
            <a:picLocks noChangeAspect="1"/>
          </p:cNvPicPr>
          <p:nvPr/>
        </p:nvPicPr>
        <p:blipFill>
          <a:blip r:embed="rId3"/>
          <a:stretch>
            <a:fillRect/>
          </a:stretch>
        </p:blipFill>
        <p:spPr>
          <a:xfrm>
            <a:off x="4731385" y="2930525"/>
            <a:ext cx="3049270" cy="18776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042BDA2-C958-4703-871B-78423B5CE6F6}"/>
              </a:ext>
            </a:extLst>
          </p:cNvPr>
          <p:cNvGraphicFramePr>
            <a:graphicFrameLocks noGrp="1"/>
          </p:cNvGraphicFramePr>
          <p:nvPr>
            <p:extLst>
              <p:ext uri="{D42A27DB-BD31-4B8C-83A1-F6EECF244321}">
                <p14:modId xmlns:p14="http://schemas.microsoft.com/office/powerpoint/2010/main" val="558629288"/>
              </p:ext>
            </p:extLst>
          </p:nvPr>
        </p:nvGraphicFramePr>
        <p:xfrm>
          <a:off x="1146010" y="1186055"/>
          <a:ext cx="6851979" cy="3251837"/>
        </p:xfrm>
        <a:graphic>
          <a:graphicData uri="http://schemas.openxmlformats.org/drawingml/2006/table">
            <a:tbl>
              <a:tblPr firstRow="1" bandRow="1">
                <a:tableStyleId>{5C22544A-7EE6-4342-B048-85BDC9FD1C3A}</a:tableStyleId>
              </a:tblPr>
              <a:tblGrid>
                <a:gridCol w="1049209">
                  <a:extLst>
                    <a:ext uri="{9D8B030D-6E8A-4147-A177-3AD203B41FA5}">
                      <a16:colId xmlns:a16="http://schemas.microsoft.com/office/drawing/2014/main" val="4221184726"/>
                    </a:ext>
                  </a:extLst>
                </a:gridCol>
                <a:gridCol w="1462381">
                  <a:extLst>
                    <a:ext uri="{9D8B030D-6E8A-4147-A177-3AD203B41FA5}">
                      <a16:colId xmlns:a16="http://schemas.microsoft.com/office/drawing/2014/main" val="403234823"/>
                    </a:ext>
                  </a:extLst>
                </a:gridCol>
                <a:gridCol w="1371600">
                  <a:extLst>
                    <a:ext uri="{9D8B030D-6E8A-4147-A177-3AD203B41FA5}">
                      <a16:colId xmlns:a16="http://schemas.microsoft.com/office/drawing/2014/main" val="2060541819"/>
                    </a:ext>
                  </a:extLst>
                </a:gridCol>
                <a:gridCol w="2968789">
                  <a:extLst>
                    <a:ext uri="{9D8B030D-6E8A-4147-A177-3AD203B41FA5}">
                      <a16:colId xmlns:a16="http://schemas.microsoft.com/office/drawing/2014/main" val="3766527256"/>
                    </a:ext>
                  </a:extLst>
                </a:gridCol>
              </a:tblGrid>
              <a:tr h="334034">
                <a:tc>
                  <a:txBody>
                    <a:bodyPr/>
                    <a:lstStyle/>
                    <a:p>
                      <a:r>
                        <a:rPr lang="en-US" altLang="zh-CN" sz="1500" dirty="0"/>
                        <a:t>No.</a:t>
                      </a:r>
                      <a:endParaRPr lang="zh-CN" altLang="en-US" sz="1500" dirty="0"/>
                    </a:p>
                  </a:txBody>
                  <a:tcPr marL="102780" marR="102780" marT="51390" marB="51390">
                    <a:solidFill>
                      <a:schemeClr val="accent1">
                        <a:alpha val="85000"/>
                      </a:schemeClr>
                    </a:solidFill>
                  </a:tcPr>
                </a:tc>
                <a:tc>
                  <a:txBody>
                    <a:bodyPr/>
                    <a:lstStyle/>
                    <a:p>
                      <a:r>
                        <a:rPr lang="en-US" altLang="zh-CN" sz="1500" dirty="0"/>
                        <a:t>Member Name</a:t>
                      </a:r>
                      <a:endParaRPr lang="zh-CN" altLang="en-US" sz="1500" dirty="0"/>
                    </a:p>
                  </a:txBody>
                  <a:tcPr marL="102780" marR="102780" marT="51390" marB="51390">
                    <a:solidFill>
                      <a:schemeClr val="accent1">
                        <a:alpha val="85000"/>
                      </a:schemeClr>
                    </a:solidFill>
                  </a:tcPr>
                </a:tc>
                <a:tc>
                  <a:txBody>
                    <a:bodyPr/>
                    <a:lstStyle/>
                    <a:p>
                      <a:r>
                        <a:rPr lang="en-US" altLang="zh-CN" sz="1500" dirty="0"/>
                        <a:t>UID</a:t>
                      </a:r>
                      <a:endParaRPr lang="zh-CN" altLang="en-US" sz="1500" dirty="0"/>
                    </a:p>
                  </a:txBody>
                  <a:tcPr marL="102780" marR="102780" marT="51390" marB="51390">
                    <a:solidFill>
                      <a:schemeClr val="accent1">
                        <a:alpha val="85000"/>
                      </a:schemeClr>
                    </a:solidFill>
                  </a:tcPr>
                </a:tc>
                <a:tc>
                  <a:txBody>
                    <a:bodyPr/>
                    <a:lstStyle/>
                    <a:p>
                      <a:r>
                        <a:rPr lang="en-US" altLang="zh-CN" sz="1500" dirty="0"/>
                        <a:t>Duties</a:t>
                      </a:r>
                      <a:endParaRPr lang="zh-CN" altLang="en-US" sz="1500" dirty="0"/>
                    </a:p>
                  </a:txBody>
                  <a:tcPr marL="102780" marR="102780" marT="51390" marB="51390">
                    <a:solidFill>
                      <a:schemeClr val="accent1">
                        <a:alpha val="85000"/>
                      </a:schemeClr>
                    </a:solidFill>
                  </a:tcPr>
                </a:tc>
                <a:extLst>
                  <a:ext uri="{0D108BD9-81ED-4DB2-BD59-A6C34878D82A}">
                    <a16:rowId xmlns:a16="http://schemas.microsoft.com/office/drawing/2014/main" val="3856500603"/>
                  </a:ext>
                </a:extLst>
              </a:tr>
              <a:tr h="416829">
                <a:tc>
                  <a:txBody>
                    <a:bodyPr/>
                    <a:lstStyle/>
                    <a:p>
                      <a:r>
                        <a:rPr lang="en-US" altLang="zh-CN" sz="1500" dirty="0"/>
                        <a:t>1</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CHEN </a:t>
                      </a:r>
                      <a:r>
                        <a:rPr lang="en-US" altLang="zh-CN" sz="1500" dirty="0" err="1"/>
                        <a:t>Jiaojiao</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3035675579</a:t>
                      </a:r>
                      <a:endParaRPr lang="zh-CN" altLang="en-US" sz="1500" dirty="0"/>
                    </a:p>
                  </a:txBody>
                  <a:tcPr marL="102780" marR="102780" marT="51390" marB="51390">
                    <a:solidFill>
                      <a:schemeClr val="accent1">
                        <a:tint val="40000"/>
                        <a:alpha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500" dirty="0"/>
                        <a:t>Paper Reading</a:t>
                      </a:r>
                      <a:endParaRPr lang="zh-CN" altLang="en-US" sz="1500" dirty="0"/>
                    </a:p>
                  </a:txBody>
                  <a:tcPr marL="102780" marR="102780" marT="51390" marB="51390">
                    <a:solidFill>
                      <a:schemeClr val="accent1">
                        <a:tint val="40000"/>
                        <a:alpha val="85000"/>
                      </a:schemeClr>
                    </a:solidFill>
                  </a:tcPr>
                </a:tc>
                <a:extLst>
                  <a:ext uri="{0D108BD9-81ED-4DB2-BD59-A6C34878D82A}">
                    <a16:rowId xmlns:a16="http://schemas.microsoft.com/office/drawing/2014/main" val="3029104960"/>
                  </a:ext>
                </a:extLst>
              </a:tr>
              <a:tr h="416829">
                <a:tc>
                  <a:txBody>
                    <a:bodyPr/>
                    <a:lstStyle/>
                    <a:p>
                      <a:r>
                        <a:rPr lang="en-US" altLang="zh-CN" sz="1500" dirty="0"/>
                        <a:t>2</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LI </a:t>
                      </a:r>
                      <a:r>
                        <a:rPr lang="en-US" altLang="zh-CN" sz="1500" dirty="0" err="1"/>
                        <a:t>Jiatao</a:t>
                      </a:r>
                      <a:endParaRPr lang="en-US" altLang="zh-CN" sz="1500" dirty="0"/>
                    </a:p>
                  </a:txBody>
                  <a:tcPr marL="102780" marR="102780" marT="51390" marB="51390">
                    <a:solidFill>
                      <a:schemeClr val="accent1">
                        <a:tint val="20000"/>
                        <a:alpha val="85000"/>
                      </a:schemeClr>
                    </a:solidFill>
                  </a:tcPr>
                </a:tc>
                <a:tc>
                  <a:txBody>
                    <a:bodyPr/>
                    <a:lstStyle/>
                    <a:p>
                      <a:r>
                        <a:rPr lang="en-US" altLang="zh-CN" sz="1500" dirty="0"/>
                        <a:t>3035675153</a:t>
                      </a:r>
                    </a:p>
                  </a:txBody>
                  <a:tcPr marL="102780" marR="102780" marT="51390" marB="51390">
                    <a:solidFill>
                      <a:schemeClr val="accent1">
                        <a:tint val="20000"/>
                        <a:alpha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500" dirty="0"/>
                        <a:t>Modeling</a:t>
                      </a:r>
                      <a:endParaRPr lang="zh-CN" altLang="en-US" sz="1500" dirty="0"/>
                    </a:p>
                  </a:txBody>
                  <a:tcPr marL="102780" marR="102780" marT="51390" marB="51390">
                    <a:solidFill>
                      <a:schemeClr val="accent1">
                        <a:tint val="20000"/>
                        <a:alpha val="85000"/>
                      </a:schemeClr>
                    </a:solidFill>
                  </a:tcPr>
                </a:tc>
                <a:extLst>
                  <a:ext uri="{0D108BD9-81ED-4DB2-BD59-A6C34878D82A}">
                    <a16:rowId xmlns:a16="http://schemas.microsoft.com/office/drawing/2014/main" val="3159871666"/>
                  </a:ext>
                </a:extLst>
              </a:tr>
              <a:tr h="416829">
                <a:tc>
                  <a:txBody>
                    <a:bodyPr/>
                    <a:lstStyle/>
                    <a:p>
                      <a:r>
                        <a:rPr lang="en-US" altLang="zh-CN" sz="1500" dirty="0"/>
                        <a:t>3</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LUO </a:t>
                      </a:r>
                      <a:r>
                        <a:rPr lang="en-US" altLang="zh-CN" sz="1500" dirty="0" err="1"/>
                        <a:t>Xinyue</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3035232353</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Strategy formulation</a:t>
                      </a:r>
                      <a:endParaRPr lang="zh-CN" altLang="en-US" sz="1500" dirty="0"/>
                    </a:p>
                  </a:txBody>
                  <a:tcPr marL="102780" marR="102780" marT="51390" marB="51390">
                    <a:solidFill>
                      <a:schemeClr val="accent1">
                        <a:tint val="40000"/>
                        <a:alpha val="85000"/>
                      </a:schemeClr>
                    </a:solidFill>
                  </a:tcPr>
                </a:tc>
                <a:extLst>
                  <a:ext uri="{0D108BD9-81ED-4DB2-BD59-A6C34878D82A}">
                    <a16:rowId xmlns:a16="http://schemas.microsoft.com/office/drawing/2014/main" val="2591328422"/>
                  </a:ext>
                </a:extLst>
              </a:tr>
              <a:tr h="416829">
                <a:tc>
                  <a:txBody>
                    <a:bodyPr/>
                    <a:lstStyle/>
                    <a:p>
                      <a:r>
                        <a:rPr lang="en-US" altLang="zh-CN" sz="1500" dirty="0"/>
                        <a:t>4</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WU </a:t>
                      </a:r>
                      <a:r>
                        <a:rPr lang="en-US" altLang="zh-CN" sz="1500" dirty="0" err="1"/>
                        <a:t>Yingxian</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3035674795</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Modeling</a:t>
                      </a:r>
                      <a:endParaRPr lang="zh-CN" altLang="en-US" sz="1500" dirty="0"/>
                    </a:p>
                  </a:txBody>
                  <a:tcPr marL="102780" marR="102780" marT="51390" marB="51390">
                    <a:solidFill>
                      <a:schemeClr val="accent1">
                        <a:tint val="20000"/>
                        <a:alpha val="85000"/>
                      </a:schemeClr>
                    </a:solidFill>
                  </a:tcPr>
                </a:tc>
                <a:extLst>
                  <a:ext uri="{0D108BD9-81ED-4DB2-BD59-A6C34878D82A}">
                    <a16:rowId xmlns:a16="http://schemas.microsoft.com/office/drawing/2014/main" val="3280959230"/>
                  </a:ext>
                </a:extLst>
              </a:tr>
              <a:tr h="416829">
                <a:tc>
                  <a:txBody>
                    <a:bodyPr/>
                    <a:lstStyle/>
                    <a:p>
                      <a:r>
                        <a:rPr lang="en-US" altLang="zh-CN" sz="1500" dirty="0"/>
                        <a:t>5</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XIE </a:t>
                      </a:r>
                      <a:r>
                        <a:rPr lang="en-US" altLang="zh-CN" sz="1500" dirty="0" err="1"/>
                        <a:t>Siyang</a:t>
                      </a:r>
                      <a:endParaRPr lang="en-US" altLang="zh-CN" sz="1500" dirty="0"/>
                    </a:p>
                  </a:txBody>
                  <a:tcPr marL="102780" marR="102780" marT="51390" marB="51390">
                    <a:solidFill>
                      <a:schemeClr val="accent1">
                        <a:tint val="40000"/>
                        <a:alpha val="85000"/>
                      </a:schemeClr>
                    </a:solidFill>
                  </a:tcPr>
                </a:tc>
                <a:tc>
                  <a:txBody>
                    <a:bodyPr/>
                    <a:lstStyle/>
                    <a:p>
                      <a:r>
                        <a:rPr lang="en-US" altLang="zh-CN" sz="1500" dirty="0"/>
                        <a:t>3035675323</a:t>
                      </a:r>
                    </a:p>
                  </a:txBody>
                  <a:tcPr marL="102780" marR="102780" marT="51390" marB="51390">
                    <a:solidFill>
                      <a:schemeClr val="accent1">
                        <a:tint val="40000"/>
                        <a:alpha val="85000"/>
                      </a:schemeClr>
                    </a:solidFill>
                  </a:tcPr>
                </a:tc>
                <a:tc>
                  <a:txBody>
                    <a:bodyPr/>
                    <a:lstStyle/>
                    <a:p>
                      <a:r>
                        <a:rPr lang="en-US" altLang="zh-CN" sz="1500" dirty="0"/>
                        <a:t>Strategy formulation</a:t>
                      </a:r>
                      <a:endParaRPr lang="zh-CN" altLang="en-US" sz="1500" dirty="0"/>
                    </a:p>
                  </a:txBody>
                  <a:tcPr marL="102780" marR="102780" marT="51390" marB="51390">
                    <a:solidFill>
                      <a:schemeClr val="accent1">
                        <a:tint val="40000"/>
                        <a:alpha val="85000"/>
                      </a:schemeClr>
                    </a:solidFill>
                  </a:tcPr>
                </a:tc>
                <a:extLst>
                  <a:ext uri="{0D108BD9-81ED-4DB2-BD59-A6C34878D82A}">
                    <a16:rowId xmlns:a16="http://schemas.microsoft.com/office/drawing/2014/main" val="2327637863"/>
                  </a:ext>
                </a:extLst>
              </a:tr>
              <a:tr h="416829">
                <a:tc>
                  <a:txBody>
                    <a:bodyPr/>
                    <a:lstStyle/>
                    <a:p>
                      <a:r>
                        <a:rPr lang="en-US" altLang="zh-CN" sz="1500" dirty="0"/>
                        <a:t>6</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YUAN </a:t>
                      </a:r>
                      <a:r>
                        <a:rPr lang="en-US" altLang="zh-CN" sz="1500" dirty="0" err="1"/>
                        <a:t>Wengao</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3035676183</a:t>
                      </a:r>
                      <a:endParaRPr lang="zh-CN" altLang="en-US" sz="1500" dirty="0"/>
                    </a:p>
                  </a:txBody>
                  <a:tcPr marL="102780" marR="102780" marT="51390" marB="51390">
                    <a:solidFill>
                      <a:schemeClr val="accent1">
                        <a:tint val="20000"/>
                        <a:alpha val="85000"/>
                      </a:schemeClr>
                    </a:solidFill>
                  </a:tcPr>
                </a:tc>
                <a:tc>
                  <a:txBody>
                    <a:bodyPr/>
                    <a:lstStyle/>
                    <a:p>
                      <a:r>
                        <a:rPr lang="en-US" altLang="zh-CN" sz="1500" dirty="0"/>
                        <a:t>Summarizing and Reporting</a:t>
                      </a:r>
                      <a:endParaRPr lang="zh-CN" altLang="en-US" sz="1500" dirty="0"/>
                    </a:p>
                  </a:txBody>
                  <a:tcPr marL="102780" marR="102780" marT="51390" marB="51390">
                    <a:solidFill>
                      <a:schemeClr val="accent1">
                        <a:tint val="20000"/>
                        <a:alpha val="85000"/>
                      </a:schemeClr>
                    </a:solidFill>
                  </a:tcPr>
                </a:tc>
                <a:extLst>
                  <a:ext uri="{0D108BD9-81ED-4DB2-BD59-A6C34878D82A}">
                    <a16:rowId xmlns:a16="http://schemas.microsoft.com/office/drawing/2014/main" val="3464410765"/>
                  </a:ext>
                </a:extLst>
              </a:tr>
              <a:tr h="416829">
                <a:tc>
                  <a:txBody>
                    <a:bodyPr/>
                    <a:lstStyle/>
                    <a:p>
                      <a:r>
                        <a:rPr lang="en-US" altLang="zh-CN" sz="1500" dirty="0"/>
                        <a:t>7</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ZHANG Xinyi</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3035674446</a:t>
                      </a:r>
                      <a:endParaRPr lang="zh-CN" altLang="en-US" sz="1500" dirty="0"/>
                    </a:p>
                  </a:txBody>
                  <a:tcPr marL="102780" marR="102780" marT="51390" marB="51390">
                    <a:solidFill>
                      <a:schemeClr val="accent1">
                        <a:tint val="40000"/>
                        <a:alpha val="85000"/>
                      </a:schemeClr>
                    </a:solidFill>
                  </a:tcPr>
                </a:tc>
                <a:tc>
                  <a:txBody>
                    <a:bodyPr/>
                    <a:lstStyle/>
                    <a:p>
                      <a:r>
                        <a:rPr lang="en-US" altLang="zh-CN" sz="1500" dirty="0"/>
                        <a:t>Paper Reading</a:t>
                      </a:r>
                      <a:endParaRPr lang="zh-CN" altLang="en-US" sz="1500" dirty="0"/>
                    </a:p>
                  </a:txBody>
                  <a:tcPr marL="102780" marR="102780" marT="51390" marB="51390">
                    <a:solidFill>
                      <a:schemeClr val="accent1">
                        <a:tint val="40000"/>
                        <a:alpha val="85000"/>
                      </a:schemeClr>
                    </a:solidFill>
                  </a:tcPr>
                </a:tc>
                <a:extLst>
                  <a:ext uri="{0D108BD9-81ED-4DB2-BD59-A6C34878D82A}">
                    <a16:rowId xmlns:a16="http://schemas.microsoft.com/office/drawing/2014/main" val="1548609231"/>
                  </a:ext>
                </a:extLst>
              </a:tr>
            </a:tbl>
          </a:graphicData>
        </a:graphic>
      </p:graphicFrame>
      <p:sp>
        <p:nvSpPr>
          <p:cNvPr id="3" name="Title 1">
            <a:extLst>
              <a:ext uri="{FF2B5EF4-FFF2-40B4-BE49-F238E27FC236}">
                <a16:creationId xmlns:a16="http://schemas.microsoft.com/office/drawing/2014/main" id="{641D43F4-2E8D-4F8A-9133-F05406393005}"/>
              </a:ext>
            </a:extLst>
          </p:cNvPr>
          <p:cNvSpPr txBox="1">
            <a:spLocks/>
          </p:cNvSpPr>
          <p:nvPr/>
        </p:nvSpPr>
        <p:spPr>
          <a:xfrm>
            <a:off x="1063140" y="349625"/>
            <a:ext cx="5980840" cy="35598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dirty="0">
                <a:solidFill>
                  <a:schemeClr val="bg1"/>
                </a:solidFill>
              </a:rPr>
              <a:t>Work Allocation</a:t>
            </a:r>
            <a:endParaRPr lang="zh-CN" altLang="en-US" dirty="0">
              <a:solidFill>
                <a:schemeClr val="bg1"/>
              </a:solidFill>
            </a:endParaRPr>
          </a:p>
        </p:txBody>
      </p:sp>
    </p:spTree>
    <p:extLst>
      <p:ext uri="{BB962C8B-B14F-4D97-AF65-F5344CB8AC3E}">
        <p14:creationId xmlns:p14="http://schemas.microsoft.com/office/powerpoint/2010/main" val="413154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46190"/>
            <a:ext cx="7500620" cy="369332"/>
          </a:xfrm>
          <a:prstGeom prst="rect">
            <a:avLst/>
          </a:prstGeom>
          <a:noFill/>
          <a:ln>
            <a:noFill/>
          </a:ln>
        </p:spPr>
        <p:txBody>
          <a:bodyPr wrap="square" rtlCol="0" anchor="t">
            <a:spAutoFit/>
          </a:bodyPr>
          <a:lstStyle/>
          <a:p>
            <a:r>
              <a:rPr lang="en-US" altLang="zh-CN" sz="1800" b="1" dirty="0">
                <a:effectLst>
                  <a:outerShdw blurRad="38100" dist="19050" dir="2700000" algn="tl" rotWithShape="0">
                    <a:schemeClr val="dk1">
                      <a:alpha val="40000"/>
                    </a:schemeClr>
                  </a:outerShdw>
                </a:effectLst>
              </a:rPr>
              <a:t>MigrantWorker: Yearly-&gt;Monthly</a:t>
            </a:r>
          </a:p>
        </p:txBody>
      </p:sp>
      <p:sp>
        <p:nvSpPr>
          <p:cNvPr id="8" name="文本框 7"/>
          <p:cNvSpPr txBox="1"/>
          <p:nvPr/>
        </p:nvSpPr>
        <p:spPr>
          <a:xfrm>
            <a:off x="5133975" y="644327"/>
            <a:ext cx="1990725" cy="368300"/>
          </a:xfrm>
          <a:prstGeom prst="rect">
            <a:avLst/>
          </a:prstGeom>
          <a:noFill/>
        </p:spPr>
        <p:txBody>
          <a:bodyPr wrap="none" rtlCol="0">
            <a:spAutoFit/>
          </a:bodyPr>
          <a:lstStyle/>
          <a:p>
            <a:r>
              <a:rPr lang="en-US" altLang="zh-CN" sz="1800" dirty="0"/>
              <a:t>Linear Interpolation</a:t>
            </a:r>
          </a:p>
        </p:txBody>
      </p:sp>
      <p:sp>
        <p:nvSpPr>
          <p:cNvPr id="14" name="文本框 13"/>
          <p:cNvSpPr txBox="1"/>
          <p:nvPr/>
        </p:nvSpPr>
        <p:spPr>
          <a:xfrm>
            <a:off x="450957" y="1741805"/>
            <a:ext cx="4028440" cy="829945"/>
          </a:xfrm>
          <a:prstGeom prst="rect">
            <a:avLst/>
          </a:prstGeom>
          <a:noFill/>
        </p:spPr>
        <p:txBody>
          <a:bodyPr wrap="square" rtlCol="0">
            <a:spAutoFit/>
          </a:bodyPr>
          <a:lstStyle/>
          <a:p>
            <a:pPr algn="ctr"/>
            <a:r>
              <a:rPr lang="en-US" altLang="zh-CN" sz="1600" dirty="0">
                <a:sym typeface="+mn-ea"/>
              </a:rPr>
              <a:t>Arima(0,2,0)(1,0,0)[12], Arima(0,2,0)(0,0,1)[12], Arima(0,2,0)(1,0,1)[12], Arima(0,2,0)(0,0,2)[12], </a:t>
            </a:r>
          </a:p>
          <a:p>
            <a:pPr algn="ctr"/>
            <a:r>
              <a:rPr lang="en-US" altLang="zh-CN" sz="1600" dirty="0">
                <a:sym typeface="+mn-ea"/>
              </a:rPr>
              <a:t>Arima(0,2,0)(2,0,0)[12], Arima(1,2,0)(2,0,0)[12], </a:t>
            </a:r>
            <a:endParaRPr lang="en-US" altLang="zh-CN" sz="1600" dirty="0"/>
          </a:p>
        </p:txBody>
      </p:sp>
      <p:sp>
        <p:nvSpPr>
          <p:cNvPr id="15" name="下箭头 14"/>
          <p:cNvSpPr/>
          <p:nvPr/>
        </p:nvSpPr>
        <p:spPr>
          <a:xfrm>
            <a:off x="2221972" y="2687320"/>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787507" y="3842385"/>
            <a:ext cx="3355340" cy="461665"/>
          </a:xfrm>
          <a:prstGeom prst="rect">
            <a:avLst/>
          </a:prstGeom>
          <a:noFill/>
        </p:spPr>
        <p:txBody>
          <a:bodyPr wrap="square" rtlCol="0">
            <a:spAutoFit/>
          </a:bodyPr>
          <a:lstStyle/>
          <a:p>
            <a:r>
              <a:rPr lang="en-US" altLang="zh-CN" sz="2400" dirty="0"/>
              <a:t>Arima(0,2,0)(2,0,0)[12]</a:t>
            </a:r>
          </a:p>
        </p:txBody>
      </p:sp>
      <p:sp>
        <p:nvSpPr>
          <p:cNvPr id="17" name="文本框 16"/>
          <p:cNvSpPr txBox="1"/>
          <p:nvPr/>
        </p:nvSpPr>
        <p:spPr>
          <a:xfrm>
            <a:off x="2523597" y="2880995"/>
            <a:ext cx="1210310" cy="299085"/>
          </a:xfrm>
          <a:prstGeom prst="rect">
            <a:avLst/>
          </a:prstGeom>
          <a:noFill/>
        </p:spPr>
        <p:txBody>
          <a:bodyPr wrap="none" rtlCol="0">
            <a:spAutoFit/>
          </a:bodyPr>
          <a:lstStyle/>
          <a:p>
            <a:r>
              <a:rPr lang="en-US" altLang="zh-CN"/>
              <a:t>Minimizing AIC</a:t>
            </a:r>
          </a:p>
        </p:txBody>
      </p:sp>
      <p:pic>
        <p:nvPicPr>
          <p:cNvPr id="18" name="图片 17"/>
          <p:cNvPicPr>
            <a:picLocks noChangeAspect="1"/>
          </p:cNvPicPr>
          <p:nvPr/>
        </p:nvPicPr>
        <p:blipFill>
          <a:blip r:embed="rId2"/>
          <a:stretch>
            <a:fillRect/>
          </a:stretch>
        </p:blipFill>
        <p:spPr>
          <a:xfrm>
            <a:off x="4731385" y="3083560"/>
            <a:ext cx="3053715" cy="1880235"/>
          </a:xfrm>
          <a:prstGeom prst="rect">
            <a:avLst/>
          </a:prstGeom>
        </p:spPr>
      </p:pic>
      <p:pic>
        <p:nvPicPr>
          <p:cNvPr id="19" name="图片 18"/>
          <p:cNvPicPr>
            <a:picLocks noChangeAspect="1"/>
          </p:cNvPicPr>
          <p:nvPr/>
        </p:nvPicPr>
        <p:blipFill>
          <a:blip r:embed="rId3"/>
          <a:stretch>
            <a:fillRect/>
          </a:stretch>
        </p:blipFill>
        <p:spPr>
          <a:xfrm>
            <a:off x="4731385" y="1070610"/>
            <a:ext cx="3036570" cy="1870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000" dirty="0"/>
              <a:t>Model</a:t>
            </a:r>
            <a:endParaRPr lang="zh-CN" altLang="en-US" sz="2000" dirty="0"/>
          </a:p>
        </p:txBody>
      </p:sp>
      <p:sp>
        <p:nvSpPr>
          <p:cNvPr id="3" name="矩形 2"/>
          <p:cNvSpPr/>
          <p:nvPr/>
        </p:nvSpPr>
        <p:spPr>
          <a:xfrm>
            <a:off x="450957" y="939864"/>
            <a:ext cx="6113780" cy="369332"/>
          </a:xfrm>
          <a:prstGeom prst="rect">
            <a:avLst/>
          </a:prstGeom>
          <a:noFill/>
          <a:ln>
            <a:noFill/>
          </a:ln>
        </p:spPr>
        <p:txBody>
          <a:bodyPr wrap="square" rtlCol="0" anchor="t">
            <a:spAutoFit/>
          </a:bodyPr>
          <a:lstStyle/>
          <a:p>
            <a:r>
              <a:rPr lang="en-US" sz="1800" b="1" dirty="0">
                <a:effectLst>
                  <a:outerShdw blurRad="38100" dist="19050" dir="2700000" algn="tl" rotWithShape="0">
                    <a:schemeClr val="dk1">
                      <a:alpha val="40000"/>
                    </a:schemeClr>
                  </a:outerShdw>
                </a:effectLst>
              </a:rPr>
              <a:t>Tourist: Yearly -&gt; Monthly</a:t>
            </a:r>
          </a:p>
        </p:txBody>
      </p:sp>
      <p:sp>
        <p:nvSpPr>
          <p:cNvPr id="8" name="文本框 7"/>
          <p:cNvSpPr txBox="1"/>
          <p:nvPr/>
        </p:nvSpPr>
        <p:spPr>
          <a:xfrm>
            <a:off x="5202609" y="638493"/>
            <a:ext cx="2010166" cy="369332"/>
          </a:xfrm>
          <a:prstGeom prst="rect">
            <a:avLst/>
          </a:prstGeom>
          <a:noFill/>
        </p:spPr>
        <p:txBody>
          <a:bodyPr wrap="none" rtlCol="0">
            <a:spAutoFit/>
          </a:bodyPr>
          <a:lstStyle/>
          <a:p>
            <a:r>
              <a:rPr lang="en-US" altLang="zh-CN" sz="1800" dirty="0"/>
              <a:t>Linear Interpolation</a:t>
            </a:r>
          </a:p>
        </p:txBody>
      </p:sp>
      <p:sp>
        <p:nvSpPr>
          <p:cNvPr id="11" name="下箭头 10"/>
          <p:cNvSpPr/>
          <p:nvPr/>
        </p:nvSpPr>
        <p:spPr>
          <a:xfrm>
            <a:off x="2221972" y="2687320"/>
            <a:ext cx="301625" cy="8007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2523597" y="2880995"/>
            <a:ext cx="1210310" cy="299085"/>
          </a:xfrm>
          <a:prstGeom prst="rect">
            <a:avLst/>
          </a:prstGeom>
          <a:noFill/>
        </p:spPr>
        <p:txBody>
          <a:bodyPr wrap="none" rtlCol="0">
            <a:spAutoFit/>
          </a:bodyPr>
          <a:lstStyle/>
          <a:p>
            <a:r>
              <a:rPr lang="en-US" altLang="zh-CN"/>
              <a:t>Minimizing AIC</a:t>
            </a:r>
          </a:p>
        </p:txBody>
      </p:sp>
      <p:pic>
        <p:nvPicPr>
          <p:cNvPr id="14" name="图片 13"/>
          <p:cNvPicPr>
            <a:picLocks noChangeAspect="1"/>
          </p:cNvPicPr>
          <p:nvPr/>
        </p:nvPicPr>
        <p:blipFill>
          <a:blip r:embed="rId2"/>
          <a:stretch>
            <a:fillRect/>
          </a:stretch>
        </p:blipFill>
        <p:spPr>
          <a:xfrm>
            <a:off x="4750435" y="1041400"/>
            <a:ext cx="2987675" cy="1839595"/>
          </a:xfrm>
          <a:prstGeom prst="rect">
            <a:avLst/>
          </a:prstGeom>
        </p:spPr>
      </p:pic>
      <p:pic>
        <p:nvPicPr>
          <p:cNvPr id="17" name="图片 16"/>
          <p:cNvPicPr>
            <a:picLocks noChangeAspect="1"/>
          </p:cNvPicPr>
          <p:nvPr/>
        </p:nvPicPr>
        <p:blipFill>
          <a:blip r:embed="rId3"/>
          <a:stretch>
            <a:fillRect/>
          </a:stretch>
        </p:blipFill>
        <p:spPr>
          <a:xfrm>
            <a:off x="4731385" y="3001010"/>
            <a:ext cx="3006725" cy="1851660"/>
          </a:xfrm>
          <a:prstGeom prst="rect">
            <a:avLst/>
          </a:prstGeom>
        </p:spPr>
      </p:pic>
      <p:sp>
        <p:nvSpPr>
          <p:cNvPr id="18" name="文本框 17"/>
          <p:cNvSpPr txBox="1"/>
          <p:nvPr/>
        </p:nvSpPr>
        <p:spPr>
          <a:xfrm>
            <a:off x="450957" y="1741805"/>
            <a:ext cx="4028440" cy="829945"/>
          </a:xfrm>
          <a:prstGeom prst="rect">
            <a:avLst/>
          </a:prstGeom>
          <a:noFill/>
        </p:spPr>
        <p:txBody>
          <a:bodyPr wrap="square" rtlCol="0">
            <a:spAutoFit/>
          </a:bodyPr>
          <a:lstStyle/>
          <a:p>
            <a:pPr algn="ctr"/>
            <a:r>
              <a:rPr lang="en-US" altLang="zh-CN" sz="1600">
                <a:sym typeface="+mn-ea"/>
              </a:rPr>
              <a:t>Arima(0,2,0)(1,0,0)[12], Arima(0,2,0)(0,0,1)[12], Arima(0,2,0)(1,0,1)[12], Arima(0,2,0)(0,0,2)[12], </a:t>
            </a:r>
          </a:p>
          <a:p>
            <a:pPr algn="ctr"/>
            <a:r>
              <a:rPr lang="en-US" altLang="zh-CN" sz="1600">
                <a:sym typeface="+mn-ea"/>
              </a:rPr>
              <a:t>Arima(0,2,1)(0,0,1)[12], Arima(1,2,0)(0,0,1)[12], </a:t>
            </a:r>
            <a:endParaRPr lang="en-US" altLang="zh-CN" sz="1600"/>
          </a:p>
        </p:txBody>
      </p:sp>
      <p:sp>
        <p:nvSpPr>
          <p:cNvPr id="19" name="文本框 18"/>
          <p:cNvSpPr txBox="1"/>
          <p:nvPr/>
        </p:nvSpPr>
        <p:spPr>
          <a:xfrm>
            <a:off x="787507" y="3842385"/>
            <a:ext cx="3355340" cy="461665"/>
          </a:xfrm>
          <a:prstGeom prst="rect">
            <a:avLst/>
          </a:prstGeom>
          <a:noFill/>
        </p:spPr>
        <p:txBody>
          <a:bodyPr wrap="square" rtlCol="0">
            <a:spAutoFit/>
          </a:bodyPr>
          <a:lstStyle/>
          <a:p>
            <a:r>
              <a:rPr lang="en-US" altLang="zh-CN" sz="2400" dirty="0"/>
              <a:t>Arima(0,2,0)(0,0,1)[12]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Model 1 : ARIMA</a:t>
            </a:r>
            <a:endParaRPr lang="zh-CN" altLang="en-US" sz="2000" dirty="0"/>
          </a:p>
        </p:txBody>
      </p:sp>
      <p:pic>
        <p:nvPicPr>
          <p:cNvPr id="4" name="图片 3">
            <a:extLst>
              <a:ext uri="{FF2B5EF4-FFF2-40B4-BE49-F238E27FC236}">
                <a16:creationId xmlns:a16="http://schemas.microsoft.com/office/drawing/2014/main" id="{2230AE00-0035-4EEB-AAD0-9CB63454E1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137" y="743385"/>
            <a:ext cx="2755682" cy="1836254"/>
          </a:xfrm>
          <a:prstGeom prst="rect">
            <a:avLst/>
          </a:prstGeom>
        </p:spPr>
      </p:pic>
      <p:pic>
        <p:nvPicPr>
          <p:cNvPr id="5" name="图片 4">
            <a:extLst>
              <a:ext uri="{FF2B5EF4-FFF2-40B4-BE49-F238E27FC236}">
                <a16:creationId xmlns:a16="http://schemas.microsoft.com/office/drawing/2014/main" id="{600780AA-DAE4-4A49-BE50-B96647860028}"/>
              </a:ext>
            </a:extLst>
          </p:cNvPr>
          <p:cNvPicPr>
            <a:picLocks noChangeAspect="1"/>
          </p:cNvPicPr>
          <p:nvPr/>
        </p:nvPicPr>
        <p:blipFill>
          <a:blip r:embed="rId3"/>
          <a:stretch>
            <a:fillRect/>
          </a:stretch>
        </p:blipFill>
        <p:spPr>
          <a:xfrm>
            <a:off x="3194159" y="2899473"/>
            <a:ext cx="2755682" cy="1634184"/>
          </a:xfrm>
          <a:prstGeom prst="rect">
            <a:avLst/>
          </a:prstGeom>
        </p:spPr>
      </p:pic>
      <p:pic>
        <p:nvPicPr>
          <p:cNvPr id="8" name="图片 7">
            <a:extLst>
              <a:ext uri="{FF2B5EF4-FFF2-40B4-BE49-F238E27FC236}">
                <a16:creationId xmlns:a16="http://schemas.microsoft.com/office/drawing/2014/main" id="{88996D8C-3F67-4729-B308-391F23264F36}"/>
              </a:ext>
            </a:extLst>
          </p:cNvPr>
          <p:cNvPicPr>
            <a:picLocks noChangeAspect="1"/>
          </p:cNvPicPr>
          <p:nvPr/>
        </p:nvPicPr>
        <p:blipFill>
          <a:blip r:embed="rId4"/>
          <a:stretch>
            <a:fillRect/>
          </a:stretch>
        </p:blipFill>
        <p:spPr>
          <a:xfrm>
            <a:off x="5832183" y="751274"/>
            <a:ext cx="3080866" cy="1828365"/>
          </a:xfrm>
          <a:prstGeom prst="rect">
            <a:avLst/>
          </a:prstGeom>
        </p:spPr>
      </p:pic>
      <p:sp>
        <p:nvSpPr>
          <p:cNvPr id="9" name="文本框 8">
            <a:extLst>
              <a:ext uri="{FF2B5EF4-FFF2-40B4-BE49-F238E27FC236}">
                <a16:creationId xmlns:a16="http://schemas.microsoft.com/office/drawing/2014/main" id="{007EBEA5-69F6-4050-B5AB-33C9AC4FF791}"/>
              </a:ext>
            </a:extLst>
          </p:cNvPr>
          <p:cNvSpPr txBox="1"/>
          <p:nvPr/>
        </p:nvSpPr>
        <p:spPr>
          <a:xfrm>
            <a:off x="1111786" y="2686844"/>
            <a:ext cx="1644384" cy="300082"/>
          </a:xfrm>
          <a:prstGeom prst="rect">
            <a:avLst/>
          </a:prstGeom>
          <a:noFill/>
        </p:spPr>
        <p:txBody>
          <a:bodyPr wrap="square" rtlCol="0">
            <a:spAutoFit/>
          </a:bodyPr>
          <a:lstStyle/>
          <a:p>
            <a:r>
              <a:rPr lang="en-US" altLang="zh-CN" dirty="0"/>
              <a:t>Railway Passenger</a:t>
            </a:r>
            <a:endParaRPr lang="zh-CN" altLang="en-US" dirty="0"/>
          </a:p>
        </p:txBody>
      </p:sp>
      <p:sp>
        <p:nvSpPr>
          <p:cNvPr id="10" name="文本框 9">
            <a:extLst>
              <a:ext uri="{FF2B5EF4-FFF2-40B4-BE49-F238E27FC236}">
                <a16:creationId xmlns:a16="http://schemas.microsoft.com/office/drawing/2014/main" id="{E29F1A71-D6D4-44D6-8D6C-78F8174019AA}"/>
              </a:ext>
            </a:extLst>
          </p:cNvPr>
          <p:cNvSpPr txBox="1"/>
          <p:nvPr/>
        </p:nvSpPr>
        <p:spPr>
          <a:xfrm>
            <a:off x="4007534" y="4553409"/>
            <a:ext cx="1375442" cy="300082"/>
          </a:xfrm>
          <a:prstGeom prst="rect">
            <a:avLst/>
          </a:prstGeom>
          <a:noFill/>
        </p:spPr>
        <p:txBody>
          <a:bodyPr wrap="square" rtlCol="0">
            <a:spAutoFit/>
          </a:bodyPr>
          <a:lstStyle/>
          <a:p>
            <a:r>
              <a:rPr lang="en-US" altLang="zh-CN" dirty="0"/>
              <a:t>Transformed</a:t>
            </a:r>
            <a:endParaRPr lang="zh-CN" altLang="en-US" dirty="0"/>
          </a:p>
        </p:txBody>
      </p:sp>
      <p:sp>
        <p:nvSpPr>
          <p:cNvPr id="11" name="文本框 10">
            <a:extLst>
              <a:ext uri="{FF2B5EF4-FFF2-40B4-BE49-F238E27FC236}">
                <a16:creationId xmlns:a16="http://schemas.microsoft.com/office/drawing/2014/main" id="{00DBDCF1-9143-45E3-AC2F-F14D63CA94A7}"/>
              </a:ext>
            </a:extLst>
          </p:cNvPr>
          <p:cNvSpPr txBox="1"/>
          <p:nvPr/>
        </p:nvSpPr>
        <p:spPr>
          <a:xfrm>
            <a:off x="6692290" y="2686844"/>
            <a:ext cx="1752581" cy="310243"/>
          </a:xfrm>
          <a:prstGeom prst="rect">
            <a:avLst/>
          </a:prstGeom>
          <a:noFill/>
        </p:spPr>
        <p:txBody>
          <a:bodyPr wrap="square" rtlCol="0">
            <a:spAutoFit/>
          </a:bodyPr>
          <a:lstStyle/>
          <a:p>
            <a:r>
              <a:rPr lang="en-US" altLang="zh-CN" dirty="0"/>
              <a:t>Stationary( d=1, D=1)</a:t>
            </a:r>
            <a:endParaRPr lang="zh-CN" altLang="en-US" dirty="0"/>
          </a:p>
        </p:txBody>
      </p:sp>
      <p:cxnSp>
        <p:nvCxnSpPr>
          <p:cNvPr id="13" name="直接箭头连接符 12">
            <a:extLst>
              <a:ext uri="{FF2B5EF4-FFF2-40B4-BE49-F238E27FC236}">
                <a16:creationId xmlns:a16="http://schemas.microsoft.com/office/drawing/2014/main" id="{945A4209-860F-4775-BE1B-858C4F8668B2}"/>
              </a:ext>
            </a:extLst>
          </p:cNvPr>
          <p:cNvCxnSpPr>
            <a:cxnSpLocks/>
          </p:cNvCxnSpPr>
          <p:nvPr/>
        </p:nvCxnSpPr>
        <p:spPr>
          <a:xfrm>
            <a:off x="3388348" y="1766955"/>
            <a:ext cx="817892" cy="1112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30796AC-DE04-41A6-9722-E6F7A0D14374}"/>
              </a:ext>
            </a:extLst>
          </p:cNvPr>
          <p:cNvCxnSpPr>
            <a:cxnSpLocks/>
          </p:cNvCxnSpPr>
          <p:nvPr/>
        </p:nvCxnSpPr>
        <p:spPr>
          <a:xfrm flipV="1">
            <a:off x="4948689" y="1851660"/>
            <a:ext cx="883494" cy="1028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7B0DB7A-D6A0-42B2-B2A6-20D7FDF0685D}"/>
              </a:ext>
            </a:extLst>
          </p:cNvPr>
          <p:cNvSpPr txBox="1"/>
          <p:nvPr/>
        </p:nvSpPr>
        <p:spPr>
          <a:xfrm>
            <a:off x="3421701" y="2365691"/>
            <a:ext cx="468726" cy="300082"/>
          </a:xfrm>
          <a:prstGeom prst="rect">
            <a:avLst/>
          </a:prstGeom>
          <a:noFill/>
        </p:spPr>
        <p:txBody>
          <a:bodyPr wrap="square" rtlCol="0">
            <a:spAutoFit/>
          </a:bodyPr>
          <a:lstStyle/>
          <a:p>
            <a:r>
              <a:rPr lang="en-US" altLang="zh-CN" dirty="0"/>
              <a:t>Log</a:t>
            </a:r>
            <a:endParaRPr lang="zh-CN" altLang="en-US" dirty="0"/>
          </a:p>
        </p:txBody>
      </p:sp>
    </p:spTree>
    <p:extLst>
      <p:ext uri="{BB962C8B-B14F-4D97-AF65-F5344CB8AC3E}">
        <p14:creationId xmlns:p14="http://schemas.microsoft.com/office/powerpoint/2010/main" val="297415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Model 1 :  ARIMA</a:t>
            </a:r>
            <a:endParaRPr lang="zh-CN" altLang="en-US" sz="2000" dirty="0"/>
          </a:p>
        </p:txBody>
      </p:sp>
      <p:pic>
        <p:nvPicPr>
          <p:cNvPr id="3" name="图片 2">
            <a:extLst>
              <a:ext uri="{FF2B5EF4-FFF2-40B4-BE49-F238E27FC236}">
                <a16:creationId xmlns:a16="http://schemas.microsoft.com/office/drawing/2014/main" id="{17CAF731-2E95-47ED-B96F-DF958F82AD79}"/>
              </a:ext>
            </a:extLst>
          </p:cNvPr>
          <p:cNvPicPr>
            <a:picLocks noChangeAspect="1"/>
          </p:cNvPicPr>
          <p:nvPr/>
        </p:nvPicPr>
        <p:blipFill>
          <a:blip r:embed="rId3"/>
          <a:stretch>
            <a:fillRect/>
          </a:stretch>
        </p:blipFill>
        <p:spPr>
          <a:xfrm>
            <a:off x="3110999" y="3111504"/>
            <a:ext cx="2922002" cy="1757360"/>
          </a:xfrm>
          <a:prstGeom prst="rect">
            <a:avLst/>
          </a:prstGeom>
        </p:spPr>
      </p:pic>
      <p:pic>
        <p:nvPicPr>
          <p:cNvPr id="4" name="图片 3">
            <a:extLst>
              <a:ext uri="{FF2B5EF4-FFF2-40B4-BE49-F238E27FC236}">
                <a16:creationId xmlns:a16="http://schemas.microsoft.com/office/drawing/2014/main" id="{0B735B6A-35B9-4783-8362-F70FB202E0F4}"/>
              </a:ext>
            </a:extLst>
          </p:cNvPr>
          <p:cNvPicPr>
            <a:picLocks noChangeAspect="1"/>
          </p:cNvPicPr>
          <p:nvPr/>
        </p:nvPicPr>
        <p:blipFill>
          <a:blip r:embed="rId4"/>
          <a:stretch>
            <a:fillRect/>
          </a:stretch>
        </p:blipFill>
        <p:spPr>
          <a:xfrm>
            <a:off x="513980" y="1196187"/>
            <a:ext cx="2755682" cy="1599251"/>
          </a:xfrm>
          <a:prstGeom prst="rect">
            <a:avLst/>
          </a:prstGeom>
        </p:spPr>
      </p:pic>
      <p:sp>
        <p:nvSpPr>
          <p:cNvPr id="5" name="文本框 4">
            <a:extLst>
              <a:ext uri="{FF2B5EF4-FFF2-40B4-BE49-F238E27FC236}">
                <a16:creationId xmlns:a16="http://schemas.microsoft.com/office/drawing/2014/main" id="{A3DD78D2-F40D-4689-8A8C-2FEB20A5B5FA}"/>
              </a:ext>
            </a:extLst>
          </p:cNvPr>
          <p:cNvSpPr txBox="1"/>
          <p:nvPr/>
        </p:nvSpPr>
        <p:spPr>
          <a:xfrm>
            <a:off x="3266382" y="780458"/>
            <a:ext cx="2537733" cy="369332"/>
          </a:xfrm>
          <a:prstGeom prst="rect">
            <a:avLst/>
          </a:prstGeom>
          <a:noFill/>
        </p:spPr>
        <p:txBody>
          <a:bodyPr wrap="square" rtlCol="0">
            <a:spAutoFit/>
          </a:bodyPr>
          <a:lstStyle/>
          <a:p>
            <a:r>
              <a:rPr lang="en-US" altLang="zh-CN" sz="1800" b="1" dirty="0"/>
              <a:t>ARIMA(2,1,1)(0,1,2)[12]</a:t>
            </a:r>
            <a:endParaRPr lang="zh-CN" altLang="en-US" sz="1800" b="1" dirty="0"/>
          </a:p>
        </p:txBody>
      </p:sp>
      <p:pic>
        <p:nvPicPr>
          <p:cNvPr id="9" name="图片 8">
            <a:extLst>
              <a:ext uri="{FF2B5EF4-FFF2-40B4-BE49-F238E27FC236}">
                <a16:creationId xmlns:a16="http://schemas.microsoft.com/office/drawing/2014/main" id="{6DDB91E5-762B-4CEF-9032-083EA7BA9723}"/>
              </a:ext>
            </a:extLst>
          </p:cNvPr>
          <p:cNvPicPr>
            <a:picLocks noChangeAspect="1"/>
          </p:cNvPicPr>
          <p:nvPr/>
        </p:nvPicPr>
        <p:blipFill>
          <a:blip r:embed="rId5"/>
          <a:stretch>
            <a:fillRect/>
          </a:stretch>
        </p:blipFill>
        <p:spPr>
          <a:xfrm>
            <a:off x="5869557" y="1196187"/>
            <a:ext cx="2776226" cy="1702494"/>
          </a:xfrm>
          <a:prstGeom prst="rect">
            <a:avLst/>
          </a:prstGeom>
        </p:spPr>
      </p:pic>
      <p:cxnSp>
        <p:nvCxnSpPr>
          <p:cNvPr id="11" name="直接箭头连接符 10">
            <a:extLst>
              <a:ext uri="{FF2B5EF4-FFF2-40B4-BE49-F238E27FC236}">
                <a16:creationId xmlns:a16="http://schemas.microsoft.com/office/drawing/2014/main" id="{78E447FB-F213-4E0E-A4BF-922DDB136891}"/>
              </a:ext>
            </a:extLst>
          </p:cNvPr>
          <p:cNvCxnSpPr>
            <a:cxnSpLocks/>
            <a:stCxn id="4" idx="3"/>
          </p:cNvCxnSpPr>
          <p:nvPr/>
        </p:nvCxnSpPr>
        <p:spPr>
          <a:xfrm>
            <a:off x="3269662" y="1995813"/>
            <a:ext cx="798101" cy="11156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1425460-0025-43E8-8FD7-7A6EF7C1539D}"/>
              </a:ext>
            </a:extLst>
          </p:cNvPr>
          <p:cNvCxnSpPr>
            <a:cxnSpLocks/>
            <a:endCxn id="9" idx="1"/>
          </p:cNvCxnSpPr>
          <p:nvPr/>
        </p:nvCxnSpPr>
        <p:spPr>
          <a:xfrm flipV="1">
            <a:off x="5048410" y="2047434"/>
            <a:ext cx="821147" cy="1064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915BEAE-0F3D-4BD3-8189-EAE843F560BB}"/>
              </a:ext>
            </a:extLst>
          </p:cNvPr>
          <p:cNvSpPr txBox="1"/>
          <p:nvPr/>
        </p:nvSpPr>
        <p:spPr>
          <a:xfrm>
            <a:off x="342127" y="2811422"/>
            <a:ext cx="3200212" cy="300082"/>
          </a:xfrm>
          <a:prstGeom prst="rect">
            <a:avLst/>
          </a:prstGeom>
          <a:noFill/>
        </p:spPr>
        <p:txBody>
          <a:bodyPr wrap="square" rtlCol="0">
            <a:spAutoFit/>
          </a:bodyPr>
          <a:lstStyle/>
          <a:p>
            <a:r>
              <a:rPr lang="en-US" altLang="zh-CN" dirty="0"/>
              <a:t>Stationary Railway Passenger Volume Plots</a:t>
            </a:r>
            <a:endParaRPr lang="zh-CN" altLang="en-US" dirty="0"/>
          </a:p>
        </p:txBody>
      </p:sp>
      <p:sp>
        <p:nvSpPr>
          <p:cNvPr id="19" name="文本框 18">
            <a:extLst>
              <a:ext uri="{FF2B5EF4-FFF2-40B4-BE49-F238E27FC236}">
                <a16:creationId xmlns:a16="http://schemas.microsoft.com/office/drawing/2014/main" id="{186FF336-CE1B-472C-A0F7-E12B90D366FB}"/>
              </a:ext>
            </a:extLst>
          </p:cNvPr>
          <p:cNvSpPr txBox="1"/>
          <p:nvPr/>
        </p:nvSpPr>
        <p:spPr>
          <a:xfrm>
            <a:off x="6446904" y="2961463"/>
            <a:ext cx="1844168" cy="300082"/>
          </a:xfrm>
          <a:prstGeom prst="rect">
            <a:avLst/>
          </a:prstGeom>
          <a:noFill/>
        </p:spPr>
        <p:txBody>
          <a:bodyPr wrap="square" rtlCol="0">
            <a:spAutoFit/>
          </a:bodyPr>
          <a:lstStyle/>
          <a:p>
            <a:pPr algn="ctr"/>
            <a:r>
              <a:rPr lang="en-US" altLang="zh-CN" dirty="0"/>
              <a:t>Residuals of Model 1</a:t>
            </a:r>
          </a:p>
        </p:txBody>
      </p:sp>
      <p:sp>
        <p:nvSpPr>
          <p:cNvPr id="20" name="文本框 19">
            <a:extLst>
              <a:ext uri="{FF2B5EF4-FFF2-40B4-BE49-F238E27FC236}">
                <a16:creationId xmlns:a16="http://schemas.microsoft.com/office/drawing/2014/main" id="{CDAFE0C9-1305-4A96-B0A3-08CDAC0A626E}"/>
              </a:ext>
            </a:extLst>
          </p:cNvPr>
          <p:cNvSpPr txBox="1"/>
          <p:nvPr/>
        </p:nvSpPr>
        <p:spPr>
          <a:xfrm>
            <a:off x="6128889" y="3947313"/>
            <a:ext cx="2776226" cy="338554"/>
          </a:xfrm>
          <a:prstGeom prst="rect">
            <a:avLst/>
          </a:prstGeom>
          <a:noFill/>
        </p:spPr>
        <p:txBody>
          <a:bodyPr wrap="square" rtlCol="0">
            <a:spAutoFit/>
          </a:bodyPr>
          <a:lstStyle/>
          <a:p>
            <a:r>
              <a:rPr lang="en-US" altLang="zh-CN" sz="1600" b="1" dirty="0">
                <a:solidFill>
                  <a:srgbClr val="D26C53"/>
                </a:solidFill>
              </a:rPr>
              <a:t>All coefficients are significant.</a:t>
            </a:r>
            <a:endParaRPr lang="zh-CN" altLang="en-US" sz="1600" b="1" dirty="0">
              <a:solidFill>
                <a:srgbClr val="D26C53"/>
              </a:solidFill>
            </a:endParaRPr>
          </a:p>
        </p:txBody>
      </p:sp>
      <p:sp>
        <p:nvSpPr>
          <p:cNvPr id="21" name="文本框 20">
            <a:extLst>
              <a:ext uri="{FF2B5EF4-FFF2-40B4-BE49-F238E27FC236}">
                <a16:creationId xmlns:a16="http://schemas.microsoft.com/office/drawing/2014/main" id="{52F24462-A25B-4C3F-AD7B-7668A08751D1}"/>
              </a:ext>
            </a:extLst>
          </p:cNvPr>
          <p:cNvSpPr txBox="1"/>
          <p:nvPr/>
        </p:nvSpPr>
        <p:spPr>
          <a:xfrm>
            <a:off x="6128889" y="4623605"/>
            <a:ext cx="2120793" cy="338554"/>
          </a:xfrm>
          <a:prstGeom prst="rect">
            <a:avLst/>
          </a:prstGeom>
          <a:noFill/>
        </p:spPr>
        <p:txBody>
          <a:bodyPr wrap="square" rtlCol="0">
            <a:spAutoFit/>
          </a:bodyPr>
          <a:lstStyle/>
          <a:p>
            <a:r>
              <a:rPr lang="en-US" altLang="zh-CN" sz="1600" b="1" dirty="0">
                <a:solidFill>
                  <a:srgbClr val="D26C53"/>
                </a:solidFill>
              </a:rPr>
              <a:t>Residuals is white noise.</a:t>
            </a:r>
            <a:endParaRPr lang="zh-CN" altLang="en-US" sz="1400" b="1" dirty="0">
              <a:solidFill>
                <a:srgbClr val="D26C53"/>
              </a:solidFill>
            </a:endParaRPr>
          </a:p>
        </p:txBody>
      </p:sp>
      <p:sp>
        <p:nvSpPr>
          <p:cNvPr id="22" name="文本框 21">
            <a:extLst>
              <a:ext uri="{FF2B5EF4-FFF2-40B4-BE49-F238E27FC236}">
                <a16:creationId xmlns:a16="http://schemas.microsoft.com/office/drawing/2014/main" id="{CFA24BD9-9F4C-4D2B-8EAE-61F2144DBE15}"/>
              </a:ext>
            </a:extLst>
          </p:cNvPr>
          <p:cNvSpPr txBox="1"/>
          <p:nvPr/>
        </p:nvSpPr>
        <p:spPr>
          <a:xfrm>
            <a:off x="780335" y="3114538"/>
            <a:ext cx="2330664" cy="1754326"/>
          </a:xfrm>
          <a:prstGeom prst="rect">
            <a:avLst/>
          </a:prstGeom>
          <a:noFill/>
        </p:spPr>
        <p:txBody>
          <a:bodyPr wrap="square" rtlCol="0">
            <a:spAutoFit/>
          </a:bodyPr>
          <a:lstStyle/>
          <a:p>
            <a:r>
              <a:rPr lang="en-US" altLang="zh-CN" dirty="0"/>
              <a:t>Candidate models:</a:t>
            </a:r>
          </a:p>
          <a:p>
            <a:r>
              <a:rPr lang="en-US" altLang="zh-CN" dirty="0"/>
              <a:t>ARIMA(0,1,3)(0,1,2)[12]</a:t>
            </a:r>
          </a:p>
          <a:p>
            <a:r>
              <a:rPr lang="en-US" altLang="zh-CN" b="1" dirty="0">
                <a:solidFill>
                  <a:srgbClr val="C00000"/>
                </a:solidFill>
              </a:rPr>
              <a:t>ARIMA(2,1,1)(0,1,2)[12]</a:t>
            </a:r>
          </a:p>
          <a:p>
            <a:endParaRPr lang="en-US" altLang="zh-CN" dirty="0"/>
          </a:p>
          <a:p>
            <a:r>
              <a:rPr lang="en-US" altLang="zh-CN" dirty="0"/>
              <a:t>Check Redundancy:</a:t>
            </a:r>
          </a:p>
          <a:p>
            <a:r>
              <a:rPr lang="en-US" altLang="zh-CN" dirty="0"/>
              <a:t>ARIMA(2,1,1)(0,1,1)[12]</a:t>
            </a:r>
          </a:p>
          <a:p>
            <a:r>
              <a:rPr lang="en-US" altLang="zh-CN" dirty="0"/>
              <a:t>ARIMA(2,1,0)(0,1,2)[12]</a:t>
            </a:r>
          </a:p>
          <a:p>
            <a:r>
              <a:rPr lang="en-US" altLang="zh-CN" dirty="0"/>
              <a:t>ARIMA(1,1,1)(0,1,2)[12]</a:t>
            </a:r>
            <a:endParaRPr lang="zh-CN" altLang="en-US" dirty="0"/>
          </a:p>
        </p:txBody>
      </p:sp>
      <p:sp>
        <p:nvSpPr>
          <p:cNvPr id="23" name="矩形 22">
            <a:extLst>
              <a:ext uri="{FF2B5EF4-FFF2-40B4-BE49-F238E27FC236}">
                <a16:creationId xmlns:a16="http://schemas.microsoft.com/office/drawing/2014/main" id="{F61B7D17-4FC4-498D-BC76-FC879BEF327B}"/>
              </a:ext>
            </a:extLst>
          </p:cNvPr>
          <p:cNvSpPr/>
          <p:nvPr/>
        </p:nvSpPr>
        <p:spPr>
          <a:xfrm>
            <a:off x="6128889" y="4304695"/>
            <a:ext cx="1173719" cy="300082"/>
          </a:xfrm>
          <a:prstGeom prst="rect">
            <a:avLst/>
          </a:prstGeom>
        </p:spPr>
        <p:txBody>
          <a:bodyPr wrap="none">
            <a:spAutoFit/>
          </a:bodyPr>
          <a:lstStyle/>
          <a:p>
            <a:r>
              <a:rPr lang="en-US" altLang="zh-CN" b="1" dirty="0">
                <a:solidFill>
                  <a:srgbClr val="D26C53"/>
                </a:solidFill>
              </a:rPr>
              <a:t>AIC</a:t>
            </a:r>
            <a:r>
              <a:rPr lang="zh-CN" altLang="en-US" b="1" dirty="0">
                <a:solidFill>
                  <a:srgbClr val="D26C53"/>
                </a:solidFill>
              </a:rPr>
              <a:t>c = -</a:t>
            </a:r>
            <a:r>
              <a:rPr lang="en-US" altLang="zh-CN" b="1" dirty="0">
                <a:solidFill>
                  <a:srgbClr val="D26C53"/>
                </a:solidFill>
              </a:rPr>
              <a:t>489.36</a:t>
            </a:r>
            <a:endParaRPr lang="zh-CN" altLang="en-US" b="1" dirty="0">
              <a:solidFill>
                <a:srgbClr val="D26C53"/>
              </a:solidFill>
            </a:endParaRPr>
          </a:p>
        </p:txBody>
      </p:sp>
    </p:spTree>
    <p:extLst>
      <p:ext uri="{BB962C8B-B14F-4D97-AF65-F5344CB8AC3E}">
        <p14:creationId xmlns:p14="http://schemas.microsoft.com/office/powerpoint/2010/main" val="375496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5721243" cy="355983"/>
          </a:xfrm>
        </p:spPr>
        <p:txBody>
          <a:bodyPr/>
          <a:lstStyle/>
          <a:p>
            <a:r>
              <a:rPr lang="en-US" altLang="zh-CN" sz="2000" dirty="0"/>
              <a:t>Model 2 : Regression with ARIMA Residuals</a:t>
            </a:r>
            <a:endParaRPr lang="zh-CN" altLang="en-US" sz="2000" dirty="0"/>
          </a:p>
        </p:txBody>
      </p:sp>
      <p:pic>
        <p:nvPicPr>
          <p:cNvPr id="3" name="图片 2">
            <a:extLst>
              <a:ext uri="{FF2B5EF4-FFF2-40B4-BE49-F238E27FC236}">
                <a16:creationId xmlns:a16="http://schemas.microsoft.com/office/drawing/2014/main" id="{2201A9F0-9DCA-4DF2-82CE-053DA6A12033}"/>
              </a:ext>
            </a:extLst>
          </p:cNvPr>
          <p:cNvPicPr>
            <a:picLocks noChangeAspect="1"/>
          </p:cNvPicPr>
          <p:nvPr/>
        </p:nvPicPr>
        <p:blipFill>
          <a:blip r:embed="rId2"/>
          <a:stretch>
            <a:fillRect/>
          </a:stretch>
        </p:blipFill>
        <p:spPr>
          <a:xfrm>
            <a:off x="450957" y="1652065"/>
            <a:ext cx="3567738" cy="2999358"/>
          </a:xfrm>
          <a:prstGeom prst="rect">
            <a:avLst/>
          </a:prstGeom>
        </p:spPr>
      </p:pic>
      <p:pic>
        <p:nvPicPr>
          <p:cNvPr id="7" name="图片 6">
            <a:extLst>
              <a:ext uri="{FF2B5EF4-FFF2-40B4-BE49-F238E27FC236}">
                <a16:creationId xmlns:a16="http://schemas.microsoft.com/office/drawing/2014/main" id="{1AA34A92-15AA-481D-BDB2-2F4F2A6547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7631" y="1652065"/>
            <a:ext cx="3608482" cy="2999358"/>
          </a:xfrm>
          <a:prstGeom prst="rect">
            <a:avLst/>
          </a:prstGeom>
        </p:spPr>
      </p:pic>
      <p:sp>
        <p:nvSpPr>
          <p:cNvPr id="12" name="文本框 11">
            <a:extLst>
              <a:ext uri="{FF2B5EF4-FFF2-40B4-BE49-F238E27FC236}">
                <a16:creationId xmlns:a16="http://schemas.microsoft.com/office/drawing/2014/main" id="{F904FF5C-355E-4B93-BC41-C0A56B9069D3}"/>
              </a:ext>
            </a:extLst>
          </p:cNvPr>
          <p:cNvSpPr txBox="1"/>
          <p:nvPr/>
        </p:nvSpPr>
        <p:spPr>
          <a:xfrm>
            <a:off x="1834120" y="4741046"/>
            <a:ext cx="2674043" cy="300082"/>
          </a:xfrm>
          <a:prstGeom prst="rect">
            <a:avLst/>
          </a:prstGeom>
          <a:noFill/>
        </p:spPr>
        <p:txBody>
          <a:bodyPr wrap="square" rtlCol="0">
            <a:spAutoFit/>
          </a:bodyPr>
          <a:lstStyle/>
          <a:p>
            <a:r>
              <a:rPr lang="en-US" altLang="zh-CN" dirty="0"/>
              <a:t>Original</a:t>
            </a:r>
            <a:endParaRPr lang="zh-CN" altLang="en-US" dirty="0"/>
          </a:p>
        </p:txBody>
      </p:sp>
      <p:sp>
        <p:nvSpPr>
          <p:cNvPr id="13" name="文本框 12">
            <a:extLst>
              <a:ext uri="{FF2B5EF4-FFF2-40B4-BE49-F238E27FC236}">
                <a16:creationId xmlns:a16="http://schemas.microsoft.com/office/drawing/2014/main" id="{C3DE367D-D194-4060-BEEA-53DB8029413B}"/>
              </a:ext>
            </a:extLst>
          </p:cNvPr>
          <p:cNvSpPr txBox="1"/>
          <p:nvPr/>
        </p:nvSpPr>
        <p:spPr>
          <a:xfrm>
            <a:off x="6372368" y="4741046"/>
            <a:ext cx="1521439" cy="300082"/>
          </a:xfrm>
          <a:prstGeom prst="rect">
            <a:avLst/>
          </a:prstGeom>
          <a:noFill/>
        </p:spPr>
        <p:txBody>
          <a:bodyPr wrap="square" rtlCol="0">
            <a:spAutoFit/>
          </a:bodyPr>
          <a:lstStyle/>
          <a:p>
            <a:r>
              <a:rPr lang="en-US" altLang="zh-CN" dirty="0"/>
              <a:t>Transformed</a:t>
            </a:r>
            <a:endParaRPr lang="zh-CN" altLang="en-US" dirty="0"/>
          </a:p>
        </p:txBody>
      </p:sp>
      <p:cxnSp>
        <p:nvCxnSpPr>
          <p:cNvPr id="15" name="直接箭头连接符 14">
            <a:extLst>
              <a:ext uri="{FF2B5EF4-FFF2-40B4-BE49-F238E27FC236}">
                <a16:creationId xmlns:a16="http://schemas.microsoft.com/office/drawing/2014/main" id="{4797E42B-186F-44A8-B368-C36A1D91ED80}"/>
              </a:ext>
            </a:extLst>
          </p:cNvPr>
          <p:cNvCxnSpPr>
            <a:stCxn id="3" idx="3"/>
            <a:endCxn id="7" idx="1"/>
          </p:cNvCxnSpPr>
          <p:nvPr/>
        </p:nvCxnSpPr>
        <p:spPr>
          <a:xfrm>
            <a:off x="4018695" y="3151744"/>
            <a:ext cx="978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EBA63F83-2BC6-46DE-8D8A-58E1BF8F4103}"/>
              </a:ext>
            </a:extLst>
          </p:cNvPr>
          <p:cNvSpPr/>
          <p:nvPr/>
        </p:nvSpPr>
        <p:spPr>
          <a:xfrm>
            <a:off x="450957" y="963604"/>
            <a:ext cx="8331892" cy="461665"/>
          </a:xfrm>
          <a:prstGeom prst="rect">
            <a:avLst/>
          </a:prstGeom>
        </p:spPr>
        <p:txBody>
          <a:bodyPr wrap="square">
            <a:spAutoFit/>
          </a:bodyPr>
          <a:lstStyle/>
          <a:p>
            <a:r>
              <a:rPr lang="en-US" altLang="zh-CN" sz="1200" dirty="0">
                <a:latin typeface="Arial" panose="020B0604020202020204" pitchFamily="34" charset="0"/>
                <a:cs typeface="Arial" panose="020B0604020202020204" pitchFamily="34" charset="0"/>
              </a:rPr>
              <a:t>Candidate predictors: GDP, service industry’s GDP over total GDP, air passenger volume, population, number of migrant workers from countryside, and tourist volume.</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52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5314412" cy="355983"/>
          </a:xfrm>
        </p:spPr>
        <p:txBody>
          <a:bodyPr/>
          <a:lstStyle/>
          <a:p>
            <a:r>
              <a:rPr lang="en-US" altLang="zh-CN" sz="2000" dirty="0"/>
              <a:t>Model 2 : Regression with ARIMA Residuals</a:t>
            </a:r>
            <a:endParaRPr lang="zh-CN" altLang="en-US" sz="2000" dirty="0"/>
          </a:p>
        </p:txBody>
      </p:sp>
      <p:pic>
        <p:nvPicPr>
          <p:cNvPr id="5" name="图片 4">
            <a:extLst>
              <a:ext uri="{FF2B5EF4-FFF2-40B4-BE49-F238E27FC236}">
                <a16:creationId xmlns:a16="http://schemas.microsoft.com/office/drawing/2014/main" id="{E5A4D58E-D3E4-472C-B323-FB1104F7F9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30" y="1505141"/>
            <a:ext cx="3583690" cy="3007740"/>
          </a:xfrm>
          <a:prstGeom prst="rect">
            <a:avLst/>
          </a:prstGeom>
        </p:spPr>
      </p:pic>
      <p:pic>
        <p:nvPicPr>
          <p:cNvPr id="6" name="图片 5">
            <a:extLst>
              <a:ext uri="{FF2B5EF4-FFF2-40B4-BE49-F238E27FC236}">
                <a16:creationId xmlns:a16="http://schemas.microsoft.com/office/drawing/2014/main" id="{15BA5C6D-60F2-4920-B1EC-D72E58DE47C4}"/>
              </a:ext>
            </a:extLst>
          </p:cNvPr>
          <p:cNvPicPr>
            <a:picLocks noChangeAspect="1"/>
          </p:cNvPicPr>
          <p:nvPr/>
        </p:nvPicPr>
        <p:blipFill>
          <a:blip r:embed="rId3"/>
          <a:stretch>
            <a:fillRect/>
          </a:stretch>
        </p:blipFill>
        <p:spPr>
          <a:xfrm>
            <a:off x="4930221" y="1505141"/>
            <a:ext cx="3539411" cy="3007740"/>
          </a:xfrm>
          <a:prstGeom prst="rect">
            <a:avLst/>
          </a:prstGeom>
        </p:spPr>
      </p:pic>
      <p:sp>
        <p:nvSpPr>
          <p:cNvPr id="8" name="文本框 7">
            <a:extLst>
              <a:ext uri="{FF2B5EF4-FFF2-40B4-BE49-F238E27FC236}">
                <a16:creationId xmlns:a16="http://schemas.microsoft.com/office/drawing/2014/main" id="{951BB4BE-A0AA-4A56-B9B5-E92078599E80}"/>
              </a:ext>
            </a:extLst>
          </p:cNvPr>
          <p:cNvSpPr txBox="1"/>
          <p:nvPr/>
        </p:nvSpPr>
        <p:spPr>
          <a:xfrm>
            <a:off x="1886142" y="4512881"/>
            <a:ext cx="1652067" cy="300082"/>
          </a:xfrm>
          <a:prstGeom prst="rect">
            <a:avLst/>
          </a:prstGeom>
          <a:noFill/>
        </p:spPr>
        <p:txBody>
          <a:bodyPr wrap="square" rtlCol="0">
            <a:spAutoFit/>
          </a:bodyPr>
          <a:lstStyle/>
          <a:p>
            <a:r>
              <a:rPr lang="en-US" altLang="zh-CN" dirty="0"/>
              <a:t>d=2,D=1</a:t>
            </a:r>
            <a:endParaRPr lang="zh-CN" altLang="en-US" dirty="0"/>
          </a:p>
        </p:txBody>
      </p:sp>
      <p:sp>
        <p:nvSpPr>
          <p:cNvPr id="9" name="文本框 8">
            <a:extLst>
              <a:ext uri="{FF2B5EF4-FFF2-40B4-BE49-F238E27FC236}">
                <a16:creationId xmlns:a16="http://schemas.microsoft.com/office/drawing/2014/main" id="{40B6D666-800C-4B33-99EC-401417085479}"/>
              </a:ext>
            </a:extLst>
          </p:cNvPr>
          <p:cNvSpPr txBox="1"/>
          <p:nvPr/>
        </p:nvSpPr>
        <p:spPr>
          <a:xfrm>
            <a:off x="6551552" y="4512881"/>
            <a:ext cx="1060396" cy="300082"/>
          </a:xfrm>
          <a:prstGeom prst="rect">
            <a:avLst/>
          </a:prstGeom>
          <a:noFill/>
        </p:spPr>
        <p:txBody>
          <a:bodyPr wrap="square" rtlCol="0">
            <a:spAutoFit/>
          </a:bodyPr>
          <a:lstStyle/>
          <a:p>
            <a:r>
              <a:rPr lang="en-US" altLang="zh-CN" dirty="0"/>
              <a:t>d=3</a:t>
            </a:r>
            <a:endParaRPr lang="zh-CN" altLang="en-US" dirty="0"/>
          </a:p>
        </p:txBody>
      </p:sp>
      <p:sp>
        <p:nvSpPr>
          <p:cNvPr id="10" name="文本框 9">
            <a:extLst>
              <a:ext uri="{FF2B5EF4-FFF2-40B4-BE49-F238E27FC236}">
                <a16:creationId xmlns:a16="http://schemas.microsoft.com/office/drawing/2014/main" id="{B232F7A9-F897-4751-94D6-5C9BF4D824C4}"/>
              </a:ext>
            </a:extLst>
          </p:cNvPr>
          <p:cNvSpPr txBox="1"/>
          <p:nvPr/>
        </p:nvSpPr>
        <p:spPr>
          <a:xfrm>
            <a:off x="456134" y="905798"/>
            <a:ext cx="8321809" cy="461665"/>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Regression with ARIMA residuals model requires all predictors and responses to be stationary. To ensure interpretability, we do same differencing on all variables. Both following methods that make all predictors stationary.</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21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5763863" cy="355983"/>
          </a:xfrm>
        </p:spPr>
        <p:txBody>
          <a:bodyPr/>
          <a:lstStyle/>
          <a:p>
            <a:r>
              <a:rPr lang="en-US" altLang="zh-CN" sz="2000" dirty="0"/>
              <a:t>Model 2 : Regression with ARIMA Residuals</a:t>
            </a:r>
            <a:endParaRPr lang="zh-CN" altLang="en-US" sz="2000" dirty="0"/>
          </a:p>
        </p:txBody>
      </p:sp>
      <p:sp>
        <p:nvSpPr>
          <p:cNvPr id="3" name="文本框 2">
            <a:extLst>
              <a:ext uri="{FF2B5EF4-FFF2-40B4-BE49-F238E27FC236}">
                <a16:creationId xmlns:a16="http://schemas.microsoft.com/office/drawing/2014/main" id="{246D3B61-7216-4283-91D5-E0AC97C7BB32}"/>
              </a:ext>
            </a:extLst>
          </p:cNvPr>
          <p:cNvSpPr txBox="1"/>
          <p:nvPr/>
        </p:nvSpPr>
        <p:spPr>
          <a:xfrm>
            <a:off x="1055353" y="698156"/>
            <a:ext cx="2812357" cy="338554"/>
          </a:xfrm>
          <a:prstGeom prst="rect">
            <a:avLst/>
          </a:prstGeom>
          <a:noFill/>
        </p:spPr>
        <p:txBody>
          <a:bodyPr wrap="square" rtlCol="0">
            <a:spAutoFit/>
          </a:bodyPr>
          <a:lstStyle/>
          <a:p>
            <a:pPr algn="ctr"/>
            <a:r>
              <a:rPr lang="en-US" altLang="zh-CN" sz="1600" b="1" dirty="0"/>
              <a:t>d=2, D=1</a:t>
            </a:r>
            <a:endParaRPr lang="zh-CN" altLang="en-US" sz="1600" b="1" dirty="0"/>
          </a:p>
        </p:txBody>
      </p:sp>
      <p:sp>
        <p:nvSpPr>
          <p:cNvPr id="4" name="文本框 3">
            <a:extLst>
              <a:ext uri="{FF2B5EF4-FFF2-40B4-BE49-F238E27FC236}">
                <a16:creationId xmlns:a16="http://schemas.microsoft.com/office/drawing/2014/main" id="{CFA21CC3-5179-4D2E-8122-50360445952A}"/>
              </a:ext>
            </a:extLst>
          </p:cNvPr>
          <p:cNvSpPr txBox="1"/>
          <p:nvPr/>
        </p:nvSpPr>
        <p:spPr>
          <a:xfrm>
            <a:off x="1021976" y="1253307"/>
            <a:ext cx="2812357" cy="507831"/>
          </a:xfrm>
          <a:prstGeom prst="rect">
            <a:avLst/>
          </a:prstGeom>
          <a:noFill/>
        </p:spPr>
        <p:txBody>
          <a:bodyPr wrap="square" rtlCol="0">
            <a:spAutoFit/>
          </a:bodyPr>
          <a:lstStyle/>
          <a:p>
            <a:pPr algn="ctr"/>
            <a:r>
              <a:rPr lang="en-US" altLang="zh-CN" dirty="0"/>
              <a:t>GDP, ServiceIndustry, Air, Population, MigrantWorker, Tourist</a:t>
            </a:r>
            <a:endParaRPr lang="zh-CN" altLang="en-US" b="1" dirty="0"/>
          </a:p>
        </p:txBody>
      </p:sp>
      <p:sp>
        <p:nvSpPr>
          <p:cNvPr id="11" name="文本框 10">
            <a:extLst>
              <a:ext uri="{FF2B5EF4-FFF2-40B4-BE49-F238E27FC236}">
                <a16:creationId xmlns:a16="http://schemas.microsoft.com/office/drawing/2014/main" id="{458B1A5F-AA6B-4DCD-991A-171B904FBF40}"/>
              </a:ext>
            </a:extLst>
          </p:cNvPr>
          <p:cNvSpPr txBox="1"/>
          <p:nvPr/>
        </p:nvSpPr>
        <p:spPr>
          <a:xfrm>
            <a:off x="169049" y="2162728"/>
            <a:ext cx="4518212" cy="300082"/>
          </a:xfrm>
          <a:prstGeom prst="rect">
            <a:avLst/>
          </a:prstGeom>
          <a:noFill/>
        </p:spPr>
        <p:txBody>
          <a:bodyPr wrap="square" rtlCol="0">
            <a:spAutoFit/>
          </a:bodyPr>
          <a:lstStyle/>
          <a:p>
            <a:pPr algn="ctr"/>
            <a:r>
              <a:rPr lang="en-US" altLang="zh-CN" dirty="0"/>
              <a:t>GDP, ServiceIndustry, Air, Population, MigrantWorker</a:t>
            </a:r>
            <a:endParaRPr lang="zh-CN" altLang="en-US" dirty="0"/>
          </a:p>
        </p:txBody>
      </p:sp>
      <p:cxnSp>
        <p:nvCxnSpPr>
          <p:cNvPr id="12" name="直接箭头连接符 11">
            <a:extLst>
              <a:ext uri="{FF2B5EF4-FFF2-40B4-BE49-F238E27FC236}">
                <a16:creationId xmlns:a16="http://schemas.microsoft.com/office/drawing/2014/main" id="{BB7D24D9-6008-4893-84A2-390F209C2DD8}"/>
              </a:ext>
            </a:extLst>
          </p:cNvPr>
          <p:cNvCxnSpPr>
            <a:cxnSpLocks/>
            <a:stCxn id="4" idx="2"/>
            <a:endCxn id="11" idx="0"/>
          </p:cNvCxnSpPr>
          <p:nvPr/>
        </p:nvCxnSpPr>
        <p:spPr>
          <a:xfrm>
            <a:off x="2428155" y="1761138"/>
            <a:ext cx="0" cy="40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37F235E-8B21-4740-A8D8-2FE802E52583}"/>
              </a:ext>
            </a:extLst>
          </p:cNvPr>
          <p:cNvSpPr txBox="1"/>
          <p:nvPr/>
        </p:nvSpPr>
        <p:spPr>
          <a:xfrm>
            <a:off x="2635624" y="1813835"/>
            <a:ext cx="1406175" cy="261610"/>
          </a:xfrm>
          <a:prstGeom prst="rect">
            <a:avLst/>
          </a:prstGeom>
          <a:noFill/>
        </p:spPr>
        <p:txBody>
          <a:bodyPr wrap="square" rtlCol="0">
            <a:spAutoFit/>
          </a:bodyPr>
          <a:lstStyle/>
          <a:p>
            <a:r>
              <a:rPr lang="en-US" altLang="zh-CN" sz="1100" dirty="0">
                <a:solidFill>
                  <a:srgbClr val="E0A087"/>
                </a:solidFill>
              </a:rPr>
              <a:t>Remove Tourist</a:t>
            </a:r>
            <a:endParaRPr lang="zh-CN" altLang="en-US" sz="1100" dirty="0">
              <a:solidFill>
                <a:srgbClr val="E0A087"/>
              </a:solidFill>
            </a:endParaRPr>
          </a:p>
        </p:txBody>
      </p:sp>
      <p:sp>
        <p:nvSpPr>
          <p:cNvPr id="14" name="文本框 13">
            <a:extLst>
              <a:ext uri="{FF2B5EF4-FFF2-40B4-BE49-F238E27FC236}">
                <a16:creationId xmlns:a16="http://schemas.microsoft.com/office/drawing/2014/main" id="{BDB8FD23-1154-444D-A421-BB61C9694B17}"/>
              </a:ext>
            </a:extLst>
          </p:cNvPr>
          <p:cNvSpPr txBox="1"/>
          <p:nvPr/>
        </p:nvSpPr>
        <p:spPr>
          <a:xfrm>
            <a:off x="169049" y="2814062"/>
            <a:ext cx="4518212" cy="300082"/>
          </a:xfrm>
          <a:prstGeom prst="rect">
            <a:avLst/>
          </a:prstGeom>
          <a:noFill/>
        </p:spPr>
        <p:txBody>
          <a:bodyPr wrap="square" rtlCol="0">
            <a:spAutoFit/>
          </a:bodyPr>
          <a:lstStyle/>
          <a:p>
            <a:pPr algn="ctr"/>
            <a:r>
              <a:rPr lang="en-US" altLang="zh-CN" dirty="0"/>
              <a:t>GDP, Air, Population, MigrantWorker</a:t>
            </a:r>
            <a:endParaRPr lang="zh-CN" altLang="en-US" dirty="0"/>
          </a:p>
        </p:txBody>
      </p:sp>
      <p:cxnSp>
        <p:nvCxnSpPr>
          <p:cNvPr id="16" name="直接箭头连接符 15">
            <a:extLst>
              <a:ext uri="{FF2B5EF4-FFF2-40B4-BE49-F238E27FC236}">
                <a16:creationId xmlns:a16="http://schemas.microsoft.com/office/drawing/2014/main" id="{AD260746-F4E6-4C93-BF19-858336D70DE5}"/>
              </a:ext>
            </a:extLst>
          </p:cNvPr>
          <p:cNvCxnSpPr>
            <a:stCxn id="11" idx="2"/>
            <a:endCxn id="14" idx="0"/>
          </p:cNvCxnSpPr>
          <p:nvPr/>
        </p:nvCxnSpPr>
        <p:spPr>
          <a:xfrm>
            <a:off x="2428155" y="2462810"/>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FCAAF6D-CD9C-4F1D-A4C5-E3DB453B19E3}"/>
              </a:ext>
            </a:extLst>
          </p:cNvPr>
          <p:cNvSpPr txBox="1"/>
          <p:nvPr/>
        </p:nvSpPr>
        <p:spPr>
          <a:xfrm>
            <a:off x="2635623" y="2515773"/>
            <a:ext cx="1836485" cy="261610"/>
          </a:xfrm>
          <a:prstGeom prst="rect">
            <a:avLst/>
          </a:prstGeom>
          <a:noFill/>
        </p:spPr>
        <p:txBody>
          <a:bodyPr wrap="square" rtlCol="0">
            <a:spAutoFit/>
          </a:bodyPr>
          <a:lstStyle/>
          <a:p>
            <a:r>
              <a:rPr lang="en-US" altLang="zh-CN" sz="1100" dirty="0">
                <a:solidFill>
                  <a:srgbClr val="E0A087"/>
                </a:solidFill>
              </a:rPr>
              <a:t>Remove ServiceIndustry</a:t>
            </a:r>
            <a:endParaRPr lang="zh-CN" altLang="en-US" sz="1100" dirty="0">
              <a:solidFill>
                <a:srgbClr val="E0A087"/>
              </a:solidFill>
            </a:endParaRPr>
          </a:p>
        </p:txBody>
      </p:sp>
      <p:sp>
        <p:nvSpPr>
          <p:cNvPr id="19" name="文本框 18">
            <a:extLst>
              <a:ext uri="{FF2B5EF4-FFF2-40B4-BE49-F238E27FC236}">
                <a16:creationId xmlns:a16="http://schemas.microsoft.com/office/drawing/2014/main" id="{E2D94F7A-A060-4F75-9908-E6309102B6DE}"/>
              </a:ext>
            </a:extLst>
          </p:cNvPr>
          <p:cNvSpPr txBox="1"/>
          <p:nvPr/>
        </p:nvSpPr>
        <p:spPr>
          <a:xfrm>
            <a:off x="169049" y="3465396"/>
            <a:ext cx="4518212" cy="300082"/>
          </a:xfrm>
          <a:prstGeom prst="rect">
            <a:avLst/>
          </a:prstGeom>
          <a:noFill/>
        </p:spPr>
        <p:txBody>
          <a:bodyPr wrap="square" rtlCol="0">
            <a:spAutoFit/>
          </a:bodyPr>
          <a:lstStyle/>
          <a:p>
            <a:pPr algn="ctr"/>
            <a:r>
              <a:rPr lang="en-US" altLang="zh-CN" dirty="0"/>
              <a:t>GDP, Air, MigrantWorker</a:t>
            </a:r>
            <a:endParaRPr lang="zh-CN" altLang="en-US" dirty="0"/>
          </a:p>
        </p:txBody>
      </p:sp>
      <p:sp>
        <p:nvSpPr>
          <p:cNvPr id="20" name="文本框 19">
            <a:extLst>
              <a:ext uri="{FF2B5EF4-FFF2-40B4-BE49-F238E27FC236}">
                <a16:creationId xmlns:a16="http://schemas.microsoft.com/office/drawing/2014/main" id="{727E99CE-837F-4F06-B4D7-A4C486E580A2}"/>
              </a:ext>
            </a:extLst>
          </p:cNvPr>
          <p:cNvSpPr txBox="1"/>
          <p:nvPr/>
        </p:nvSpPr>
        <p:spPr>
          <a:xfrm>
            <a:off x="169049" y="4098065"/>
            <a:ext cx="4518212" cy="300082"/>
          </a:xfrm>
          <a:prstGeom prst="rect">
            <a:avLst/>
          </a:prstGeom>
          <a:noFill/>
        </p:spPr>
        <p:txBody>
          <a:bodyPr wrap="square" rtlCol="0">
            <a:spAutoFit/>
          </a:bodyPr>
          <a:lstStyle/>
          <a:p>
            <a:pPr algn="ctr"/>
            <a:r>
              <a:rPr lang="en-US" altLang="zh-CN" b="1" dirty="0">
                <a:solidFill>
                  <a:srgbClr val="C00000"/>
                </a:solidFill>
              </a:rPr>
              <a:t>GDP, Air</a:t>
            </a:r>
            <a:endParaRPr lang="zh-CN" altLang="en-US" b="1" dirty="0">
              <a:solidFill>
                <a:srgbClr val="C00000"/>
              </a:solidFill>
            </a:endParaRPr>
          </a:p>
        </p:txBody>
      </p:sp>
      <p:cxnSp>
        <p:nvCxnSpPr>
          <p:cNvPr id="21" name="直接箭头连接符 20">
            <a:extLst>
              <a:ext uri="{FF2B5EF4-FFF2-40B4-BE49-F238E27FC236}">
                <a16:creationId xmlns:a16="http://schemas.microsoft.com/office/drawing/2014/main" id="{B84C9EBF-1CF4-47C6-8B9B-BC31826E623B}"/>
              </a:ext>
            </a:extLst>
          </p:cNvPr>
          <p:cNvCxnSpPr/>
          <p:nvPr/>
        </p:nvCxnSpPr>
        <p:spPr>
          <a:xfrm>
            <a:off x="2428155" y="3114144"/>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8BC0D97-1660-4F83-AE4B-B07202C35FD5}"/>
              </a:ext>
            </a:extLst>
          </p:cNvPr>
          <p:cNvSpPr txBox="1"/>
          <p:nvPr/>
        </p:nvSpPr>
        <p:spPr>
          <a:xfrm>
            <a:off x="2635623" y="3167107"/>
            <a:ext cx="1836485" cy="261610"/>
          </a:xfrm>
          <a:prstGeom prst="rect">
            <a:avLst/>
          </a:prstGeom>
          <a:noFill/>
        </p:spPr>
        <p:txBody>
          <a:bodyPr wrap="square" rtlCol="0">
            <a:spAutoFit/>
          </a:bodyPr>
          <a:lstStyle/>
          <a:p>
            <a:r>
              <a:rPr lang="en-US" altLang="zh-CN" sz="1100" dirty="0">
                <a:solidFill>
                  <a:srgbClr val="E0A087"/>
                </a:solidFill>
              </a:rPr>
              <a:t>Remove Population</a:t>
            </a:r>
            <a:endParaRPr lang="zh-CN" altLang="en-US" sz="1100" dirty="0">
              <a:solidFill>
                <a:srgbClr val="E0A087"/>
              </a:solidFill>
            </a:endParaRPr>
          </a:p>
        </p:txBody>
      </p:sp>
      <p:cxnSp>
        <p:nvCxnSpPr>
          <p:cNvPr id="23" name="直接箭头连接符 22">
            <a:extLst>
              <a:ext uri="{FF2B5EF4-FFF2-40B4-BE49-F238E27FC236}">
                <a16:creationId xmlns:a16="http://schemas.microsoft.com/office/drawing/2014/main" id="{B926FB67-58BD-4B39-BA25-C0C132DAE1AE}"/>
              </a:ext>
            </a:extLst>
          </p:cNvPr>
          <p:cNvCxnSpPr/>
          <p:nvPr/>
        </p:nvCxnSpPr>
        <p:spPr>
          <a:xfrm>
            <a:off x="2428155" y="3761886"/>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5E3F827-B1CB-45BC-BD64-BED1D67A6D67}"/>
              </a:ext>
            </a:extLst>
          </p:cNvPr>
          <p:cNvSpPr txBox="1"/>
          <p:nvPr/>
        </p:nvSpPr>
        <p:spPr>
          <a:xfrm>
            <a:off x="2635623" y="3814849"/>
            <a:ext cx="1836485" cy="261610"/>
          </a:xfrm>
          <a:prstGeom prst="rect">
            <a:avLst/>
          </a:prstGeom>
          <a:noFill/>
        </p:spPr>
        <p:txBody>
          <a:bodyPr wrap="square" rtlCol="0">
            <a:spAutoFit/>
          </a:bodyPr>
          <a:lstStyle/>
          <a:p>
            <a:r>
              <a:rPr lang="en-US" altLang="zh-CN" sz="1100" dirty="0">
                <a:solidFill>
                  <a:srgbClr val="E0A087"/>
                </a:solidFill>
              </a:rPr>
              <a:t>Remove MigrantWorker</a:t>
            </a:r>
            <a:endParaRPr lang="zh-CN" altLang="en-US" sz="1100" dirty="0">
              <a:solidFill>
                <a:srgbClr val="E0A087"/>
              </a:solidFill>
            </a:endParaRPr>
          </a:p>
        </p:txBody>
      </p:sp>
      <p:sp>
        <p:nvSpPr>
          <p:cNvPr id="25" name="文本框 24">
            <a:extLst>
              <a:ext uri="{FF2B5EF4-FFF2-40B4-BE49-F238E27FC236}">
                <a16:creationId xmlns:a16="http://schemas.microsoft.com/office/drawing/2014/main" id="{C36A4632-C681-449C-8999-E2FA8E73DA48}"/>
              </a:ext>
            </a:extLst>
          </p:cNvPr>
          <p:cNvSpPr txBox="1"/>
          <p:nvPr/>
        </p:nvSpPr>
        <p:spPr>
          <a:xfrm>
            <a:off x="5509454" y="1303645"/>
            <a:ext cx="2873825" cy="507831"/>
          </a:xfrm>
          <a:prstGeom prst="rect">
            <a:avLst/>
          </a:prstGeom>
          <a:noFill/>
        </p:spPr>
        <p:txBody>
          <a:bodyPr wrap="square" rtlCol="0">
            <a:spAutoFit/>
          </a:bodyPr>
          <a:lstStyle/>
          <a:p>
            <a:pPr algn="ctr"/>
            <a:r>
              <a:rPr lang="en-US" altLang="zh-CN" dirty="0"/>
              <a:t>GDP, ServiceIndustry, Air, Population, MigrantWorker, Tourist</a:t>
            </a:r>
            <a:endParaRPr lang="zh-CN" altLang="en-US" dirty="0"/>
          </a:p>
        </p:txBody>
      </p:sp>
      <p:sp>
        <p:nvSpPr>
          <p:cNvPr id="26" name="文本框 25">
            <a:extLst>
              <a:ext uri="{FF2B5EF4-FFF2-40B4-BE49-F238E27FC236}">
                <a16:creationId xmlns:a16="http://schemas.microsoft.com/office/drawing/2014/main" id="{47D086D1-92DD-457E-ACE7-0C4D8F75E5C2}"/>
              </a:ext>
            </a:extLst>
          </p:cNvPr>
          <p:cNvSpPr txBox="1"/>
          <p:nvPr/>
        </p:nvSpPr>
        <p:spPr>
          <a:xfrm>
            <a:off x="4687261" y="2162728"/>
            <a:ext cx="4518212" cy="300082"/>
          </a:xfrm>
          <a:prstGeom prst="rect">
            <a:avLst/>
          </a:prstGeom>
          <a:noFill/>
        </p:spPr>
        <p:txBody>
          <a:bodyPr wrap="square" rtlCol="0">
            <a:spAutoFit/>
          </a:bodyPr>
          <a:lstStyle/>
          <a:p>
            <a:pPr algn="ctr"/>
            <a:r>
              <a:rPr lang="en-US" altLang="zh-CN" dirty="0"/>
              <a:t>GDP, ServiceIndustry, Air, Population, MigrantWorker</a:t>
            </a:r>
            <a:endParaRPr lang="zh-CN" altLang="en-US" dirty="0"/>
          </a:p>
        </p:txBody>
      </p:sp>
      <p:cxnSp>
        <p:nvCxnSpPr>
          <p:cNvPr id="27" name="直接箭头连接符 26">
            <a:extLst>
              <a:ext uri="{FF2B5EF4-FFF2-40B4-BE49-F238E27FC236}">
                <a16:creationId xmlns:a16="http://schemas.microsoft.com/office/drawing/2014/main" id="{00229E5A-0EBC-4C3E-9A38-51E11E4F97CD}"/>
              </a:ext>
            </a:extLst>
          </p:cNvPr>
          <p:cNvCxnSpPr>
            <a:cxnSpLocks/>
            <a:stCxn id="25" idx="2"/>
            <a:endCxn id="26" idx="0"/>
          </p:cNvCxnSpPr>
          <p:nvPr/>
        </p:nvCxnSpPr>
        <p:spPr>
          <a:xfrm>
            <a:off x="6946367" y="1811476"/>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20E15F8-C9D9-45B4-839C-1F0ECD4E3938}"/>
              </a:ext>
            </a:extLst>
          </p:cNvPr>
          <p:cNvSpPr txBox="1"/>
          <p:nvPr/>
        </p:nvSpPr>
        <p:spPr>
          <a:xfrm>
            <a:off x="7153836" y="1813835"/>
            <a:ext cx="1406175" cy="261610"/>
          </a:xfrm>
          <a:prstGeom prst="rect">
            <a:avLst/>
          </a:prstGeom>
          <a:noFill/>
        </p:spPr>
        <p:txBody>
          <a:bodyPr wrap="square" rtlCol="0">
            <a:spAutoFit/>
          </a:bodyPr>
          <a:lstStyle/>
          <a:p>
            <a:r>
              <a:rPr lang="en-US" altLang="zh-CN" sz="1100" dirty="0">
                <a:solidFill>
                  <a:srgbClr val="E0A087"/>
                </a:solidFill>
              </a:rPr>
              <a:t>Remove Tourist</a:t>
            </a:r>
            <a:endParaRPr lang="zh-CN" altLang="en-US" sz="1100" dirty="0">
              <a:solidFill>
                <a:srgbClr val="E0A087"/>
              </a:solidFill>
            </a:endParaRPr>
          </a:p>
        </p:txBody>
      </p:sp>
      <p:sp>
        <p:nvSpPr>
          <p:cNvPr id="29" name="文本框 28">
            <a:extLst>
              <a:ext uri="{FF2B5EF4-FFF2-40B4-BE49-F238E27FC236}">
                <a16:creationId xmlns:a16="http://schemas.microsoft.com/office/drawing/2014/main" id="{F667D524-88D0-4CC0-8494-707E7338AD6E}"/>
              </a:ext>
            </a:extLst>
          </p:cNvPr>
          <p:cNvSpPr txBox="1"/>
          <p:nvPr/>
        </p:nvSpPr>
        <p:spPr>
          <a:xfrm>
            <a:off x="4687261" y="2814062"/>
            <a:ext cx="4518212" cy="300082"/>
          </a:xfrm>
          <a:prstGeom prst="rect">
            <a:avLst/>
          </a:prstGeom>
          <a:noFill/>
        </p:spPr>
        <p:txBody>
          <a:bodyPr wrap="square" rtlCol="0">
            <a:spAutoFit/>
          </a:bodyPr>
          <a:lstStyle/>
          <a:p>
            <a:pPr algn="ctr"/>
            <a:r>
              <a:rPr lang="en-US" altLang="zh-CN" dirty="0"/>
              <a:t>GDP, ServiceIndustry, Air, Population</a:t>
            </a:r>
            <a:endParaRPr lang="zh-CN" altLang="en-US" dirty="0"/>
          </a:p>
        </p:txBody>
      </p:sp>
      <p:cxnSp>
        <p:nvCxnSpPr>
          <p:cNvPr id="30" name="直接箭头连接符 29">
            <a:extLst>
              <a:ext uri="{FF2B5EF4-FFF2-40B4-BE49-F238E27FC236}">
                <a16:creationId xmlns:a16="http://schemas.microsoft.com/office/drawing/2014/main" id="{CF6E9268-1EB3-41FD-9D3E-CE9FA3AD5206}"/>
              </a:ext>
            </a:extLst>
          </p:cNvPr>
          <p:cNvCxnSpPr>
            <a:stCxn id="26" idx="2"/>
            <a:endCxn id="29" idx="0"/>
          </p:cNvCxnSpPr>
          <p:nvPr/>
        </p:nvCxnSpPr>
        <p:spPr>
          <a:xfrm>
            <a:off x="6946367" y="2462810"/>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B77BB81-1C72-4F21-810A-422837148D10}"/>
              </a:ext>
            </a:extLst>
          </p:cNvPr>
          <p:cNvSpPr txBox="1"/>
          <p:nvPr/>
        </p:nvSpPr>
        <p:spPr>
          <a:xfrm>
            <a:off x="7153835" y="2515773"/>
            <a:ext cx="1836485" cy="261610"/>
          </a:xfrm>
          <a:prstGeom prst="rect">
            <a:avLst/>
          </a:prstGeom>
          <a:noFill/>
        </p:spPr>
        <p:txBody>
          <a:bodyPr wrap="square" rtlCol="0">
            <a:spAutoFit/>
          </a:bodyPr>
          <a:lstStyle/>
          <a:p>
            <a:r>
              <a:rPr lang="en-US" altLang="zh-CN" sz="1100" dirty="0">
                <a:solidFill>
                  <a:srgbClr val="E0A087"/>
                </a:solidFill>
              </a:rPr>
              <a:t>Remove MigrantWorker</a:t>
            </a:r>
            <a:endParaRPr lang="zh-CN" altLang="en-US" sz="1100" dirty="0">
              <a:solidFill>
                <a:srgbClr val="E0A087"/>
              </a:solidFill>
            </a:endParaRPr>
          </a:p>
        </p:txBody>
      </p:sp>
      <p:sp>
        <p:nvSpPr>
          <p:cNvPr id="32" name="文本框 31">
            <a:extLst>
              <a:ext uri="{FF2B5EF4-FFF2-40B4-BE49-F238E27FC236}">
                <a16:creationId xmlns:a16="http://schemas.microsoft.com/office/drawing/2014/main" id="{C4BEA44C-E2A0-4749-A541-396C4F655CD1}"/>
              </a:ext>
            </a:extLst>
          </p:cNvPr>
          <p:cNvSpPr txBox="1"/>
          <p:nvPr/>
        </p:nvSpPr>
        <p:spPr>
          <a:xfrm>
            <a:off x="4687261" y="3465396"/>
            <a:ext cx="4518212" cy="300082"/>
          </a:xfrm>
          <a:prstGeom prst="rect">
            <a:avLst/>
          </a:prstGeom>
          <a:noFill/>
        </p:spPr>
        <p:txBody>
          <a:bodyPr wrap="square" rtlCol="0">
            <a:spAutoFit/>
          </a:bodyPr>
          <a:lstStyle/>
          <a:p>
            <a:pPr algn="ctr"/>
            <a:r>
              <a:rPr lang="en-US" altLang="zh-CN" dirty="0"/>
              <a:t>GDP, Air, Population</a:t>
            </a:r>
            <a:endParaRPr lang="zh-CN" altLang="en-US" dirty="0"/>
          </a:p>
        </p:txBody>
      </p:sp>
      <p:sp>
        <p:nvSpPr>
          <p:cNvPr id="33" name="文本框 32">
            <a:extLst>
              <a:ext uri="{FF2B5EF4-FFF2-40B4-BE49-F238E27FC236}">
                <a16:creationId xmlns:a16="http://schemas.microsoft.com/office/drawing/2014/main" id="{C49908F1-8014-4B11-8D05-70F9B27540D3}"/>
              </a:ext>
            </a:extLst>
          </p:cNvPr>
          <p:cNvSpPr txBox="1"/>
          <p:nvPr/>
        </p:nvSpPr>
        <p:spPr>
          <a:xfrm>
            <a:off x="4687261" y="4098065"/>
            <a:ext cx="4518212" cy="300082"/>
          </a:xfrm>
          <a:prstGeom prst="rect">
            <a:avLst/>
          </a:prstGeom>
          <a:noFill/>
        </p:spPr>
        <p:txBody>
          <a:bodyPr wrap="square" rtlCol="0">
            <a:spAutoFit/>
          </a:bodyPr>
          <a:lstStyle/>
          <a:p>
            <a:pPr algn="ctr"/>
            <a:r>
              <a:rPr lang="en-US" altLang="zh-CN" b="1" dirty="0">
                <a:solidFill>
                  <a:srgbClr val="C00000"/>
                </a:solidFill>
              </a:rPr>
              <a:t>GDP, Air</a:t>
            </a:r>
            <a:endParaRPr lang="zh-CN" altLang="en-US" b="1" dirty="0">
              <a:solidFill>
                <a:srgbClr val="C00000"/>
              </a:solidFill>
            </a:endParaRPr>
          </a:p>
        </p:txBody>
      </p:sp>
      <p:cxnSp>
        <p:nvCxnSpPr>
          <p:cNvPr id="34" name="直接箭头连接符 33">
            <a:extLst>
              <a:ext uri="{FF2B5EF4-FFF2-40B4-BE49-F238E27FC236}">
                <a16:creationId xmlns:a16="http://schemas.microsoft.com/office/drawing/2014/main" id="{BB3DA0B7-2C0B-4D7E-BE2F-AC0BB2E84E21}"/>
              </a:ext>
            </a:extLst>
          </p:cNvPr>
          <p:cNvCxnSpPr/>
          <p:nvPr/>
        </p:nvCxnSpPr>
        <p:spPr>
          <a:xfrm>
            <a:off x="6946367" y="3114144"/>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B561208-5779-4508-88C8-3B0256CBFB9F}"/>
              </a:ext>
            </a:extLst>
          </p:cNvPr>
          <p:cNvSpPr txBox="1"/>
          <p:nvPr/>
        </p:nvSpPr>
        <p:spPr>
          <a:xfrm>
            <a:off x="7153835" y="3167107"/>
            <a:ext cx="1836485" cy="261610"/>
          </a:xfrm>
          <a:prstGeom prst="rect">
            <a:avLst/>
          </a:prstGeom>
          <a:noFill/>
        </p:spPr>
        <p:txBody>
          <a:bodyPr wrap="square" rtlCol="0">
            <a:spAutoFit/>
          </a:bodyPr>
          <a:lstStyle/>
          <a:p>
            <a:r>
              <a:rPr lang="en-US" altLang="zh-CN" sz="1100" dirty="0">
                <a:solidFill>
                  <a:srgbClr val="E0A087"/>
                </a:solidFill>
              </a:rPr>
              <a:t>Remove ServiceIndustry</a:t>
            </a:r>
            <a:endParaRPr lang="zh-CN" altLang="en-US" sz="1100" dirty="0">
              <a:solidFill>
                <a:srgbClr val="E0A087"/>
              </a:solidFill>
            </a:endParaRPr>
          </a:p>
        </p:txBody>
      </p:sp>
      <p:cxnSp>
        <p:nvCxnSpPr>
          <p:cNvPr id="36" name="直接箭头连接符 35">
            <a:extLst>
              <a:ext uri="{FF2B5EF4-FFF2-40B4-BE49-F238E27FC236}">
                <a16:creationId xmlns:a16="http://schemas.microsoft.com/office/drawing/2014/main" id="{24A9044A-4081-422F-BA6B-C072E1806291}"/>
              </a:ext>
            </a:extLst>
          </p:cNvPr>
          <p:cNvCxnSpPr/>
          <p:nvPr/>
        </p:nvCxnSpPr>
        <p:spPr>
          <a:xfrm>
            <a:off x="6946367" y="3761886"/>
            <a:ext cx="0"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FAFE6E2-172D-4449-9934-EABED3CCCAE2}"/>
              </a:ext>
            </a:extLst>
          </p:cNvPr>
          <p:cNvSpPr txBox="1"/>
          <p:nvPr/>
        </p:nvSpPr>
        <p:spPr>
          <a:xfrm>
            <a:off x="7153835" y="3814849"/>
            <a:ext cx="1836485" cy="261610"/>
          </a:xfrm>
          <a:prstGeom prst="rect">
            <a:avLst/>
          </a:prstGeom>
          <a:noFill/>
        </p:spPr>
        <p:txBody>
          <a:bodyPr wrap="square" rtlCol="0">
            <a:spAutoFit/>
          </a:bodyPr>
          <a:lstStyle/>
          <a:p>
            <a:r>
              <a:rPr lang="en-US" altLang="zh-CN" sz="1100" dirty="0">
                <a:solidFill>
                  <a:srgbClr val="E0A087"/>
                </a:solidFill>
              </a:rPr>
              <a:t>Remove Population</a:t>
            </a:r>
            <a:endParaRPr lang="zh-CN" altLang="en-US" sz="1100" dirty="0">
              <a:solidFill>
                <a:srgbClr val="E0A087"/>
              </a:solidFill>
            </a:endParaRPr>
          </a:p>
        </p:txBody>
      </p:sp>
      <p:sp>
        <p:nvSpPr>
          <p:cNvPr id="43" name="文本框 42">
            <a:extLst>
              <a:ext uri="{FF2B5EF4-FFF2-40B4-BE49-F238E27FC236}">
                <a16:creationId xmlns:a16="http://schemas.microsoft.com/office/drawing/2014/main" id="{26914374-0F79-4F9F-BAA4-CC5F57B42D11}"/>
              </a:ext>
            </a:extLst>
          </p:cNvPr>
          <p:cNvSpPr txBox="1"/>
          <p:nvPr/>
        </p:nvSpPr>
        <p:spPr>
          <a:xfrm>
            <a:off x="5540187" y="697085"/>
            <a:ext cx="2812357" cy="338554"/>
          </a:xfrm>
          <a:prstGeom prst="rect">
            <a:avLst/>
          </a:prstGeom>
          <a:noFill/>
        </p:spPr>
        <p:txBody>
          <a:bodyPr wrap="square" rtlCol="0">
            <a:spAutoFit/>
          </a:bodyPr>
          <a:lstStyle/>
          <a:p>
            <a:pPr algn="ctr"/>
            <a:r>
              <a:rPr lang="en-US" altLang="zh-CN" sz="1600" b="1" dirty="0"/>
              <a:t>d=3</a:t>
            </a:r>
            <a:endParaRPr lang="zh-CN" altLang="en-US" sz="1600" b="1" dirty="0"/>
          </a:p>
        </p:txBody>
      </p:sp>
      <p:sp>
        <p:nvSpPr>
          <p:cNvPr id="44" name="矩形 43">
            <a:extLst>
              <a:ext uri="{FF2B5EF4-FFF2-40B4-BE49-F238E27FC236}">
                <a16:creationId xmlns:a16="http://schemas.microsoft.com/office/drawing/2014/main" id="{A9123FC5-5E5A-4527-9916-DEE4837F7E2E}"/>
              </a:ext>
            </a:extLst>
          </p:cNvPr>
          <p:cNvSpPr/>
          <p:nvPr/>
        </p:nvSpPr>
        <p:spPr>
          <a:xfrm>
            <a:off x="413136" y="1507222"/>
            <a:ext cx="1010213" cy="300082"/>
          </a:xfrm>
          <a:prstGeom prst="rect">
            <a:avLst/>
          </a:prstGeom>
        </p:spPr>
        <p:txBody>
          <a:bodyPr wrap="none">
            <a:spAutoFit/>
          </a:bodyPr>
          <a:lstStyle/>
          <a:p>
            <a:r>
              <a:rPr lang="en-US" altLang="zh-CN" b="1" dirty="0" err="1"/>
              <a:t>AICc</a:t>
            </a:r>
            <a:r>
              <a:rPr lang="en-US" altLang="zh-CN" b="1" dirty="0"/>
              <a:t>=-447.2</a:t>
            </a:r>
            <a:endParaRPr lang="zh-CN" altLang="en-US" dirty="0"/>
          </a:p>
        </p:txBody>
      </p:sp>
      <p:sp>
        <p:nvSpPr>
          <p:cNvPr id="45" name="矩形 44">
            <a:extLst>
              <a:ext uri="{FF2B5EF4-FFF2-40B4-BE49-F238E27FC236}">
                <a16:creationId xmlns:a16="http://schemas.microsoft.com/office/drawing/2014/main" id="{B90697E1-A061-493E-A9E1-EBB7FFC2127F}"/>
              </a:ext>
            </a:extLst>
          </p:cNvPr>
          <p:cNvSpPr/>
          <p:nvPr/>
        </p:nvSpPr>
        <p:spPr>
          <a:xfrm>
            <a:off x="376517" y="2452752"/>
            <a:ext cx="1096775" cy="300082"/>
          </a:xfrm>
          <a:prstGeom prst="rect">
            <a:avLst/>
          </a:prstGeom>
        </p:spPr>
        <p:txBody>
          <a:bodyPr wrap="none">
            <a:spAutoFit/>
          </a:bodyPr>
          <a:lstStyle/>
          <a:p>
            <a:r>
              <a:rPr lang="en-US" altLang="zh-CN" b="1" dirty="0"/>
              <a:t>AIC</a:t>
            </a:r>
            <a:r>
              <a:rPr lang="zh-CN" altLang="en-US" b="1" dirty="0"/>
              <a:t>c=-455.36</a:t>
            </a:r>
          </a:p>
        </p:txBody>
      </p:sp>
      <p:sp>
        <p:nvSpPr>
          <p:cNvPr id="46" name="矩形 45">
            <a:extLst>
              <a:ext uri="{FF2B5EF4-FFF2-40B4-BE49-F238E27FC236}">
                <a16:creationId xmlns:a16="http://schemas.microsoft.com/office/drawing/2014/main" id="{D9661022-1694-4E21-91E6-58EEB44CB5DD}"/>
              </a:ext>
            </a:extLst>
          </p:cNvPr>
          <p:cNvSpPr/>
          <p:nvPr/>
        </p:nvSpPr>
        <p:spPr>
          <a:xfrm>
            <a:off x="372067" y="3085421"/>
            <a:ext cx="1096775" cy="300082"/>
          </a:xfrm>
          <a:prstGeom prst="rect">
            <a:avLst/>
          </a:prstGeom>
        </p:spPr>
        <p:txBody>
          <a:bodyPr wrap="none">
            <a:spAutoFit/>
          </a:bodyPr>
          <a:lstStyle/>
          <a:p>
            <a:r>
              <a:rPr lang="en-US" altLang="zh-CN" b="1" dirty="0"/>
              <a:t>AIC</a:t>
            </a:r>
            <a:r>
              <a:rPr lang="zh-CN" altLang="en-US" b="1" dirty="0"/>
              <a:t>c=-462.59</a:t>
            </a:r>
          </a:p>
        </p:txBody>
      </p:sp>
      <p:sp>
        <p:nvSpPr>
          <p:cNvPr id="47" name="矩形 46">
            <a:extLst>
              <a:ext uri="{FF2B5EF4-FFF2-40B4-BE49-F238E27FC236}">
                <a16:creationId xmlns:a16="http://schemas.microsoft.com/office/drawing/2014/main" id="{716477B0-E32B-4317-8854-343D532D231D}"/>
              </a:ext>
            </a:extLst>
          </p:cNvPr>
          <p:cNvSpPr/>
          <p:nvPr/>
        </p:nvSpPr>
        <p:spPr>
          <a:xfrm>
            <a:off x="371762" y="3682755"/>
            <a:ext cx="1096775" cy="300082"/>
          </a:xfrm>
          <a:prstGeom prst="rect">
            <a:avLst/>
          </a:prstGeom>
        </p:spPr>
        <p:txBody>
          <a:bodyPr wrap="none">
            <a:spAutoFit/>
          </a:bodyPr>
          <a:lstStyle/>
          <a:p>
            <a:r>
              <a:rPr lang="en-US" altLang="zh-CN" b="1" dirty="0"/>
              <a:t>AIC</a:t>
            </a:r>
            <a:r>
              <a:rPr lang="zh-CN" altLang="en-US" b="1" dirty="0"/>
              <a:t>c=-462.59</a:t>
            </a:r>
          </a:p>
        </p:txBody>
      </p:sp>
      <p:sp>
        <p:nvSpPr>
          <p:cNvPr id="48" name="矩形 47">
            <a:extLst>
              <a:ext uri="{FF2B5EF4-FFF2-40B4-BE49-F238E27FC236}">
                <a16:creationId xmlns:a16="http://schemas.microsoft.com/office/drawing/2014/main" id="{96147441-DA43-4FFE-B53C-7540CB58A9B1}"/>
              </a:ext>
            </a:extLst>
          </p:cNvPr>
          <p:cNvSpPr/>
          <p:nvPr/>
        </p:nvSpPr>
        <p:spPr>
          <a:xfrm>
            <a:off x="349016" y="4315424"/>
            <a:ext cx="1096775" cy="300082"/>
          </a:xfrm>
          <a:prstGeom prst="rect">
            <a:avLst/>
          </a:prstGeom>
        </p:spPr>
        <p:txBody>
          <a:bodyPr wrap="none">
            <a:spAutoFit/>
          </a:bodyPr>
          <a:lstStyle/>
          <a:p>
            <a:r>
              <a:rPr lang="en-US" altLang="zh-CN" b="1" dirty="0"/>
              <a:t>AIC</a:t>
            </a:r>
            <a:r>
              <a:rPr lang="zh-CN" altLang="en-US" b="1" dirty="0"/>
              <a:t>c=-496.64</a:t>
            </a:r>
          </a:p>
        </p:txBody>
      </p:sp>
      <p:sp>
        <p:nvSpPr>
          <p:cNvPr id="49" name="矩形 48">
            <a:extLst>
              <a:ext uri="{FF2B5EF4-FFF2-40B4-BE49-F238E27FC236}">
                <a16:creationId xmlns:a16="http://schemas.microsoft.com/office/drawing/2014/main" id="{D459E8DA-9E15-4E45-B615-4825FC8FA805}"/>
              </a:ext>
            </a:extLst>
          </p:cNvPr>
          <p:cNvSpPr/>
          <p:nvPr/>
        </p:nvSpPr>
        <p:spPr>
          <a:xfrm>
            <a:off x="4595052" y="1507222"/>
            <a:ext cx="1096775" cy="300082"/>
          </a:xfrm>
          <a:prstGeom prst="rect">
            <a:avLst/>
          </a:prstGeom>
        </p:spPr>
        <p:txBody>
          <a:bodyPr wrap="none">
            <a:spAutoFit/>
          </a:bodyPr>
          <a:lstStyle/>
          <a:p>
            <a:r>
              <a:rPr lang="en-US" altLang="zh-CN" b="1" dirty="0"/>
              <a:t>AIC</a:t>
            </a:r>
            <a:r>
              <a:rPr lang="zh-CN" altLang="en-US" b="1" dirty="0"/>
              <a:t>c=-434.29</a:t>
            </a:r>
          </a:p>
        </p:txBody>
      </p:sp>
      <p:sp>
        <p:nvSpPr>
          <p:cNvPr id="50" name="矩形 49">
            <a:extLst>
              <a:ext uri="{FF2B5EF4-FFF2-40B4-BE49-F238E27FC236}">
                <a16:creationId xmlns:a16="http://schemas.microsoft.com/office/drawing/2014/main" id="{4525A674-48AE-4379-911C-2FFE907550A8}"/>
              </a:ext>
            </a:extLst>
          </p:cNvPr>
          <p:cNvSpPr/>
          <p:nvPr/>
        </p:nvSpPr>
        <p:spPr>
          <a:xfrm>
            <a:off x="4595052" y="2452752"/>
            <a:ext cx="1096775" cy="300082"/>
          </a:xfrm>
          <a:prstGeom prst="rect">
            <a:avLst/>
          </a:prstGeom>
        </p:spPr>
        <p:txBody>
          <a:bodyPr wrap="none">
            <a:spAutoFit/>
          </a:bodyPr>
          <a:lstStyle/>
          <a:p>
            <a:r>
              <a:rPr lang="en-US" altLang="zh-CN" b="1" dirty="0"/>
              <a:t>AIC</a:t>
            </a:r>
            <a:r>
              <a:rPr lang="zh-CN" altLang="en-US" b="1" dirty="0"/>
              <a:t>c=-424.56</a:t>
            </a:r>
          </a:p>
        </p:txBody>
      </p:sp>
      <p:sp>
        <p:nvSpPr>
          <p:cNvPr id="51" name="矩形 50">
            <a:extLst>
              <a:ext uri="{FF2B5EF4-FFF2-40B4-BE49-F238E27FC236}">
                <a16:creationId xmlns:a16="http://schemas.microsoft.com/office/drawing/2014/main" id="{F808DC31-28B9-4607-97AF-10EC7CD82A6F}"/>
              </a:ext>
            </a:extLst>
          </p:cNvPr>
          <p:cNvSpPr/>
          <p:nvPr/>
        </p:nvSpPr>
        <p:spPr>
          <a:xfrm>
            <a:off x="4595052" y="3114144"/>
            <a:ext cx="1096775" cy="300082"/>
          </a:xfrm>
          <a:prstGeom prst="rect">
            <a:avLst/>
          </a:prstGeom>
        </p:spPr>
        <p:txBody>
          <a:bodyPr wrap="none">
            <a:spAutoFit/>
          </a:bodyPr>
          <a:lstStyle/>
          <a:p>
            <a:r>
              <a:rPr lang="en-US" altLang="zh-CN" b="1" dirty="0"/>
              <a:t>AIC</a:t>
            </a:r>
            <a:r>
              <a:rPr lang="zh-CN" altLang="en-US" b="1" dirty="0"/>
              <a:t>c=-497.93</a:t>
            </a:r>
          </a:p>
        </p:txBody>
      </p:sp>
      <p:sp>
        <p:nvSpPr>
          <p:cNvPr id="52" name="矩形 51">
            <a:extLst>
              <a:ext uri="{FF2B5EF4-FFF2-40B4-BE49-F238E27FC236}">
                <a16:creationId xmlns:a16="http://schemas.microsoft.com/office/drawing/2014/main" id="{D421AF4A-76E6-4062-B461-5F07EC9839A6}"/>
              </a:ext>
            </a:extLst>
          </p:cNvPr>
          <p:cNvSpPr/>
          <p:nvPr/>
        </p:nvSpPr>
        <p:spPr>
          <a:xfrm>
            <a:off x="4595052" y="3611845"/>
            <a:ext cx="1096775" cy="300082"/>
          </a:xfrm>
          <a:prstGeom prst="rect">
            <a:avLst/>
          </a:prstGeom>
        </p:spPr>
        <p:txBody>
          <a:bodyPr wrap="none">
            <a:spAutoFit/>
          </a:bodyPr>
          <a:lstStyle/>
          <a:p>
            <a:r>
              <a:rPr lang="en-US" altLang="zh-CN" b="1" dirty="0"/>
              <a:t>AIC</a:t>
            </a:r>
            <a:r>
              <a:rPr lang="zh-CN" altLang="en-US" b="1" dirty="0"/>
              <a:t>c=-498.42</a:t>
            </a:r>
          </a:p>
        </p:txBody>
      </p:sp>
      <p:sp>
        <p:nvSpPr>
          <p:cNvPr id="53" name="矩形 52">
            <a:extLst>
              <a:ext uri="{FF2B5EF4-FFF2-40B4-BE49-F238E27FC236}">
                <a16:creationId xmlns:a16="http://schemas.microsoft.com/office/drawing/2014/main" id="{2AE649E6-7187-4D3C-BE1E-D571D3C5A2A3}"/>
              </a:ext>
            </a:extLst>
          </p:cNvPr>
          <p:cNvSpPr/>
          <p:nvPr/>
        </p:nvSpPr>
        <p:spPr>
          <a:xfrm>
            <a:off x="4595052" y="4315424"/>
            <a:ext cx="1096775" cy="300082"/>
          </a:xfrm>
          <a:prstGeom prst="rect">
            <a:avLst/>
          </a:prstGeom>
        </p:spPr>
        <p:txBody>
          <a:bodyPr wrap="none">
            <a:spAutoFit/>
          </a:bodyPr>
          <a:lstStyle/>
          <a:p>
            <a:r>
              <a:rPr lang="en-US" altLang="zh-CN" b="1" dirty="0"/>
              <a:t>AIC</a:t>
            </a:r>
            <a:r>
              <a:rPr lang="zh-CN" altLang="en-US" b="1" dirty="0"/>
              <a:t>c=-496.64</a:t>
            </a:r>
          </a:p>
        </p:txBody>
      </p:sp>
    </p:spTree>
    <p:extLst>
      <p:ext uri="{BB962C8B-B14F-4D97-AF65-F5344CB8AC3E}">
        <p14:creationId xmlns:p14="http://schemas.microsoft.com/office/powerpoint/2010/main" val="424010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6019585" cy="355983"/>
          </a:xfrm>
        </p:spPr>
        <p:txBody>
          <a:bodyPr/>
          <a:lstStyle/>
          <a:p>
            <a:r>
              <a:rPr lang="en-US" altLang="zh-CN" sz="2000" dirty="0"/>
              <a:t>Model 2 : Regression with ARIMA Residuals </a:t>
            </a:r>
            <a:endParaRPr lang="zh-CN" altLang="en-US" sz="2000" dirty="0"/>
          </a:p>
        </p:txBody>
      </p:sp>
      <p:pic>
        <p:nvPicPr>
          <p:cNvPr id="6" name="图片 5">
            <a:extLst>
              <a:ext uri="{FF2B5EF4-FFF2-40B4-BE49-F238E27FC236}">
                <a16:creationId xmlns:a16="http://schemas.microsoft.com/office/drawing/2014/main" id="{8B451AC7-31B7-47F1-8F18-0652AB495B04}"/>
              </a:ext>
            </a:extLst>
          </p:cNvPr>
          <p:cNvPicPr>
            <a:picLocks noChangeAspect="1"/>
          </p:cNvPicPr>
          <p:nvPr/>
        </p:nvPicPr>
        <p:blipFill>
          <a:blip r:embed="rId2"/>
          <a:stretch>
            <a:fillRect/>
          </a:stretch>
        </p:blipFill>
        <p:spPr>
          <a:xfrm>
            <a:off x="2132759" y="3321905"/>
            <a:ext cx="4052888" cy="1609725"/>
          </a:xfrm>
          <a:prstGeom prst="rect">
            <a:avLst/>
          </a:prstGeom>
        </p:spPr>
      </p:pic>
      <p:pic>
        <p:nvPicPr>
          <p:cNvPr id="7" name="图片 6">
            <a:extLst>
              <a:ext uri="{FF2B5EF4-FFF2-40B4-BE49-F238E27FC236}">
                <a16:creationId xmlns:a16="http://schemas.microsoft.com/office/drawing/2014/main" id="{1EAF58EB-585D-4EE9-B1E5-750B88356E27}"/>
              </a:ext>
            </a:extLst>
          </p:cNvPr>
          <p:cNvPicPr>
            <a:picLocks noChangeAspect="1"/>
          </p:cNvPicPr>
          <p:nvPr/>
        </p:nvPicPr>
        <p:blipFill>
          <a:blip r:embed="rId3"/>
          <a:stretch>
            <a:fillRect/>
          </a:stretch>
        </p:blipFill>
        <p:spPr>
          <a:xfrm>
            <a:off x="5537786" y="1515275"/>
            <a:ext cx="2755682" cy="1670692"/>
          </a:xfrm>
          <a:prstGeom prst="rect">
            <a:avLst/>
          </a:prstGeom>
        </p:spPr>
      </p:pic>
      <p:sp>
        <p:nvSpPr>
          <p:cNvPr id="8" name="文本框 7">
            <a:extLst>
              <a:ext uri="{FF2B5EF4-FFF2-40B4-BE49-F238E27FC236}">
                <a16:creationId xmlns:a16="http://schemas.microsoft.com/office/drawing/2014/main" id="{8C50D943-FAF8-400F-84BB-486F56B14E94}"/>
              </a:ext>
            </a:extLst>
          </p:cNvPr>
          <p:cNvSpPr txBox="1"/>
          <p:nvPr/>
        </p:nvSpPr>
        <p:spPr>
          <a:xfrm>
            <a:off x="519113" y="774437"/>
            <a:ext cx="7879536" cy="646331"/>
          </a:xfrm>
          <a:prstGeom prst="rect">
            <a:avLst/>
          </a:prstGeom>
          <a:noFill/>
        </p:spPr>
        <p:txBody>
          <a:bodyPr wrap="square" rtlCol="0">
            <a:spAutoFit/>
          </a:bodyPr>
          <a:lstStyle>
            <a:defPPr>
              <a:defRPr lang="zh-CN"/>
            </a:defPPr>
            <a:lvl1pPr>
              <a:defRPr sz="1200">
                <a:latin typeface="Arial" panose="020B0604020202020204" pitchFamily="34" charset="0"/>
                <a:cs typeface="Arial" panose="020B0604020202020204" pitchFamily="34" charset="0"/>
              </a:defRPr>
            </a:lvl1pPr>
          </a:lstStyle>
          <a:p>
            <a:r>
              <a:rPr lang="en-US" altLang="zh-CN" dirty="0"/>
              <a:t>After significant test, both (d=2,D=1) and (d=3) keep GDP and Air Passenger Volume as predictor. Since Railway Passenger Volume, GDP, and Air Passenger Volume only need d=1,D=1, so we fit the final model after differencing the three variables with d=1, D=1. </a:t>
            </a:r>
            <a:endParaRPr lang="zh-CN" altLang="en-US" dirty="0"/>
          </a:p>
        </p:txBody>
      </p:sp>
      <p:pic>
        <p:nvPicPr>
          <p:cNvPr id="9" name="图片 8">
            <a:extLst>
              <a:ext uri="{FF2B5EF4-FFF2-40B4-BE49-F238E27FC236}">
                <a16:creationId xmlns:a16="http://schemas.microsoft.com/office/drawing/2014/main" id="{3650D8FE-12DC-4070-9CFD-46B39C1EB65B}"/>
              </a:ext>
            </a:extLst>
          </p:cNvPr>
          <p:cNvPicPr>
            <a:picLocks noChangeAspect="1"/>
          </p:cNvPicPr>
          <p:nvPr/>
        </p:nvPicPr>
        <p:blipFill>
          <a:blip r:embed="rId4"/>
          <a:stretch>
            <a:fillRect/>
          </a:stretch>
        </p:blipFill>
        <p:spPr>
          <a:xfrm>
            <a:off x="450957" y="1515275"/>
            <a:ext cx="2762722" cy="1609725"/>
          </a:xfrm>
          <a:prstGeom prst="rect">
            <a:avLst/>
          </a:prstGeom>
        </p:spPr>
      </p:pic>
      <p:cxnSp>
        <p:nvCxnSpPr>
          <p:cNvPr id="11" name="直接箭头连接符 10">
            <a:extLst>
              <a:ext uri="{FF2B5EF4-FFF2-40B4-BE49-F238E27FC236}">
                <a16:creationId xmlns:a16="http://schemas.microsoft.com/office/drawing/2014/main" id="{0F82233C-E4FD-4A66-8E62-9C3383A85703}"/>
              </a:ext>
            </a:extLst>
          </p:cNvPr>
          <p:cNvCxnSpPr>
            <a:stCxn id="9" idx="3"/>
          </p:cNvCxnSpPr>
          <p:nvPr/>
        </p:nvCxnSpPr>
        <p:spPr>
          <a:xfrm>
            <a:off x="3213679" y="2320138"/>
            <a:ext cx="313292" cy="100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E6E0407-4B1A-47BA-BD73-7880A44BE867}"/>
              </a:ext>
            </a:extLst>
          </p:cNvPr>
          <p:cNvCxnSpPr>
            <a:cxnSpLocks/>
            <a:endCxn id="7" idx="1"/>
          </p:cNvCxnSpPr>
          <p:nvPr/>
        </p:nvCxnSpPr>
        <p:spPr>
          <a:xfrm flipV="1">
            <a:off x="5155987" y="2350621"/>
            <a:ext cx="381799" cy="97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19A13A4-CD0E-4D8B-8F05-68FCBD443D58}"/>
              </a:ext>
            </a:extLst>
          </p:cNvPr>
          <p:cNvSpPr txBox="1"/>
          <p:nvPr/>
        </p:nvSpPr>
        <p:spPr>
          <a:xfrm>
            <a:off x="1059196" y="3073412"/>
            <a:ext cx="1452282" cy="300082"/>
          </a:xfrm>
          <a:prstGeom prst="rect">
            <a:avLst/>
          </a:prstGeom>
          <a:noFill/>
        </p:spPr>
        <p:txBody>
          <a:bodyPr wrap="square" rtlCol="0">
            <a:spAutoFit/>
          </a:bodyPr>
          <a:lstStyle/>
          <a:p>
            <a:r>
              <a:rPr lang="en-US" altLang="zh-CN" dirty="0"/>
              <a:t>Residuals or </a:t>
            </a:r>
            <a:r>
              <a:rPr lang="en-US" altLang="zh-CN" dirty="0" err="1"/>
              <a:t>tslm</a:t>
            </a:r>
            <a:endParaRPr lang="zh-CN" altLang="en-US" dirty="0"/>
          </a:p>
        </p:txBody>
      </p:sp>
      <p:sp>
        <p:nvSpPr>
          <p:cNvPr id="17" name="文本框 16">
            <a:extLst>
              <a:ext uri="{FF2B5EF4-FFF2-40B4-BE49-F238E27FC236}">
                <a16:creationId xmlns:a16="http://schemas.microsoft.com/office/drawing/2014/main" id="{22FD0E87-9C6A-4BA9-9565-C68EF18228B9}"/>
              </a:ext>
            </a:extLst>
          </p:cNvPr>
          <p:cNvSpPr txBox="1"/>
          <p:nvPr/>
        </p:nvSpPr>
        <p:spPr>
          <a:xfrm>
            <a:off x="6075466" y="3125000"/>
            <a:ext cx="1844168" cy="300082"/>
          </a:xfrm>
          <a:prstGeom prst="rect">
            <a:avLst/>
          </a:prstGeom>
          <a:noFill/>
        </p:spPr>
        <p:txBody>
          <a:bodyPr wrap="square" rtlCol="0">
            <a:spAutoFit/>
          </a:bodyPr>
          <a:lstStyle/>
          <a:p>
            <a:pPr algn="ctr"/>
            <a:r>
              <a:rPr lang="en-US" altLang="zh-CN" dirty="0"/>
              <a:t>Residuals of model 2</a:t>
            </a:r>
          </a:p>
        </p:txBody>
      </p:sp>
      <p:sp>
        <p:nvSpPr>
          <p:cNvPr id="19" name="文本框 18">
            <a:extLst>
              <a:ext uri="{FF2B5EF4-FFF2-40B4-BE49-F238E27FC236}">
                <a16:creationId xmlns:a16="http://schemas.microsoft.com/office/drawing/2014/main" id="{E3D8CDC8-812E-4155-9DF8-BC31177A4DF4}"/>
              </a:ext>
            </a:extLst>
          </p:cNvPr>
          <p:cNvSpPr txBox="1"/>
          <p:nvPr/>
        </p:nvSpPr>
        <p:spPr>
          <a:xfrm>
            <a:off x="6185647" y="4062892"/>
            <a:ext cx="2776226" cy="338554"/>
          </a:xfrm>
          <a:prstGeom prst="rect">
            <a:avLst/>
          </a:prstGeom>
          <a:noFill/>
        </p:spPr>
        <p:txBody>
          <a:bodyPr wrap="square" rtlCol="0">
            <a:spAutoFit/>
          </a:bodyPr>
          <a:lstStyle/>
          <a:p>
            <a:r>
              <a:rPr lang="en-US" altLang="zh-CN" sz="1600" b="1" dirty="0">
                <a:solidFill>
                  <a:srgbClr val="D26C53"/>
                </a:solidFill>
              </a:rPr>
              <a:t>All coefficients are significant.</a:t>
            </a:r>
            <a:endParaRPr lang="zh-CN" altLang="en-US" sz="1600" b="1" dirty="0">
              <a:solidFill>
                <a:srgbClr val="D26C53"/>
              </a:solidFill>
            </a:endParaRPr>
          </a:p>
        </p:txBody>
      </p:sp>
      <p:sp>
        <p:nvSpPr>
          <p:cNvPr id="20" name="文本框 19">
            <a:extLst>
              <a:ext uri="{FF2B5EF4-FFF2-40B4-BE49-F238E27FC236}">
                <a16:creationId xmlns:a16="http://schemas.microsoft.com/office/drawing/2014/main" id="{0BF98158-7ACC-4D38-A907-91CA1F51608E}"/>
              </a:ext>
            </a:extLst>
          </p:cNvPr>
          <p:cNvSpPr txBox="1"/>
          <p:nvPr/>
        </p:nvSpPr>
        <p:spPr>
          <a:xfrm>
            <a:off x="6185647" y="4387300"/>
            <a:ext cx="2120793" cy="338554"/>
          </a:xfrm>
          <a:prstGeom prst="rect">
            <a:avLst/>
          </a:prstGeom>
          <a:noFill/>
        </p:spPr>
        <p:txBody>
          <a:bodyPr wrap="square" rtlCol="0">
            <a:spAutoFit/>
          </a:bodyPr>
          <a:lstStyle/>
          <a:p>
            <a:r>
              <a:rPr lang="en-US" altLang="zh-CN" sz="1600" b="1" dirty="0">
                <a:solidFill>
                  <a:srgbClr val="D26C53"/>
                </a:solidFill>
              </a:rPr>
              <a:t>Residuals is white noise.</a:t>
            </a:r>
            <a:endParaRPr lang="zh-CN" altLang="en-US" sz="1400" b="1" dirty="0">
              <a:solidFill>
                <a:srgbClr val="D26C53"/>
              </a:solidFill>
            </a:endParaRPr>
          </a:p>
        </p:txBody>
      </p:sp>
      <p:sp>
        <p:nvSpPr>
          <p:cNvPr id="22" name="文本框 21">
            <a:extLst>
              <a:ext uri="{FF2B5EF4-FFF2-40B4-BE49-F238E27FC236}">
                <a16:creationId xmlns:a16="http://schemas.microsoft.com/office/drawing/2014/main" id="{05DE3553-0CA7-4F02-921B-0BF7FB91E9B7}"/>
              </a:ext>
            </a:extLst>
          </p:cNvPr>
          <p:cNvSpPr txBox="1"/>
          <p:nvPr/>
        </p:nvSpPr>
        <p:spPr>
          <a:xfrm>
            <a:off x="3080960" y="2144898"/>
            <a:ext cx="1592133" cy="300082"/>
          </a:xfrm>
          <a:prstGeom prst="rect">
            <a:avLst/>
          </a:prstGeom>
          <a:noFill/>
        </p:spPr>
        <p:txBody>
          <a:bodyPr wrap="square" rtlCol="0">
            <a:spAutoFit/>
          </a:bodyPr>
          <a:lstStyle/>
          <a:p>
            <a:r>
              <a:rPr lang="en-US" altLang="zh-CN" b="1" dirty="0"/>
              <a:t>Stationary residuals</a:t>
            </a:r>
            <a:endParaRPr lang="zh-CN" altLang="en-US" b="1" dirty="0"/>
          </a:p>
        </p:txBody>
      </p:sp>
      <p:sp>
        <p:nvSpPr>
          <p:cNvPr id="23" name="文本框 22">
            <a:extLst>
              <a:ext uri="{FF2B5EF4-FFF2-40B4-BE49-F238E27FC236}">
                <a16:creationId xmlns:a16="http://schemas.microsoft.com/office/drawing/2014/main" id="{07446659-8742-4AE1-BCC7-33F91213440F}"/>
              </a:ext>
            </a:extLst>
          </p:cNvPr>
          <p:cNvSpPr txBox="1"/>
          <p:nvPr/>
        </p:nvSpPr>
        <p:spPr>
          <a:xfrm>
            <a:off x="84525" y="3509399"/>
            <a:ext cx="2366682" cy="1131079"/>
          </a:xfrm>
          <a:prstGeom prst="rect">
            <a:avLst/>
          </a:prstGeom>
          <a:noFill/>
        </p:spPr>
        <p:txBody>
          <a:bodyPr wrap="square" rtlCol="0">
            <a:spAutoFit/>
          </a:bodyPr>
          <a:lstStyle/>
          <a:p>
            <a:r>
              <a:rPr lang="en-US" altLang="zh-CN" dirty="0"/>
              <a:t>Candidate models:</a:t>
            </a:r>
          </a:p>
          <a:p>
            <a:r>
              <a:rPr lang="en-US" altLang="zh-CN" dirty="0"/>
              <a:t>ARIMA(0,0,3)(0,0,2)[12]</a:t>
            </a:r>
          </a:p>
          <a:p>
            <a:r>
              <a:rPr lang="en-US" altLang="zh-CN" dirty="0"/>
              <a:t>AIC</a:t>
            </a:r>
            <a:r>
              <a:rPr lang="zh-CN" altLang="en-US" dirty="0"/>
              <a:t>c=-492.74</a:t>
            </a:r>
            <a:endParaRPr lang="en-US" altLang="zh-CN" dirty="0"/>
          </a:p>
          <a:p>
            <a:r>
              <a:rPr lang="en-US" altLang="zh-CN" b="1" dirty="0">
                <a:solidFill>
                  <a:srgbClr val="C00000"/>
                </a:solidFill>
              </a:rPr>
              <a:t>ARIMA(2,0,1)(0,0,2)[12]</a:t>
            </a:r>
          </a:p>
          <a:p>
            <a:r>
              <a:rPr lang="en-US" altLang="zh-CN" b="1" dirty="0">
                <a:solidFill>
                  <a:srgbClr val="C00000"/>
                </a:solidFill>
              </a:rPr>
              <a:t>AIC</a:t>
            </a:r>
            <a:r>
              <a:rPr lang="zh-CN" altLang="en-US" b="1" dirty="0">
                <a:solidFill>
                  <a:srgbClr val="C00000"/>
                </a:solidFill>
              </a:rPr>
              <a:t>c=-496.64</a:t>
            </a:r>
          </a:p>
        </p:txBody>
      </p:sp>
    </p:spTree>
    <p:extLst>
      <p:ext uri="{BB962C8B-B14F-4D97-AF65-F5344CB8AC3E}">
        <p14:creationId xmlns:p14="http://schemas.microsoft.com/office/powerpoint/2010/main" val="250615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5012196" cy="355983"/>
          </a:xfrm>
        </p:spPr>
        <p:txBody>
          <a:bodyPr/>
          <a:lstStyle/>
          <a:p>
            <a:r>
              <a:rPr lang="en-US" altLang="zh-CN" sz="2000" dirty="0"/>
              <a:t>Prediction</a:t>
            </a:r>
            <a:endParaRPr lang="zh-CN" altLang="en-US" sz="2000" dirty="0"/>
          </a:p>
        </p:txBody>
      </p:sp>
      <p:sp>
        <p:nvSpPr>
          <p:cNvPr id="8" name="文本框 7">
            <a:extLst>
              <a:ext uri="{FF2B5EF4-FFF2-40B4-BE49-F238E27FC236}">
                <a16:creationId xmlns:a16="http://schemas.microsoft.com/office/drawing/2014/main" id="{2BA1347C-7283-4F15-BF73-7CB926A9DCF3}"/>
              </a:ext>
            </a:extLst>
          </p:cNvPr>
          <p:cNvSpPr txBox="1"/>
          <p:nvPr/>
        </p:nvSpPr>
        <p:spPr>
          <a:xfrm>
            <a:off x="1695307" y="4196593"/>
            <a:ext cx="1608827" cy="300082"/>
          </a:xfrm>
          <a:prstGeom prst="rect">
            <a:avLst/>
          </a:prstGeom>
          <a:noFill/>
        </p:spPr>
        <p:txBody>
          <a:bodyPr wrap="square" rtlCol="0">
            <a:spAutoFit/>
          </a:bodyPr>
          <a:lstStyle/>
          <a:p>
            <a:r>
              <a:rPr lang="en-US" altLang="zh-CN" dirty="0"/>
              <a:t>Transformed Data</a:t>
            </a:r>
            <a:endParaRPr lang="zh-CN" altLang="en-US" dirty="0"/>
          </a:p>
        </p:txBody>
      </p:sp>
      <p:sp>
        <p:nvSpPr>
          <p:cNvPr id="9" name="文本框 8">
            <a:extLst>
              <a:ext uri="{FF2B5EF4-FFF2-40B4-BE49-F238E27FC236}">
                <a16:creationId xmlns:a16="http://schemas.microsoft.com/office/drawing/2014/main" id="{BEF9079E-5AAD-4B51-8945-7EC8D7F9C460}"/>
              </a:ext>
            </a:extLst>
          </p:cNvPr>
          <p:cNvSpPr txBox="1"/>
          <p:nvPr/>
        </p:nvSpPr>
        <p:spPr>
          <a:xfrm>
            <a:off x="6453522" y="4196593"/>
            <a:ext cx="1436914" cy="300082"/>
          </a:xfrm>
          <a:prstGeom prst="rect">
            <a:avLst/>
          </a:prstGeom>
          <a:noFill/>
        </p:spPr>
        <p:txBody>
          <a:bodyPr wrap="square" rtlCol="0">
            <a:spAutoFit/>
          </a:bodyPr>
          <a:lstStyle/>
          <a:p>
            <a:r>
              <a:rPr lang="en-US" altLang="zh-CN" dirty="0"/>
              <a:t>Original Data</a:t>
            </a:r>
            <a:endParaRPr lang="zh-CN" altLang="en-US" dirty="0"/>
          </a:p>
        </p:txBody>
      </p:sp>
      <p:pic>
        <p:nvPicPr>
          <p:cNvPr id="3" name="图片 2">
            <a:extLst>
              <a:ext uri="{FF2B5EF4-FFF2-40B4-BE49-F238E27FC236}">
                <a16:creationId xmlns:a16="http://schemas.microsoft.com/office/drawing/2014/main" id="{ED5AF1BD-F043-4AB6-B321-968836DCF94B}"/>
              </a:ext>
            </a:extLst>
          </p:cNvPr>
          <p:cNvPicPr>
            <a:picLocks noChangeAspect="1"/>
          </p:cNvPicPr>
          <p:nvPr/>
        </p:nvPicPr>
        <p:blipFill>
          <a:blip r:embed="rId2"/>
          <a:stretch>
            <a:fillRect/>
          </a:stretch>
        </p:blipFill>
        <p:spPr>
          <a:xfrm>
            <a:off x="267250" y="1622857"/>
            <a:ext cx="4157544" cy="2488805"/>
          </a:xfrm>
          <a:prstGeom prst="rect">
            <a:avLst/>
          </a:prstGeom>
        </p:spPr>
      </p:pic>
      <p:pic>
        <p:nvPicPr>
          <p:cNvPr id="4" name="图片 3">
            <a:extLst>
              <a:ext uri="{FF2B5EF4-FFF2-40B4-BE49-F238E27FC236}">
                <a16:creationId xmlns:a16="http://schemas.microsoft.com/office/drawing/2014/main" id="{8BA1FB70-9037-4DBB-87DB-4F2F33472F42}"/>
              </a:ext>
            </a:extLst>
          </p:cNvPr>
          <p:cNvPicPr>
            <a:picLocks noChangeAspect="1"/>
          </p:cNvPicPr>
          <p:nvPr/>
        </p:nvPicPr>
        <p:blipFill>
          <a:blip r:embed="rId3"/>
          <a:stretch>
            <a:fillRect/>
          </a:stretch>
        </p:blipFill>
        <p:spPr>
          <a:xfrm>
            <a:off x="4648679" y="1622857"/>
            <a:ext cx="4246769" cy="2488804"/>
          </a:xfrm>
          <a:prstGeom prst="rect">
            <a:avLst/>
          </a:prstGeom>
        </p:spPr>
      </p:pic>
      <p:cxnSp>
        <p:nvCxnSpPr>
          <p:cNvPr id="10" name="直接箭头连接符 9">
            <a:extLst>
              <a:ext uri="{FF2B5EF4-FFF2-40B4-BE49-F238E27FC236}">
                <a16:creationId xmlns:a16="http://schemas.microsoft.com/office/drawing/2014/main" id="{CD222CC7-B362-4135-8FC9-317E4BA49C4C}"/>
              </a:ext>
            </a:extLst>
          </p:cNvPr>
          <p:cNvCxnSpPr>
            <a:stCxn id="3" idx="3"/>
            <a:endCxn id="4" idx="1"/>
          </p:cNvCxnSpPr>
          <p:nvPr/>
        </p:nvCxnSpPr>
        <p:spPr>
          <a:xfrm flipV="1">
            <a:off x="4424794" y="2867259"/>
            <a:ext cx="2238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9CC096-2164-4EE3-A764-CC572571683C}"/>
              </a:ext>
            </a:extLst>
          </p:cNvPr>
          <p:cNvCxnSpPr/>
          <p:nvPr/>
        </p:nvCxnSpPr>
        <p:spPr>
          <a:xfrm>
            <a:off x="8383281" y="1737298"/>
            <a:ext cx="0" cy="2082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DC9DF1E-F4AE-4F6E-8966-454386D4D16B}"/>
                  </a:ext>
                </a:extLst>
              </p:cNvPr>
              <p:cNvSpPr/>
              <p:nvPr/>
            </p:nvSpPr>
            <p:spPr>
              <a:xfrm>
                <a:off x="1504636" y="1033168"/>
                <a:ext cx="6304803" cy="309187"/>
              </a:xfrm>
              <a:prstGeom prst="rect">
                <a:avLst/>
              </a:prstGeom>
            </p:spPr>
            <p:txBody>
              <a:bodyPr wrap="none">
                <a:spAutoFit/>
              </a:bodyPr>
              <a:lstStyle/>
              <a:p>
                <a:pPr algn="ctr"/>
                <a:r>
                  <a:rPr lang="en-US" altLang="zh-CN" b="1" dirty="0">
                    <a:solidFill>
                      <a:srgbClr val="C00000"/>
                    </a:solidFill>
                  </a:rPr>
                  <a:t>Model 2 : </a:t>
                </a:r>
                <a14:m>
                  <m:oMath xmlns:m="http://schemas.openxmlformats.org/officeDocument/2006/math">
                    <m:sSub>
                      <m:sSubPr>
                        <m:ctrlPr>
                          <a:rPr lang="en-US" altLang="zh-CN" b="1" i="1">
                            <a:solidFill>
                              <a:srgbClr val="C00000"/>
                            </a:solidFill>
                            <a:latin typeface="Cambria Math" panose="02040503050406030204" pitchFamily="18" charset="0"/>
                          </a:rPr>
                        </m:ctrlPr>
                      </m:sSubPr>
                      <m:e>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log</m:t>
                        </m:r>
                        <m:r>
                          <m:rPr>
                            <m:nor/>
                          </m:rPr>
                          <a:rPr lang="en-US" altLang="zh-CN" b="1" dirty="0">
                            <a:solidFill>
                              <a:srgbClr val="C00000"/>
                            </a:solidFill>
                          </a:rPr>
                          <m:t>(</m:t>
                        </m:r>
                        <m:sSub>
                          <m:sSubPr>
                            <m:ctrlPr>
                              <a:rPr lang="en-US" altLang="zh-CN" b="1" i="1" dirty="0">
                                <a:solidFill>
                                  <a:srgbClr val="C00000"/>
                                </a:solidFill>
                                <a:latin typeface="Cambria Math" panose="02040503050406030204" pitchFamily="18" charset="0"/>
                              </a:rPr>
                            </m:ctrlPr>
                          </m:sSubPr>
                          <m:e>
                            <m:r>
                              <a:rPr lang="en-US" altLang="zh-CN" b="1" i="1" dirty="0">
                                <a:solidFill>
                                  <a:srgbClr val="C00000"/>
                                </a:solidFill>
                                <a:latin typeface="Cambria Math" panose="02040503050406030204" pitchFamily="18" charset="0"/>
                              </a:rPr>
                              <m:t>𝒀</m:t>
                            </m:r>
                          </m:e>
                          <m:sub>
                            <m:r>
                              <a:rPr lang="en-US" altLang="zh-CN" b="1" i="1" dirty="0">
                                <a:solidFill>
                                  <a:srgbClr val="C00000"/>
                                </a:solidFill>
                                <a:latin typeface="Cambria Math" panose="02040503050406030204" pitchFamily="18" charset="0"/>
                              </a:rPr>
                              <m:t>𝒕</m:t>
                            </m:r>
                          </m:sub>
                        </m:sSub>
                        <m:r>
                          <m:rPr>
                            <m:nor/>
                          </m:rPr>
                          <a:rPr lang="en-US" altLang="zh-CN" b="1" dirty="0">
                            <a:solidFill>
                              <a:srgbClr val="C00000"/>
                            </a:solidFill>
                          </a:rPr>
                          <m:t>)),12)</m:t>
                        </m:r>
                        <m:r>
                          <m:rPr>
                            <m:nor/>
                          </m:rPr>
                          <a:rPr lang="en-US" altLang="zh-CN" b="1" i="0" dirty="0" smtClean="0">
                            <a:solidFill>
                              <a:srgbClr val="C00000"/>
                            </a:solidFill>
                          </a:rPr>
                          <m:t> </m:t>
                        </m:r>
                        <m:r>
                          <m:rPr>
                            <m:nor/>
                          </m:rPr>
                          <a:rPr lang="en-US" altLang="zh-CN" b="1" dirty="0">
                            <a:solidFill>
                              <a:srgbClr val="C00000"/>
                            </a:solidFill>
                          </a:rPr>
                          <m:t>~</m:t>
                        </m:r>
                        <m:r>
                          <m:rPr>
                            <m:nor/>
                          </m:rPr>
                          <a:rPr lang="en-US" altLang="zh-CN" b="1" i="0" dirty="0" smtClean="0">
                            <a:solidFill>
                              <a:srgbClr val="C00000"/>
                            </a:solidFill>
                          </a:rPr>
                          <m:t> </m:t>
                        </m:r>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log</m:t>
                        </m:r>
                        <m:r>
                          <m:rPr>
                            <m:nor/>
                          </m:rPr>
                          <a:rPr lang="en-US" altLang="zh-CN" b="1" dirty="0">
                            <a:solidFill>
                              <a:srgbClr val="C00000"/>
                            </a:solidFill>
                          </a:rPr>
                          <m:t>(</m:t>
                        </m:r>
                        <m:sSub>
                          <m:sSubPr>
                            <m:ctrlPr>
                              <a:rPr lang="en-US" altLang="zh-CN" b="1" i="1" dirty="0">
                                <a:solidFill>
                                  <a:srgbClr val="C00000"/>
                                </a:solidFill>
                                <a:latin typeface="Cambria Math" panose="02040503050406030204" pitchFamily="18" charset="0"/>
                              </a:rPr>
                            </m:ctrlPr>
                          </m:sSubPr>
                          <m:e>
                            <m:r>
                              <a:rPr lang="en-US" altLang="zh-CN" b="1" i="1" dirty="0" smtClean="0">
                                <a:solidFill>
                                  <a:srgbClr val="C00000"/>
                                </a:solidFill>
                                <a:latin typeface="Cambria Math" panose="02040503050406030204" pitchFamily="18" charset="0"/>
                              </a:rPr>
                              <m:t>𝒙</m:t>
                            </m:r>
                          </m:e>
                          <m:sub>
                            <m:r>
                              <a:rPr lang="en-US" altLang="zh-CN" b="1" i="1" dirty="0" smtClean="0">
                                <a:solidFill>
                                  <a:srgbClr val="C00000"/>
                                </a:solidFill>
                                <a:latin typeface="Cambria Math" panose="02040503050406030204" pitchFamily="18" charset="0"/>
                              </a:rPr>
                              <m:t>𝟏</m:t>
                            </m:r>
                            <m:r>
                              <a:rPr lang="en-US" altLang="zh-CN" b="1" i="1" dirty="0" smtClean="0">
                                <a:solidFill>
                                  <a:srgbClr val="C00000"/>
                                </a:solidFill>
                                <a:latin typeface="Cambria Math" panose="02040503050406030204" pitchFamily="18" charset="0"/>
                              </a:rPr>
                              <m:t>,</m:t>
                            </m:r>
                            <m:r>
                              <a:rPr lang="en-US" altLang="zh-CN" b="1" i="1" dirty="0">
                                <a:solidFill>
                                  <a:srgbClr val="C00000"/>
                                </a:solidFill>
                                <a:latin typeface="Cambria Math" panose="02040503050406030204" pitchFamily="18" charset="0"/>
                              </a:rPr>
                              <m:t>𝒕</m:t>
                            </m:r>
                          </m:sub>
                        </m:sSub>
                        <m:r>
                          <m:rPr>
                            <m:nor/>
                          </m:rPr>
                          <a:rPr lang="en-US" altLang="zh-CN" b="1" dirty="0">
                            <a:solidFill>
                              <a:srgbClr val="C00000"/>
                            </a:solidFill>
                          </a:rPr>
                          <m:t>))</m:t>
                        </m:r>
                        <m:r>
                          <a:rPr lang="en-US" altLang="zh-CN" b="1" i="1" dirty="0" smtClean="0">
                            <a:solidFill>
                              <a:srgbClr val="C00000"/>
                            </a:solidFill>
                            <a:latin typeface="Cambria Math" panose="02040503050406030204" pitchFamily="18" charset="0"/>
                          </a:rPr>
                          <m:t>+</m:t>
                        </m:r>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diff</m:t>
                        </m:r>
                        <m:r>
                          <m:rPr>
                            <m:nor/>
                          </m:rPr>
                          <a:rPr lang="en-US" altLang="zh-CN" b="1" dirty="0">
                            <a:solidFill>
                              <a:srgbClr val="C00000"/>
                            </a:solidFill>
                          </a:rPr>
                          <m:t>(</m:t>
                        </m:r>
                        <m:r>
                          <m:rPr>
                            <m:nor/>
                          </m:rPr>
                          <a:rPr lang="en-US" altLang="zh-CN" b="1" dirty="0">
                            <a:solidFill>
                              <a:srgbClr val="C00000"/>
                            </a:solidFill>
                          </a:rPr>
                          <m:t>log</m:t>
                        </m:r>
                        <m:r>
                          <m:rPr>
                            <m:nor/>
                          </m:rPr>
                          <a:rPr lang="en-US" altLang="zh-CN" b="1" dirty="0">
                            <a:solidFill>
                              <a:srgbClr val="C00000"/>
                            </a:solidFill>
                          </a:rPr>
                          <m:t>(</m:t>
                        </m:r>
                        <m:sSub>
                          <m:sSubPr>
                            <m:ctrlPr>
                              <a:rPr lang="en-US" altLang="zh-CN" b="1" i="1" dirty="0">
                                <a:solidFill>
                                  <a:srgbClr val="C00000"/>
                                </a:solidFill>
                                <a:latin typeface="Cambria Math" panose="02040503050406030204" pitchFamily="18" charset="0"/>
                              </a:rPr>
                            </m:ctrlPr>
                          </m:sSubPr>
                          <m:e>
                            <m:r>
                              <a:rPr lang="en-US" altLang="zh-CN" b="1" i="1" dirty="0" smtClean="0">
                                <a:solidFill>
                                  <a:srgbClr val="C00000"/>
                                </a:solidFill>
                                <a:latin typeface="Cambria Math" panose="02040503050406030204" pitchFamily="18" charset="0"/>
                              </a:rPr>
                              <m:t>𝒙</m:t>
                            </m:r>
                          </m:e>
                          <m:sub>
                            <m:r>
                              <a:rPr lang="en-US" altLang="zh-CN" b="1" i="1" dirty="0" smtClean="0">
                                <a:solidFill>
                                  <a:srgbClr val="C00000"/>
                                </a:solidFill>
                                <a:latin typeface="Cambria Math" panose="02040503050406030204" pitchFamily="18" charset="0"/>
                              </a:rPr>
                              <m:t>𝟐</m:t>
                            </m:r>
                            <m:r>
                              <a:rPr lang="en-US" altLang="zh-CN" b="1" i="1" dirty="0" smtClean="0">
                                <a:solidFill>
                                  <a:srgbClr val="C00000"/>
                                </a:solidFill>
                                <a:latin typeface="Cambria Math" panose="02040503050406030204" pitchFamily="18" charset="0"/>
                              </a:rPr>
                              <m:t>,</m:t>
                            </m:r>
                            <m:r>
                              <a:rPr lang="en-US" altLang="zh-CN" b="1" i="1" dirty="0">
                                <a:solidFill>
                                  <a:srgbClr val="C00000"/>
                                </a:solidFill>
                                <a:latin typeface="Cambria Math" panose="02040503050406030204" pitchFamily="18" charset="0"/>
                              </a:rPr>
                              <m:t>𝒕</m:t>
                            </m:r>
                          </m:sub>
                        </m:sSub>
                        <m:r>
                          <m:rPr>
                            <m:nor/>
                          </m:rPr>
                          <a:rPr lang="en-US" altLang="zh-CN" b="1" dirty="0">
                            <a:solidFill>
                              <a:srgbClr val="C00000"/>
                            </a:solidFill>
                          </a:rPr>
                          <m:t>))</m:t>
                        </m:r>
                        <m:r>
                          <a:rPr lang="en-US" altLang="zh-CN" b="1" i="1" dirty="0" smtClean="0">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𝜼</m:t>
                        </m:r>
                      </m:e>
                      <m:sub>
                        <m:r>
                          <a:rPr lang="en-US" altLang="zh-CN" b="1" i="1">
                            <a:solidFill>
                              <a:srgbClr val="C00000"/>
                            </a:solidFill>
                            <a:latin typeface="Cambria Math" panose="02040503050406030204" pitchFamily="18" charset="0"/>
                          </a:rPr>
                          <m:t>𝒕</m:t>
                        </m:r>
                      </m:sub>
                    </m:sSub>
                    <m:r>
                      <a:rPr lang="en-US" altLang="zh-CN" b="1" i="1">
                        <a:solidFill>
                          <a:srgbClr val="C00000"/>
                        </a:solidFill>
                        <a:latin typeface="Cambria Math" panose="02040503050406030204" pitchFamily="18" charset="0"/>
                      </a:rPr>
                      <m:t> </m:t>
                    </m:r>
                  </m:oMath>
                </a14:m>
                <a:r>
                  <a:rPr lang="en-US" altLang="zh-CN" b="1" dirty="0">
                    <a:solidFill>
                      <a:srgbClr val="C00000"/>
                    </a:solidFill>
                  </a:rPr>
                  <a:t>, AIC</a:t>
                </a:r>
                <a:r>
                  <a:rPr lang="zh-CN" altLang="en-US" b="1" dirty="0">
                    <a:solidFill>
                      <a:srgbClr val="C00000"/>
                    </a:solidFill>
                  </a:rPr>
                  <a:t>c=-496.64</a:t>
                </a:r>
              </a:p>
            </p:txBody>
          </p:sp>
        </mc:Choice>
        <mc:Fallback xmlns="">
          <p:sp>
            <p:nvSpPr>
              <p:cNvPr id="5" name="矩形 4">
                <a:extLst>
                  <a:ext uri="{FF2B5EF4-FFF2-40B4-BE49-F238E27FC236}">
                    <a16:creationId xmlns:a16="http://schemas.microsoft.com/office/drawing/2014/main" id="{BDC9DF1E-F4AE-4F6E-8966-454386D4D16B}"/>
                  </a:ext>
                </a:extLst>
              </p:cNvPr>
              <p:cNvSpPr>
                <a:spLocks noRot="1" noChangeAspect="1" noMove="1" noResize="1" noEditPoints="1" noAdjustHandles="1" noChangeArrowheads="1" noChangeShapeType="1" noTextEdit="1"/>
              </p:cNvSpPr>
              <p:nvPr/>
            </p:nvSpPr>
            <p:spPr>
              <a:xfrm>
                <a:off x="1504636" y="1033168"/>
                <a:ext cx="6304803" cy="309187"/>
              </a:xfrm>
              <a:prstGeom prst="rect">
                <a:avLst/>
              </a:prstGeom>
              <a:blipFill>
                <a:blip r:embed="rId4"/>
                <a:stretch>
                  <a:fillRect l="-290" r="-193"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9613D63-2615-4A00-8198-D3EF9A7E7BC9}"/>
                  </a:ext>
                </a:extLst>
              </p:cNvPr>
              <p:cNvSpPr/>
              <p:nvPr/>
            </p:nvSpPr>
            <p:spPr>
              <a:xfrm>
                <a:off x="2784523" y="757211"/>
                <a:ext cx="3574953" cy="300082"/>
              </a:xfrm>
              <a:prstGeom prst="rect">
                <a:avLst/>
              </a:prstGeom>
            </p:spPr>
            <p:txBody>
              <a:bodyPr wrap="none">
                <a:spAutoFit/>
              </a:bodyPr>
              <a:lstStyle/>
              <a:p>
                <a:pPr algn="ctr"/>
                <a:r>
                  <a:rPr lang="en-US" altLang="zh-CN" b="1" dirty="0"/>
                  <a:t>Model 1 : </a:t>
                </a:r>
                <a14:m>
                  <m:oMath xmlns:m="http://schemas.openxmlformats.org/officeDocument/2006/math">
                    <m:sSub>
                      <m:sSubPr>
                        <m:ctrlPr>
                          <a:rPr lang="en-US" altLang="zh-CN" b="1" i="1" smtClean="0">
                            <a:latin typeface="Cambria Math" panose="02040503050406030204" pitchFamily="18" charset="0"/>
                          </a:rPr>
                        </m:ctrlPr>
                      </m:sSubPr>
                      <m:e>
                        <m:r>
                          <m:rPr>
                            <m:nor/>
                          </m:rPr>
                          <a:rPr lang="en-US" altLang="zh-CN" b="1" dirty="0"/>
                          <m:t>diff</m:t>
                        </m:r>
                        <m:r>
                          <m:rPr>
                            <m:nor/>
                          </m:rPr>
                          <a:rPr lang="en-US" altLang="zh-CN" b="1" dirty="0"/>
                          <m:t>(</m:t>
                        </m:r>
                        <m:r>
                          <m:rPr>
                            <m:nor/>
                          </m:rPr>
                          <a:rPr lang="en-US" altLang="zh-CN" b="1" dirty="0"/>
                          <m:t>diff</m:t>
                        </m:r>
                        <m:r>
                          <m:rPr>
                            <m:nor/>
                          </m:rPr>
                          <a:rPr lang="en-US" altLang="zh-CN" b="1" dirty="0"/>
                          <m:t>(</m:t>
                        </m:r>
                        <m:r>
                          <m:rPr>
                            <m:nor/>
                          </m:rPr>
                          <a:rPr lang="en-US" altLang="zh-CN" b="1" dirty="0"/>
                          <m:t>log</m:t>
                        </m:r>
                        <m:r>
                          <m:rPr>
                            <m:nor/>
                          </m:rPr>
                          <a:rPr lang="en-US" altLang="zh-CN" b="1" dirty="0"/>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𝒀</m:t>
                            </m:r>
                          </m:e>
                          <m:sub>
                            <m:r>
                              <a:rPr lang="en-US" altLang="zh-CN" b="1" i="1" dirty="0" smtClean="0">
                                <a:latin typeface="Cambria Math" panose="02040503050406030204" pitchFamily="18" charset="0"/>
                              </a:rPr>
                              <m:t>𝒕</m:t>
                            </m:r>
                          </m:sub>
                        </m:sSub>
                        <m:r>
                          <m:rPr>
                            <m:nor/>
                          </m:rPr>
                          <a:rPr lang="en-US" altLang="zh-CN" b="1" dirty="0"/>
                          <m:t>)),12)</m:t>
                        </m:r>
                        <m:r>
                          <m:rPr>
                            <m:nor/>
                          </m:rPr>
                          <a:rPr lang="en-US" altLang="zh-CN" b="1" i="0" dirty="0" smtClean="0"/>
                          <m:t> </m:t>
                        </m:r>
                        <m:r>
                          <m:rPr>
                            <m:nor/>
                          </m:rPr>
                          <a:rPr lang="en-US" altLang="zh-CN" b="1" dirty="0"/>
                          <m:t>~</m:t>
                        </m:r>
                        <m:r>
                          <a:rPr lang="en-US" altLang="zh-CN" b="1" i="1" dirty="0" smtClean="0">
                            <a:latin typeface="Cambria Math" panose="02040503050406030204" pitchFamily="18" charset="0"/>
                          </a:rPr>
                          <m:t> </m:t>
                        </m:r>
                        <m:r>
                          <a:rPr lang="zh-CN" altLang="en-US" b="1" i="1" smtClean="0">
                            <a:latin typeface="Cambria Math" panose="02040503050406030204" pitchFamily="18" charset="0"/>
                          </a:rPr>
                          <m:t>𝜼</m:t>
                        </m:r>
                      </m:e>
                      <m:sub>
                        <m:r>
                          <a:rPr lang="en-US" altLang="zh-CN" b="1" i="1" smtClean="0">
                            <a:latin typeface="Cambria Math" panose="02040503050406030204" pitchFamily="18" charset="0"/>
                          </a:rPr>
                          <m:t>𝒕</m:t>
                        </m:r>
                      </m:sub>
                    </m:sSub>
                  </m:oMath>
                </a14:m>
                <a:r>
                  <a:rPr lang="en-US" altLang="zh-CN" b="1" dirty="0"/>
                  <a:t> , AIC</a:t>
                </a:r>
                <a:r>
                  <a:rPr lang="zh-CN" altLang="en-US" b="1" dirty="0"/>
                  <a:t>c=-</a:t>
                </a:r>
                <a:r>
                  <a:rPr lang="en-US" altLang="zh-CN" b="1" dirty="0"/>
                  <a:t>489.36</a:t>
                </a:r>
                <a:endParaRPr lang="zh-CN" altLang="en-US" b="1" dirty="0"/>
              </a:p>
            </p:txBody>
          </p:sp>
        </mc:Choice>
        <mc:Fallback xmlns="">
          <p:sp>
            <p:nvSpPr>
              <p:cNvPr id="13" name="矩形 12">
                <a:extLst>
                  <a:ext uri="{FF2B5EF4-FFF2-40B4-BE49-F238E27FC236}">
                    <a16:creationId xmlns:a16="http://schemas.microsoft.com/office/drawing/2014/main" id="{C9613D63-2615-4A00-8198-D3EF9A7E7BC9}"/>
                  </a:ext>
                </a:extLst>
              </p:cNvPr>
              <p:cNvSpPr>
                <a:spLocks noRot="1" noChangeAspect="1" noMove="1" noResize="1" noEditPoints="1" noAdjustHandles="1" noChangeArrowheads="1" noChangeShapeType="1" noTextEdit="1"/>
              </p:cNvSpPr>
              <p:nvPr/>
            </p:nvSpPr>
            <p:spPr>
              <a:xfrm>
                <a:off x="2784523" y="757211"/>
                <a:ext cx="3574953" cy="300082"/>
              </a:xfrm>
              <a:prstGeom prst="rect">
                <a:avLst/>
              </a:prstGeom>
              <a:blipFill>
                <a:blip r:embed="rId5"/>
                <a:stretch>
                  <a:fillRect l="-512" t="-2041" r="-171" b="-20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62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97885"/>
            <a:ext cx="5486400" cy="280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4"/>
          <p:cNvSpPr txBox="1">
            <a:spLocks noChangeArrowheads="1"/>
          </p:cNvSpPr>
          <p:nvPr/>
        </p:nvSpPr>
        <p:spPr bwMode="auto">
          <a:xfrm>
            <a:off x="395288" y="2479415"/>
            <a:ext cx="26597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solidFill>
                  <a:prstClr val="white"/>
                </a:solidFill>
                <a:latin typeface="+mn-ea"/>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dirty="0"/>
              <a:t>03. Strategy</a:t>
            </a:r>
          </a:p>
        </p:txBody>
      </p:sp>
    </p:spTree>
    <p:extLst>
      <p:ext uri="{BB962C8B-B14F-4D97-AF65-F5344CB8AC3E}">
        <p14:creationId xmlns:p14="http://schemas.microsoft.com/office/powerpoint/2010/main" val="41764639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3226" y="308732"/>
            <a:ext cx="8577548" cy="455284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8075" y="506546"/>
            <a:ext cx="8227851" cy="417846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7"/>
          <p:cNvSpPr txBox="1">
            <a:spLocks noChangeArrowheads="1"/>
          </p:cNvSpPr>
          <p:nvPr/>
        </p:nvSpPr>
        <p:spPr bwMode="auto">
          <a:xfrm>
            <a:off x="4572000" y="1099817"/>
            <a:ext cx="2536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01. Introduction</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文本框 7"/>
          <p:cNvSpPr txBox="1">
            <a:spLocks noChangeArrowheads="1"/>
          </p:cNvSpPr>
          <p:nvPr/>
        </p:nvSpPr>
        <p:spPr bwMode="auto">
          <a:xfrm>
            <a:off x="4572000" y="1927218"/>
            <a:ext cx="19404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02. Forecast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a:spLocks noChangeArrowheads="1"/>
          </p:cNvSpPr>
          <p:nvPr/>
        </p:nvSpPr>
        <p:spPr bwMode="auto">
          <a:xfrm>
            <a:off x="4575176" y="2754619"/>
            <a:ext cx="1929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03. Strategy</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7"/>
          <p:cNvSpPr txBox="1">
            <a:spLocks noChangeArrowheads="1"/>
          </p:cNvSpPr>
          <p:nvPr/>
        </p:nvSpPr>
        <p:spPr bwMode="auto">
          <a:xfrm>
            <a:off x="4572000" y="3582019"/>
            <a:ext cx="2335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dirty="0">
                <a:solidFill>
                  <a:schemeClr val="bg1"/>
                </a:solidFill>
                <a:latin typeface="微软雅黑" panose="020B0503020204020204" pitchFamily="34" charset="-122"/>
                <a:ea typeface="微软雅黑" panose="020B0503020204020204" pitchFamily="34" charset="-122"/>
              </a:rPr>
              <a:t>04. Conclusion</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65677" y="2585152"/>
            <a:ext cx="101950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50063" y="2571750"/>
            <a:ext cx="2214196" cy="646331"/>
          </a:xfrm>
          <a:prstGeom prst="rect">
            <a:avLst/>
          </a:prstGeom>
        </p:spPr>
        <p:txBody>
          <a:bodyPr wrap="none">
            <a:spAutoFit/>
          </a:bodyPr>
          <a:lstStyle/>
          <a:p>
            <a:pPr>
              <a:defRPr/>
            </a:pPr>
            <a:r>
              <a:rPr lang="en-US" altLang="zh-CN" sz="3600" dirty="0">
                <a:solidFill>
                  <a:prstClr val="white"/>
                </a:solidFill>
                <a:latin typeface="+mj-lt"/>
                <a:ea typeface="+mj-ea"/>
              </a:rPr>
              <a:t>CONTENTS</a:t>
            </a:r>
            <a:endParaRPr lang="zh-CN" altLang="en-US" sz="1600" dirty="0">
              <a:latin typeface="+mj-lt"/>
              <a:ea typeface="+mj-ea"/>
            </a:endParaRPr>
          </a:p>
        </p:txBody>
      </p:sp>
    </p:spTree>
    <p:extLst>
      <p:ext uri="{BB962C8B-B14F-4D97-AF65-F5344CB8AC3E}">
        <p14:creationId xmlns:p14="http://schemas.microsoft.com/office/powerpoint/2010/main" val="20671704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957" y="274636"/>
            <a:ext cx="2541254" cy="355983"/>
          </a:xfrm>
        </p:spPr>
        <p:txBody>
          <a:bodyPr/>
          <a:lstStyle/>
          <a:p>
            <a:r>
              <a:rPr lang="en-US" altLang="zh-CN" sz="2000" dirty="0"/>
              <a:t>Proposed Strategy</a:t>
            </a:r>
            <a:endParaRPr lang="zh-CN" altLang="en-US" sz="2000" dirty="0"/>
          </a:p>
        </p:txBody>
      </p:sp>
      <p:graphicFrame>
        <p:nvGraphicFramePr>
          <p:cNvPr id="8" name="图表 7"/>
          <p:cNvGraphicFramePr/>
          <p:nvPr>
            <p:extLst>
              <p:ext uri="{D42A27DB-BD31-4B8C-83A1-F6EECF244321}">
                <p14:modId xmlns:p14="http://schemas.microsoft.com/office/powerpoint/2010/main" val="730993539"/>
              </p:ext>
            </p:extLst>
          </p:nvPr>
        </p:nvGraphicFramePr>
        <p:xfrm>
          <a:off x="4710334" y="1321553"/>
          <a:ext cx="4320000" cy="2476633"/>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05D4E556-DDFD-4785-8BB5-B24680E5A75B}"/>
                  </a:ext>
                </a:extLst>
              </p:cNvPr>
              <p:cNvSpPr txBox="1">
                <a:spLocks/>
              </p:cNvSpPr>
              <p:nvPr/>
            </p:nvSpPr>
            <p:spPr bwMode="auto">
              <a:xfrm>
                <a:off x="896031" y="742132"/>
                <a:ext cx="7351939" cy="462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fontAlgn="base">
                  <a:spcBef>
                    <a:spcPts val="1000"/>
                  </a:spcBef>
                  <a:spcAft>
                    <a:spcPct val="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100" b="0" i="1" smtClean="0">
                          <a:solidFill>
                            <a:srgbClr val="613620"/>
                          </a:solidFill>
                          <a:latin typeface="Cambria Math" panose="02040503050406030204" pitchFamily="18" charset="0"/>
                        </a:rPr>
                        <m:t>𝐴𝑛𝑛𝑢𝑎𝑙</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𝐶𝑅𝐻</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𝑃𝑎𝑠𝑠𝑒𝑛𝑔𝑒𝑟𝑠</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𝑃𝑒𝑟</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𝐶𝑅𝐻</m:t>
                      </m:r>
                      <m:r>
                        <a:rPr lang="en-US" altLang="zh-CN" sz="1100" b="0" i="1" smtClean="0">
                          <a:solidFill>
                            <a:srgbClr val="613620"/>
                          </a:solidFill>
                          <a:latin typeface="Cambria Math" panose="02040503050406030204" pitchFamily="18" charset="0"/>
                        </a:rPr>
                        <m:t>=</m:t>
                      </m:r>
                      <m:f>
                        <m:fPr>
                          <m:ctrlPr>
                            <a:rPr lang="en-US" altLang="zh-CN" sz="1100" b="0" i="1" smtClean="0">
                              <a:solidFill>
                                <a:srgbClr val="613620"/>
                              </a:solidFill>
                              <a:latin typeface="Cambria Math" panose="02040503050406030204" pitchFamily="18" charset="0"/>
                            </a:rPr>
                          </m:ctrlPr>
                        </m:fPr>
                        <m:num>
                          <m:nary>
                            <m:naryPr>
                              <m:chr m:val="∑"/>
                              <m:subHide m:val="on"/>
                              <m:supHide m:val="on"/>
                              <m:ctrlPr>
                                <a:rPr lang="en-US" altLang="zh-CN" sz="1100" i="1">
                                  <a:solidFill>
                                    <a:srgbClr val="613620"/>
                                  </a:solidFill>
                                  <a:latin typeface="Cambria Math" panose="02040503050406030204" pitchFamily="18" charset="0"/>
                                </a:rPr>
                              </m:ctrlPr>
                            </m:naryPr>
                            <m:sub/>
                            <m:sup/>
                            <m:e>
                              <m:r>
                                <a:rPr lang="en-US" altLang="zh-CN" sz="1100" i="1">
                                  <a:solidFill>
                                    <a:srgbClr val="613620"/>
                                  </a:solidFill>
                                  <a:latin typeface="Cambria Math" panose="02040503050406030204" pitchFamily="18" charset="0"/>
                                </a:rPr>
                                <m:t>𝑀𝑜𝑛𝑡h𝑙𝑦</m:t>
                              </m:r>
                              <m:r>
                                <a:rPr lang="en-US" altLang="zh-CN" sz="1100" i="1">
                                  <a:solidFill>
                                    <a:srgbClr val="613620"/>
                                  </a:solidFill>
                                  <a:latin typeface="Cambria Math" panose="02040503050406030204" pitchFamily="18" charset="0"/>
                                </a:rPr>
                                <m:t> </m:t>
                              </m:r>
                              <m:r>
                                <a:rPr lang="en-US" altLang="zh-CN" sz="1100" i="1">
                                  <a:solidFill>
                                    <a:srgbClr val="613620"/>
                                  </a:solidFill>
                                  <a:latin typeface="Cambria Math" panose="02040503050406030204" pitchFamily="18" charset="0"/>
                                </a:rPr>
                                <m:t>𝑅𝑎𝑖𝑙𝑤𝑎𝑦</m:t>
                              </m:r>
                              <m:r>
                                <a:rPr lang="en-US" altLang="zh-CN" sz="1100" i="1">
                                  <a:solidFill>
                                    <a:srgbClr val="613620"/>
                                  </a:solidFill>
                                  <a:latin typeface="Cambria Math" panose="02040503050406030204" pitchFamily="18" charset="0"/>
                                </a:rPr>
                                <m:t> </m:t>
                              </m:r>
                              <m:r>
                                <a:rPr lang="en-US" altLang="zh-CN" sz="1100" i="1">
                                  <a:solidFill>
                                    <a:srgbClr val="613620"/>
                                  </a:solidFill>
                                  <a:latin typeface="Cambria Math" panose="02040503050406030204" pitchFamily="18" charset="0"/>
                                </a:rPr>
                                <m:t>𝑃𝑎𝑠𝑠𝑒𝑛𝑔𝑒𝑟𝑠</m:t>
                              </m:r>
                            </m:e>
                          </m:nary>
                          <m:r>
                            <a:rPr lang="en-US" altLang="zh-CN" sz="1100" i="1">
                              <a:solidFill>
                                <a:srgbClr val="613620"/>
                              </a:solidFill>
                              <a:latin typeface="Cambria Math" panose="02040503050406030204" pitchFamily="18" charset="0"/>
                              <a:ea typeface="Cambria Math" panose="02040503050406030204" pitchFamily="18" charset="0"/>
                            </a:rPr>
                            <m:t>×</m:t>
                          </m:r>
                          <m:r>
                            <a:rPr lang="en-US" altLang="zh-CN" sz="1100" i="1">
                              <a:solidFill>
                                <a:srgbClr val="613620"/>
                              </a:solidFill>
                              <a:latin typeface="Cambria Math" panose="02040503050406030204" pitchFamily="18" charset="0"/>
                              <a:ea typeface="Cambria Math" panose="02040503050406030204" pitchFamily="18" charset="0"/>
                            </a:rPr>
                            <m:t>𝑃𝑒𝑟𝑐𝑒𝑛𝑡𝑎𝑔𝑒</m:t>
                          </m:r>
                          <m:r>
                            <a:rPr lang="en-US" altLang="zh-CN" sz="1100" i="1">
                              <a:solidFill>
                                <a:srgbClr val="613620"/>
                              </a:solidFill>
                              <a:latin typeface="Cambria Math" panose="02040503050406030204" pitchFamily="18" charset="0"/>
                              <a:ea typeface="Cambria Math" panose="02040503050406030204" pitchFamily="18" charset="0"/>
                            </a:rPr>
                            <m:t> </m:t>
                          </m:r>
                          <m:r>
                            <a:rPr lang="en-US" altLang="zh-CN" sz="1100" i="1">
                              <a:solidFill>
                                <a:srgbClr val="613620"/>
                              </a:solidFill>
                              <a:latin typeface="Cambria Math" panose="02040503050406030204" pitchFamily="18" charset="0"/>
                              <a:ea typeface="Cambria Math" panose="02040503050406030204" pitchFamily="18" charset="0"/>
                            </a:rPr>
                            <m:t>𝑜𝑓</m:t>
                          </m:r>
                          <m:r>
                            <a:rPr lang="en-US" altLang="zh-CN" sz="1100" i="1">
                              <a:solidFill>
                                <a:srgbClr val="613620"/>
                              </a:solidFill>
                              <a:latin typeface="Cambria Math" panose="02040503050406030204" pitchFamily="18" charset="0"/>
                              <a:ea typeface="Cambria Math" panose="02040503050406030204" pitchFamily="18" charset="0"/>
                            </a:rPr>
                            <m:t> </m:t>
                          </m:r>
                          <m:r>
                            <a:rPr lang="en-US" altLang="zh-CN" sz="1100" i="1">
                              <a:solidFill>
                                <a:srgbClr val="613620"/>
                              </a:solidFill>
                              <a:latin typeface="Cambria Math" panose="02040503050406030204" pitchFamily="18" charset="0"/>
                              <a:ea typeface="Cambria Math" panose="02040503050406030204" pitchFamily="18" charset="0"/>
                            </a:rPr>
                            <m:t>𝐶𝑅𝐻</m:t>
                          </m:r>
                          <m:r>
                            <a:rPr lang="en-US" altLang="zh-CN" sz="1100" i="1">
                              <a:solidFill>
                                <a:srgbClr val="613620"/>
                              </a:solidFill>
                              <a:latin typeface="Cambria Math" panose="02040503050406030204" pitchFamily="18" charset="0"/>
                              <a:ea typeface="Cambria Math" panose="02040503050406030204" pitchFamily="18" charset="0"/>
                            </a:rPr>
                            <m:t> </m:t>
                          </m:r>
                          <m:r>
                            <a:rPr lang="en-US" altLang="zh-CN" sz="1100" i="1">
                              <a:solidFill>
                                <a:srgbClr val="613620"/>
                              </a:solidFill>
                              <a:latin typeface="Cambria Math" panose="02040503050406030204" pitchFamily="18" charset="0"/>
                              <a:ea typeface="Cambria Math" panose="02040503050406030204" pitchFamily="18" charset="0"/>
                            </a:rPr>
                            <m:t>𝑃𝑎𝑠𝑠𝑒𝑛𝑔𝑒𝑟𝑠</m:t>
                          </m:r>
                          <m:r>
                            <m:rPr>
                              <m:nor/>
                            </m:rPr>
                            <a:rPr lang="en-US" altLang="zh-CN" sz="1100" dirty="0">
                              <a:solidFill>
                                <a:srgbClr val="613620"/>
                              </a:solidFill>
                              <a:latin typeface="Calibri" panose="020F0502020204030204" pitchFamily="34" charset="0"/>
                            </a:rPr>
                            <m:t> </m:t>
                          </m:r>
                        </m:num>
                        <m:den>
                          <m:r>
                            <a:rPr lang="en-US" altLang="zh-CN" sz="1100" b="0" i="1" smtClean="0">
                              <a:solidFill>
                                <a:srgbClr val="613620"/>
                              </a:solidFill>
                              <a:latin typeface="Cambria Math" panose="02040503050406030204" pitchFamily="18" charset="0"/>
                            </a:rPr>
                            <m:t>𝑁𝑢𝑚𝑏𝑒𝑟</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𝑜𝑓</m:t>
                          </m:r>
                          <m:r>
                            <a:rPr lang="en-US" altLang="zh-CN" sz="1100" b="0" i="1" smtClean="0">
                              <a:solidFill>
                                <a:srgbClr val="613620"/>
                              </a:solidFill>
                              <a:latin typeface="Cambria Math" panose="02040503050406030204" pitchFamily="18" charset="0"/>
                            </a:rPr>
                            <m:t> </m:t>
                          </m:r>
                          <m:r>
                            <a:rPr lang="en-US" altLang="zh-CN" sz="1100" b="0" i="1" smtClean="0">
                              <a:solidFill>
                                <a:srgbClr val="613620"/>
                              </a:solidFill>
                              <a:latin typeface="Cambria Math" panose="02040503050406030204" pitchFamily="18" charset="0"/>
                            </a:rPr>
                            <m:t>𝐶𝑅𝐻</m:t>
                          </m:r>
                        </m:den>
                      </m:f>
                    </m:oMath>
                  </m:oMathPara>
                </a14:m>
                <a:endParaRPr lang="en-US" altLang="zh-CN" sz="1100" dirty="0">
                  <a:solidFill>
                    <a:srgbClr val="613620"/>
                  </a:solidFill>
                  <a:latin typeface="Calibri" panose="020F0502020204030204" pitchFamily="34" charset="0"/>
                </a:endParaRPr>
              </a:p>
            </p:txBody>
          </p:sp>
        </mc:Choice>
        <mc:Fallback xmlns="">
          <p:sp>
            <p:nvSpPr>
              <p:cNvPr id="22" name="Content Placeholder 2">
                <a:extLst>
                  <a:ext uri="{FF2B5EF4-FFF2-40B4-BE49-F238E27FC236}">
                    <a16:creationId xmlns:a16="http://schemas.microsoft.com/office/drawing/2014/main" id="{05D4E556-DDFD-4785-8BB5-B24680E5A75B}"/>
                  </a:ext>
                </a:extLst>
              </p:cNvPr>
              <p:cNvSpPr txBox="1">
                <a:spLocks noRot="1" noChangeAspect="1" noMove="1" noResize="1" noEditPoints="1" noAdjustHandles="1" noChangeArrowheads="1" noChangeShapeType="1" noTextEdit="1"/>
              </p:cNvSpPr>
              <p:nvPr/>
            </p:nvSpPr>
            <p:spPr bwMode="auto">
              <a:xfrm>
                <a:off x="896031" y="742132"/>
                <a:ext cx="7351939" cy="462101"/>
              </a:xfrm>
              <a:prstGeom prst="rect">
                <a:avLst/>
              </a:prstGeom>
              <a:blipFill>
                <a:blip r:embed="rId4"/>
                <a:stretch>
                  <a:fillRect t="-53947" b="-407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6" name="图表 7">
            <a:extLst>
              <a:ext uri="{FF2B5EF4-FFF2-40B4-BE49-F238E27FC236}">
                <a16:creationId xmlns:a16="http://schemas.microsoft.com/office/drawing/2014/main" id="{030C645B-0A06-4E7E-AD0B-810C66F21C68}"/>
              </a:ext>
            </a:extLst>
          </p:cNvPr>
          <p:cNvGraphicFramePr/>
          <p:nvPr>
            <p:extLst>
              <p:ext uri="{D42A27DB-BD31-4B8C-83A1-F6EECF244321}">
                <p14:modId xmlns:p14="http://schemas.microsoft.com/office/powerpoint/2010/main" val="712829336"/>
              </p:ext>
            </p:extLst>
          </p:nvPr>
        </p:nvGraphicFramePr>
        <p:xfrm>
          <a:off x="342315" y="1319079"/>
          <a:ext cx="4320000" cy="2476633"/>
        </p:xfrm>
        <a:graphic>
          <a:graphicData uri="http://schemas.openxmlformats.org/drawingml/2006/chart">
            <c:chart xmlns:c="http://schemas.openxmlformats.org/drawingml/2006/chart" xmlns:r="http://schemas.openxmlformats.org/officeDocument/2006/relationships" r:id="rId5"/>
          </a:graphicData>
        </a:graphic>
      </p:graphicFrame>
      <p:sp>
        <p:nvSpPr>
          <p:cNvPr id="7" name="Content Placeholder 2">
            <a:extLst>
              <a:ext uri="{FF2B5EF4-FFF2-40B4-BE49-F238E27FC236}">
                <a16:creationId xmlns:a16="http://schemas.microsoft.com/office/drawing/2014/main" id="{93C74EDB-45D2-4994-A8DA-EC48C6613F2E}"/>
              </a:ext>
            </a:extLst>
          </p:cNvPr>
          <p:cNvSpPr txBox="1">
            <a:spLocks/>
          </p:cNvSpPr>
          <p:nvPr/>
        </p:nvSpPr>
        <p:spPr bwMode="auto">
          <a:xfrm>
            <a:off x="450957" y="4098064"/>
            <a:ext cx="7917061" cy="9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fontAlgn="base">
              <a:spcAft>
                <a:spcPct val="0"/>
              </a:spcAft>
              <a:buFont typeface="Arial" panose="020B0604020202020204" pitchFamily="34" charset="0"/>
              <a:buNone/>
            </a:pPr>
            <a:r>
              <a:rPr lang="en-US" altLang="zh-CN" sz="1100" b="1" dirty="0">
                <a:solidFill>
                  <a:srgbClr val="613620"/>
                </a:solidFill>
                <a:latin typeface="Calibri" panose="020F0502020204030204" pitchFamily="34" charset="0"/>
              </a:rPr>
              <a:t>Note:</a:t>
            </a:r>
          </a:p>
          <a:p>
            <a:pPr defTabSz="914400" fontAlgn="base">
              <a:spcAft>
                <a:spcPct val="0"/>
              </a:spcAft>
              <a:buFont typeface="Arial" panose="020B0604020202020204" pitchFamily="34" charset="0"/>
              <a:buNone/>
            </a:pPr>
            <a:r>
              <a:rPr lang="en-US" altLang="zh-CN" sz="1100" dirty="0">
                <a:solidFill>
                  <a:srgbClr val="613620"/>
                </a:solidFill>
                <a:latin typeface="Calibri" panose="020F0502020204030204" pitchFamily="34" charset="0"/>
              </a:rPr>
              <a:t>Number of CRH: 2008-2018 is retracted from </a:t>
            </a:r>
            <a:r>
              <a:rPr lang="en-US" altLang="zh-CN" sz="1100" i="1" dirty="0">
                <a:solidFill>
                  <a:srgbClr val="613620"/>
                </a:solidFill>
                <a:latin typeface="Calibri" panose="020F0502020204030204" pitchFamily="34" charset="0"/>
              </a:rPr>
              <a:t>Wind</a:t>
            </a:r>
            <a:r>
              <a:rPr lang="en-US" altLang="zh-CN" sz="1100" dirty="0">
                <a:solidFill>
                  <a:srgbClr val="613620"/>
                </a:solidFill>
                <a:latin typeface="Calibri" panose="020F0502020204030204" pitchFamily="34" charset="0"/>
              </a:rPr>
              <a:t>, 2020 is retracted from </a:t>
            </a:r>
            <a:r>
              <a:rPr lang="en-US" altLang="zh-CN" sz="1100" i="1" dirty="0">
                <a:solidFill>
                  <a:srgbClr val="613620"/>
                </a:solidFill>
                <a:latin typeface="Calibri" panose="020F0502020204030204" pitchFamily="34" charset="0"/>
                <a:hlinkClick r:id="rId6"/>
              </a:rPr>
              <a:t>The Thirteenth Five-Year Plan</a:t>
            </a:r>
            <a:r>
              <a:rPr lang="en-US" altLang="zh-CN" sz="1100" dirty="0">
                <a:solidFill>
                  <a:srgbClr val="613620"/>
                </a:solidFill>
                <a:latin typeface="Calibri" panose="020F0502020204030204" pitchFamily="34" charset="0"/>
              </a:rPr>
              <a:t>, assume same increase amount in 2019 and 2020 to reach the 2020 target.</a:t>
            </a:r>
          </a:p>
          <a:p>
            <a:pPr defTabSz="914400" fontAlgn="base">
              <a:spcAft>
                <a:spcPct val="0"/>
              </a:spcAft>
              <a:buFont typeface="Arial" panose="020B0604020202020204" pitchFamily="34" charset="0"/>
              <a:buNone/>
            </a:pPr>
            <a:r>
              <a:rPr lang="en-US" altLang="zh-CN" sz="1100" dirty="0">
                <a:solidFill>
                  <a:srgbClr val="613620"/>
                </a:solidFill>
                <a:latin typeface="Calibri" panose="020F0502020204030204" pitchFamily="34" charset="0"/>
              </a:rPr>
              <a:t>Percentage of CRH Passengers: 2008-2018 is retracted from </a:t>
            </a:r>
            <a:r>
              <a:rPr lang="en-US" altLang="zh-CN" sz="1100" i="1" dirty="0">
                <a:solidFill>
                  <a:srgbClr val="613620"/>
                </a:solidFill>
                <a:latin typeface="Calibri" panose="020F0502020204030204" pitchFamily="34" charset="0"/>
                <a:hlinkClick r:id="rId7"/>
              </a:rPr>
              <a:t>Yte1</a:t>
            </a:r>
            <a:r>
              <a:rPr lang="en-US" altLang="zh-CN" sz="1100" dirty="0">
                <a:solidFill>
                  <a:srgbClr val="613620"/>
                </a:solidFill>
                <a:latin typeface="Calibri" panose="020F0502020204030204" pitchFamily="34" charset="0"/>
              </a:rPr>
              <a:t>, 2020 is retracted from </a:t>
            </a:r>
            <a:r>
              <a:rPr lang="en-US" altLang="zh-CN" sz="1100" i="1" dirty="0">
                <a:solidFill>
                  <a:srgbClr val="613620"/>
                </a:solidFill>
                <a:latin typeface="Calibri" panose="020F0502020204030204" pitchFamily="34" charset="0"/>
                <a:hlinkClick r:id="rId6"/>
              </a:rPr>
              <a:t>The Thirteenth Five-Year Plan</a:t>
            </a:r>
            <a:r>
              <a:rPr lang="en-US" altLang="zh-CN" sz="1100" dirty="0">
                <a:solidFill>
                  <a:srgbClr val="613620"/>
                </a:solidFill>
                <a:latin typeface="Calibri" panose="020F0502020204030204" pitchFamily="34" charset="0"/>
              </a:rPr>
              <a:t>, assume same increase amount in 2018 and 2019.</a:t>
            </a:r>
            <a:endParaRPr lang="en-US" altLang="zh-CN" sz="1100" i="1" dirty="0">
              <a:solidFill>
                <a:srgbClr val="613620"/>
              </a:solidFill>
              <a:latin typeface="Calibri" panose="020F0502020204030204" pitchFamily="34" charset="0"/>
            </a:endParaRPr>
          </a:p>
        </p:txBody>
      </p:sp>
    </p:spTree>
    <p:extLst>
      <p:ext uri="{BB962C8B-B14F-4D97-AF65-F5344CB8AC3E}">
        <p14:creationId xmlns:p14="http://schemas.microsoft.com/office/powerpoint/2010/main" val="38165237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V="1">
            <a:off x="0" y="5056414"/>
            <a:ext cx="9144000" cy="87086"/>
            <a:chOff x="1239791" y="3373704"/>
            <a:chExt cx="5327375" cy="56535"/>
          </a:xfrm>
        </p:grpSpPr>
        <p:sp>
          <p:nvSpPr>
            <p:cNvPr id="8" name="矩形 7"/>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9" name="矩形 8"/>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0" name="矩形 9"/>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1" name="矩形 10"/>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sp>
        <p:nvSpPr>
          <p:cNvPr id="3" name="标题 2"/>
          <p:cNvSpPr>
            <a:spLocks noGrp="1"/>
          </p:cNvSpPr>
          <p:nvPr>
            <p:ph type="title"/>
          </p:nvPr>
        </p:nvSpPr>
        <p:spPr>
          <a:xfrm>
            <a:off x="450957" y="274636"/>
            <a:ext cx="4500751" cy="355983"/>
          </a:xfrm>
        </p:spPr>
        <p:txBody>
          <a:bodyPr/>
          <a:lstStyle/>
          <a:p>
            <a:r>
              <a:rPr lang="en-US" altLang="zh-CN" sz="2000" dirty="0"/>
              <a:t>Current Strategy And Proposed Strategy</a:t>
            </a:r>
            <a:endParaRPr lang="zh-CN" altLang="en-US" sz="2000" dirty="0"/>
          </a:p>
        </p:txBody>
      </p:sp>
      <p:sp>
        <p:nvSpPr>
          <p:cNvPr id="74" name="矩形 73"/>
          <p:cNvSpPr/>
          <p:nvPr/>
        </p:nvSpPr>
        <p:spPr>
          <a:xfrm>
            <a:off x="797503" y="1947610"/>
            <a:ext cx="2057709" cy="760978"/>
          </a:xfrm>
          <a:prstGeom prst="rect">
            <a:avLst/>
          </a:prstGeom>
        </p:spPr>
        <p:txBody>
          <a:bodyPr wrap="square">
            <a:spAutoFit/>
          </a:bodyPr>
          <a:lstStyle/>
          <a:p>
            <a:pPr lvl="0" algn="r">
              <a:lnSpc>
                <a:spcPct val="150000"/>
              </a:lnSpc>
              <a:defRPr/>
            </a:pPr>
            <a:r>
              <a:rPr lang="en-US" altLang="zh-CN" sz="1000" dirty="0">
                <a:solidFill>
                  <a:srgbClr val="613620"/>
                </a:solidFill>
                <a:cs typeface="Arial" panose="020B0604020202020204" pitchFamily="34" charset="0"/>
              </a:rPr>
              <a:t>CRH receives considerable investment from the government and enjoys huge popularity.</a:t>
            </a:r>
            <a:endParaRPr lang="zh-CN" altLang="en-US" sz="1000" dirty="0">
              <a:solidFill>
                <a:srgbClr val="613620"/>
              </a:solidFill>
            </a:endParaRPr>
          </a:p>
        </p:txBody>
      </p:sp>
      <p:sp>
        <p:nvSpPr>
          <p:cNvPr id="75" name="文本框 74"/>
          <p:cNvSpPr txBox="1"/>
          <p:nvPr/>
        </p:nvSpPr>
        <p:spPr>
          <a:xfrm>
            <a:off x="894402" y="1740917"/>
            <a:ext cx="1987852" cy="307777"/>
          </a:xfrm>
          <a:prstGeom prst="rect">
            <a:avLst/>
          </a:prstGeom>
          <a:noFill/>
        </p:spPr>
        <p:txBody>
          <a:bodyPr wrap="none" rtlCol="0">
            <a:spAutoFit/>
          </a:bodyPr>
          <a:lstStyle/>
          <a:p>
            <a:r>
              <a:rPr lang="da-DK" altLang="zh-CN" sz="1400" b="1" dirty="0">
                <a:solidFill>
                  <a:srgbClr val="2E5660"/>
                </a:solidFill>
                <a:latin typeface="微软雅黑" panose="020B0503020204020204" pitchFamily="34" charset="-122"/>
                <a:ea typeface="微软雅黑" panose="020B0503020204020204" pitchFamily="34" charset="-122"/>
              </a:rPr>
              <a:t>Promising exposure</a:t>
            </a:r>
            <a:endParaRPr lang="zh-CN" altLang="en-US" sz="1400" b="1" dirty="0">
              <a:solidFill>
                <a:srgbClr val="2E5660"/>
              </a:solidFill>
              <a:latin typeface="微软雅黑" panose="020B0503020204020204" pitchFamily="34" charset="-122"/>
              <a:ea typeface="微软雅黑" panose="020B0503020204020204" pitchFamily="34" charset="-122"/>
            </a:endParaRPr>
          </a:p>
        </p:txBody>
      </p:sp>
      <p:sp>
        <p:nvSpPr>
          <p:cNvPr id="76" name="矩形 75"/>
          <p:cNvSpPr/>
          <p:nvPr/>
        </p:nvSpPr>
        <p:spPr>
          <a:xfrm>
            <a:off x="1504509" y="3750546"/>
            <a:ext cx="2857121" cy="530145"/>
          </a:xfrm>
          <a:prstGeom prst="rect">
            <a:avLst/>
          </a:prstGeom>
        </p:spPr>
        <p:txBody>
          <a:bodyPr wrap="square">
            <a:spAutoFit/>
          </a:bodyPr>
          <a:lstStyle/>
          <a:p>
            <a:pPr lvl="0" algn="r">
              <a:lnSpc>
                <a:spcPct val="150000"/>
              </a:lnSpc>
              <a:defRPr/>
            </a:pPr>
            <a:r>
              <a:rPr lang="en-US" altLang="zh-CN" sz="1000" dirty="0">
                <a:solidFill>
                  <a:srgbClr val="613620"/>
                </a:solidFill>
                <a:cs typeface="Arial" panose="020B0604020202020204" pitchFamily="34" charset="0"/>
              </a:rPr>
              <a:t>Price is decided based on how many and for how much advertisements are sold last year.</a:t>
            </a:r>
            <a:endParaRPr lang="zh-CN" altLang="en-US" sz="1000" dirty="0">
              <a:solidFill>
                <a:srgbClr val="613620"/>
              </a:solidFill>
            </a:endParaRPr>
          </a:p>
        </p:txBody>
      </p:sp>
      <p:sp>
        <p:nvSpPr>
          <p:cNvPr id="77" name="文本框 76"/>
          <p:cNvSpPr txBox="1"/>
          <p:nvPr/>
        </p:nvSpPr>
        <p:spPr>
          <a:xfrm>
            <a:off x="2122427" y="3569164"/>
            <a:ext cx="2239203" cy="307777"/>
          </a:xfrm>
          <a:prstGeom prst="rect">
            <a:avLst/>
          </a:prstGeom>
          <a:noFill/>
        </p:spPr>
        <p:txBody>
          <a:bodyPr wrap="none" rtlCol="0">
            <a:spAutoFit/>
          </a:bodyPr>
          <a:lstStyle/>
          <a:p>
            <a:r>
              <a:rPr lang="da-DK" altLang="zh-CN" sz="1400" b="1" dirty="0">
                <a:solidFill>
                  <a:srgbClr val="CAA884"/>
                </a:solidFill>
                <a:latin typeface="微软雅黑" panose="020B0503020204020204" pitchFamily="34" charset="-122"/>
                <a:ea typeface="微软雅黑" panose="020B0503020204020204" pitchFamily="34" charset="-122"/>
              </a:rPr>
              <a:t>Demand-supply-based</a:t>
            </a:r>
            <a:endParaRPr lang="zh-CN" altLang="en-US" sz="1400" b="1" dirty="0">
              <a:solidFill>
                <a:srgbClr val="CAA884"/>
              </a:solidFill>
              <a:latin typeface="微软雅黑" panose="020B0503020204020204" pitchFamily="34" charset="-122"/>
              <a:ea typeface="微软雅黑" panose="020B0503020204020204" pitchFamily="34" charset="-122"/>
            </a:endParaRPr>
          </a:p>
        </p:txBody>
      </p:sp>
      <p:sp>
        <p:nvSpPr>
          <p:cNvPr id="127" name="矩形 126"/>
          <p:cNvSpPr/>
          <p:nvPr/>
        </p:nvSpPr>
        <p:spPr>
          <a:xfrm>
            <a:off x="5769160" y="1407787"/>
            <a:ext cx="2556133" cy="530145"/>
          </a:xfrm>
          <a:prstGeom prst="rect">
            <a:avLst/>
          </a:prstGeom>
        </p:spPr>
        <p:txBody>
          <a:bodyPr wrap="square">
            <a:spAutoFit/>
          </a:bodyPr>
          <a:lstStyle/>
          <a:p>
            <a:pPr lvl="0">
              <a:lnSpc>
                <a:spcPct val="150000"/>
              </a:lnSpc>
              <a:defRPr/>
            </a:pPr>
            <a:r>
              <a:rPr lang="en-US" altLang="zh-CN" sz="1000" dirty="0">
                <a:solidFill>
                  <a:srgbClr val="613620"/>
                </a:solidFill>
                <a:cs typeface="Arial" panose="020B0604020202020204" pitchFamily="34" charset="0"/>
              </a:rPr>
              <a:t>Increase in CRH is slowing down.</a:t>
            </a:r>
          </a:p>
          <a:p>
            <a:pPr lvl="0">
              <a:lnSpc>
                <a:spcPct val="150000"/>
              </a:lnSpc>
              <a:defRPr/>
            </a:pPr>
            <a:r>
              <a:rPr lang="en-US" altLang="zh-CN" sz="1000" dirty="0">
                <a:solidFill>
                  <a:srgbClr val="613620"/>
                </a:solidFill>
                <a:cs typeface="Arial" panose="020B0604020202020204" pitchFamily="34" charset="0"/>
              </a:rPr>
              <a:t>Construction plan is beyond midpoint</a:t>
            </a:r>
            <a:endParaRPr lang="zh-CN" altLang="en-US" sz="1000" dirty="0">
              <a:solidFill>
                <a:srgbClr val="613620"/>
              </a:solidFill>
            </a:endParaRPr>
          </a:p>
        </p:txBody>
      </p:sp>
      <p:sp>
        <p:nvSpPr>
          <p:cNvPr id="128" name="文本框 127"/>
          <p:cNvSpPr txBox="1"/>
          <p:nvPr/>
        </p:nvSpPr>
        <p:spPr>
          <a:xfrm>
            <a:off x="5755615" y="1211702"/>
            <a:ext cx="1574855" cy="307777"/>
          </a:xfrm>
          <a:prstGeom prst="rect">
            <a:avLst/>
          </a:prstGeom>
          <a:noFill/>
        </p:spPr>
        <p:txBody>
          <a:bodyPr wrap="none" rtlCol="0">
            <a:spAutoFit/>
          </a:bodyPr>
          <a:lstStyle/>
          <a:p>
            <a:r>
              <a:rPr lang="da-DK" altLang="zh-CN" sz="1400" b="1" dirty="0">
                <a:solidFill>
                  <a:srgbClr val="613620"/>
                </a:solidFill>
                <a:latin typeface="微软雅黑" panose="020B0503020204020204" pitchFamily="34" charset="-122"/>
                <a:ea typeface="微软雅黑" panose="020B0503020204020204" pitchFamily="34" charset="-122"/>
              </a:rPr>
              <a:t>Cooling market</a:t>
            </a:r>
            <a:endParaRPr lang="zh-CN" altLang="en-US" sz="1400" b="1" dirty="0">
              <a:solidFill>
                <a:srgbClr val="613620"/>
              </a:solidFill>
              <a:latin typeface="微软雅黑" panose="020B0503020204020204" pitchFamily="34" charset="-122"/>
              <a:ea typeface="微软雅黑" panose="020B0503020204020204" pitchFamily="34" charset="-122"/>
            </a:endParaRPr>
          </a:p>
        </p:txBody>
      </p:sp>
      <p:sp>
        <p:nvSpPr>
          <p:cNvPr id="129" name="矩形 128"/>
          <p:cNvSpPr/>
          <p:nvPr/>
        </p:nvSpPr>
        <p:spPr>
          <a:xfrm>
            <a:off x="5367145" y="3804139"/>
            <a:ext cx="3250728" cy="760978"/>
          </a:xfrm>
          <a:prstGeom prst="rect">
            <a:avLst/>
          </a:prstGeom>
        </p:spPr>
        <p:txBody>
          <a:bodyPr wrap="square">
            <a:spAutoFit/>
          </a:bodyPr>
          <a:lstStyle/>
          <a:p>
            <a:pPr lvl="0">
              <a:lnSpc>
                <a:spcPct val="150000"/>
              </a:lnSpc>
              <a:defRPr/>
            </a:pPr>
            <a:r>
              <a:rPr lang="en-US" altLang="zh-CN" sz="1000" dirty="0">
                <a:solidFill>
                  <a:srgbClr val="613620"/>
                </a:solidFill>
                <a:cs typeface="Arial" panose="020B0604020202020204" pitchFamily="34" charset="0"/>
              </a:rPr>
              <a:t>CRH ad is competing with other forms. </a:t>
            </a:r>
          </a:p>
          <a:p>
            <a:pPr lvl="0">
              <a:lnSpc>
                <a:spcPct val="150000"/>
              </a:lnSpc>
              <a:defRPr/>
            </a:pPr>
            <a:r>
              <a:rPr lang="en-US" altLang="zh-CN" sz="1000" dirty="0">
                <a:solidFill>
                  <a:srgbClr val="613620"/>
                </a:solidFill>
                <a:cs typeface="Arial" panose="020B0604020202020204" pitchFamily="34" charset="0"/>
              </a:rPr>
              <a:t>Clients can choose routes that they think are above average.</a:t>
            </a:r>
          </a:p>
          <a:p>
            <a:pPr lvl="0">
              <a:lnSpc>
                <a:spcPct val="150000"/>
              </a:lnSpc>
              <a:defRPr/>
            </a:pPr>
            <a:r>
              <a:rPr lang="en-US" altLang="zh-CN" sz="1000" dirty="0">
                <a:solidFill>
                  <a:srgbClr val="613620"/>
                </a:solidFill>
                <a:cs typeface="Arial" panose="020B0604020202020204" pitchFamily="34" charset="0"/>
              </a:rPr>
              <a:t>Clients could impact passenger volume for specific routes.</a:t>
            </a:r>
            <a:endParaRPr lang="zh-CN" altLang="en-US" sz="1000" dirty="0">
              <a:solidFill>
                <a:srgbClr val="613620"/>
              </a:solidFill>
            </a:endParaRPr>
          </a:p>
        </p:txBody>
      </p:sp>
      <p:sp>
        <p:nvSpPr>
          <p:cNvPr id="130" name="文本框 129"/>
          <p:cNvSpPr txBox="1"/>
          <p:nvPr/>
        </p:nvSpPr>
        <p:spPr>
          <a:xfrm>
            <a:off x="5367145" y="3591766"/>
            <a:ext cx="2272517" cy="307777"/>
          </a:xfrm>
          <a:prstGeom prst="rect">
            <a:avLst/>
          </a:prstGeom>
          <a:noFill/>
        </p:spPr>
        <p:txBody>
          <a:bodyPr wrap="square" rtlCol="0">
            <a:spAutoFit/>
          </a:bodyPr>
          <a:lstStyle/>
          <a:p>
            <a:r>
              <a:rPr lang="da-DK" altLang="zh-CN" sz="1400" b="1" dirty="0">
                <a:solidFill>
                  <a:srgbClr val="C51729"/>
                </a:solidFill>
                <a:latin typeface="微软雅黑" panose="020B0503020204020204" pitchFamily="34" charset="-122"/>
                <a:ea typeface="微软雅黑" panose="020B0503020204020204" pitchFamily="34" charset="-122"/>
              </a:rPr>
              <a:t>Impression-based</a:t>
            </a:r>
            <a:endParaRPr lang="zh-CN" altLang="en-US" sz="1400" b="1" dirty="0">
              <a:solidFill>
                <a:srgbClr val="C51729"/>
              </a:solidFill>
              <a:latin typeface="微软雅黑" panose="020B0503020204020204" pitchFamily="34" charset="-122"/>
              <a:ea typeface="微软雅黑" panose="020B0503020204020204" pitchFamily="34" charset="-122"/>
            </a:endParaRPr>
          </a:p>
        </p:txBody>
      </p:sp>
      <p:sp>
        <p:nvSpPr>
          <p:cNvPr id="62" name="Freeform 15"/>
          <p:cNvSpPr>
            <a:spLocks noEditPoints="1"/>
          </p:cNvSpPr>
          <p:nvPr/>
        </p:nvSpPr>
        <p:spPr bwMode="auto">
          <a:xfrm>
            <a:off x="5484674" y="2078292"/>
            <a:ext cx="1352061" cy="1403803"/>
          </a:xfrm>
          <a:custGeom>
            <a:avLst/>
            <a:gdLst>
              <a:gd name="T0" fmla="*/ 552 w 602"/>
              <a:gd name="T1" fmla="*/ 461 h 595"/>
              <a:gd name="T2" fmla="*/ 537 w 602"/>
              <a:gd name="T3" fmla="*/ 359 h 595"/>
              <a:gd name="T4" fmla="*/ 597 w 602"/>
              <a:gd name="T5" fmla="*/ 351 h 595"/>
              <a:gd name="T6" fmla="*/ 600 w 602"/>
              <a:gd name="T7" fmla="*/ 282 h 595"/>
              <a:gd name="T8" fmla="*/ 528 w 602"/>
              <a:gd name="T9" fmla="*/ 208 h 595"/>
              <a:gd name="T10" fmla="*/ 572 w 602"/>
              <a:gd name="T11" fmla="*/ 167 h 595"/>
              <a:gd name="T12" fmla="*/ 535 w 602"/>
              <a:gd name="T13" fmla="*/ 111 h 595"/>
              <a:gd name="T14" fmla="*/ 433 w 602"/>
              <a:gd name="T15" fmla="*/ 93 h 595"/>
              <a:gd name="T16" fmla="*/ 445 w 602"/>
              <a:gd name="T17" fmla="*/ 34 h 595"/>
              <a:gd name="T18" fmla="*/ 381 w 602"/>
              <a:gd name="T19" fmla="*/ 9 h 595"/>
              <a:gd name="T20" fmla="*/ 288 w 602"/>
              <a:gd name="T21" fmla="*/ 55 h 595"/>
              <a:gd name="T22" fmla="*/ 262 w 602"/>
              <a:gd name="T23" fmla="*/ 0 h 595"/>
              <a:gd name="T24" fmla="*/ 196 w 602"/>
              <a:gd name="T25" fmla="*/ 18 h 595"/>
              <a:gd name="T26" fmla="*/ 147 w 602"/>
              <a:gd name="T27" fmla="*/ 109 h 595"/>
              <a:gd name="T28" fmla="*/ 94 w 602"/>
              <a:gd name="T29" fmla="*/ 80 h 595"/>
              <a:gd name="T30" fmla="*/ 50 w 602"/>
              <a:gd name="T31" fmla="*/ 134 h 595"/>
              <a:gd name="T32" fmla="*/ 88 w 602"/>
              <a:gd name="T33" fmla="*/ 180 h 595"/>
              <a:gd name="T34" fmla="*/ 7 w 602"/>
              <a:gd name="T35" fmla="*/ 244 h 595"/>
              <a:gd name="T36" fmla="*/ 1 w 602"/>
              <a:gd name="T37" fmla="*/ 313 h 595"/>
              <a:gd name="T38" fmla="*/ 60 w 602"/>
              <a:gd name="T39" fmla="*/ 328 h 595"/>
              <a:gd name="T40" fmla="*/ 32 w 602"/>
              <a:gd name="T41" fmla="*/ 428 h 595"/>
              <a:gd name="T42" fmla="*/ 68 w 602"/>
              <a:gd name="T43" fmla="*/ 487 h 595"/>
              <a:gd name="T44" fmla="*/ 124 w 602"/>
              <a:gd name="T45" fmla="*/ 465 h 595"/>
              <a:gd name="T46" fmla="*/ 160 w 602"/>
              <a:gd name="T47" fmla="*/ 562 h 595"/>
              <a:gd name="T48" fmla="*/ 223 w 602"/>
              <a:gd name="T49" fmla="*/ 588 h 595"/>
              <a:gd name="T50" fmla="*/ 256 w 602"/>
              <a:gd name="T51" fmla="*/ 537 h 595"/>
              <a:gd name="T52" fmla="*/ 342 w 602"/>
              <a:gd name="T53" fmla="*/ 594 h 595"/>
              <a:gd name="T54" fmla="*/ 409 w 602"/>
              <a:gd name="T55" fmla="*/ 578 h 595"/>
              <a:gd name="T56" fmla="*/ 406 w 602"/>
              <a:gd name="T57" fmla="*/ 518 h 595"/>
              <a:gd name="T58" fmla="*/ 509 w 602"/>
              <a:gd name="T59" fmla="*/ 514 h 595"/>
              <a:gd name="T60" fmla="*/ 533 w 602"/>
              <a:gd name="T61" fmla="*/ 489 h 595"/>
              <a:gd name="T62" fmla="*/ 188 w 602"/>
              <a:gd name="T63" fmla="*/ 435 h 595"/>
              <a:gd name="T64" fmla="*/ 414 w 602"/>
              <a:gd name="T65" fmla="*/ 161 h 595"/>
              <a:gd name="T66" fmla="*/ 188 w 602"/>
              <a:gd name="T67" fmla="*/ 43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2" h="595">
                <a:moveTo>
                  <a:pt x="553" y="461"/>
                </a:moveTo>
                <a:cubicBezTo>
                  <a:pt x="552" y="461"/>
                  <a:pt x="552" y="461"/>
                  <a:pt x="552" y="461"/>
                </a:cubicBezTo>
                <a:cubicBezTo>
                  <a:pt x="515" y="414"/>
                  <a:pt x="515" y="414"/>
                  <a:pt x="515" y="414"/>
                </a:cubicBezTo>
                <a:cubicBezTo>
                  <a:pt x="537" y="359"/>
                  <a:pt x="537" y="359"/>
                  <a:pt x="537" y="359"/>
                </a:cubicBezTo>
                <a:cubicBezTo>
                  <a:pt x="596" y="350"/>
                  <a:pt x="596" y="350"/>
                  <a:pt x="596" y="350"/>
                </a:cubicBezTo>
                <a:cubicBezTo>
                  <a:pt x="597" y="351"/>
                  <a:pt x="597" y="351"/>
                  <a:pt x="597" y="351"/>
                </a:cubicBezTo>
                <a:cubicBezTo>
                  <a:pt x="601" y="328"/>
                  <a:pt x="602" y="305"/>
                  <a:pt x="601" y="282"/>
                </a:cubicBezTo>
                <a:cubicBezTo>
                  <a:pt x="600" y="282"/>
                  <a:pt x="600" y="282"/>
                  <a:pt x="600" y="282"/>
                </a:cubicBezTo>
                <a:cubicBezTo>
                  <a:pt x="543" y="266"/>
                  <a:pt x="543" y="266"/>
                  <a:pt x="543" y="266"/>
                </a:cubicBezTo>
                <a:cubicBezTo>
                  <a:pt x="528" y="208"/>
                  <a:pt x="528" y="208"/>
                  <a:pt x="528" y="208"/>
                </a:cubicBezTo>
                <a:cubicBezTo>
                  <a:pt x="571" y="167"/>
                  <a:pt x="571" y="167"/>
                  <a:pt x="571" y="167"/>
                </a:cubicBezTo>
                <a:cubicBezTo>
                  <a:pt x="572" y="167"/>
                  <a:pt x="572" y="167"/>
                  <a:pt x="572" y="167"/>
                </a:cubicBezTo>
                <a:cubicBezTo>
                  <a:pt x="562" y="147"/>
                  <a:pt x="550" y="128"/>
                  <a:pt x="536" y="110"/>
                </a:cubicBezTo>
                <a:cubicBezTo>
                  <a:pt x="535" y="111"/>
                  <a:pt x="535" y="111"/>
                  <a:pt x="535" y="111"/>
                </a:cubicBezTo>
                <a:cubicBezTo>
                  <a:pt x="479" y="132"/>
                  <a:pt x="479" y="132"/>
                  <a:pt x="479" y="132"/>
                </a:cubicBezTo>
                <a:cubicBezTo>
                  <a:pt x="433" y="93"/>
                  <a:pt x="433" y="93"/>
                  <a:pt x="433" y="93"/>
                </a:cubicBezTo>
                <a:cubicBezTo>
                  <a:pt x="444" y="34"/>
                  <a:pt x="444" y="34"/>
                  <a:pt x="444" y="34"/>
                </a:cubicBezTo>
                <a:cubicBezTo>
                  <a:pt x="445" y="34"/>
                  <a:pt x="445" y="34"/>
                  <a:pt x="445" y="34"/>
                </a:cubicBezTo>
                <a:cubicBezTo>
                  <a:pt x="424" y="23"/>
                  <a:pt x="402" y="14"/>
                  <a:pt x="380" y="8"/>
                </a:cubicBezTo>
                <a:cubicBezTo>
                  <a:pt x="381" y="9"/>
                  <a:pt x="381" y="9"/>
                  <a:pt x="381" y="9"/>
                </a:cubicBezTo>
                <a:cubicBezTo>
                  <a:pt x="347" y="59"/>
                  <a:pt x="347" y="59"/>
                  <a:pt x="347" y="59"/>
                </a:cubicBezTo>
                <a:cubicBezTo>
                  <a:pt x="288" y="55"/>
                  <a:pt x="288" y="55"/>
                  <a:pt x="288" y="55"/>
                </a:cubicBezTo>
                <a:cubicBezTo>
                  <a:pt x="261" y="1"/>
                  <a:pt x="261" y="1"/>
                  <a:pt x="261" y="1"/>
                </a:cubicBezTo>
                <a:cubicBezTo>
                  <a:pt x="262" y="0"/>
                  <a:pt x="262" y="0"/>
                  <a:pt x="262" y="0"/>
                </a:cubicBezTo>
                <a:cubicBezTo>
                  <a:pt x="239" y="3"/>
                  <a:pt x="216" y="9"/>
                  <a:pt x="195" y="17"/>
                </a:cubicBezTo>
                <a:cubicBezTo>
                  <a:pt x="196" y="18"/>
                  <a:pt x="196" y="18"/>
                  <a:pt x="196" y="18"/>
                </a:cubicBezTo>
                <a:cubicBezTo>
                  <a:pt x="198" y="77"/>
                  <a:pt x="198" y="77"/>
                  <a:pt x="198" y="77"/>
                </a:cubicBezTo>
                <a:cubicBezTo>
                  <a:pt x="147" y="109"/>
                  <a:pt x="147" y="109"/>
                  <a:pt x="147" y="109"/>
                </a:cubicBezTo>
                <a:cubicBezTo>
                  <a:pt x="94" y="81"/>
                  <a:pt x="94" y="81"/>
                  <a:pt x="94" y="81"/>
                </a:cubicBezTo>
                <a:cubicBezTo>
                  <a:pt x="94" y="80"/>
                  <a:pt x="94" y="80"/>
                  <a:pt x="94" y="80"/>
                </a:cubicBezTo>
                <a:cubicBezTo>
                  <a:pt x="86" y="89"/>
                  <a:pt x="77" y="97"/>
                  <a:pt x="70" y="107"/>
                </a:cubicBezTo>
                <a:cubicBezTo>
                  <a:pt x="62" y="115"/>
                  <a:pt x="56" y="124"/>
                  <a:pt x="50" y="134"/>
                </a:cubicBezTo>
                <a:cubicBezTo>
                  <a:pt x="51" y="133"/>
                  <a:pt x="51" y="133"/>
                  <a:pt x="51" y="133"/>
                </a:cubicBezTo>
                <a:cubicBezTo>
                  <a:pt x="88" y="180"/>
                  <a:pt x="88" y="180"/>
                  <a:pt x="88" y="180"/>
                </a:cubicBezTo>
                <a:cubicBezTo>
                  <a:pt x="66" y="236"/>
                  <a:pt x="66" y="236"/>
                  <a:pt x="66" y="236"/>
                </a:cubicBezTo>
                <a:cubicBezTo>
                  <a:pt x="7" y="244"/>
                  <a:pt x="7" y="244"/>
                  <a:pt x="7" y="244"/>
                </a:cubicBezTo>
                <a:cubicBezTo>
                  <a:pt x="6" y="244"/>
                  <a:pt x="6" y="244"/>
                  <a:pt x="6" y="244"/>
                </a:cubicBezTo>
                <a:cubicBezTo>
                  <a:pt x="2" y="267"/>
                  <a:pt x="0" y="290"/>
                  <a:pt x="1" y="313"/>
                </a:cubicBezTo>
                <a:cubicBezTo>
                  <a:pt x="2" y="312"/>
                  <a:pt x="2" y="312"/>
                  <a:pt x="2" y="312"/>
                </a:cubicBezTo>
                <a:cubicBezTo>
                  <a:pt x="60" y="328"/>
                  <a:pt x="60" y="328"/>
                  <a:pt x="60" y="328"/>
                </a:cubicBezTo>
                <a:cubicBezTo>
                  <a:pt x="74" y="386"/>
                  <a:pt x="74" y="386"/>
                  <a:pt x="74" y="386"/>
                </a:cubicBezTo>
                <a:cubicBezTo>
                  <a:pt x="32" y="428"/>
                  <a:pt x="32" y="428"/>
                  <a:pt x="32" y="428"/>
                </a:cubicBezTo>
                <a:cubicBezTo>
                  <a:pt x="31" y="428"/>
                  <a:pt x="31" y="428"/>
                  <a:pt x="31" y="428"/>
                </a:cubicBezTo>
                <a:cubicBezTo>
                  <a:pt x="41" y="449"/>
                  <a:pt x="53" y="468"/>
                  <a:pt x="68" y="487"/>
                </a:cubicBezTo>
                <a:cubicBezTo>
                  <a:pt x="68" y="485"/>
                  <a:pt x="68" y="485"/>
                  <a:pt x="68" y="485"/>
                </a:cubicBezTo>
                <a:cubicBezTo>
                  <a:pt x="124" y="465"/>
                  <a:pt x="124" y="465"/>
                  <a:pt x="124" y="465"/>
                </a:cubicBezTo>
                <a:cubicBezTo>
                  <a:pt x="170" y="503"/>
                  <a:pt x="170" y="503"/>
                  <a:pt x="170" y="503"/>
                </a:cubicBezTo>
                <a:cubicBezTo>
                  <a:pt x="160" y="562"/>
                  <a:pt x="160" y="562"/>
                  <a:pt x="160" y="562"/>
                </a:cubicBezTo>
                <a:cubicBezTo>
                  <a:pt x="159" y="562"/>
                  <a:pt x="159" y="562"/>
                  <a:pt x="159" y="562"/>
                </a:cubicBezTo>
                <a:cubicBezTo>
                  <a:pt x="180" y="573"/>
                  <a:pt x="201" y="582"/>
                  <a:pt x="223" y="588"/>
                </a:cubicBezTo>
                <a:cubicBezTo>
                  <a:pt x="223" y="587"/>
                  <a:pt x="223" y="587"/>
                  <a:pt x="223" y="587"/>
                </a:cubicBezTo>
                <a:cubicBezTo>
                  <a:pt x="256" y="537"/>
                  <a:pt x="256" y="537"/>
                  <a:pt x="256" y="537"/>
                </a:cubicBezTo>
                <a:cubicBezTo>
                  <a:pt x="316" y="541"/>
                  <a:pt x="316" y="541"/>
                  <a:pt x="316" y="541"/>
                </a:cubicBezTo>
                <a:cubicBezTo>
                  <a:pt x="342" y="594"/>
                  <a:pt x="342" y="594"/>
                  <a:pt x="342" y="594"/>
                </a:cubicBezTo>
                <a:cubicBezTo>
                  <a:pt x="342" y="595"/>
                  <a:pt x="342" y="595"/>
                  <a:pt x="342" y="595"/>
                </a:cubicBezTo>
                <a:cubicBezTo>
                  <a:pt x="365" y="592"/>
                  <a:pt x="387" y="586"/>
                  <a:pt x="409" y="578"/>
                </a:cubicBezTo>
                <a:cubicBezTo>
                  <a:pt x="408" y="578"/>
                  <a:pt x="408" y="578"/>
                  <a:pt x="408" y="578"/>
                </a:cubicBezTo>
                <a:cubicBezTo>
                  <a:pt x="406" y="518"/>
                  <a:pt x="406" y="518"/>
                  <a:pt x="406" y="518"/>
                </a:cubicBezTo>
                <a:cubicBezTo>
                  <a:pt x="456" y="486"/>
                  <a:pt x="456" y="486"/>
                  <a:pt x="456" y="486"/>
                </a:cubicBezTo>
                <a:cubicBezTo>
                  <a:pt x="509" y="514"/>
                  <a:pt x="509" y="514"/>
                  <a:pt x="509" y="514"/>
                </a:cubicBezTo>
                <a:cubicBezTo>
                  <a:pt x="509" y="515"/>
                  <a:pt x="509" y="515"/>
                  <a:pt x="509" y="515"/>
                </a:cubicBezTo>
                <a:cubicBezTo>
                  <a:pt x="517" y="506"/>
                  <a:pt x="526" y="498"/>
                  <a:pt x="533" y="489"/>
                </a:cubicBezTo>
                <a:cubicBezTo>
                  <a:pt x="540" y="480"/>
                  <a:pt x="547" y="471"/>
                  <a:pt x="553" y="461"/>
                </a:cubicBezTo>
                <a:close/>
                <a:moveTo>
                  <a:pt x="188" y="435"/>
                </a:moveTo>
                <a:cubicBezTo>
                  <a:pt x="113" y="372"/>
                  <a:pt x="102" y="261"/>
                  <a:pt x="164" y="185"/>
                </a:cubicBezTo>
                <a:cubicBezTo>
                  <a:pt x="227" y="109"/>
                  <a:pt x="339" y="98"/>
                  <a:pt x="414" y="161"/>
                </a:cubicBezTo>
                <a:cubicBezTo>
                  <a:pt x="490" y="223"/>
                  <a:pt x="501" y="335"/>
                  <a:pt x="439" y="411"/>
                </a:cubicBezTo>
                <a:cubicBezTo>
                  <a:pt x="376" y="486"/>
                  <a:pt x="264" y="497"/>
                  <a:pt x="188" y="435"/>
                </a:cubicBezTo>
                <a:close/>
              </a:path>
            </a:pathLst>
          </a:custGeom>
          <a:solidFill>
            <a:sysClr val="window" lastClr="FFFFFF">
              <a:lumMod val="95000"/>
            </a:sysClr>
          </a:solidFill>
          <a:ln w="12700" cap="flat" cmpd="sng" algn="ctr">
            <a:noFill/>
            <a:prstDash val="solid"/>
            <a:miter lim="800000"/>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5652154" y="2271644"/>
            <a:ext cx="1017098" cy="1017098"/>
          </a:xfrm>
          <a:prstGeom prst="ellipse">
            <a:avLst/>
          </a:prstGeom>
          <a:solidFill>
            <a:srgbClr val="C51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843485" y="2447332"/>
            <a:ext cx="634435" cy="665722"/>
          </a:xfrm>
          <a:prstGeom prst="ellipse">
            <a:avLst/>
          </a:prstGeom>
          <a:gradFill flip="none" rotWithShape="1">
            <a:gsLst>
              <a:gs pos="0">
                <a:srgbClr val="FFFFFF"/>
              </a:gs>
              <a:gs pos="100000">
                <a:srgbClr val="B8BBBC"/>
              </a:gs>
            </a:gsLst>
            <a:lin ang="18900000" scaled="0"/>
            <a:tileRect/>
          </a:gradFill>
          <a:ln w="12700" cap="flat" cmpd="sng" algn="ctr">
            <a:gradFill>
              <a:gsLst>
                <a:gs pos="100000">
                  <a:sysClr val="window" lastClr="FFFFFF"/>
                </a:gs>
                <a:gs pos="0">
                  <a:srgbClr val="BFC2C3"/>
                </a:gs>
              </a:gsLst>
              <a:lin ang="18900000" scaled="0"/>
            </a:gradFill>
            <a:prstDash val="solid"/>
            <a:miter lim="800000"/>
          </a:ln>
          <a:effectLst>
            <a:outerShdw blurRad="203200" dist="76200" dir="2700000" sx="102000" sy="102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微软雅黑"/>
              <a:cs typeface="+mn-cs"/>
            </a:endParaRPr>
          </a:p>
        </p:txBody>
      </p:sp>
      <p:sp>
        <p:nvSpPr>
          <p:cNvPr id="131" name="AutoShape 4"/>
          <p:cNvSpPr>
            <a:spLocks/>
          </p:cNvSpPr>
          <p:nvPr/>
        </p:nvSpPr>
        <p:spPr bwMode="auto">
          <a:xfrm>
            <a:off x="5898776" y="2507061"/>
            <a:ext cx="538240" cy="5401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C51729"/>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61" name="Freeform 14"/>
          <p:cNvSpPr>
            <a:spLocks noEditPoints="1"/>
          </p:cNvSpPr>
          <p:nvPr/>
        </p:nvSpPr>
        <p:spPr bwMode="auto">
          <a:xfrm>
            <a:off x="4494792" y="1594883"/>
            <a:ext cx="1205157" cy="1244339"/>
          </a:xfrm>
          <a:custGeom>
            <a:avLst/>
            <a:gdLst>
              <a:gd name="T0" fmla="*/ 497 w 528"/>
              <a:gd name="T1" fmla="*/ 380 h 519"/>
              <a:gd name="T2" fmla="*/ 475 w 528"/>
              <a:gd name="T3" fmla="*/ 292 h 519"/>
              <a:gd name="T4" fmla="*/ 527 w 528"/>
              <a:gd name="T5" fmla="*/ 280 h 519"/>
              <a:gd name="T6" fmla="*/ 524 w 528"/>
              <a:gd name="T7" fmla="*/ 220 h 519"/>
              <a:gd name="T8" fmla="*/ 454 w 528"/>
              <a:gd name="T9" fmla="*/ 161 h 519"/>
              <a:gd name="T10" fmla="*/ 488 w 528"/>
              <a:gd name="T11" fmla="*/ 121 h 519"/>
              <a:gd name="T12" fmla="*/ 452 w 528"/>
              <a:gd name="T13" fmla="*/ 76 h 519"/>
              <a:gd name="T14" fmla="*/ 361 w 528"/>
              <a:gd name="T15" fmla="*/ 69 h 519"/>
              <a:gd name="T16" fmla="*/ 366 w 528"/>
              <a:gd name="T17" fmla="*/ 16 h 519"/>
              <a:gd name="T18" fmla="*/ 308 w 528"/>
              <a:gd name="T19" fmla="*/ 0 h 519"/>
              <a:gd name="T20" fmla="*/ 231 w 528"/>
              <a:gd name="T21" fmla="*/ 48 h 519"/>
              <a:gd name="T22" fmla="*/ 204 w 528"/>
              <a:gd name="T23" fmla="*/ 3 h 519"/>
              <a:gd name="T24" fmla="*/ 147 w 528"/>
              <a:gd name="T25" fmla="*/ 24 h 519"/>
              <a:gd name="T26" fmla="*/ 113 w 528"/>
              <a:gd name="T27" fmla="*/ 108 h 519"/>
              <a:gd name="T28" fmla="*/ 65 w 528"/>
              <a:gd name="T29" fmla="*/ 88 h 519"/>
              <a:gd name="T30" fmla="*/ 30 w 528"/>
              <a:gd name="T31" fmla="*/ 138 h 519"/>
              <a:gd name="T32" fmla="*/ 68 w 528"/>
              <a:gd name="T33" fmla="*/ 175 h 519"/>
              <a:gd name="T34" fmla="*/ 2 w 528"/>
              <a:gd name="T35" fmla="*/ 238 h 519"/>
              <a:gd name="T36" fmla="*/ 4 w 528"/>
              <a:gd name="T37" fmla="*/ 299 h 519"/>
              <a:gd name="T38" fmla="*/ 56 w 528"/>
              <a:gd name="T39" fmla="*/ 307 h 519"/>
              <a:gd name="T40" fmla="*/ 40 w 528"/>
              <a:gd name="T41" fmla="*/ 396 h 519"/>
              <a:gd name="T42" fmla="*/ 77 w 528"/>
              <a:gd name="T43" fmla="*/ 444 h 519"/>
              <a:gd name="T44" fmla="*/ 124 w 528"/>
              <a:gd name="T45" fmla="*/ 420 h 519"/>
              <a:gd name="T46" fmla="*/ 164 w 528"/>
              <a:gd name="T47" fmla="*/ 502 h 519"/>
              <a:gd name="T48" fmla="*/ 221 w 528"/>
              <a:gd name="T49" fmla="*/ 519 h 519"/>
              <a:gd name="T50" fmla="*/ 246 w 528"/>
              <a:gd name="T51" fmla="*/ 472 h 519"/>
              <a:gd name="T52" fmla="*/ 326 w 528"/>
              <a:gd name="T53" fmla="*/ 514 h 519"/>
              <a:gd name="T54" fmla="*/ 383 w 528"/>
              <a:gd name="T55" fmla="*/ 494 h 519"/>
              <a:gd name="T56" fmla="*/ 374 w 528"/>
              <a:gd name="T57" fmla="*/ 442 h 519"/>
              <a:gd name="T58" fmla="*/ 464 w 528"/>
              <a:gd name="T59" fmla="*/ 429 h 519"/>
              <a:gd name="T60" fmla="*/ 483 w 528"/>
              <a:gd name="T61" fmla="*/ 406 h 519"/>
              <a:gd name="T62" fmla="*/ 178 w 528"/>
              <a:gd name="T63" fmla="*/ 389 h 519"/>
              <a:gd name="T64" fmla="*/ 351 w 528"/>
              <a:gd name="T65" fmla="*/ 130 h 519"/>
              <a:gd name="T66" fmla="*/ 178 w 528"/>
              <a:gd name="T67" fmla="*/ 38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19">
                <a:moveTo>
                  <a:pt x="498" y="380"/>
                </a:moveTo>
                <a:cubicBezTo>
                  <a:pt x="497" y="380"/>
                  <a:pt x="497" y="380"/>
                  <a:pt x="497" y="380"/>
                </a:cubicBezTo>
                <a:cubicBezTo>
                  <a:pt x="461" y="342"/>
                  <a:pt x="461" y="342"/>
                  <a:pt x="461" y="342"/>
                </a:cubicBezTo>
                <a:cubicBezTo>
                  <a:pt x="475" y="292"/>
                  <a:pt x="475" y="292"/>
                  <a:pt x="475" y="292"/>
                </a:cubicBezTo>
                <a:cubicBezTo>
                  <a:pt x="526" y="279"/>
                  <a:pt x="526" y="279"/>
                  <a:pt x="526" y="279"/>
                </a:cubicBezTo>
                <a:cubicBezTo>
                  <a:pt x="527" y="280"/>
                  <a:pt x="527" y="280"/>
                  <a:pt x="527" y="280"/>
                </a:cubicBezTo>
                <a:cubicBezTo>
                  <a:pt x="528" y="259"/>
                  <a:pt x="527" y="239"/>
                  <a:pt x="524" y="219"/>
                </a:cubicBezTo>
                <a:cubicBezTo>
                  <a:pt x="524" y="220"/>
                  <a:pt x="524" y="220"/>
                  <a:pt x="524" y="220"/>
                </a:cubicBezTo>
                <a:cubicBezTo>
                  <a:pt x="472" y="211"/>
                  <a:pt x="472" y="211"/>
                  <a:pt x="472" y="211"/>
                </a:cubicBezTo>
                <a:cubicBezTo>
                  <a:pt x="454" y="161"/>
                  <a:pt x="454" y="161"/>
                  <a:pt x="454" y="161"/>
                </a:cubicBezTo>
                <a:cubicBezTo>
                  <a:pt x="488" y="121"/>
                  <a:pt x="488" y="121"/>
                  <a:pt x="488" y="121"/>
                </a:cubicBezTo>
                <a:cubicBezTo>
                  <a:pt x="488" y="121"/>
                  <a:pt x="488" y="121"/>
                  <a:pt x="488" y="121"/>
                </a:cubicBezTo>
                <a:cubicBezTo>
                  <a:pt x="478" y="105"/>
                  <a:pt x="466" y="89"/>
                  <a:pt x="452" y="75"/>
                </a:cubicBezTo>
                <a:cubicBezTo>
                  <a:pt x="452" y="76"/>
                  <a:pt x="452" y="76"/>
                  <a:pt x="452" y="76"/>
                </a:cubicBezTo>
                <a:cubicBezTo>
                  <a:pt x="405" y="99"/>
                  <a:pt x="405" y="99"/>
                  <a:pt x="405" y="99"/>
                </a:cubicBezTo>
                <a:cubicBezTo>
                  <a:pt x="361" y="69"/>
                  <a:pt x="361" y="69"/>
                  <a:pt x="361" y="69"/>
                </a:cubicBezTo>
                <a:cubicBezTo>
                  <a:pt x="365" y="17"/>
                  <a:pt x="365" y="17"/>
                  <a:pt x="365" y="17"/>
                </a:cubicBezTo>
                <a:cubicBezTo>
                  <a:pt x="366" y="16"/>
                  <a:pt x="366" y="16"/>
                  <a:pt x="366" y="16"/>
                </a:cubicBezTo>
                <a:cubicBezTo>
                  <a:pt x="347" y="8"/>
                  <a:pt x="327" y="3"/>
                  <a:pt x="308" y="0"/>
                </a:cubicBezTo>
                <a:cubicBezTo>
                  <a:pt x="308" y="0"/>
                  <a:pt x="308" y="0"/>
                  <a:pt x="308" y="0"/>
                </a:cubicBezTo>
                <a:cubicBezTo>
                  <a:pt x="283" y="47"/>
                  <a:pt x="283" y="47"/>
                  <a:pt x="283" y="47"/>
                </a:cubicBezTo>
                <a:cubicBezTo>
                  <a:pt x="231" y="48"/>
                  <a:pt x="231" y="48"/>
                  <a:pt x="231" y="48"/>
                </a:cubicBezTo>
                <a:cubicBezTo>
                  <a:pt x="203" y="4"/>
                  <a:pt x="203" y="4"/>
                  <a:pt x="203" y="4"/>
                </a:cubicBezTo>
                <a:cubicBezTo>
                  <a:pt x="204" y="3"/>
                  <a:pt x="204" y="3"/>
                  <a:pt x="204" y="3"/>
                </a:cubicBezTo>
                <a:cubicBezTo>
                  <a:pt x="184" y="8"/>
                  <a:pt x="165" y="15"/>
                  <a:pt x="147" y="24"/>
                </a:cubicBezTo>
                <a:cubicBezTo>
                  <a:pt x="147" y="24"/>
                  <a:pt x="147" y="24"/>
                  <a:pt x="147" y="24"/>
                </a:cubicBezTo>
                <a:cubicBezTo>
                  <a:pt x="155" y="76"/>
                  <a:pt x="155" y="76"/>
                  <a:pt x="155" y="76"/>
                </a:cubicBezTo>
                <a:cubicBezTo>
                  <a:pt x="113" y="108"/>
                  <a:pt x="113" y="108"/>
                  <a:pt x="113" y="108"/>
                </a:cubicBezTo>
                <a:cubicBezTo>
                  <a:pt x="65" y="88"/>
                  <a:pt x="65" y="88"/>
                  <a:pt x="65" y="88"/>
                </a:cubicBezTo>
                <a:cubicBezTo>
                  <a:pt x="65" y="88"/>
                  <a:pt x="65" y="88"/>
                  <a:pt x="65" y="88"/>
                </a:cubicBezTo>
                <a:cubicBezTo>
                  <a:pt x="58" y="95"/>
                  <a:pt x="51" y="104"/>
                  <a:pt x="45" y="113"/>
                </a:cubicBezTo>
                <a:cubicBezTo>
                  <a:pt x="40" y="121"/>
                  <a:pt x="35" y="129"/>
                  <a:pt x="30" y="138"/>
                </a:cubicBezTo>
                <a:cubicBezTo>
                  <a:pt x="31" y="138"/>
                  <a:pt x="31" y="138"/>
                  <a:pt x="31" y="138"/>
                </a:cubicBezTo>
                <a:cubicBezTo>
                  <a:pt x="68" y="175"/>
                  <a:pt x="68" y="175"/>
                  <a:pt x="68" y="175"/>
                </a:cubicBezTo>
                <a:cubicBezTo>
                  <a:pt x="53" y="226"/>
                  <a:pt x="53" y="226"/>
                  <a:pt x="53" y="226"/>
                </a:cubicBezTo>
                <a:cubicBezTo>
                  <a:pt x="2" y="238"/>
                  <a:pt x="2" y="238"/>
                  <a:pt x="2" y="238"/>
                </a:cubicBezTo>
                <a:cubicBezTo>
                  <a:pt x="2" y="238"/>
                  <a:pt x="2" y="238"/>
                  <a:pt x="2" y="238"/>
                </a:cubicBezTo>
                <a:cubicBezTo>
                  <a:pt x="0" y="258"/>
                  <a:pt x="1" y="279"/>
                  <a:pt x="4" y="299"/>
                </a:cubicBezTo>
                <a:cubicBezTo>
                  <a:pt x="4" y="298"/>
                  <a:pt x="4" y="298"/>
                  <a:pt x="4" y="298"/>
                </a:cubicBezTo>
                <a:cubicBezTo>
                  <a:pt x="56" y="307"/>
                  <a:pt x="56" y="307"/>
                  <a:pt x="56" y="307"/>
                </a:cubicBezTo>
                <a:cubicBezTo>
                  <a:pt x="74" y="356"/>
                  <a:pt x="74" y="356"/>
                  <a:pt x="74" y="356"/>
                </a:cubicBezTo>
                <a:cubicBezTo>
                  <a:pt x="40" y="396"/>
                  <a:pt x="40" y="396"/>
                  <a:pt x="40" y="396"/>
                </a:cubicBezTo>
                <a:cubicBezTo>
                  <a:pt x="39" y="396"/>
                  <a:pt x="39" y="396"/>
                  <a:pt x="39" y="396"/>
                </a:cubicBezTo>
                <a:cubicBezTo>
                  <a:pt x="50" y="413"/>
                  <a:pt x="62" y="430"/>
                  <a:pt x="77" y="444"/>
                </a:cubicBezTo>
                <a:cubicBezTo>
                  <a:pt x="77" y="443"/>
                  <a:pt x="77" y="443"/>
                  <a:pt x="77" y="443"/>
                </a:cubicBezTo>
                <a:cubicBezTo>
                  <a:pt x="124" y="420"/>
                  <a:pt x="124" y="420"/>
                  <a:pt x="124" y="420"/>
                </a:cubicBezTo>
                <a:cubicBezTo>
                  <a:pt x="167" y="450"/>
                  <a:pt x="167" y="450"/>
                  <a:pt x="167" y="450"/>
                </a:cubicBezTo>
                <a:cubicBezTo>
                  <a:pt x="164" y="502"/>
                  <a:pt x="164" y="502"/>
                  <a:pt x="164" y="502"/>
                </a:cubicBezTo>
                <a:cubicBezTo>
                  <a:pt x="163" y="502"/>
                  <a:pt x="163" y="502"/>
                  <a:pt x="163" y="502"/>
                </a:cubicBezTo>
                <a:cubicBezTo>
                  <a:pt x="182" y="510"/>
                  <a:pt x="202" y="516"/>
                  <a:pt x="221" y="519"/>
                </a:cubicBezTo>
                <a:cubicBezTo>
                  <a:pt x="221" y="518"/>
                  <a:pt x="221" y="518"/>
                  <a:pt x="221" y="518"/>
                </a:cubicBezTo>
                <a:cubicBezTo>
                  <a:pt x="246" y="472"/>
                  <a:pt x="246" y="472"/>
                  <a:pt x="246" y="472"/>
                </a:cubicBezTo>
                <a:cubicBezTo>
                  <a:pt x="298" y="470"/>
                  <a:pt x="298" y="470"/>
                  <a:pt x="298" y="470"/>
                </a:cubicBezTo>
                <a:cubicBezTo>
                  <a:pt x="326" y="514"/>
                  <a:pt x="326" y="514"/>
                  <a:pt x="326" y="514"/>
                </a:cubicBezTo>
                <a:cubicBezTo>
                  <a:pt x="325" y="515"/>
                  <a:pt x="325" y="515"/>
                  <a:pt x="325" y="515"/>
                </a:cubicBezTo>
                <a:cubicBezTo>
                  <a:pt x="345" y="511"/>
                  <a:pt x="364" y="504"/>
                  <a:pt x="383" y="494"/>
                </a:cubicBezTo>
                <a:cubicBezTo>
                  <a:pt x="382" y="494"/>
                  <a:pt x="382" y="494"/>
                  <a:pt x="382" y="494"/>
                </a:cubicBezTo>
                <a:cubicBezTo>
                  <a:pt x="374" y="442"/>
                  <a:pt x="374" y="442"/>
                  <a:pt x="374" y="442"/>
                </a:cubicBezTo>
                <a:cubicBezTo>
                  <a:pt x="416" y="410"/>
                  <a:pt x="416" y="410"/>
                  <a:pt x="416" y="410"/>
                </a:cubicBezTo>
                <a:cubicBezTo>
                  <a:pt x="464" y="429"/>
                  <a:pt x="464" y="429"/>
                  <a:pt x="464" y="429"/>
                </a:cubicBezTo>
                <a:cubicBezTo>
                  <a:pt x="464" y="430"/>
                  <a:pt x="464" y="430"/>
                  <a:pt x="464" y="430"/>
                </a:cubicBezTo>
                <a:cubicBezTo>
                  <a:pt x="471" y="422"/>
                  <a:pt x="477" y="414"/>
                  <a:pt x="483" y="406"/>
                </a:cubicBezTo>
                <a:cubicBezTo>
                  <a:pt x="489" y="397"/>
                  <a:pt x="494" y="389"/>
                  <a:pt x="498" y="380"/>
                </a:cubicBezTo>
                <a:close/>
                <a:moveTo>
                  <a:pt x="178" y="389"/>
                </a:moveTo>
                <a:cubicBezTo>
                  <a:pt x="106" y="341"/>
                  <a:pt x="87" y="244"/>
                  <a:pt x="135" y="173"/>
                </a:cubicBezTo>
                <a:cubicBezTo>
                  <a:pt x="182" y="101"/>
                  <a:pt x="279" y="82"/>
                  <a:pt x="351" y="130"/>
                </a:cubicBezTo>
                <a:cubicBezTo>
                  <a:pt x="422" y="177"/>
                  <a:pt x="441" y="274"/>
                  <a:pt x="394" y="346"/>
                </a:cubicBezTo>
                <a:cubicBezTo>
                  <a:pt x="346" y="417"/>
                  <a:pt x="249" y="436"/>
                  <a:pt x="178" y="389"/>
                </a:cubicBezTo>
                <a:close/>
              </a:path>
            </a:pathLst>
          </a:custGeom>
          <a:solidFill>
            <a:sysClr val="window" lastClr="FFFFFF">
              <a:lumMod val="95000"/>
            </a:sysClr>
          </a:solidFill>
          <a:ln w="12700" cap="flat" cmpd="sng" algn="ctr">
            <a:noFill/>
            <a:prstDash val="solid"/>
            <a:miter lim="800000"/>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4664387" y="1784069"/>
            <a:ext cx="865964" cy="865965"/>
          </a:xfrm>
          <a:prstGeom prst="ellipse">
            <a:avLst/>
          </a:prstGeom>
          <a:solidFill>
            <a:srgbClr val="613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824217" y="1921393"/>
            <a:ext cx="546306" cy="573247"/>
          </a:xfrm>
          <a:prstGeom prst="ellipse">
            <a:avLst/>
          </a:prstGeom>
          <a:gradFill flip="none" rotWithShape="1">
            <a:gsLst>
              <a:gs pos="0">
                <a:srgbClr val="FFFFFF"/>
              </a:gs>
              <a:gs pos="100000">
                <a:srgbClr val="B8BBBC"/>
              </a:gs>
            </a:gsLst>
            <a:lin ang="18900000" scaled="0"/>
            <a:tileRect/>
          </a:gradFill>
          <a:ln w="12700" cap="flat" cmpd="sng" algn="ctr">
            <a:gradFill>
              <a:gsLst>
                <a:gs pos="100000">
                  <a:sysClr val="window" lastClr="FFFFFF"/>
                </a:gs>
                <a:gs pos="0">
                  <a:srgbClr val="BFC2C3"/>
                </a:gs>
              </a:gsLst>
              <a:lin ang="18900000" scaled="0"/>
            </a:gradFill>
            <a:prstDash val="solid"/>
            <a:miter lim="800000"/>
          </a:ln>
          <a:effectLst>
            <a:outerShdw blurRad="203200" dist="76200" dir="2700000" sx="102000" sy="102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微软雅黑"/>
              <a:cs typeface="+mn-cs"/>
            </a:endParaRPr>
          </a:p>
        </p:txBody>
      </p:sp>
      <p:grpSp>
        <p:nvGrpSpPr>
          <p:cNvPr id="132" name="组合 131"/>
          <p:cNvGrpSpPr/>
          <p:nvPr/>
        </p:nvGrpSpPr>
        <p:grpSpPr>
          <a:xfrm>
            <a:off x="4866597" y="2021812"/>
            <a:ext cx="457688" cy="372408"/>
            <a:chOff x="7730164" y="3530664"/>
            <a:chExt cx="366051" cy="297846"/>
          </a:xfrm>
          <a:solidFill>
            <a:srgbClr val="613620"/>
          </a:solidFill>
        </p:grpSpPr>
        <p:sp>
          <p:nvSpPr>
            <p:cNvPr id="133" name="AutoShape 5"/>
            <p:cNvSpPr>
              <a:spLocks/>
            </p:cNvSpPr>
            <p:nvPr/>
          </p:nvSpPr>
          <p:spPr bwMode="auto">
            <a:xfrm>
              <a:off x="7981704" y="362202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34" name="AutoShape 6"/>
            <p:cNvSpPr>
              <a:spLocks/>
            </p:cNvSpPr>
            <p:nvPr/>
          </p:nvSpPr>
          <p:spPr bwMode="auto">
            <a:xfrm>
              <a:off x="7730164" y="3530664"/>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2" name="Group 1">
            <a:extLst>
              <a:ext uri="{FF2B5EF4-FFF2-40B4-BE49-F238E27FC236}">
                <a16:creationId xmlns:a16="http://schemas.microsoft.com/office/drawing/2014/main" id="{70F6B3FF-6CF8-45FD-B567-F7885444B46F}"/>
              </a:ext>
            </a:extLst>
          </p:cNvPr>
          <p:cNvGrpSpPr/>
          <p:nvPr/>
        </p:nvGrpSpPr>
        <p:grpSpPr>
          <a:xfrm>
            <a:off x="3033914" y="1804957"/>
            <a:ext cx="962788" cy="992710"/>
            <a:chOff x="2220231" y="1741334"/>
            <a:chExt cx="777010" cy="801158"/>
          </a:xfrm>
        </p:grpSpPr>
        <p:sp>
          <p:nvSpPr>
            <p:cNvPr id="59" name="Freeform 12"/>
            <p:cNvSpPr>
              <a:spLocks noEditPoints="1"/>
            </p:cNvSpPr>
            <p:nvPr/>
          </p:nvSpPr>
          <p:spPr bwMode="auto">
            <a:xfrm>
              <a:off x="2220231" y="1741334"/>
              <a:ext cx="777010" cy="801158"/>
            </a:xfrm>
            <a:custGeom>
              <a:avLst/>
              <a:gdLst>
                <a:gd name="T0" fmla="*/ 314 w 316"/>
                <a:gd name="T1" fmla="*/ 137 h 310"/>
                <a:gd name="T2" fmla="*/ 274 w 316"/>
                <a:gd name="T3" fmla="*/ 101 h 310"/>
                <a:gd name="T4" fmla="*/ 296 w 316"/>
                <a:gd name="T5" fmla="*/ 78 h 310"/>
                <a:gd name="T6" fmla="*/ 274 w 316"/>
                <a:gd name="T7" fmla="*/ 49 h 310"/>
                <a:gd name="T8" fmla="*/ 220 w 316"/>
                <a:gd name="T9" fmla="*/ 43 h 310"/>
                <a:gd name="T10" fmla="*/ 224 w 316"/>
                <a:gd name="T11" fmla="*/ 12 h 310"/>
                <a:gd name="T12" fmla="*/ 191 w 316"/>
                <a:gd name="T13" fmla="*/ 1 h 310"/>
                <a:gd name="T14" fmla="*/ 143 w 316"/>
                <a:gd name="T15" fmla="*/ 28 h 310"/>
                <a:gd name="T16" fmla="*/ 128 w 316"/>
                <a:gd name="T17" fmla="*/ 0 h 310"/>
                <a:gd name="T18" fmla="*/ 94 w 316"/>
                <a:gd name="T19" fmla="*/ 11 h 310"/>
                <a:gd name="T20" fmla="*/ 71 w 316"/>
                <a:gd name="T21" fmla="*/ 61 h 310"/>
                <a:gd name="T22" fmla="*/ 43 w 316"/>
                <a:gd name="T23" fmla="*/ 47 h 310"/>
                <a:gd name="T24" fmla="*/ 22 w 316"/>
                <a:gd name="T25" fmla="*/ 77 h 310"/>
                <a:gd name="T26" fmla="*/ 33 w 316"/>
                <a:gd name="T27" fmla="*/ 130 h 310"/>
                <a:gd name="T28" fmla="*/ 2 w 316"/>
                <a:gd name="T29" fmla="*/ 136 h 310"/>
                <a:gd name="T30" fmla="*/ 1 w 316"/>
                <a:gd name="T31" fmla="*/ 172 h 310"/>
                <a:gd name="T32" fmla="*/ 32 w 316"/>
                <a:gd name="T33" fmla="*/ 179 h 310"/>
                <a:gd name="T34" fmla="*/ 21 w 316"/>
                <a:gd name="T35" fmla="*/ 232 h 310"/>
                <a:gd name="T36" fmla="*/ 42 w 316"/>
                <a:gd name="T37" fmla="*/ 261 h 310"/>
                <a:gd name="T38" fmla="*/ 70 w 316"/>
                <a:gd name="T39" fmla="*/ 248 h 310"/>
                <a:gd name="T40" fmla="*/ 92 w 316"/>
                <a:gd name="T41" fmla="*/ 298 h 310"/>
                <a:gd name="T42" fmla="*/ 126 w 316"/>
                <a:gd name="T43" fmla="*/ 309 h 310"/>
                <a:gd name="T44" fmla="*/ 142 w 316"/>
                <a:gd name="T45" fmla="*/ 282 h 310"/>
                <a:gd name="T46" fmla="*/ 189 w 316"/>
                <a:gd name="T47" fmla="*/ 309 h 310"/>
                <a:gd name="T48" fmla="*/ 223 w 316"/>
                <a:gd name="T49" fmla="*/ 299 h 310"/>
                <a:gd name="T50" fmla="*/ 220 w 316"/>
                <a:gd name="T51" fmla="*/ 267 h 310"/>
                <a:gd name="T52" fmla="*/ 274 w 316"/>
                <a:gd name="T53" fmla="*/ 261 h 310"/>
                <a:gd name="T54" fmla="*/ 295 w 316"/>
                <a:gd name="T55" fmla="*/ 233 h 310"/>
                <a:gd name="T56" fmla="*/ 274 w 316"/>
                <a:gd name="T57" fmla="*/ 209 h 310"/>
                <a:gd name="T58" fmla="*/ 314 w 316"/>
                <a:gd name="T59" fmla="*/ 173 h 310"/>
                <a:gd name="T60" fmla="*/ 316 w 316"/>
                <a:gd name="T61" fmla="*/ 155 h 310"/>
                <a:gd name="T62" fmla="*/ 158 w 316"/>
                <a:gd name="T63" fmla="*/ 248 h 310"/>
                <a:gd name="T64" fmla="*/ 158 w 316"/>
                <a:gd name="T65" fmla="*/ 62 h 310"/>
                <a:gd name="T66" fmla="*/ 158 w 316"/>
                <a:gd name="T67" fmla="*/ 2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310">
                  <a:moveTo>
                    <a:pt x="315" y="137"/>
                  </a:moveTo>
                  <a:cubicBezTo>
                    <a:pt x="314" y="137"/>
                    <a:pt x="314" y="137"/>
                    <a:pt x="314" y="137"/>
                  </a:cubicBezTo>
                  <a:cubicBezTo>
                    <a:pt x="284" y="131"/>
                    <a:pt x="284" y="131"/>
                    <a:pt x="284" y="131"/>
                  </a:cubicBezTo>
                  <a:cubicBezTo>
                    <a:pt x="274" y="101"/>
                    <a:pt x="274" y="101"/>
                    <a:pt x="274" y="101"/>
                  </a:cubicBezTo>
                  <a:cubicBezTo>
                    <a:pt x="295" y="78"/>
                    <a:pt x="295" y="78"/>
                    <a:pt x="295" y="78"/>
                  </a:cubicBezTo>
                  <a:cubicBezTo>
                    <a:pt x="296" y="78"/>
                    <a:pt x="296" y="78"/>
                    <a:pt x="296" y="78"/>
                  </a:cubicBezTo>
                  <a:cubicBezTo>
                    <a:pt x="290" y="67"/>
                    <a:pt x="282" y="57"/>
                    <a:pt x="274" y="48"/>
                  </a:cubicBezTo>
                  <a:cubicBezTo>
                    <a:pt x="274" y="49"/>
                    <a:pt x="274" y="49"/>
                    <a:pt x="274" y="49"/>
                  </a:cubicBezTo>
                  <a:cubicBezTo>
                    <a:pt x="246" y="61"/>
                    <a:pt x="246" y="61"/>
                    <a:pt x="246" y="61"/>
                  </a:cubicBezTo>
                  <a:cubicBezTo>
                    <a:pt x="220" y="43"/>
                    <a:pt x="220" y="43"/>
                    <a:pt x="220" y="43"/>
                  </a:cubicBezTo>
                  <a:cubicBezTo>
                    <a:pt x="223" y="12"/>
                    <a:pt x="223" y="12"/>
                    <a:pt x="223" y="12"/>
                  </a:cubicBezTo>
                  <a:cubicBezTo>
                    <a:pt x="224" y="12"/>
                    <a:pt x="224" y="12"/>
                    <a:pt x="224" y="12"/>
                  </a:cubicBezTo>
                  <a:cubicBezTo>
                    <a:pt x="213" y="7"/>
                    <a:pt x="202" y="3"/>
                    <a:pt x="190" y="0"/>
                  </a:cubicBezTo>
                  <a:cubicBezTo>
                    <a:pt x="191" y="1"/>
                    <a:pt x="191" y="1"/>
                    <a:pt x="191" y="1"/>
                  </a:cubicBezTo>
                  <a:cubicBezTo>
                    <a:pt x="175" y="28"/>
                    <a:pt x="175" y="28"/>
                    <a:pt x="175" y="28"/>
                  </a:cubicBezTo>
                  <a:cubicBezTo>
                    <a:pt x="143" y="28"/>
                    <a:pt x="143" y="28"/>
                    <a:pt x="143" y="28"/>
                  </a:cubicBezTo>
                  <a:cubicBezTo>
                    <a:pt x="128" y="1"/>
                    <a:pt x="128" y="1"/>
                    <a:pt x="128" y="1"/>
                  </a:cubicBezTo>
                  <a:cubicBezTo>
                    <a:pt x="128" y="0"/>
                    <a:pt x="128" y="0"/>
                    <a:pt x="128" y="0"/>
                  </a:cubicBezTo>
                  <a:cubicBezTo>
                    <a:pt x="116" y="2"/>
                    <a:pt x="104" y="6"/>
                    <a:pt x="93" y="11"/>
                  </a:cubicBezTo>
                  <a:cubicBezTo>
                    <a:pt x="94" y="11"/>
                    <a:pt x="94" y="11"/>
                    <a:pt x="94" y="11"/>
                  </a:cubicBezTo>
                  <a:cubicBezTo>
                    <a:pt x="97" y="43"/>
                    <a:pt x="97" y="43"/>
                    <a:pt x="97" y="43"/>
                  </a:cubicBezTo>
                  <a:cubicBezTo>
                    <a:pt x="71" y="61"/>
                    <a:pt x="71" y="61"/>
                    <a:pt x="71" y="61"/>
                  </a:cubicBezTo>
                  <a:cubicBezTo>
                    <a:pt x="43" y="48"/>
                    <a:pt x="43" y="48"/>
                    <a:pt x="43" y="48"/>
                  </a:cubicBezTo>
                  <a:cubicBezTo>
                    <a:pt x="43" y="47"/>
                    <a:pt x="43" y="47"/>
                    <a:pt x="43" y="47"/>
                  </a:cubicBezTo>
                  <a:cubicBezTo>
                    <a:pt x="34" y="56"/>
                    <a:pt x="27" y="66"/>
                    <a:pt x="21" y="77"/>
                  </a:cubicBezTo>
                  <a:cubicBezTo>
                    <a:pt x="22" y="77"/>
                    <a:pt x="22" y="77"/>
                    <a:pt x="22" y="77"/>
                  </a:cubicBezTo>
                  <a:cubicBezTo>
                    <a:pt x="43" y="100"/>
                    <a:pt x="43" y="100"/>
                    <a:pt x="43" y="100"/>
                  </a:cubicBezTo>
                  <a:cubicBezTo>
                    <a:pt x="33" y="130"/>
                    <a:pt x="33" y="130"/>
                    <a:pt x="33" y="130"/>
                  </a:cubicBezTo>
                  <a:cubicBezTo>
                    <a:pt x="2" y="136"/>
                    <a:pt x="2" y="136"/>
                    <a:pt x="2" y="136"/>
                  </a:cubicBezTo>
                  <a:cubicBezTo>
                    <a:pt x="2" y="136"/>
                    <a:pt x="2" y="136"/>
                    <a:pt x="2" y="136"/>
                  </a:cubicBezTo>
                  <a:cubicBezTo>
                    <a:pt x="1" y="142"/>
                    <a:pt x="0" y="148"/>
                    <a:pt x="0" y="155"/>
                  </a:cubicBezTo>
                  <a:cubicBezTo>
                    <a:pt x="0" y="161"/>
                    <a:pt x="1" y="167"/>
                    <a:pt x="1" y="172"/>
                  </a:cubicBezTo>
                  <a:cubicBezTo>
                    <a:pt x="2" y="172"/>
                    <a:pt x="2" y="172"/>
                    <a:pt x="2" y="172"/>
                  </a:cubicBezTo>
                  <a:cubicBezTo>
                    <a:pt x="32" y="179"/>
                    <a:pt x="32" y="179"/>
                    <a:pt x="32" y="179"/>
                  </a:cubicBezTo>
                  <a:cubicBezTo>
                    <a:pt x="42" y="208"/>
                    <a:pt x="42" y="208"/>
                    <a:pt x="42" y="208"/>
                  </a:cubicBezTo>
                  <a:cubicBezTo>
                    <a:pt x="21" y="232"/>
                    <a:pt x="21" y="232"/>
                    <a:pt x="21" y="232"/>
                  </a:cubicBezTo>
                  <a:cubicBezTo>
                    <a:pt x="20" y="232"/>
                    <a:pt x="20" y="232"/>
                    <a:pt x="20" y="232"/>
                  </a:cubicBezTo>
                  <a:cubicBezTo>
                    <a:pt x="26" y="242"/>
                    <a:pt x="33" y="252"/>
                    <a:pt x="42" y="261"/>
                  </a:cubicBezTo>
                  <a:cubicBezTo>
                    <a:pt x="42" y="261"/>
                    <a:pt x="42" y="261"/>
                    <a:pt x="42" y="261"/>
                  </a:cubicBezTo>
                  <a:cubicBezTo>
                    <a:pt x="70" y="248"/>
                    <a:pt x="70" y="248"/>
                    <a:pt x="70" y="248"/>
                  </a:cubicBezTo>
                  <a:cubicBezTo>
                    <a:pt x="96" y="267"/>
                    <a:pt x="96" y="267"/>
                    <a:pt x="96" y="267"/>
                  </a:cubicBezTo>
                  <a:cubicBezTo>
                    <a:pt x="92" y="298"/>
                    <a:pt x="92" y="298"/>
                    <a:pt x="92" y="298"/>
                  </a:cubicBezTo>
                  <a:cubicBezTo>
                    <a:pt x="92" y="298"/>
                    <a:pt x="92" y="298"/>
                    <a:pt x="92" y="298"/>
                  </a:cubicBezTo>
                  <a:cubicBezTo>
                    <a:pt x="103" y="303"/>
                    <a:pt x="114" y="307"/>
                    <a:pt x="126" y="309"/>
                  </a:cubicBezTo>
                  <a:cubicBezTo>
                    <a:pt x="126" y="309"/>
                    <a:pt x="126" y="309"/>
                    <a:pt x="126" y="309"/>
                  </a:cubicBezTo>
                  <a:cubicBezTo>
                    <a:pt x="142" y="282"/>
                    <a:pt x="142" y="282"/>
                    <a:pt x="142" y="282"/>
                  </a:cubicBezTo>
                  <a:cubicBezTo>
                    <a:pt x="173" y="282"/>
                    <a:pt x="173" y="282"/>
                    <a:pt x="173" y="282"/>
                  </a:cubicBezTo>
                  <a:cubicBezTo>
                    <a:pt x="189" y="309"/>
                    <a:pt x="189" y="309"/>
                    <a:pt x="189" y="309"/>
                  </a:cubicBezTo>
                  <a:cubicBezTo>
                    <a:pt x="189" y="310"/>
                    <a:pt x="189" y="310"/>
                    <a:pt x="189" y="310"/>
                  </a:cubicBezTo>
                  <a:cubicBezTo>
                    <a:pt x="201" y="307"/>
                    <a:pt x="212" y="304"/>
                    <a:pt x="223" y="299"/>
                  </a:cubicBezTo>
                  <a:cubicBezTo>
                    <a:pt x="223" y="298"/>
                    <a:pt x="223" y="298"/>
                    <a:pt x="223" y="298"/>
                  </a:cubicBezTo>
                  <a:cubicBezTo>
                    <a:pt x="220" y="267"/>
                    <a:pt x="220" y="267"/>
                    <a:pt x="220" y="267"/>
                  </a:cubicBezTo>
                  <a:cubicBezTo>
                    <a:pt x="245" y="249"/>
                    <a:pt x="245" y="249"/>
                    <a:pt x="245" y="249"/>
                  </a:cubicBezTo>
                  <a:cubicBezTo>
                    <a:pt x="274" y="261"/>
                    <a:pt x="274" y="261"/>
                    <a:pt x="274" y="261"/>
                  </a:cubicBezTo>
                  <a:cubicBezTo>
                    <a:pt x="274" y="262"/>
                    <a:pt x="274" y="262"/>
                    <a:pt x="274" y="262"/>
                  </a:cubicBezTo>
                  <a:cubicBezTo>
                    <a:pt x="282" y="253"/>
                    <a:pt x="289" y="243"/>
                    <a:pt x="295" y="233"/>
                  </a:cubicBezTo>
                  <a:cubicBezTo>
                    <a:pt x="295" y="233"/>
                    <a:pt x="295" y="233"/>
                    <a:pt x="295" y="233"/>
                  </a:cubicBezTo>
                  <a:cubicBezTo>
                    <a:pt x="274" y="209"/>
                    <a:pt x="274" y="209"/>
                    <a:pt x="274" y="209"/>
                  </a:cubicBezTo>
                  <a:cubicBezTo>
                    <a:pt x="284" y="179"/>
                    <a:pt x="284" y="179"/>
                    <a:pt x="284" y="179"/>
                  </a:cubicBezTo>
                  <a:cubicBezTo>
                    <a:pt x="314" y="173"/>
                    <a:pt x="314" y="173"/>
                    <a:pt x="314" y="173"/>
                  </a:cubicBezTo>
                  <a:cubicBezTo>
                    <a:pt x="315" y="173"/>
                    <a:pt x="315" y="173"/>
                    <a:pt x="315" y="173"/>
                  </a:cubicBezTo>
                  <a:cubicBezTo>
                    <a:pt x="315" y="167"/>
                    <a:pt x="316" y="161"/>
                    <a:pt x="316" y="155"/>
                  </a:cubicBezTo>
                  <a:cubicBezTo>
                    <a:pt x="316" y="149"/>
                    <a:pt x="315" y="143"/>
                    <a:pt x="315" y="137"/>
                  </a:cubicBezTo>
                  <a:close/>
                  <a:moveTo>
                    <a:pt x="158" y="248"/>
                  </a:moveTo>
                  <a:cubicBezTo>
                    <a:pt x="107" y="248"/>
                    <a:pt x="65" y="206"/>
                    <a:pt x="65" y="155"/>
                  </a:cubicBezTo>
                  <a:cubicBezTo>
                    <a:pt x="65" y="103"/>
                    <a:pt x="107" y="62"/>
                    <a:pt x="158" y="62"/>
                  </a:cubicBezTo>
                  <a:cubicBezTo>
                    <a:pt x="210" y="62"/>
                    <a:pt x="251" y="103"/>
                    <a:pt x="251" y="155"/>
                  </a:cubicBezTo>
                  <a:cubicBezTo>
                    <a:pt x="251" y="206"/>
                    <a:pt x="210" y="248"/>
                    <a:pt x="158" y="248"/>
                  </a:cubicBezTo>
                  <a:close/>
                </a:path>
              </a:pathLst>
            </a:custGeom>
            <a:solidFill>
              <a:sysClr val="window" lastClr="FFFFFF">
                <a:lumMod val="95000"/>
              </a:sysClr>
            </a:solidFill>
            <a:ln w="12700" cap="flat" cmpd="sng" algn="ctr">
              <a:noFill/>
              <a:prstDash val="solid"/>
              <a:miter lim="800000"/>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2319463" y="1852640"/>
              <a:ext cx="578545" cy="578545"/>
            </a:xfrm>
            <a:prstGeom prst="ellipse">
              <a:avLst/>
            </a:prstGeom>
            <a:solidFill>
              <a:srgbClr val="2E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414482" y="1938560"/>
              <a:ext cx="369052" cy="387250"/>
            </a:xfrm>
            <a:prstGeom prst="ellipse">
              <a:avLst/>
            </a:prstGeom>
            <a:gradFill flip="none" rotWithShape="1">
              <a:gsLst>
                <a:gs pos="0">
                  <a:srgbClr val="FFFFFF"/>
                </a:gs>
                <a:gs pos="100000">
                  <a:srgbClr val="B8BBBC"/>
                </a:gs>
              </a:gsLst>
              <a:lin ang="18900000" scaled="0"/>
              <a:tileRect/>
            </a:gradFill>
            <a:ln w="12700" cap="flat" cmpd="sng" algn="ctr">
              <a:gradFill>
                <a:gsLst>
                  <a:gs pos="100000">
                    <a:sysClr val="window" lastClr="FFFFFF"/>
                  </a:gs>
                  <a:gs pos="0">
                    <a:srgbClr val="BFC2C3"/>
                  </a:gs>
                </a:gsLst>
                <a:lin ang="18900000" scaled="0"/>
              </a:gradFill>
              <a:prstDash val="solid"/>
              <a:miter lim="800000"/>
            </a:ln>
            <a:effectLst>
              <a:outerShdw blurRad="203200" dist="76200" dir="2700000" sx="102000" sy="102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微软雅黑"/>
                <a:cs typeface="+mn-cs"/>
              </a:endParaRPr>
            </a:p>
          </p:txBody>
        </p:sp>
        <p:grpSp>
          <p:nvGrpSpPr>
            <p:cNvPr id="135" name="组合 134"/>
            <p:cNvGrpSpPr/>
            <p:nvPr/>
          </p:nvGrpSpPr>
          <p:grpSpPr>
            <a:xfrm>
              <a:off x="2500202" y="1992396"/>
              <a:ext cx="191792" cy="279576"/>
              <a:chOff x="2612963" y="2767277"/>
              <a:chExt cx="251543" cy="366676"/>
            </a:xfrm>
            <a:solidFill>
              <a:srgbClr val="2E5660"/>
            </a:solidFill>
          </p:grpSpPr>
          <p:sp>
            <p:nvSpPr>
              <p:cNvPr id="136" name="AutoShape 113"/>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37" name="AutoShape 114"/>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sp>
        <p:nvSpPr>
          <p:cNvPr id="60" name="Freeform 13"/>
          <p:cNvSpPr>
            <a:spLocks noEditPoints="1"/>
          </p:cNvSpPr>
          <p:nvPr/>
        </p:nvSpPr>
        <p:spPr bwMode="auto">
          <a:xfrm>
            <a:off x="3742651" y="2338873"/>
            <a:ext cx="1000348" cy="1069298"/>
          </a:xfrm>
          <a:custGeom>
            <a:avLst/>
            <a:gdLst>
              <a:gd name="T0" fmla="*/ 404 w 407"/>
              <a:gd name="T1" fmla="*/ 254 h 414"/>
              <a:gd name="T2" fmla="*/ 370 w 407"/>
              <a:gd name="T3" fmla="*/ 192 h 414"/>
              <a:gd name="T4" fmla="*/ 407 w 407"/>
              <a:gd name="T5" fmla="*/ 172 h 414"/>
              <a:gd name="T6" fmla="*/ 393 w 407"/>
              <a:gd name="T7" fmla="*/ 127 h 414"/>
              <a:gd name="T8" fmla="*/ 329 w 407"/>
              <a:gd name="T9" fmla="*/ 96 h 414"/>
              <a:gd name="T10" fmla="*/ 347 w 407"/>
              <a:gd name="T11" fmla="*/ 59 h 414"/>
              <a:gd name="T12" fmla="*/ 311 w 407"/>
              <a:gd name="T13" fmla="*/ 32 h 414"/>
              <a:gd name="T14" fmla="*/ 241 w 407"/>
              <a:gd name="T15" fmla="*/ 44 h 414"/>
              <a:gd name="T16" fmla="*/ 234 w 407"/>
              <a:gd name="T17" fmla="*/ 3 h 414"/>
              <a:gd name="T18" fmla="*/ 187 w 407"/>
              <a:gd name="T19" fmla="*/ 2 h 414"/>
              <a:gd name="T20" fmla="*/ 137 w 407"/>
              <a:gd name="T21" fmla="*/ 53 h 414"/>
              <a:gd name="T22" fmla="*/ 108 w 407"/>
              <a:gd name="T23" fmla="*/ 24 h 414"/>
              <a:gd name="T24" fmla="*/ 69 w 407"/>
              <a:gd name="T25" fmla="*/ 51 h 414"/>
              <a:gd name="T26" fmla="*/ 59 w 407"/>
              <a:gd name="T27" fmla="*/ 122 h 414"/>
              <a:gd name="T28" fmla="*/ 18 w 407"/>
              <a:gd name="T29" fmla="*/ 115 h 414"/>
              <a:gd name="T30" fmla="*/ 2 w 407"/>
              <a:gd name="T31" fmla="*/ 160 h 414"/>
              <a:gd name="T32" fmla="*/ 38 w 407"/>
              <a:gd name="T33" fmla="*/ 182 h 414"/>
              <a:gd name="T34" fmla="*/ 0 w 407"/>
              <a:gd name="T35" fmla="*/ 242 h 414"/>
              <a:gd name="T36" fmla="*/ 13 w 407"/>
              <a:gd name="T37" fmla="*/ 288 h 414"/>
              <a:gd name="T38" fmla="*/ 54 w 407"/>
              <a:gd name="T39" fmla="*/ 284 h 414"/>
              <a:gd name="T40" fmla="*/ 59 w 407"/>
              <a:gd name="T41" fmla="*/ 355 h 414"/>
              <a:gd name="T42" fmla="*/ 96 w 407"/>
              <a:gd name="T43" fmla="*/ 384 h 414"/>
              <a:gd name="T44" fmla="*/ 128 w 407"/>
              <a:gd name="T45" fmla="*/ 357 h 414"/>
              <a:gd name="T46" fmla="*/ 174 w 407"/>
              <a:gd name="T47" fmla="*/ 411 h 414"/>
              <a:gd name="T48" fmla="*/ 221 w 407"/>
              <a:gd name="T49" fmla="*/ 413 h 414"/>
              <a:gd name="T50" fmla="*/ 230 w 407"/>
              <a:gd name="T51" fmla="*/ 373 h 414"/>
              <a:gd name="T52" fmla="*/ 299 w 407"/>
              <a:gd name="T53" fmla="*/ 390 h 414"/>
              <a:gd name="T54" fmla="*/ 339 w 407"/>
              <a:gd name="T55" fmla="*/ 363 h 414"/>
              <a:gd name="T56" fmla="*/ 322 w 407"/>
              <a:gd name="T57" fmla="*/ 325 h 414"/>
              <a:gd name="T58" fmla="*/ 388 w 407"/>
              <a:gd name="T59" fmla="*/ 298 h 414"/>
              <a:gd name="T60" fmla="*/ 398 w 407"/>
              <a:gd name="T61" fmla="*/ 276 h 414"/>
              <a:gd name="T62" fmla="*/ 162 w 407"/>
              <a:gd name="T63" fmla="*/ 322 h 414"/>
              <a:gd name="T64" fmla="*/ 244 w 407"/>
              <a:gd name="T65" fmla="*/ 92 h 414"/>
              <a:gd name="T66" fmla="*/ 162 w 407"/>
              <a:gd name="T67" fmla="*/ 32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14">
                <a:moveTo>
                  <a:pt x="404" y="254"/>
                </a:moveTo>
                <a:cubicBezTo>
                  <a:pt x="404" y="254"/>
                  <a:pt x="404" y="254"/>
                  <a:pt x="404" y="254"/>
                </a:cubicBezTo>
                <a:cubicBezTo>
                  <a:pt x="369" y="233"/>
                  <a:pt x="369" y="233"/>
                  <a:pt x="369" y="233"/>
                </a:cubicBezTo>
                <a:cubicBezTo>
                  <a:pt x="370" y="192"/>
                  <a:pt x="370" y="192"/>
                  <a:pt x="370" y="192"/>
                </a:cubicBezTo>
                <a:cubicBezTo>
                  <a:pt x="406" y="172"/>
                  <a:pt x="406" y="172"/>
                  <a:pt x="406" y="172"/>
                </a:cubicBezTo>
                <a:cubicBezTo>
                  <a:pt x="407" y="172"/>
                  <a:pt x="407" y="172"/>
                  <a:pt x="407" y="172"/>
                </a:cubicBezTo>
                <a:cubicBezTo>
                  <a:pt x="404" y="157"/>
                  <a:pt x="399" y="141"/>
                  <a:pt x="393" y="127"/>
                </a:cubicBezTo>
                <a:cubicBezTo>
                  <a:pt x="393" y="127"/>
                  <a:pt x="393" y="127"/>
                  <a:pt x="393" y="127"/>
                </a:cubicBezTo>
                <a:cubicBezTo>
                  <a:pt x="352" y="130"/>
                  <a:pt x="352" y="130"/>
                  <a:pt x="352" y="130"/>
                </a:cubicBezTo>
                <a:cubicBezTo>
                  <a:pt x="329" y="96"/>
                  <a:pt x="329" y="96"/>
                  <a:pt x="329" y="96"/>
                </a:cubicBezTo>
                <a:cubicBezTo>
                  <a:pt x="346" y="59"/>
                  <a:pt x="346" y="59"/>
                  <a:pt x="346" y="59"/>
                </a:cubicBezTo>
                <a:cubicBezTo>
                  <a:pt x="347" y="59"/>
                  <a:pt x="347" y="59"/>
                  <a:pt x="347" y="59"/>
                </a:cubicBezTo>
                <a:cubicBezTo>
                  <a:pt x="336" y="49"/>
                  <a:pt x="324" y="39"/>
                  <a:pt x="311" y="31"/>
                </a:cubicBezTo>
                <a:cubicBezTo>
                  <a:pt x="311" y="32"/>
                  <a:pt x="311" y="32"/>
                  <a:pt x="311" y="32"/>
                </a:cubicBezTo>
                <a:cubicBezTo>
                  <a:pt x="279" y="58"/>
                  <a:pt x="279" y="58"/>
                  <a:pt x="279" y="58"/>
                </a:cubicBezTo>
                <a:cubicBezTo>
                  <a:pt x="241" y="44"/>
                  <a:pt x="241" y="44"/>
                  <a:pt x="241" y="44"/>
                </a:cubicBezTo>
                <a:cubicBezTo>
                  <a:pt x="233" y="4"/>
                  <a:pt x="233" y="4"/>
                  <a:pt x="233" y="4"/>
                </a:cubicBezTo>
                <a:cubicBezTo>
                  <a:pt x="234" y="3"/>
                  <a:pt x="234" y="3"/>
                  <a:pt x="234" y="3"/>
                </a:cubicBezTo>
                <a:cubicBezTo>
                  <a:pt x="218" y="1"/>
                  <a:pt x="202" y="0"/>
                  <a:pt x="186" y="2"/>
                </a:cubicBezTo>
                <a:cubicBezTo>
                  <a:pt x="187" y="2"/>
                  <a:pt x="187" y="2"/>
                  <a:pt x="187" y="2"/>
                </a:cubicBezTo>
                <a:cubicBezTo>
                  <a:pt x="177" y="42"/>
                  <a:pt x="177" y="42"/>
                  <a:pt x="177" y="42"/>
                </a:cubicBezTo>
                <a:cubicBezTo>
                  <a:pt x="137" y="53"/>
                  <a:pt x="137" y="53"/>
                  <a:pt x="137" y="53"/>
                </a:cubicBezTo>
                <a:cubicBezTo>
                  <a:pt x="108" y="25"/>
                  <a:pt x="108" y="25"/>
                  <a:pt x="108" y="25"/>
                </a:cubicBezTo>
                <a:cubicBezTo>
                  <a:pt x="108" y="24"/>
                  <a:pt x="108" y="24"/>
                  <a:pt x="108" y="24"/>
                </a:cubicBezTo>
                <a:cubicBezTo>
                  <a:pt x="94" y="32"/>
                  <a:pt x="81" y="40"/>
                  <a:pt x="68" y="51"/>
                </a:cubicBezTo>
                <a:cubicBezTo>
                  <a:pt x="69" y="51"/>
                  <a:pt x="69" y="51"/>
                  <a:pt x="69" y="51"/>
                </a:cubicBezTo>
                <a:cubicBezTo>
                  <a:pt x="85" y="89"/>
                  <a:pt x="85" y="89"/>
                  <a:pt x="85" y="89"/>
                </a:cubicBezTo>
                <a:cubicBezTo>
                  <a:pt x="59" y="122"/>
                  <a:pt x="59" y="122"/>
                  <a:pt x="59" y="122"/>
                </a:cubicBezTo>
                <a:cubicBezTo>
                  <a:pt x="19" y="116"/>
                  <a:pt x="19" y="116"/>
                  <a:pt x="19" y="116"/>
                </a:cubicBezTo>
                <a:cubicBezTo>
                  <a:pt x="18" y="115"/>
                  <a:pt x="18" y="115"/>
                  <a:pt x="18" y="115"/>
                </a:cubicBezTo>
                <a:cubicBezTo>
                  <a:pt x="15" y="123"/>
                  <a:pt x="11" y="130"/>
                  <a:pt x="9" y="138"/>
                </a:cubicBezTo>
                <a:cubicBezTo>
                  <a:pt x="6" y="146"/>
                  <a:pt x="4" y="153"/>
                  <a:pt x="2" y="160"/>
                </a:cubicBezTo>
                <a:cubicBezTo>
                  <a:pt x="3" y="160"/>
                  <a:pt x="3" y="160"/>
                  <a:pt x="3" y="160"/>
                </a:cubicBezTo>
                <a:cubicBezTo>
                  <a:pt x="38" y="182"/>
                  <a:pt x="38" y="182"/>
                  <a:pt x="38" y="182"/>
                </a:cubicBezTo>
                <a:cubicBezTo>
                  <a:pt x="36" y="223"/>
                  <a:pt x="36" y="223"/>
                  <a:pt x="36" y="223"/>
                </a:cubicBezTo>
                <a:cubicBezTo>
                  <a:pt x="0" y="242"/>
                  <a:pt x="0" y="242"/>
                  <a:pt x="0" y="242"/>
                </a:cubicBezTo>
                <a:cubicBezTo>
                  <a:pt x="0" y="242"/>
                  <a:pt x="0" y="242"/>
                  <a:pt x="0" y="242"/>
                </a:cubicBezTo>
                <a:cubicBezTo>
                  <a:pt x="2" y="257"/>
                  <a:pt x="7" y="273"/>
                  <a:pt x="13" y="288"/>
                </a:cubicBezTo>
                <a:cubicBezTo>
                  <a:pt x="13" y="287"/>
                  <a:pt x="13" y="287"/>
                  <a:pt x="13" y="287"/>
                </a:cubicBezTo>
                <a:cubicBezTo>
                  <a:pt x="54" y="284"/>
                  <a:pt x="54" y="284"/>
                  <a:pt x="54" y="284"/>
                </a:cubicBezTo>
                <a:cubicBezTo>
                  <a:pt x="77" y="318"/>
                  <a:pt x="77" y="318"/>
                  <a:pt x="77" y="318"/>
                </a:cubicBezTo>
                <a:cubicBezTo>
                  <a:pt x="59" y="355"/>
                  <a:pt x="59" y="355"/>
                  <a:pt x="59" y="355"/>
                </a:cubicBezTo>
                <a:cubicBezTo>
                  <a:pt x="59" y="355"/>
                  <a:pt x="59" y="355"/>
                  <a:pt x="59" y="355"/>
                </a:cubicBezTo>
                <a:cubicBezTo>
                  <a:pt x="70" y="366"/>
                  <a:pt x="83" y="376"/>
                  <a:pt x="96" y="384"/>
                </a:cubicBezTo>
                <a:cubicBezTo>
                  <a:pt x="96" y="383"/>
                  <a:pt x="96" y="383"/>
                  <a:pt x="96" y="383"/>
                </a:cubicBezTo>
                <a:cubicBezTo>
                  <a:pt x="128" y="357"/>
                  <a:pt x="128" y="357"/>
                  <a:pt x="128" y="357"/>
                </a:cubicBezTo>
                <a:cubicBezTo>
                  <a:pt x="166" y="371"/>
                  <a:pt x="166" y="371"/>
                  <a:pt x="166" y="371"/>
                </a:cubicBezTo>
                <a:cubicBezTo>
                  <a:pt x="174" y="411"/>
                  <a:pt x="174" y="411"/>
                  <a:pt x="174" y="411"/>
                </a:cubicBezTo>
                <a:cubicBezTo>
                  <a:pt x="173" y="412"/>
                  <a:pt x="173" y="412"/>
                  <a:pt x="173" y="412"/>
                </a:cubicBezTo>
                <a:cubicBezTo>
                  <a:pt x="189" y="414"/>
                  <a:pt x="205" y="414"/>
                  <a:pt x="221" y="413"/>
                </a:cubicBezTo>
                <a:cubicBezTo>
                  <a:pt x="220" y="413"/>
                  <a:pt x="220" y="413"/>
                  <a:pt x="220" y="413"/>
                </a:cubicBezTo>
                <a:cubicBezTo>
                  <a:pt x="230" y="373"/>
                  <a:pt x="230" y="373"/>
                  <a:pt x="230" y="373"/>
                </a:cubicBezTo>
                <a:cubicBezTo>
                  <a:pt x="270" y="361"/>
                  <a:pt x="270" y="361"/>
                  <a:pt x="270" y="361"/>
                </a:cubicBezTo>
                <a:cubicBezTo>
                  <a:pt x="299" y="390"/>
                  <a:pt x="299" y="390"/>
                  <a:pt x="299" y="390"/>
                </a:cubicBezTo>
                <a:cubicBezTo>
                  <a:pt x="299" y="390"/>
                  <a:pt x="299" y="390"/>
                  <a:pt x="299" y="390"/>
                </a:cubicBezTo>
                <a:cubicBezTo>
                  <a:pt x="313" y="383"/>
                  <a:pt x="326" y="374"/>
                  <a:pt x="339" y="363"/>
                </a:cubicBezTo>
                <a:cubicBezTo>
                  <a:pt x="338" y="363"/>
                  <a:pt x="338" y="363"/>
                  <a:pt x="338" y="363"/>
                </a:cubicBezTo>
                <a:cubicBezTo>
                  <a:pt x="322" y="325"/>
                  <a:pt x="322" y="325"/>
                  <a:pt x="322" y="325"/>
                </a:cubicBezTo>
                <a:cubicBezTo>
                  <a:pt x="347" y="293"/>
                  <a:pt x="347" y="293"/>
                  <a:pt x="347" y="293"/>
                </a:cubicBezTo>
                <a:cubicBezTo>
                  <a:pt x="388" y="298"/>
                  <a:pt x="388" y="298"/>
                  <a:pt x="388" y="298"/>
                </a:cubicBezTo>
                <a:cubicBezTo>
                  <a:pt x="388" y="299"/>
                  <a:pt x="388" y="299"/>
                  <a:pt x="388" y="299"/>
                </a:cubicBezTo>
                <a:cubicBezTo>
                  <a:pt x="392" y="292"/>
                  <a:pt x="395" y="284"/>
                  <a:pt x="398" y="276"/>
                </a:cubicBezTo>
                <a:cubicBezTo>
                  <a:pt x="400" y="269"/>
                  <a:pt x="403" y="261"/>
                  <a:pt x="404" y="254"/>
                </a:cubicBezTo>
                <a:close/>
                <a:moveTo>
                  <a:pt x="162" y="322"/>
                </a:moveTo>
                <a:cubicBezTo>
                  <a:pt x="99" y="300"/>
                  <a:pt x="66" y="230"/>
                  <a:pt x="88" y="166"/>
                </a:cubicBezTo>
                <a:cubicBezTo>
                  <a:pt x="111" y="103"/>
                  <a:pt x="181" y="70"/>
                  <a:pt x="244" y="92"/>
                </a:cubicBezTo>
                <a:cubicBezTo>
                  <a:pt x="308" y="115"/>
                  <a:pt x="341" y="185"/>
                  <a:pt x="318" y="248"/>
                </a:cubicBezTo>
                <a:cubicBezTo>
                  <a:pt x="296" y="312"/>
                  <a:pt x="226" y="345"/>
                  <a:pt x="162" y="322"/>
                </a:cubicBezTo>
                <a:close/>
              </a:path>
            </a:pathLst>
          </a:custGeom>
          <a:solidFill>
            <a:sysClr val="window" lastClr="FFFFFF">
              <a:lumMod val="95000"/>
            </a:sysClr>
          </a:solidFill>
          <a:ln w="12700" cap="flat" cmpd="sng" algn="ctr">
            <a:noFill/>
            <a:prstDash val="solid"/>
            <a:miter lim="800000"/>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3867727" y="2498424"/>
            <a:ext cx="750194" cy="750194"/>
          </a:xfrm>
          <a:prstGeom prst="ellipse">
            <a:avLst/>
          </a:prstGeom>
          <a:solidFill>
            <a:srgbClr val="CAA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996971" y="2615644"/>
            <a:ext cx="472250" cy="495538"/>
          </a:xfrm>
          <a:prstGeom prst="ellipse">
            <a:avLst/>
          </a:prstGeom>
          <a:gradFill flip="none" rotWithShape="1">
            <a:gsLst>
              <a:gs pos="0">
                <a:srgbClr val="FFFFFF"/>
              </a:gs>
              <a:gs pos="100000">
                <a:srgbClr val="B8BBBC"/>
              </a:gs>
            </a:gsLst>
            <a:lin ang="18900000" scaled="0"/>
            <a:tileRect/>
          </a:gradFill>
          <a:ln w="12700" cap="flat" cmpd="sng" algn="ctr">
            <a:gradFill>
              <a:gsLst>
                <a:gs pos="100000">
                  <a:sysClr val="window" lastClr="FFFFFF"/>
                </a:gs>
                <a:gs pos="0">
                  <a:srgbClr val="BFC2C3"/>
                </a:gs>
              </a:gsLst>
              <a:lin ang="18900000" scaled="0"/>
            </a:gradFill>
            <a:prstDash val="solid"/>
            <a:miter lim="800000"/>
          </a:ln>
          <a:effectLst>
            <a:outerShdw blurRad="203200" dist="76200" dir="2700000" sx="102000" sy="102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微软雅黑"/>
              <a:cs typeface="+mn-cs"/>
            </a:endParaRPr>
          </a:p>
        </p:txBody>
      </p:sp>
      <p:grpSp>
        <p:nvGrpSpPr>
          <p:cNvPr id="138" name="组合 137"/>
          <p:cNvGrpSpPr/>
          <p:nvPr/>
        </p:nvGrpSpPr>
        <p:grpSpPr>
          <a:xfrm>
            <a:off x="4044413" y="2687659"/>
            <a:ext cx="351508" cy="351508"/>
            <a:chOff x="3288121" y="2035176"/>
            <a:chExt cx="366050" cy="366050"/>
          </a:xfrm>
          <a:solidFill>
            <a:srgbClr val="CAA884"/>
          </a:solidFill>
        </p:grpSpPr>
        <p:sp>
          <p:nvSpPr>
            <p:cNvPr id="139" name="AutoShape 123"/>
            <p:cNvSpPr>
              <a:spLocks/>
            </p:cNvSpPr>
            <p:nvPr/>
          </p:nvSpPr>
          <p:spPr bwMode="auto">
            <a:xfrm>
              <a:off x="3288121" y="2035176"/>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40" name="AutoShape 124"/>
            <p:cNvSpPr>
              <a:spLocks/>
            </p:cNvSpPr>
            <p:nvPr/>
          </p:nvSpPr>
          <p:spPr bwMode="auto">
            <a:xfrm>
              <a:off x="3391366" y="2137795"/>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41" name="AutoShape 125"/>
            <p:cNvSpPr>
              <a:spLocks/>
            </p:cNvSpPr>
            <p:nvPr/>
          </p:nvSpPr>
          <p:spPr bwMode="auto">
            <a:xfrm>
              <a:off x="3425156" y="2172210"/>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2750533912"/>
      </p:ext>
    </p:extLst>
  </p:cSld>
  <p:clrMapOvr>
    <a:masterClrMapping/>
  </p:clrMapOvr>
  <p:transition spd="slow">
    <p:push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957" y="274636"/>
            <a:ext cx="2183290" cy="355983"/>
          </a:xfrm>
        </p:spPr>
        <p:txBody>
          <a:bodyPr/>
          <a:lstStyle/>
          <a:p>
            <a:r>
              <a:rPr lang="en-US" altLang="zh-CN" sz="2000" dirty="0"/>
              <a:t>Strategy Evaluation</a:t>
            </a:r>
            <a:endParaRPr lang="zh-CN" altLang="en-US" sz="2000" dirty="0"/>
          </a:p>
        </p:txBody>
      </p:sp>
      <p:graphicFrame>
        <p:nvGraphicFramePr>
          <p:cNvPr id="3" name="图表 4"/>
          <p:cNvGraphicFramePr>
            <a:graphicFrameLocks/>
          </p:cNvGraphicFramePr>
          <p:nvPr/>
        </p:nvGraphicFramePr>
        <p:xfrm>
          <a:off x="2227692" y="1140604"/>
          <a:ext cx="4688615" cy="3126342"/>
        </p:xfrm>
        <a:graphic>
          <a:graphicData uri="http://schemas.openxmlformats.org/drawingml/2006/chart">
            <c:chart xmlns:c="http://schemas.openxmlformats.org/drawingml/2006/chart" xmlns:r="http://schemas.openxmlformats.org/officeDocument/2006/relationships" r:id="rId3"/>
          </a:graphicData>
        </a:graphic>
      </p:graphicFrame>
      <p:sp>
        <p:nvSpPr>
          <p:cNvPr id="4" name="椭圆 3"/>
          <p:cNvSpPr/>
          <p:nvPr/>
        </p:nvSpPr>
        <p:spPr>
          <a:xfrm>
            <a:off x="3021013" y="1133403"/>
            <a:ext cx="3121409" cy="3121409"/>
          </a:xfrm>
          <a:prstGeom prst="ellipse">
            <a:avLst/>
          </a:prstGeom>
          <a:noFill/>
          <a:ln>
            <a:solidFill>
              <a:srgbClr val="C51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475028" y="1594670"/>
            <a:ext cx="2193942" cy="2193942"/>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ctr" defTabSz="914400">
              <a:defRPr/>
            </a:pPr>
            <a:endParaRPr lang="zh-CN" altLang="en-US" sz="1800" kern="0">
              <a:solidFill>
                <a:srgbClr val="002060"/>
              </a:solidFill>
              <a:latin typeface="Calibri"/>
              <a:ea typeface="宋体" panose="02010600030101010101" pitchFamily="2" charset="-122"/>
            </a:endParaRPr>
          </a:p>
        </p:txBody>
      </p:sp>
      <p:sp>
        <p:nvSpPr>
          <p:cNvPr id="31" name="椭圆 30"/>
          <p:cNvSpPr/>
          <p:nvPr/>
        </p:nvSpPr>
        <p:spPr>
          <a:xfrm>
            <a:off x="6098083" y="1010047"/>
            <a:ext cx="429918" cy="429918"/>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ctr" defTabSz="914400">
              <a:defRPr/>
            </a:pPr>
            <a:endParaRPr lang="zh-CN" altLang="en-US" sz="1800" kern="0">
              <a:solidFill>
                <a:srgbClr val="002060"/>
              </a:solidFill>
              <a:latin typeface="Calibri"/>
              <a:ea typeface="宋体" panose="02010600030101010101" pitchFamily="2" charset="-122"/>
            </a:endParaRPr>
          </a:p>
        </p:txBody>
      </p:sp>
      <p:sp>
        <p:nvSpPr>
          <p:cNvPr id="33" name="矩形 32"/>
          <p:cNvSpPr/>
          <p:nvPr/>
        </p:nvSpPr>
        <p:spPr>
          <a:xfrm>
            <a:off x="6568509" y="1207392"/>
            <a:ext cx="2105356" cy="760978"/>
          </a:xfrm>
          <a:prstGeom prst="rect">
            <a:avLst/>
          </a:prstGeom>
        </p:spPr>
        <p:txBody>
          <a:bodyPr wrap="square">
            <a:spAutoFit/>
          </a:bodyPr>
          <a:lstStyle/>
          <a:p>
            <a:pPr lvl="0">
              <a:lnSpc>
                <a:spcPct val="150000"/>
              </a:lnSpc>
              <a:defRPr/>
            </a:pPr>
            <a:r>
              <a:rPr lang="en-US" altLang="zh-CN" sz="1000" dirty="0">
                <a:solidFill>
                  <a:srgbClr val="613620"/>
                </a:solidFill>
                <a:latin typeface="Arial" panose="020B0604020202020204" pitchFamily="34" charset="0"/>
                <a:cs typeface="Arial" panose="020B0604020202020204" pitchFamily="34" charset="0"/>
              </a:rPr>
              <a:t>Number of CRH planned in official documents is more reliable than predicted.</a:t>
            </a:r>
            <a:endParaRPr lang="zh-CN" altLang="en-US" sz="1000" dirty="0">
              <a:solidFill>
                <a:srgbClr val="613620"/>
              </a:solidFill>
              <a:latin typeface="Arial" panose="020B0604020202020204" pitchFamily="34" charset="0"/>
              <a:cs typeface="Arial" panose="020B0604020202020204" pitchFamily="34" charset="0"/>
            </a:endParaRPr>
          </a:p>
        </p:txBody>
      </p:sp>
      <p:sp>
        <p:nvSpPr>
          <p:cNvPr id="39" name="文本框 38"/>
          <p:cNvSpPr txBox="1"/>
          <p:nvPr/>
        </p:nvSpPr>
        <p:spPr>
          <a:xfrm>
            <a:off x="6554963" y="1011307"/>
            <a:ext cx="2379177" cy="307777"/>
          </a:xfrm>
          <a:prstGeom prst="rect">
            <a:avLst/>
          </a:prstGeom>
          <a:noFill/>
        </p:spPr>
        <p:txBody>
          <a:bodyPr wrap="none" rtlCol="0">
            <a:spAutoFit/>
          </a:bodyPr>
          <a:lstStyle/>
          <a:p>
            <a:r>
              <a:rPr lang="da-DK" altLang="zh-CN" sz="1400" b="1" dirty="0">
                <a:solidFill>
                  <a:srgbClr val="2E5660"/>
                </a:solidFill>
                <a:latin typeface="Arial" panose="020B0604020202020204" pitchFamily="34" charset="0"/>
                <a:ea typeface="微软雅黑" panose="020B0503020204020204" pitchFamily="34" charset="-122"/>
                <a:cs typeface="Arial" panose="020B0604020202020204" pitchFamily="34" charset="0"/>
              </a:rPr>
              <a:t>Requires constant udpate</a:t>
            </a:r>
            <a:endParaRPr lang="zh-CN" altLang="en-US" sz="1400" b="1" dirty="0">
              <a:solidFill>
                <a:srgbClr val="2E5660"/>
              </a:solidFill>
              <a:latin typeface="Arial" panose="020B0604020202020204" pitchFamily="34" charset="0"/>
              <a:ea typeface="微软雅黑" panose="020B0503020204020204" pitchFamily="34" charset="-122"/>
              <a:cs typeface="Arial" panose="020B0604020202020204" pitchFamily="34" charset="0"/>
            </a:endParaRPr>
          </a:p>
        </p:txBody>
      </p:sp>
      <p:sp>
        <p:nvSpPr>
          <p:cNvPr id="40" name="矩形 39"/>
          <p:cNvSpPr/>
          <p:nvPr/>
        </p:nvSpPr>
        <p:spPr>
          <a:xfrm>
            <a:off x="6633762" y="3469982"/>
            <a:ext cx="2105356" cy="760978"/>
          </a:xfrm>
          <a:prstGeom prst="rect">
            <a:avLst/>
          </a:prstGeom>
        </p:spPr>
        <p:txBody>
          <a:bodyPr wrap="square">
            <a:spAutoFit/>
          </a:bodyPr>
          <a:lstStyle/>
          <a:p>
            <a:pPr lvl="0">
              <a:lnSpc>
                <a:spcPct val="150000"/>
              </a:lnSpc>
              <a:defRPr/>
            </a:pPr>
            <a:r>
              <a:rPr lang="en-US" altLang="zh-CN" sz="1000" dirty="0">
                <a:solidFill>
                  <a:srgbClr val="613620"/>
                </a:solidFill>
                <a:latin typeface="Arial" panose="020B0604020202020204" pitchFamily="34" charset="0"/>
                <a:cs typeface="Arial" panose="020B0604020202020204" pitchFamily="34" charset="0"/>
              </a:rPr>
              <a:t>The model and application will change if the company strategy changes.</a:t>
            </a:r>
            <a:endParaRPr lang="zh-CN" altLang="en-US" sz="1000" dirty="0">
              <a:solidFill>
                <a:srgbClr val="613620"/>
              </a:solidFill>
              <a:latin typeface="Arial" panose="020B0604020202020204" pitchFamily="34" charset="0"/>
              <a:cs typeface="Arial" panose="020B0604020202020204" pitchFamily="34" charset="0"/>
            </a:endParaRPr>
          </a:p>
        </p:txBody>
      </p:sp>
      <p:sp>
        <p:nvSpPr>
          <p:cNvPr id="41" name="文本框 40"/>
          <p:cNvSpPr txBox="1"/>
          <p:nvPr/>
        </p:nvSpPr>
        <p:spPr>
          <a:xfrm>
            <a:off x="6620216" y="3273897"/>
            <a:ext cx="2303836" cy="307777"/>
          </a:xfrm>
          <a:prstGeom prst="rect">
            <a:avLst/>
          </a:prstGeom>
          <a:noFill/>
        </p:spPr>
        <p:txBody>
          <a:bodyPr wrap="none" rtlCol="0">
            <a:spAutoFit/>
          </a:bodyPr>
          <a:lstStyle/>
          <a:p>
            <a:r>
              <a:rPr lang="da-DK" altLang="zh-CN" sz="1400" b="1" dirty="0">
                <a:solidFill>
                  <a:srgbClr val="2E5660"/>
                </a:solidFill>
                <a:latin typeface="Arial" panose="020B0604020202020204" pitchFamily="34" charset="0"/>
                <a:ea typeface="微软雅黑" panose="020B0503020204020204" pitchFamily="34" charset="-122"/>
                <a:cs typeface="Arial" panose="020B0604020202020204" pitchFamily="34" charset="0"/>
              </a:rPr>
              <a:t>Requires periodic review</a:t>
            </a:r>
            <a:endParaRPr lang="zh-CN" altLang="en-US" sz="1400" b="1" dirty="0">
              <a:solidFill>
                <a:srgbClr val="2E5660"/>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椭圆 42"/>
          <p:cNvSpPr/>
          <p:nvPr/>
        </p:nvSpPr>
        <p:spPr>
          <a:xfrm>
            <a:off x="2608342" y="1010047"/>
            <a:ext cx="429918" cy="429918"/>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r" defTabSz="914400">
              <a:defRPr/>
            </a:pPr>
            <a:endParaRPr lang="zh-CN" altLang="en-US" sz="1800" kern="0" dirty="0">
              <a:solidFill>
                <a:srgbClr val="002060"/>
              </a:solidFill>
              <a:latin typeface="Calibri"/>
              <a:ea typeface="宋体" panose="02010600030101010101" pitchFamily="2" charset="-122"/>
            </a:endParaRPr>
          </a:p>
        </p:txBody>
      </p:sp>
      <p:sp>
        <p:nvSpPr>
          <p:cNvPr id="44" name="矩形 43"/>
          <p:cNvSpPr/>
          <p:nvPr/>
        </p:nvSpPr>
        <p:spPr>
          <a:xfrm>
            <a:off x="478735" y="1207392"/>
            <a:ext cx="2105356" cy="299313"/>
          </a:xfrm>
          <a:prstGeom prst="rect">
            <a:avLst/>
          </a:prstGeom>
        </p:spPr>
        <p:txBody>
          <a:bodyPr wrap="square">
            <a:spAutoFit/>
          </a:bodyPr>
          <a:lstStyle/>
          <a:p>
            <a:pPr lvl="0" algn="r">
              <a:lnSpc>
                <a:spcPct val="150000"/>
              </a:lnSpc>
              <a:defRPr/>
            </a:pPr>
            <a:r>
              <a:rPr lang="en-US" altLang="zh-CN" sz="1000" dirty="0">
                <a:solidFill>
                  <a:srgbClr val="613620"/>
                </a:solidFill>
                <a:latin typeface="Arial" panose="020B0604020202020204" pitchFamily="34" charset="0"/>
                <a:cs typeface="Arial" panose="020B0604020202020204" pitchFamily="34" charset="0"/>
              </a:rPr>
              <a:t>Links price to ad performance</a:t>
            </a:r>
            <a:endParaRPr lang="zh-CN" altLang="en-US" sz="1000" dirty="0">
              <a:solidFill>
                <a:srgbClr val="613620"/>
              </a:solidFill>
              <a:latin typeface="Arial" panose="020B0604020202020204" pitchFamily="34" charset="0"/>
              <a:cs typeface="Arial" panose="020B0604020202020204" pitchFamily="34" charset="0"/>
            </a:endParaRPr>
          </a:p>
        </p:txBody>
      </p:sp>
      <p:sp>
        <p:nvSpPr>
          <p:cNvPr id="45" name="文本框 44"/>
          <p:cNvSpPr txBox="1"/>
          <p:nvPr/>
        </p:nvSpPr>
        <p:spPr>
          <a:xfrm>
            <a:off x="821749" y="1011307"/>
            <a:ext cx="1762342" cy="307777"/>
          </a:xfrm>
          <a:prstGeom prst="rect">
            <a:avLst/>
          </a:prstGeom>
          <a:noFill/>
        </p:spPr>
        <p:txBody>
          <a:bodyPr wrap="none" rtlCol="0">
            <a:spAutoFit/>
          </a:bodyPr>
          <a:lstStyle/>
          <a:p>
            <a:pPr algn="r"/>
            <a:r>
              <a:rPr lang="da-DK" altLang="zh-CN" sz="1400" b="1" dirty="0">
                <a:solidFill>
                  <a:srgbClr val="C51729"/>
                </a:solidFill>
                <a:latin typeface="Arial" panose="020B0604020202020204" pitchFamily="34" charset="0"/>
                <a:ea typeface="微软雅黑" panose="020B0503020204020204" pitchFamily="34" charset="-122"/>
                <a:cs typeface="Arial" panose="020B0604020202020204" pitchFamily="34" charset="0"/>
              </a:rPr>
              <a:t>Facilitates pricing</a:t>
            </a:r>
            <a:endParaRPr lang="zh-CN" altLang="en-US" sz="1400" b="1" dirty="0">
              <a:solidFill>
                <a:srgbClr val="C51729"/>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矩形 45"/>
          <p:cNvSpPr/>
          <p:nvPr/>
        </p:nvSpPr>
        <p:spPr>
          <a:xfrm>
            <a:off x="478735" y="3469982"/>
            <a:ext cx="2105356" cy="530145"/>
          </a:xfrm>
          <a:prstGeom prst="rect">
            <a:avLst/>
          </a:prstGeom>
        </p:spPr>
        <p:txBody>
          <a:bodyPr wrap="square">
            <a:spAutoFit/>
          </a:bodyPr>
          <a:lstStyle/>
          <a:p>
            <a:pPr lvl="0" algn="r">
              <a:lnSpc>
                <a:spcPct val="150000"/>
              </a:lnSpc>
              <a:defRPr/>
            </a:pPr>
            <a:r>
              <a:rPr lang="en-US" altLang="zh-CN" sz="1000" dirty="0">
                <a:solidFill>
                  <a:srgbClr val="613620"/>
                </a:solidFill>
                <a:latin typeface="Arial" panose="020B0604020202020204" pitchFamily="34" charset="0"/>
                <a:cs typeface="Arial" panose="020B0604020202020204" pitchFamily="34" charset="0"/>
              </a:rPr>
              <a:t>Provides quantitative proof when market is pessimistic.</a:t>
            </a:r>
            <a:endParaRPr lang="zh-CN" altLang="en-US" sz="1000" dirty="0">
              <a:solidFill>
                <a:srgbClr val="613620"/>
              </a:solidFill>
              <a:latin typeface="Arial" panose="020B0604020202020204" pitchFamily="34" charset="0"/>
              <a:cs typeface="Arial" panose="020B0604020202020204" pitchFamily="34" charset="0"/>
            </a:endParaRPr>
          </a:p>
        </p:txBody>
      </p:sp>
      <p:sp>
        <p:nvSpPr>
          <p:cNvPr id="47" name="文本框 46"/>
          <p:cNvSpPr txBox="1"/>
          <p:nvPr/>
        </p:nvSpPr>
        <p:spPr>
          <a:xfrm>
            <a:off x="1117215" y="3273897"/>
            <a:ext cx="1466876" cy="307777"/>
          </a:xfrm>
          <a:prstGeom prst="rect">
            <a:avLst/>
          </a:prstGeom>
          <a:noFill/>
        </p:spPr>
        <p:txBody>
          <a:bodyPr wrap="none" rtlCol="0">
            <a:spAutoFit/>
          </a:bodyPr>
          <a:lstStyle/>
          <a:p>
            <a:pPr algn="r"/>
            <a:r>
              <a:rPr lang="da-DK" altLang="zh-CN" sz="1400" b="1" dirty="0">
                <a:solidFill>
                  <a:srgbClr val="C51729"/>
                </a:solidFill>
                <a:latin typeface="Arial" panose="020B0604020202020204" pitchFamily="34" charset="0"/>
                <a:ea typeface="微软雅黑" panose="020B0503020204020204" pitchFamily="34" charset="-122"/>
                <a:cs typeface="Arial" panose="020B0604020202020204" pitchFamily="34" charset="0"/>
              </a:rPr>
              <a:t>Stablizes sales</a:t>
            </a:r>
            <a:endParaRPr lang="zh-CN" altLang="en-US" sz="1400" b="1" dirty="0">
              <a:solidFill>
                <a:srgbClr val="C51729"/>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椭圆 47"/>
          <p:cNvSpPr/>
          <p:nvPr/>
        </p:nvSpPr>
        <p:spPr>
          <a:xfrm>
            <a:off x="2608342" y="3260066"/>
            <a:ext cx="429918" cy="429918"/>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r" defTabSz="914400">
              <a:defRPr/>
            </a:pPr>
            <a:endParaRPr lang="zh-CN" altLang="en-US" sz="1800" kern="0">
              <a:solidFill>
                <a:srgbClr val="002060"/>
              </a:solidFill>
              <a:latin typeface="Calibri"/>
              <a:ea typeface="宋体" panose="02010600030101010101" pitchFamily="2" charset="-122"/>
            </a:endParaRPr>
          </a:p>
        </p:txBody>
      </p:sp>
      <p:grpSp>
        <p:nvGrpSpPr>
          <p:cNvPr id="49" name="Group 44"/>
          <p:cNvGrpSpPr/>
          <p:nvPr/>
        </p:nvGrpSpPr>
        <p:grpSpPr>
          <a:xfrm>
            <a:off x="6219380" y="1118690"/>
            <a:ext cx="187325" cy="213967"/>
            <a:chOff x="3789363" y="3787775"/>
            <a:chExt cx="357188" cy="407988"/>
          </a:xfrm>
          <a:solidFill>
            <a:srgbClr val="2E5660"/>
          </a:solidFill>
        </p:grpSpPr>
        <p:sp>
          <p:nvSpPr>
            <p:cNvPr id="67"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68" name="Freeform 41"/>
            <p:cNvSpPr>
              <a:spLocks/>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69" name="Freeform 42"/>
            <p:cNvSpPr>
              <a:spLocks/>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0" name="Freeform 43"/>
            <p:cNvSpPr>
              <a:spLocks/>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1" name="Freeform 44"/>
            <p:cNvSpPr>
              <a:spLocks/>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2" name="Freeform 45"/>
            <p:cNvSpPr>
              <a:spLocks/>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3" name="Freeform 46"/>
            <p:cNvSpPr>
              <a:spLocks/>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4" name="Freeform 47"/>
            <p:cNvSpPr>
              <a:spLocks/>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5" name="Freeform 48"/>
            <p:cNvSpPr>
              <a:spLocks/>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6" name="Freeform 49"/>
            <p:cNvSpPr>
              <a:spLocks/>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7" name="Freeform 50"/>
            <p:cNvSpPr>
              <a:spLocks/>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8" name="Freeform 51"/>
            <p:cNvSpPr>
              <a:spLocks/>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79" name="Freeform 52"/>
            <p:cNvSpPr>
              <a:spLocks/>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0" name="Freeform 53"/>
            <p:cNvSpPr>
              <a:spLocks/>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1" name="Freeform 54"/>
            <p:cNvSpPr>
              <a:spLocks/>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2" name="Freeform 55"/>
            <p:cNvSpPr>
              <a:spLocks/>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3" name="Freeform 56"/>
            <p:cNvSpPr>
              <a:spLocks/>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4" name="Freeform 57"/>
            <p:cNvSpPr>
              <a:spLocks/>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5" name="Freeform 58"/>
            <p:cNvSpPr>
              <a:spLocks/>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6" name="Freeform 59"/>
            <p:cNvSpPr>
              <a:spLocks/>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7" name="Freeform 60"/>
            <p:cNvSpPr>
              <a:spLocks/>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8"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89" name="Freeform 62"/>
            <p:cNvSpPr>
              <a:spLocks/>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0"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nvGrpSpPr>
          <p:cNvPr id="91" name="Group 69"/>
          <p:cNvGrpSpPr/>
          <p:nvPr/>
        </p:nvGrpSpPr>
        <p:grpSpPr>
          <a:xfrm>
            <a:off x="2721801" y="1123518"/>
            <a:ext cx="185972" cy="195566"/>
            <a:chOff x="2919413" y="3781425"/>
            <a:chExt cx="400050" cy="420688"/>
          </a:xfrm>
          <a:solidFill>
            <a:srgbClr val="C51729"/>
          </a:solidFill>
        </p:grpSpPr>
        <p:sp>
          <p:nvSpPr>
            <p:cNvPr id="92"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dirty="0">
                <a:solidFill>
                  <a:srgbClr val="000000"/>
                </a:solidFill>
                <a:latin typeface="微软雅黑"/>
                <a:ea typeface="Microsoft YaHei UI"/>
              </a:endParaRPr>
            </a:p>
          </p:txBody>
        </p:sp>
        <p:sp>
          <p:nvSpPr>
            <p:cNvPr id="93" name="Freeform 65"/>
            <p:cNvSpPr>
              <a:spLocks/>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4" name="Freeform 66"/>
            <p:cNvSpPr>
              <a:spLocks/>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5" name="Freeform 67"/>
            <p:cNvSpPr>
              <a:spLocks/>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6" name="Freeform 68"/>
            <p:cNvSpPr>
              <a:spLocks/>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7" name="Freeform 69"/>
            <p:cNvSpPr>
              <a:spLocks/>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8" name="Freeform 70"/>
            <p:cNvSpPr>
              <a:spLocks/>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99" name="Freeform 71"/>
            <p:cNvSpPr>
              <a:spLocks/>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00" name="Freeform 72"/>
            <p:cNvSpPr>
              <a:spLocks/>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01" name="Freeform 73"/>
            <p:cNvSpPr>
              <a:spLocks/>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02" name="Freeform 74"/>
            <p:cNvSpPr>
              <a:spLocks/>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nvGrpSpPr>
          <p:cNvPr id="103" name="Group 213"/>
          <p:cNvGrpSpPr/>
          <p:nvPr/>
        </p:nvGrpSpPr>
        <p:grpSpPr>
          <a:xfrm>
            <a:off x="2696023" y="3360355"/>
            <a:ext cx="237310" cy="219254"/>
            <a:chOff x="2900363" y="5486400"/>
            <a:chExt cx="438150" cy="404813"/>
          </a:xfrm>
          <a:solidFill>
            <a:srgbClr val="C51729"/>
          </a:solidFill>
        </p:grpSpPr>
        <p:sp>
          <p:nvSpPr>
            <p:cNvPr id="104"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05"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sp>
        <p:nvSpPr>
          <p:cNvPr id="42" name="椭圆 41"/>
          <p:cNvSpPr/>
          <p:nvPr/>
        </p:nvSpPr>
        <p:spPr>
          <a:xfrm>
            <a:off x="6173133" y="3260066"/>
            <a:ext cx="429918" cy="429918"/>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ctr" defTabSz="914400">
              <a:defRPr/>
            </a:pPr>
            <a:endParaRPr lang="zh-CN" altLang="en-US" sz="1800" kern="0">
              <a:solidFill>
                <a:srgbClr val="002060"/>
              </a:solidFill>
              <a:latin typeface="Calibri"/>
              <a:ea typeface="宋体" panose="02010600030101010101" pitchFamily="2" charset="-122"/>
            </a:endParaRPr>
          </a:p>
        </p:txBody>
      </p:sp>
      <p:grpSp>
        <p:nvGrpSpPr>
          <p:cNvPr id="106" name="Group 268"/>
          <p:cNvGrpSpPr/>
          <p:nvPr/>
        </p:nvGrpSpPr>
        <p:grpSpPr>
          <a:xfrm>
            <a:off x="6304604" y="3342476"/>
            <a:ext cx="166977" cy="265098"/>
            <a:chOff x="3824288" y="5486400"/>
            <a:chExt cx="307975" cy="488950"/>
          </a:xfrm>
          <a:solidFill>
            <a:srgbClr val="2E5660"/>
          </a:solidFill>
        </p:grpSpPr>
        <p:sp>
          <p:nvSpPr>
            <p:cNvPr id="107"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dirty="0">
                <a:solidFill>
                  <a:srgbClr val="000000"/>
                </a:solidFill>
                <a:latin typeface="微软雅黑"/>
                <a:ea typeface="Microsoft YaHei UI"/>
              </a:endParaRPr>
            </a:p>
          </p:txBody>
        </p:sp>
        <p:sp>
          <p:nvSpPr>
            <p:cNvPr id="108" name="Freeform 249"/>
            <p:cNvSpPr>
              <a:spLocks/>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09" name="Freeform 250"/>
            <p:cNvSpPr>
              <a:spLocks/>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10" name="Freeform 251"/>
            <p:cNvSpPr>
              <a:spLocks/>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11" name="Freeform 252"/>
            <p:cNvSpPr>
              <a:spLocks/>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nvGrpSpPr>
          <p:cNvPr id="112" name="Group 242"/>
          <p:cNvGrpSpPr/>
          <p:nvPr/>
        </p:nvGrpSpPr>
        <p:grpSpPr>
          <a:xfrm>
            <a:off x="3996991" y="2268485"/>
            <a:ext cx="1141875" cy="870580"/>
            <a:chOff x="2908300" y="2946400"/>
            <a:chExt cx="447675" cy="341313"/>
          </a:xfrm>
          <a:solidFill>
            <a:schemeClr val="accent1"/>
          </a:solidFill>
        </p:grpSpPr>
        <p:sp>
          <p:nvSpPr>
            <p:cNvPr id="113" name="Freeform 227"/>
            <p:cNvSpPr>
              <a:spLocks/>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14" name="Freeform 228"/>
            <p:cNvSpPr>
              <a:spLocks/>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sp>
        <p:nvSpPr>
          <p:cNvPr id="115" name="矩形 43">
            <a:extLst>
              <a:ext uri="{FF2B5EF4-FFF2-40B4-BE49-F238E27FC236}">
                <a16:creationId xmlns:a16="http://schemas.microsoft.com/office/drawing/2014/main" id="{561386C3-DFE0-488B-9DD4-DBA3016E0102}"/>
              </a:ext>
            </a:extLst>
          </p:cNvPr>
          <p:cNvSpPr/>
          <p:nvPr/>
        </p:nvSpPr>
        <p:spPr>
          <a:xfrm>
            <a:off x="478735" y="2335686"/>
            <a:ext cx="2102336" cy="525465"/>
          </a:xfrm>
          <a:prstGeom prst="rect">
            <a:avLst/>
          </a:prstGeom>
        </p:spPr>
        <p:txBody>
          <a:bodyPr wrap="square">
            <a:spAutoFit/>
          </a:bodyPr>
          <a:lstStyle/>
          <a:p>
            <a:pPr lvl="0" algn="r">
              <a:lnSpc>
                <a:spcPct val="150000"/>
              </a:lnSpc>
              <a:defRPr/>
            </a:pPr>
            <a:r>
              <a:rPr lang="en-US" altLang="zh-CN" sz="1000" dirty="0">
                <a:solidFill>
                  <a:srgbClr val="613620"/>
                </a:solidFill>
                <a:latin typeface="Arial" panose="020B0604020202020204" pitchFamily="34" charset="0"/>
                <a:cs typeface="Arial" panose="020B0604020202020204" pitchFamily="34" charset="0"/>
              </a:rPr>
              <a:t>Justify prices and persuades clients</a:t>
            </a:r>
            <a:endParaRPr lang="zh-CN" altLang="en-US" sz="1000" dirty="0">
              <a:solidFill>
                <a:srgbClr val="613620"/>
              </a:solidFill>
              <a:latin typeface="Arial" panose="020B0604020202020204" pitchFamily="34" charset="0"/>
              <a:cs typeface="Arial" panose="020B0604020202020204" pitchFamily="34" charset="0"/>
            </a:endParaRPr>
          </a:p>
        </p:txBody>
      </p:sp>
      <p:sp>
        <p:nvSpPr>
          <p:cNvPr id="116" name="文本框 44">
            <a:extLst>
              <a:ext uri="{FF2B5EF4-FFF2-40B4-BE49-F238E27FC236}">
                <a16:creationId xmlns:a16="http://schemas.microsoft.com/office/drawing/2014/main" id="{68A2D15A-3F09-49BC-83D5-7922498E1ECE}"/>
              </a:ext>
            </a:extLst>
          </p:cNvPr>
          <p:cNvSpPr txBox="1"/>
          <p:nvPr/>
        </p:nvSpPr>
        <p:spPr>
          <a:xfrm>
            <a:off x="511273" y="2139601"/>
            <a:ext cx="2069798" cy="307777"/>
          </a:xfrm>
          <a:prstGeom prst="rect">
            <a:avLst/>
          </a:prstGeom>
          <a:noFill/>
        </p:spPr>
        <p:txBody>
          <a:bodyPr wrap="none" rtlCol="0">
            <a:spAutoFit/>
          </a:bodyPr>
          <a:lstStyle/>
          <a:p>
            <a:pPr algn="r"/>
            <a:r>
              <a:rPr lang="da-DK" altLang="zh-CN" sz="1400" b="1" dirty="0">
                <a:solidFill>
                  <a:srgbClr val="C51729"/>
                </a:solidFill>
                <a:latin typeface="Arial" panose="020B0604020202020204" pitchFamily="34" charset="0"/>
                <a:ea typeface="微软雅黑" panose="020B0503020204020204" pitchFamily="34" charset="-122"/>
                <a:cs typeface="Arial" panose="020B0604020202020204" pitchFamily="34" charset="0"/>
              </a:rPr>
              <a:t>Facilitates negotiation</a:t>
            </a:r>
            <a:endParaRPr lang="zh-CN" altLang="en-US" sz="1400" b="1" dirty="0">
              <a:solidFill>
                <a:srgbClr val="C51729"/>
              </a:solidFill>
              <a:latin typeface="Arial" panose="020B0604020202020204" pitchFamily="34" charset="0"/>
              <a:ea typeface="微软雅黑" panose="020B0503020204020204" pitchFamily="34" charset="-122"/>
              <a:cs typeface="Arial" panose="020B0604020202020204" pitchFamily="34" charset="0"/>
            </a:endParaRPr>
          </a:p>
        </p:txBody>
      </p:sp>
      <p:sp>
        <p:nvSpPr>
          <p:cNvPr id="117" name="椭圆 42">
            <a:extLst>
              <a:ext uri="{FF2B5EF4-FFF2-40B4-BE49-F238E27FC236}">
                <a16:creationId xmlns:a16="http://schemas.microsoft.com/office/drawing/2014/main" id="{03511F0C-B540-4A00-82A0-B6E9B3242D3E}"/>
              </a:ext>
            </a:extLst>
          </p:cNvPr>
          <p:cNvSpPr/>
          <p:nvPr/>
        </p:nvSpPr>
        <p:spPr>
          <a:xfrm>
            <a:off x="2586083" y="2129495"/>
            <a:ext cx="429918" cy="429918"/>
          </a:xfrm>
          <a:prstGeom prst="ellipse">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anchor="ctr"/>
          <a:lstStyle/>
          <a:p>
            <a:pPr algn="r" defTabSz="914400">
              <a:defRPr/>
            </a:pPr>
            <a:endParaRPr lang="zh-CN" altLang="en-US" sz="1800" kern="0" dirty="0">
              <a:solidFill>
                <a:srgbClr val="002060"/>
              </a:solidFill>
              <a:latin typeface="Calibri"/>
              <a:ea typeface="宋体" panose="02010600030101010101" pitchFamily="2" charset="-122"/>
            </a:endParaRPr>
          </a:p>
        </p:txBody>
      </p:sp>
      <p:sp>
        <p:nvSpPr>
          <p:cNvPr id="130" name="Freeform 778">
            <a:extLst>
              <a:ext uri="{FF2B5EF4-FFF2-40B4-BE49-F238E27FC236}">
                <a16:creationId xmlns:a16="http://schemas.microsoft.com/office/drawing/2014/main" id="{79CF3463-8ABF-4610-810F-605A0FAC50E8}"/>
              </a:ext>
            </a:extLst>
          </p:cNvPr>
          <p:cNvSpPr>
            <a:spLocks noEditPoints="1"/>
          </p:cNvSpPr>
          <p:nvPr/>
        </p:nvSpPr>
        <p:spPr bwMode="auto">
          <a:xfrm>
            <a:off x="2684439" y="2238124"/>
            <a:ext cx="204609" cy="195124"/>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C51729"/>
          </a:solidFill>
          <a:ln>
            <a:noFill/>
          </a:ln>
        </p:spPr>
        <p:txBody>
          <a:bodyPr vert="horz" wrap="square" lIns="91440" tIns="45720" rIns="91440" bIns="45720" numCol="1" anchor="t" anchorCtr="0" compatLnSpc="1">
            <a:prstTxWarp prst="textNoShape">
              <a:avLst/>
            </a:prstTxWarp>
          </a:bodyPr>
          <a:lstStyle/>
          <a:p>
            <a:endParaRPr lang="zh-CN" altLang="en-US">
              <a:solidFill>
                <a:srgbClr val="C51729"/>
              </a:solidFill>
            </a:endParaRPr>
          </a:p>
        </p:txBody>
      </p:sp>
    </p:spTree>
    <p:extLst>
      <p:ext uri="{BB962C8B-B14F-4D97-AF65-F5344CB8AC3E}">
        <p14:creationId xmlns:p14="http://schemas.microsoft.com/office/powerpoint/2010/main" val="10720377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6 Months Ahead</a:t>
            </a:r>
            <a:endParaRPr lang="zh-CN" altLang="en-US" sz="2000" dirty="0"/>
          </a:p>
        </p:txBody>
      </p:sp>
      <mc:AlternateContent xmlns:mc="http://schemas.openxmlformats.org/markup-compatibility/2006" xmlns:a14="http://schemas.microsoft.com/office/drawing/2010/main">
        <mc:Choice Requires="a14">
          <p:sp>
            <p:nvSpPr>
              <p:cNvPr id="4" name="TextBox 3"/>
              <p:cNvSpPr txBox="1"/>
              <p:nvPr/>
            </p:nvSpPr>
            <p:spPr>
              <a:xfrm>
                <a:off x="752620" y="2108177"/>
                <a:ext cx="7283669" cy="1192634"/>
              </a:xfrm>
              <a:prstGeom prst="rect">
                <a:avLst/>
              </a:prstGeom>
              <a:noFill/>
            </p:spPr>
            <p:txBody>
              <a:bodyPr wrap="square" rtlCol="0">
                <a:spAutoFit/>
              </a:bodyPr>
              <a:lstStyle/>
              <a:p>
                <a:pPr marL="285750" indent="-285750">
                  <a:buFont typeface="Arial" charset="0"/>
                  <a:buChar char="•"/>
                </a:pPr>
                <a:r>
                  <a:rPr lang="en-US" altLang="zh-CN" sz="1600" b="1" dirty="0">
                    <a:latin typeface="Arial" charset="0"/>
                    <a:ea typeface="Arial" charset="0"/>
                    <a:cs typeface="Arial" charset="0"/>
                  </a:rPr>
                  <a:t>Factors affecting exposure at railway stations</a:t>
                </a:r>
              </a:p>
              <a:p>
                <a:pPr algn="ctr"/>
                <a:endParaRPr lang="en-US" sz="1400" dirty="0"/>
              </a:p>
              <a:p>
                <a:pPr algn="ctr"/>
                <a14:m>
                  <m:oMathPara xmlns:m="http://schemas.openxmlformats.org/officeDocument/2006/math">
                    <m:oMathParaPr>
                      <m:jc m:val="centerGroup"/>
                    </m:oMathParaPr>
                    <m:oMath xmlns:m="http://schemas.openxmlformats.org/officeDocument/2006/math">
                      <m:r>
                        <a:rPr lang="en-US" sz="1400" b="1" i="1" dirty="0" smtClean="0">
                          <a:latin typeface="Cambria Math" panose="02040503050406030204" pitchFamily="18" charset="0"/>
                        </a:rPr>
                        <m:t>𝑰𝒎𝒑𝒓𝒆𝒔𝒔𝒊𝒐𝒏</m:t>
                      </m:r>
                      <m:r>
                        <a:rPr lang="en-US" sz="1400" b="1" i="1" dirty="0" smtClean="0">
                          <a:latin typeface="Cambria Math" panose="02040503050406030204" pitchFamily="18" charset="0"/>
                        </a:rPr>
                        <m:t>  =   </m:t>
                      </m:r>
                      <m:r>
                        <a:rPr lang="en-US" sz="1400" b="1" i="1" dirty="0" smtClean="0">
                          <a:latin typeface="Cambria Math" panose="02040503050406030204" pitchFamily="18" charset="0"/>
                        </a:rPr>
                        <m:t>𝑷𝒂𝒔𝒔𝒆𝒏𝒈𝒆𝒓</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𝑽𝒐𝒍𝒖𝒎𝒆</m:t>
                      </m:r>
                      <m:r>
                        <a:rPr lang="zh-CN" altLang="en-US" sz="1400" b="1" i="1" dirty="0">
                          <a:latin typeface="Cambria Math" panose="02040503050406030204" pitchFamily="18" charset="0"/>
                        </a:rPr>
                        <m:t> </m:t>
                      </m:r>
                      <m:r>
                        <a:rPr lang="zh-CN" altLang="en-US" sz="1400" b="1" i="1" dirty="0" smtClean="0">
                          <a:latin typeface="Cambria Math" panose="02040503050406030204" pitchFamily="18" charset="0"/>
                        </a:rPr>
                        <m:t> </m:t>
                      </m:r>
                      <m:r>
                        <a:rPr lang="en-US" altLang="zh-CN" sz="1400" b="1" i="1" dirty="0" smtClean="0">
                          <a:latin typeface="Cambria Math" panose="02040503050406030204" pitchFamily="18" charset="0"/>
                          <a:ea typeface="Cambria Math" panose="02040503050406030204" pitchFamily="18" charset="0"/>
                        </a:rPr>
                        <m:t>×</m:t>
                      </m:r>
                      <m:r>
                        <a:rPr lang="en-US" altLang="zh-CN" sz="1400" b="1" i="1" dirty="0" smtClean="0">
                          <a:latin typeface="Cambria Math" panose="02040503050406030204" pitchFamily="18" charset="0"/>
                        </a:rPr>
                        <m:t>   </m:t>
                      </m:r>
                      <m:r>
                        <a:rPr lang="en-US" altLang="zh-CN" sz="1400" b="1" i="1" dirty="0" smtClean="0">
                          <a:latin typeface="Cambria Math" panose="02040503050406030204" pitchFamily="18" charset="0"/>
                        </a:rPr>
                        <m:t>𝑽𝒊𝒔𝒊𝒃𝒊𝒍𝒊𝒕𝒚</m:t>
                      </m:r>
                      <m:r>
                        <a:rPr lang="en-US" altLang="zh-CN" sz="1400" b="1" i="1" dirty="0" smtClean="0">
                          <a:latin typeface="Cambria Math" panose="02040503050406030204" pitchFamily="18" charset="0"/>
                        </a:rPr>
                        <m:t> </m:t>
                      </m:r>
                    </m:oMath>
                  </m:oMathPara>
                </a14:m>
                <a:endParaRPr lang="en-US" altLang="zh-CN" sz="1400" b="1" dirty="0"/>
              </a:p>
              <a:p>
                <a:endParaRPr lang="en-US" sz="1400"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52620" y="2108177"/>
                <a:ext cx="7283669" cy="1192634"/>
              </a:xfrm>
              <a:prstGeom prst="rect">
                <a:avLst/>
              </a:prstGeom>
              <a:blipFill>
                <a:blip r:embed="rId3"/>
                <a:stretch>
                  <a:fillRect l="-335" t="-1538"/>
                </a:stretch>
              </a:blipFill>
            </p:spPr>
            <p:txBody>
              <a:bodyPr/>
              <a:lstStyle/>
              <a:p>
                <a:r>
                  <a:rPr lang="zh-CN" altLang="en-US">
                    <a:noFill/>
                  </a:rPr>
                  <a:t> </a:t>
                </a:r>
              </a:p>
            </p:txBody>
          </p:sp>
        </mc:Fallback>
      </mc:AlternateContent>
      <p:cxnSp>
        <p:nvCxnSpPr>
          <p:cNvPr id="6" name="Straight Arrow Connector 5"/>
          <p:cNvCxnSpPr>
            <a:cxnSpLocks/>
          </p:cNvCxnSpPr>
          <p:nvPr/>
        </p:nvCxnSpPr>
        <p:spPr>
          <a:xfrm flipV="1">
            <a:off x="2680366" y="2827089"/>
            <a:ext cx="1417978" cy="32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394455" y="2794489"/>
            <a:ext cx="157655" cy="25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7255" y="839851"/>
            <a:ext cx="7945821" cy="830997"/>
          </a:xfrm>
          <a:prstGeom prst="rect">
            <a:avLst/>
          </a:prstGeom>
          <a:noFill/>
        </p:spPr>
        <p:txBody>
          <a:bodyPr wrap="square" rtlCol="0">
            <a:spAutoFit/>
          </a:bodyPr>
          <a:lstStyle/>
          <a:p>
            <a:pPr marL="285750" indent="-285750">
              <a:buFont typeface="Arial" charset="0"/>
              <a:buChar char="•"/>
            </a:pPr>
            <a:r>
              <a:rPr lang="en-US" altLang="zh-CN" sz="1600" b="1" dirty="0">
                <a:latin typeface="Arial" panose="020B0604020202020204" pitchFamily="34" charset="0"/>
                <a:ea typeface="Arial" charset="0"/>
                <a:cs typeface="Arial" panose="020B0604020202020204" pitchFamily="34" charset="0"/>
              </a:rPr>
              <a:t>Goal</a:t>
            </a:r>
          </a:p>
          <a:p>
            <a:endParaRPr lang="en-US" altLang="zh-CN" sz="1600" b="1"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To decide advertisement price based on impression forecast timely and accurately</a:t>
            </a:r>
          </a:p>
        </p:txBody>
      </p:sp>
      <p:pic>
        <p:nvPicPr>
          <p:cNvPr id="3" name="Picture 2"/>
          <p:cNvPicPr>
            <a:picLocks/>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0957" y="4235577"/>
            <a:ext cx="1767600" cy="547200"/>
          </a:xfrm>
          <a:prstGeom prst="rect">
            <a:avLst/>
          </a:prstGeom>
        </p:spPr>
      </p:pic>
      <p:pic>
        <p:nvPicPr>
          <p:cNvPr id="5" name="Picture 4"/>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11" t="37471" r="16838" b="40617"/>
          <a:stretch/>
        </p:blipFill>
        <p:spPr>
          <a:xfrm>
            <a:off x="2595708" y="4236290"/>
            <a:ext cx="1767016" cy="546487"/>
          </a:xfrm>
          <a:prstGeom prst="rect">
            <a:avLst/>
          </a:prstGeom>
        </p:spPr>
      </p:pic>
      <p:pic>
        <p:nvPicPr>
          <p:cNvPr id="7" name="Picture 6"/>
          <p:cNvPicPr>
            <a:picLocks/>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39196" b="40962"/>
          <a:stretch/>
        </p:blipFill>
        <p:spPr>
          <a:xfrm>
            <a:off x="4739876" y="4235577"/>
            <a:ext cx="1767600" cy="547200"/>
          </a:xfrm>
          <a:prstGeom prst="rect">
            <a:avLst/>
          </a:prstGeom>
        </p:spPr>
      </p:pic>
      <p:pic>
        <p:nvPicPr>
          <p:cNvPr id="8" name="Picture 7"/>
          <p:cNvPicPr>
            <a:picLocks/>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t="17955" b="15064"/>
          <a:stretch/>
        </p:blipFill>
        <p:spPr>
          <a:xfrm>
            <a:off x="6945476" y="4235577"/>
            <a:ext cx="1767600" cy="547200"/>
          </a:xfrm>
          <a:prstGeom prst="rect">
            <a:avLst/>
          </a:prstGeom>
        </p:spPr>
      </p:pic>
      <p:sp>
        <p:nvSpPr>
          <p:cNvPr id="9" name="矩形 8">
            <a:extLst>
              <a:ext uri="{FF2B5EF4-FFF2-40B4-BE49-F238E27FC236}">
                <a16:creationId xmlns:a16="http://schemas.microsoft.com/office/drawing/2014/main" id="{C8728972-1DCD-4C06-845D-A98DDE7CED78}"/>
              </a:ext>
            </a:extLst>
          </p:cNvPr>
          <p:cNvSpPr/>
          <p:nvPr/>
        </p:nvSpPr>
        <p:spPr>
          <a:xfrm>
            <a:off x="5252064" y="3079337"/>
            <a:ext cx="2501368" cy="738664"/>
          </a:xfrm>
          <a:prstGeom prst="rect">
            <a:avLst/>
          </a:prstGeom>
        </p:spPr>
        <p:txBody>
          <a:bodyPr wrap="square">
            <a:spAutoFit/>
          </a:bodyPr>
          <a:lstStyle/>
          <a:p>
            <a:r>
              <a:rPr lang="en-US" altLang="zh-CN" sz="1400" dirty="0">
                <a:latin typeface="Arial" panose="020B0604020202020204" pitchFamily="34" charset="0"/>
                <a:cs typeface="Arial" panose="020B0604020202020204" pitchFamily="34" charset="0"/>
              </a:rPr>
              <a:t>The possibility that a passenger notices the advertisement</a:t>
            </a:r>
            <a:endParaRPr lang="en-US" altLang="zh-CN" sz="1400" b="1" dirty="0">
              <a:latin typeface="Arial" panose="020B0604020202020204" pitchFamily="34" charset="0"/>
              <a:cs typeface="Arial" panose="020B0604020202020204" pitchFamily="34" charset="0"/>
            </a:endParaRPr>
          </a:p>
        </p:txBody>
      </p:sp>
      <p:cxnSp>
        <p:nvCxnSpPr>
          <p:cNvPr id="12" name="Straight Arrow Connector 9">
            <a:extLst>
              <a:ext uri="{FF2B5EF4-FFF2-40B4-BE49-F238E27FC236}">
                <a16:creationId xmlns:a16="http://schemas.microsoft.com/office/drawing/2014/main" id="{B874E0CD-872E-432D-B712-CFCCDDE40E38}"/>
              </a:ext>
            </a:extLst>
          </p:cNvPr>
          <p:cNvCxnSpPr/>
          <p:nvPr/>
        </p:nvCxnSpPr>
        <p:spPr>
          <a:xfrm flipH="1" flipV="1">
            <a:off x="6107017" y="2793812"/>
            <a:ext cx="157655" cy="25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4C43DB5-7F7F-4308-B00F-611B0B581E0A}"/>
              </a:ext>
            </a:extLst>
          </p:cNvPr>
          <p:cNvSpPr/>
          <p:nvPr/>
        </p:nvSpPr>
        <p:spPr>
          <a:xfrm>
            <a:off x="4235273" y="3060290"/>
            <a:ext cx="681597" cy="307777"/>
          </a:xfrm>
          <a:prstGeom prst="rect">
            <a:avLst/>
          </a:prstGeom>
        </p:spPr>
        <p:txBody>
          <a:bodyPr wrap="none">
            <a:spAutoFit/>
          </a:bodyPr>
          <a:lstStyle/>
          <a:p>
            <a:r>
              <a:rPr lang="en-US" altLang="zh-CN" sz="1400" dirty="0">
                <a:latin typeface="Arial" panose="020B0604020202020204" pitchFamily="34" charset="0"/>
                <a:cs typeface="Arial" panose="020B0604020202020204" pitchFamily="34" charset="0"/>
              </a:rPr>
              <a:t>Month</a:t>
            </a:r>
          </a:p>
        </p:txBody>
      </p:sp>
      <p:sp>
        <p:nvSpPr>
          <p:cNvPr id="13" name="矩形 12">
            <a:extLst>
              <a:ext uri="{FF2B5EF4-FFF2-40B4-BE49-F238E27FC236}">
                <a16:creationId xmlns:a16="http://schemas.microsoft.com/office/drawing/2014/main" id="{9D1F3FD1-C86A-4C84-AB7C-40F1CC555BE4}"/>
              </a:ext>
            </a:extLst>
          </p:cNvPr>
          <p:cNvSpPr/>
          <p:nvPr/>
        </p:nvSpPr>
        <p:spPr>
          <a:xfrm>
            <a:off x="1185694" y="3079337"/>
            <a:ext cx="2383986" cy="307777"/>
          </a:xfrm>
          <a:prstGeom prst="rect">
            <a:avLst/>
          </a:prstGeom>
        </p:spPr>
        <p:txBody>
          <a:bodyPr wrap="none">
            <a:spAutoFit/>
          </a:bodyPr>
          <a:lstStyle/>
          <a:p>
            <a:r>
              <a:rPr lang="en-US" altLang="zh-CN" sz="1400" dirty="0">
                <a:latin typeface="Arial" panose="020B0604020202020204" pitchFamily="34" charset="0"/>
                <a:cs typeface="Arial" panose="020B0604020202020204" pitchFamily="34" charset="0"/>
              </a:rPr>
              <a:t> Location at railway stations</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473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50958" y="274636"/>
            <a:ext cx="2749442" cy="355983"/>
          </a:xfrm>
        </p:spPr>
        <p:txBody>
          <a:bodyPr/>
          <a:lstStyle/>
          <a:p>
            <a:r>
              <a:rPr lang="en-US" altLang="zh-CN" sz="2000" dirty="0"/>
              <a:t>6 Months Ahead</a:t>
            </a:r>
            <a:endParaRPr lang="zh-CN" altLang="en-US" sz="2000" dirty="0"/>
          </a:p>
        </p:txBody>
      </p:sp>
      <p:sp>
        <p:nvSpPr>
          <p:cNvPr id="157" name="Content Placeholder 2"/>
          <p:cNvSpPr txBox="1">
            <a:spLocks/>
          </p:cNvSpPr>
          <p:nvPr/>
        </p:nvSpPr>
        <p:spPr bwMode="auto">
          <a:xfrm>
            <a:off x="491618" y="3171825"/>
            <a:ext cx="1924049"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fontAlgn="base">
              <a:spcBef>
                <a:spcPts val="1000"/>
              </a:spcBef>
              <a:spcAft>
                <a:spcPct val="0"/>
              </a:spcAft>
              <a:buFont typeface="Arial" panose="020B0604020202020204" pitchFamily="34" charset="0"/>
              <a:buNone/>
            </a:pPr>
            <a:r>
              <a:rPr lang="en-US" sz="1100" dirty="0"/>
              <a:t>Forecast passenger volume based on monthly data </a:t>
            </a:r>
            <a:r>
              <a:rPr lang="en-US" altLang="zh-CN" sz="1100" dirty="0"/>
              <a:t>at</a:t>
            </a:r>
            <a:r>
              <a:rPr lang="en-US" sz="1100" dirty="0"/>
              <a:t> each railway station</a:t>
            </a:r>
            <a:endParaRPr lang="en-US" altLang="zh-CN" sz="1100" dirty="0">
              <a:solidFill>
                <a:srgbClr val="613620"/>
              </a:solidFill>
              <a:latin typeface="+mn-lt"/>
            </a:endParaRPr>
          </a:p>
        </p:txBody>
      </p:sp>
      <p:sp>
        <p:nvSpPr>
          <p:cNvPr id="158" name="文本框 157"/>
          <p:cNvSpPr txBox="1"/>
          <p:nvPr/>
        </p:nvSpPr>
        <p:spPr>
          <a:xfrm>
            <a:off x="566791" y="2808552"/>
            <a:ext cx="1680012" cy="307777"/>
          </a:xfrm>
          <a:prstGeom prst="rect">
            <a:avLst/>
          </a:prstGeom>
          <a:noFill/>
        </p:spPr>
        <p:txBody>
          <a:bodyPr wrap="none" rtlCol="0">
            <a:spAutoFit/>
          </a:bodyPr>
          <a:lstStyle/>
          <a:p>
            <a:pPr algn="ctr"/>
            <a:r>
              <a:rPr lang="da-DK" altLang="zh-CN" sz="1400" b="1" dirty="0" err="1">
                <a:solidFill>
                  <a:srgbClr val="C51729"/>
                </a:solidFill>
                <a:latin typeface="+mj-ea"/>
                <a:ea typeface="+mj-ea"/>
              </a:rPr>
              <a:t>Forecast</a:t>
            </a:r>
            <a:r>
              <a:rPr lang="da-DK" altLang="zh-CN" sz="1400" b="1" dirty="0">
                <a:solidFill>
                  <a:srgbClr val="C51729"/>
                </a:solidFill>
                <a:latin typeface="+mj-ea"/>
                <a:ea typeface="+mj-ea"/>
              </a:rPr>
              <a:t> Volume</a:t>
            </a:r>
            <a:endParaRPr lang="zh-CN" altLang="en-US" sz="1400" b="1" dirty="0">
              <a:solidFill>
                <a:srgbClr val="C51729"/>
              </a:solidFill>
              <a:latin typeface="+mj-ea"/>
              <a:ea typeface="+mj-ea"/>
            </a:endParaRPr>
          </a:p>
        </p:txBody>
      </p:sp>
      <p:sp>
        <p:nvSpPr>
          <p:cNvPr id="159" name="Content Placeholder 2"/>
          <p:cNvSpPr txBox="1">
            <a:spLocks/>
          </p:cNvSpPr>
          <p:nvPr/>
        </p:nvSpPr>
        <p:spPr bwMode="auto">
          <a:xfrm>
            <a:off x="2594791" y="3171825"/>
            <a:ext cx="210119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just" defTabSz="914400" fontAlgn="base">
              <a:spcBef>
                <a:spcPts val="1000"/>
              </a:spcBef>
              <a:spcAft>
                <a:spcPct val="0"/>
              </a:spcAft>
              <a:buFont typeface="Arial" panose="020B0604020202020204" pitchFamily="34" charset="0"/>
              <a:buNone/>
              <a:defRPr sz="1100">
                <a:latin typeface="Arial" panose="020B0604020202020204" pitchFamily="34" charset="0"/>
                <a:ea typeface="微软雅黑" panose="020B0503020204020204" pitchFamily="34" charset="-122"/>
              </a:defRPr>
            </a:lvl1pPr>
            <a:lvl2pPr marL="457200">
              <a:defRPr sz="1300">
                <a:latin typeface="Arial" panose="020B0604020202020204" pitchFamily="34" charset="0"/>
                <a:ea typeface="微软雅黑" panose="020B0503020204020204" pitchFamily="34" charset="-122"/>
              </a:defRPr>
            </a:lvl2pPr>
            <a:lvl3pPr marL="914400">
              <a:defRPr sz="1300">
                <a:latin typeface="Arial" panose="020B0604020202020204" pitchFamily="34" charset="0"/>
                <a:ea typeface="微软雅黑" panose="020B0503020204020204" pitchFamily="34" charset="-122"/>
              </a:defRPr>
            </a:lvl3pPr>
            <a:lvl4pPr marL="1371600">
              <a:defRPr sz="1300">
                <a:latin typeface="Arial" panose="020B0604020202020204" pitchFamily="34" charset="0"/>
                <a:ea typeface="微软雅黑" panose="020B0503020204020204" pitchFamily="34" charset="-122"/>
              </a:defRPr>
            </a:lvl4pPr>
            <a:lvl5pPr marL="1828800">
              <a:defRPr sz="1300">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dirty="0"/>
              <a:t>Calculate impression by using predicted passenger volume times visibility</a:t>
            </a:r>
          </a:p>
        </p:txBody>
      </p:sp>
      <p:sp>
        <p:nvSpPr>
          <p:cNvPr id="160" name="文本框 159"/>
          <p:cNvSpPr txBox="1"/>
          <p:nvPr/>
        </p:nvSpPr>
        <p:spPr>
          <a:xfrm>
            <a:off x="2550002" y="2808552"/>
            <a:ext cx="2013628" cy="307777"/>
          </a:xfrm>
          <a:prstGeom prst="rect">
            <a:avLst/>
          </a:prstGeom>
          <a:noFill/>
        </p:spPr>
        <p:txBody>
          <a:bodyPr wrap="none" rtlCol="0">
            <a:spAutoFit/>
          </a:bodyPr>
          <a:lstStyle/>
          <a:p>
            <a:pPr algn="ctr"/>
            <a:r>
              <a:rPr lang="da-DK" altLang="zh-CN" sz="1400" b="1" dirty="0">
                <a:solidFill>
                  <a:srgbClr val="613620"/>
                </a:solidFill>
                <a:latin typeface="+mj-ea"/>
                <a:ea typeface="+mj-ea"/>
              </a:rPr>
              <a:t>Estimate Impression</a:t>
            </a:r>
            <a:endParaRPr lang="zh-CN" altLang="en-US" sz="1400" b="1" dirty="0">
              <a:solidFill>
                <a:srgbClr val="613620"/>
              </a:solidFill>
              <a:latin typeface="+mj-ea"/>
              <a:ea typeface="+mj-ea"/>
            </a:endParaRPr>
          </a:p>
        </p:txBody>
      </p:sp>
      <p:sp>
        <p:nvSpPr>
          <p:cNvPr id="161" name="Content Placeholder 2"/>
          <p:cNvSpPr txBox="1">
            <a:spLocks/>
          </p:cNvSpPr>
          <p:nvPr/>
        </p:nvSpPr>
        <p:spPr bwMode="auto">
          <a:xfrm>
            <a:off x="4807937" y="3171825"/>
            <a:ext cx="202411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just" defTabSz="914400" fontAlgn="base">
              <a:spcBef>
                <a:spcPts val="1000"/>
              </a:spcBef>
              <a:spcAft>
                <a:spcPct val="0"/>
              </a:spcAft>
              <a:buFont typeface="Arial" panose="020B0604020202020204" pitchFamily="34" charset="0"/>
              <a:buNone/>
              <a:defRPr sz="1100">
                <a:latin typeface="Arial" panose="020B0604020202020204" pitchFamily="34" charset="0"/>
                <a:ea typeface="微软雅黑" panose="020B0503020204020204" pitchFamily="34" charset="-122"/>
              </a:defRPr>
            </a:lvl1pPr>
            <a:lvl2pPr marL="457200">
              <a:defRPr sz="1300">
                <a:latin typeface="Arial" panose="020B0604020202020204" pitchFamily="34" charset="0"/>
                <a:ea typeface="微软雅黑" panose="020B0503020204020204" pitchFamily="34" charset="-122"/>
              </a:defRPr>
            </a:lvl2pPr>
            <a:lvl3pPr marL="914400">
              <a:defRPr sz="1300">
                <a:latin typeface="Arial" panose="020B0604020202020204" pitchFamily="34" charset="0"/>
                <a:ea typeface="微软雅黑" panose="020B0503020204020204" pitchFamily="34" charset="-122"/>
              </a:defRPr>
            </a:lvl3pPr>
            <a:lvl4pPr marL="1371600">
              <a:defRPr sz="1300">
                <a:latin typeface="Arial" panose="020B0604020202020204" pitchFamily="34" charset="0"/>
                <a:ea typeface="微软雅黑" panose="020B0503020204020204" pitchFamily="34" charset="-122"/>
              </a:defRPr>
            </a:lvl4pPr>
            <a:lvl5pPr marL="1828800">
              <a:defRPr sz="1300">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dirty="0"/>
              <a:t>Forecast monthly impression at different railway stations and raise price accordingly </a:t>
            </a:r>
          </a:p>
        </p:txBody>
      </p:sp>
      <p:sp>
        <p:nvSpPr>
          <p:cNvPr id="162" name="文本框 161"/>
          <p:cNvSpPr txBox="1"/>
          <p:nvPr/>
        </p:nvSpPr>
        <p:spPr>
          <a:xfrm>
            <a:off x="5078990" y="2808552"/>
            <a:ext cx="1482009" cy="307777"/>
          </a:xfrm>
          <a:prstGeom prst="rect">
            <a:avLst/>
          </a:prstGeom>
          <a:noFill/>
        </p:spPr>
        <p:txBody>
          <a:bodyPr wrap="none" rtlCol="0">
            <a:spAutoFit/>
          </a:bodyPr>
          <a:lstStyle/>
          <a:p>
            <a:pPr algn="ctr"/>
            <a:r>
              <a:rPr lang="da-DK" altLang="zh-CN" sz="1400" b="1" dirty="0" err="1">
                <a:solidFill>
                  <a:schemeClr val="accent2"/>
                </a:solidFill>
                <a:latin typeface="+mj-ea"/>
                <a:ea typeface="+mj-ea"/>
              </a:rPr>
              <a:t>Decide</a:t>
            </a:r>
            <a:r>
              <a:rPr lang="da-DK" altLang="zh-CN" sz="1400" b="1" dirty="0">
                <a:solidFill>
                  <a:schemeClr val="accent2"/>
                </a:solidFill>
                <a:latin typeface="+mj-ea"/>
                <a:ea typeface="+mj-ea"/>
              </a:rPr>
              <a:t> </a:t>
            </a:r>
            <a:r>
              <a:rPr lang="da-DK" altLang="zh-CN" sz="1400" b="1" dirty="0" err="1">
                <a:solidFill>
                  <a:schemeClr val="accent2"/>
                </a:solidFill>
                <a:latin typeface="+mj-ea"/>
                <a:ea typeface="+mj-ea"/>
              </a:rPr>
              <a:t>Pricing</a:t>
            </a:r>
            <a:endParaRPr lang="zh-CN" altLang="en-US" sz="1400" b="1" dirty="0">
              <a:solidFill>
                <a:schemeClr val="accent2"/>
              </a:solidFill>
              <a:latin typeface="+mj-ea"/>
              <a:ea typeface="+mj-ea"/>
            </a:endParaRPr>
          </a:p>
        </p:txBody>
      </p:sp>
      <p:sp>
        <p:nvSpPr>
          <p:cNvPr id="163" name="Content Placeholder 2"/>
          <p:cNvSpPr txBox="1">
            <a:spLocks/>
          </p:cNvSpPr>
          <p:nvPr/>
        </p:nvSpPr>
        <p:spPr bwMode="auto">
          <a:xfrm>
            <a:off x="7121147" y="3171825"/>
            <a:ext cx="1829123" cy="72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just" defTabSz="914400" fontAlgn="base">
              <a:spcBef>
                <a:spcPts val="1000"/>
              </a:spcBef>
              <a:spcAft>
                <a:spcPct val="0"/>
              </a:spcAft>
              <a:buFont typeface="Arial" panose="020B0604020202020204" pitchFamily="34" charset="0"/>
              <a:buNone/>
              <a:defRPr sz="1100">
                <a:latin typeface="Arial" panose="020B0604020202020204" pitchFamily="34" charset="0"/>
                <a:ea typeface="微软雅黑" panose="020B0503020204020204" pitchFamily="34" charset="-122"/>
              </a:defRPr>
            </a:lvl1pPr>
            <a:lvl2pPr marL="457200">
              <a:defRPr sz="1300">
                <a:latin typeface="Arial" panose="020B0604020202020204" pitchFamily="34" charset="0"/>
                <a:ea typeface="微软雅黑" panose="020B0503020204020204" pitchFamily="34" charset="-122"/>
              </a:defRPr>
            </a:lvl2pPr>
            <a:lvl3pPr marL="914400">
              <a:defRPr sz="1300">
                <a:latin typeface="Arial" panose="020B0604020202020204" pitchFamily="34" charset="0"/>
                <a:ea typeface="微软雅黑" panose="020B0503020204020204" pitchFamily="34" charset="-122"/>
              </a:defRPr>
            </a:lvl3pPr>
            <a:lvl4pPr marL="1371600">
              <a:defRPr sz="1300">
                <a:latin typeface="Arial" panose="020B0604020202020204" pitchFamily="34" charset="0"/>
                <a:ea typeface="微软雅黑" panose="020B0503020204020204" pitchFamily="34" charset="-122"/>
              </a:defRPr>
            </a:lvl4pPr>
            <a:lvl5pPr marL="1828800">
              <a:defRPr sz="1300">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dirty="0"/>
              <a:t>Accurate and timely prediction helps to shift surplus from early clients to the company</a:t>
            </a:r>
          </a:p>
        </p:txBody>
      </p:sp>
      <p:sp>
        <p:nvSpPr>
          <p:cNvPr id="164" name="文本框 163"/>
          <p:cNvSpPr txBox="1"/>
          <p:nvPr/>
        </p:nvSpPr>
        <p:spPr>
          <a:xfrm>
            <a:off x="7194561" y="2808552"/>
            <a:ext cx="1629870" cy="307777"/>
          </a:xfrm>
          <a:prstGeom prst="rect">
            <a:avLst/>
          </a:prstGeom>
          <a:noFill/>
        </p:spPr>
        <p:txBody>
          <a:bodyPr wrap="none" rtlCol="0">
            <a:spAutoFit/>
          </a:bodyPr>
          <a:lstStyle/>
          <a:p>
            <a:pPr algn="ctr"/>
            <a:r>
              <a:rPr lang="da-DK" altLang="zh-CN" sz="1400" b="1" dirty="0" err="1">
                <a:solidFill>
                  <a:schemeClr val="accent4"/>
                </a:solidFill>
                <a:latin typeface="+mj-ea"/>
                <a:ea typeface="+mj-ea"/>
              </a:rPr>
              <a:t>Capture</a:t>
            </a:r>
            <a:r>
              <a:rPr lang="da-DK" altLang="zh-CN" sz="1400" b="1" dirty="0">
                <a:solidFill>
                  <a:schemeClr val="accent4"/>
                </a:solidFill>
                <a:latin typeface="+mj-ea"/>
                <a:ea typeface="+mj-ea"/>
              </a:rPr>
              <a:t> </a:t>
            </a:r>
            <a:r>
              <a:rPr lang="da-DK" altLang="zh-CN" sz="1400" b="1" dirty="0" err="1">
                <a:solidFill>
                  <a:schemeClr val="accent4"/>
                </a:solidFill>
                <a:latin typeface="+mj-ea"/>
                <a:ea typeface="+mj-ea"/>
              </a:rPr>
              <a:t>Surplus</a:t>
            </a:r>
            <a:endParaRPr lang="zh-CN" altLang="en-US" sz="1400" b="1" dirty="0">
              <a:solidFill>
                <a:schemeClr val="accent4"/>
              </a:solidFill>
              <a:latin typeface="+mj-ea"/>
              <a:ea typeface="+mj-ea"/>
            </a:endParaRPr>
          </a:p>
        </p:txBody>
      </p:sp>
      <p:grpSp>
        <p:nvGrpSpPr>
          <p:cNvPr id="7" name="组合 6"/>
          <p:cNvGrpSpPr/>
          <p:nvPr/>
        </p:nvGrpSpPr>
        <p:grpSpPr>
          <a:xfrm>
            <a:off x="809098" y="1385705"/>
            <a:ext cx="1289090" cy="1289090"/>
            <a:chOff x="809098" y="1385705"/>
            <a:chExt cx="1289090" cy="1289090"/>
          </a:xfrm>
        </p:grpSpPr>
        <p:grpSp>
          <p:nvGrpSpPr>
            <p:cNvPr id="3" name="组合 2"/>
            <p:cNvGrpSpPr/>
            <p:nvPr/>
          </p:nvGrpSpPr>
          <p:grpSpPr>
            <a:xfrm>
              <a:off x="809098" y="1385705"/>
              <a:ext cx="1289090" cy="1289090"/>
              <a:chOff x="809098" y="1385706"/>
              <a:chExt cx="1289090" cy="1289090"/>
            </a:xfrm>
          </p:grpSpPr>
          <p:sp>
            <p:nvSpPr>
              <p:cNvPr id="152" name="椭圆 151"/>
              <p:cNvSpPr/>
              <p:nvPr/>
            </p:nvSpPr>
            <p:spPr>
              <a:xfrm>
                <a:off x="942855" y="1519465"/>
                <a:ext cx="1021576" cy="1021576"/>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sp>
            <p:nvSpPr>
              <p:cNvPr id="153" name="椭圆 152"/>
              <p:cNvSpPr/>
              <p:nvPr/>
            </p:nvSpPr>
            <p:spPr>
              <a:xfrm>
                <a:off x="809098" y="1385706"/>
                <a:ext cx="1289090" cy="1289090"/>
              </a:xfrm>
              <a:prstGeom prst="ellipse">
                <a:avLst/>
              </a:prstGeom>
              <a:no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grpSp>
        <p:grpSp>
          <p:nvGrpSpPr>
            <p:cNvPr id="168" name="Group 3"/>
            <p:cNvGrpSpPr/>
            <p:nvPr/>
          </p:nvGrpSpPr>
          <p:grpSpPr>
            <a:xfrm>
              <a:off x="1257587" y="1834194"/>
              <a:ext cx="392113" cy="392113"/>
              <a:chOff x="3771900" y="2098675"/>
              <a:chExt cx="392113" cy="392113"/>
            </a:xfrm>
            <a:solidFill>
              <a:schemeClr val="bg1"/>
            </a:solidFill>
          </p:grpSpPr>
          <p:sp>
            <p:nvSpPr>
              <p:cNvPr id="169" name="Freeform 6"/>
              <p:cNvSpPr>
                <a:spLocks/>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0"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1" name="Freeform 8"/>
              <p:cNvSpPr>
                <a:spLocks/>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2" name="Freeform 9"/>
              <p:cNvSpPr>
                <a:spLocks/>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3"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4" name="Freeform 11"/>
              <p:cNvSpPr>
                <a:spLocks/>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grpSp>
        <p:nvGrpSpPr>
          <p:cNvPr id="17" name="组合 16"/>
          <p:cNvGrpSpPr/>
          <p:nvPr/>
        </p:nvGrpSpPr>
        <p:grpSpPr>
          <a:xfrm>
            <a:off x="7313237" y="1385705"/>
            <a:ext cx="1289090" cy="1289090"/>
            <a:chOff x="7313237" y="1385705"/>
            <a:chExt cx="1289090" cy="1289090"/>
          </a:xfrm>
        </p:grpSpPr>
        <p:grpSp>
          <p:nvGrpSpPr>
            <p:cNvPr id="6" name="组合 5"/>
            <p:cNvGrpSpPr/>
            <p:nvPr/>
          </p:nvGrpSpPr>
          <p:grpSpPr>
            <a:xfrm>
              <a:off x="7313237" y="1385705"/>
              <a:ext cx="1289090" cy="1289090"/>
              <a:chOff x="7313237" y="1385708"/>
              <a:chExt cx="1289090" cy="1289090"/>
            </a:xfrm>
          </p:grpSpPr>
          <p:sp>
            <p:nvSpPr>
              <p:cNvPr id="133" name="椭圆 132"/>
              <p:cNvSpPr/>
              <p:nvPr/>
            </p:nvSpPr>
            <p:spPr>
              <a:xfrm>
                <a:off x="7446994" y="1519465"/>
                <a:ext cx="1021576" cy="1021576"/>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sp>
            <p:nvSpPr>
              <p:cNvPr id="134" name="椭圆 133"/>
              <p:cNvSpPr/>
              <p:nvPr/>
            </p:nvSpPr>
            <p:spPr>
              <a:xfrm>
                <a:off x="7313237" y="1385708"/>
                <a:ext cx="1289090" cy="1289090"/>
              </a:xfrm>
              <a:prstGeom prst="ellipse">
                <a:avLst/>
              </a:prstGeom>
              <a:noFill/>
              <a:ln w="12700" cap="flat" cmpd="sng" algn="ctr">
                <a:solidFill>
                  <a:schemeClr val="accent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grpSp>
        <p:sp>
          <p:nvSpPr>
            <p:cNvPr id="175" name="Freeform 200"/>
            <p:cNvSpPr>
              <a:spLocks noEditPoints="1"/>
            </p:cNvSpPr>
            <p:nvPr/>
          </p:nvSpPr>
          <p:spPr bwMode="auto">
            <a:xfrm>
              <a:off x="7747439" y="1839750"/>
              <a:ext cx="420687" cy="395287"/>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bg1"/>
            </a:solidFill>
            <a:ln>
              <a:noFill/>
            </a:ln>
          </p:spPr>
          <p:txBody>
            <a:bodyPr/>
            <a:lstStyle/>
            <a:p>
              <a:pPr defTabSz="914400">
                <a:defRPr/>
              </a:pPr>
              <a:endParaRPr lang="en-AU" sz="1800" kern="0">
                <a:solidFill>
                  <a:srgbClr val="000000"/>
                </a:solidFill>
                <a:latin typeface="微软雅黑"/>
                <a:ea typeface="Microsoft YaHei UI"/>
              </a:endParaRPr>
            </a:p>
          </p:txBody>
        </p:sp>
      </p:grpSp>
      <p:grpSp>
        <p:nvGrpSpPr>
          <p:cNvPr id="8" name="组合 7"/>
          <p:cNvGrpSpPr/>
          <p:nvPr/>
        </p:nvGrpSpPr>
        <p:grpSpPr>
          <a:xfrm>
            <a:off x="2977144" y="1385705"/>
            <a:ext cx="1289090" cy="1289090"/>
            <a:chOff x="2977144" y="1385705"/>
            <a:chExt cx="1289090" cy="1289090"/>
          </a:xfrm>
        </p:grpSpPr>
        <p:grpSp>
          <p:nvGrpSpPr>
            <p:cNvPr id="4" name="组合 3"/>
            <p:cNvGrpSpPr/>
            <p:nvPr/>
          </p:nvGrpSpPr>
          <p:grpSpPr>
            <a:xfrm>
              <a:off x="2977144" y="1385705"/>
              <a:ext cx="1289090" cy="1289090"/>
              <a:chOff x="2994311" y="1385705"/>
              <a:chExt cx="1289090" cy="1289090"/>
            </a:xfrm>
          </p:grpSpPr>
          <p:sp>
            <p:nvSpPr>
              <p:cNvPr id="146" name="椭圆 145"/>
              <p:cNvSpPr/>
              <p:nvPr/>
            </p:nvSpPr>
            <p:spPr>
              <a:xfrm>
                <a:off x="3128068" y="1519462"/>
                <a:ext cx="1021576" cy="1021576"/>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sp>
            <p:nvSpPr>
              <p:cNvPr id="147" name="椭圆 146"/>
              <p:cNvSpPr/>
              <p:nvPr/>
            </p:nvSpPr>
            <p:spPr>
              <a:xfrm>
                <a:off x="2994311" y="1385705"/>
                <a:ext cx="1289090" cy="1289090"/>
              </a:xfrm>
              <a:prstGeom prst="ellipse">
                <a:avLst/>
              </a:prstGeom>
              <a:no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grpSp>
        <p:grpSp>
          <p:nvGrpSpPr>
            <p:cNvPr id="176" name="Group 245"/>
            <p:cNvGrpSpPr/>
            <p:nvPr/>
          </p:nvGrpSpPr>
          <p:grpSpPr>
            <a:xfrm>
              <a:off x="3412380" y="1813112"/>
              <a:ext cx="446087" cy="414338"/>
              <a:chOff x="3767138" y="6329363"/>
              <a:chExt cx="446087" cy="414338"/>
            </a:xfrm>
            <a:solidFill>
              <a:schemeClr val="bg1"/>
            </a:solidFill>
          </p:grpSpPr>
          <p:sp>
            <p:nvSpPr>
              <p:cNvPr id="177" name="Freeform 229"/>
              <p:cNvSpPr>
                <a:spLocks/>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8" name="Freeform 230"/>
              <p:cNvSpPr>
                <a:spLocks/>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79" name="Freeform 231"/>
              <p:cNvSpPr>
                <a:spLocks/>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0" name="Freeform 232"/>
              <p:cNvSpPr>
                <a:spLocks/>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1" name="Freeform 233"/>
              <p:cNvSpPr>
                <a:spLocks/>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2" name="Freeform 234"/>
              <p:cNvSpPr>
                <a:spLocks/>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3"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grpSp>
        <p:nvGrpSpPr>
          <p:cNvPr id="9" name="组合 8"/>
          <p:cNvGrpSpPr/>
          <p:nvPr/>
        </p:nvGrpSpPr>
        <p:grpSpPr>
          <a:xfrm>
            <a:off x="5145190" y="1385705"/>
            <a:ext cx="1289090" cy="1289090"/>
            <a:chOff x="5145190" y="1385705"/>
            <a:chExt cx="1289090" cy="1289090"/>
          </a:xfrm>
        </p:grpSpPr>
        <p:grpSp>
          <p:nvGrpSpPr>
            <p:cNvPr id="5" name="组合 4"/>
            <p:cNvGrpSpPr/>
            <p:nvPr/>
          </p:nvGrpSpPr>
          <p:grpSpPr>
            <a:xfrm>
              <a:off x="5145190" y="1385705"/>
              <a:ext cx="1289090" cy="1289090"/>
              <a:chOff x="5164381" y="1385708"/>
              <a:chExt cx="1289090" cy="1289090"/>
            </a:xfrm>
          </p:grpSpPr>
          <p:sp>
            <p:nvSpPr>
              <p:cNvPr id="123" name="椭圆 122"/>
              <p:cNvSpPr/>
              <p:nvPr/>
            </p:nvSpPr>
            <p:spPr>
              <a:xfrm>
                <a:off x="5298138" y="1519465"/>
                <a:ext cx="1021576" cy="1021576"/>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sp>
            <p:nvSpPr>
              <p:cNvPr id="124" name="椭圆 123"/>
              <p:cNvSpPr/>
              <p:nvPr/>
            </p:nvSpPr>
            <p:spPr>
              <a:xfrm>
                <a:off x="5164381" y="1385708"/>
                <a:ext cx="1289090" cy="1289090"/>
              </a:xfrm>
              <a:prstGeom prst="ellipse">
                <a:avLst/>
              </a:prstGeom>
              <a:noFill/>
              <a:ln w="127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Light"/>
                  <a:ea typeface="微软雅黑 Light"/>
                  <a:cs typeface="+mn-cs"/>
                </a:endParaRPr>
              </a:p>
            </p:txBody>
          </p:sp>
        </p:grpSp>
        <p:grpSp>
          <p:nvGrpSpPr>
            <p:cNvPr id="184" name="Group 259"/>
            <p:cNvGrpSpPr/>
            <p:nvPr/>
          </p:nvGrpSpPr>
          <p:grpSpPr>
            <a:xfrm>
              <a:off x="5595266" y="1807206"/>
              <a:ext cx="388938" cy="446088"/>
              <a:chOff x="4638675" y="4654550"/>
              <a:chExt cx="388938" cy="446088"/>
            </a:xfrm>
            <a:solidFill>
              <a:schemeClr val="bg1"/>
            </a:solidFill>
          </p:grpSpPr>
          <p:sp>
            <p:nvSpPr>
              <p:cNvPr id="185"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6" name="Freeform 242"/>
              <p:cNvSpPr>
                <a:spLocks/>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sp>
            <p:nvSpPr>
              <p:cNvPr id="187" name="Freeform 243"/>
              <p:cNvSpPr>
                <a:spLocks/>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a:ea typeface="Microsoft YaHei UI"/>
                </a:endParaRPr>
              </a:p>
            </p:txBody>
          </p:sp>
        </p:grpSp>
      </p:grpSp>
      <p:sp>
        <p:nvSpPr>
          <p:cNvPr id="2" name="TextBox 1"/>
          <p:cNvSpPr txBox="1"/>
          <p:nvPr/>
        </p:nvSpPr>
        <p:spPr>
          <a:xfrm>
            <a:off x="439099" y="786387"/>
            <a:ext cx="1790963" cy="338554"/>
          </a:xfrm>
          <a:prstGeom prst="rect">
            <a:avLst/>
          </a:prstGeom>
          <a:noFill/>
        </p:spPr>
        <p:txBody>
          <a:bodyPr wrap="square" rtlCol="0">
            <a:spAutoFit/>
          </a:bodyPr>
          <a:lstStyle/>
          <a:p>
            <a:pPr marL="285750" indent="-285750">
              <a:buFont typeface="Arial" charset="0"/>
              <a:buChar char="•"/>
            </a:pPr>
            <a:r>
              <a:rPr lang="en-US" sz="1600" b="1" dirty="0">
                <a:latin typeface="Arial" charset="0"/>
                <a:ea typeface="Arial" charset="0"/>
                <a:cs typeface="Arial" charset="0"/>
              </a:rPr>
              <a:t>Approach</a:t>
            </a:r>
          </a:p>
        </p:txBody>
      </p:sp>
    </p:spTree>
    <p:extLst>
      <p:ext uri="{BB962C8B-B14F-4D97-AF65-F5344CB8AC3E}">
        <p14:creationId xmlns:p14="http://schemas.microsoft.com/office/powerpoint/2010/main" val="2127726642"/>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97885"/>
            <a:ext cx="5486400" cy="280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4"/>
          <p:cNvSpPr txBox="1">
            <a:spLocks noChangeArrowheads="1"/>
          </p:cNvSpPr>
          <p:nvPr/>
        </p:nvSpPr>
        <p:spPr bwMode="auto">
          <a:xfrm>
            <a:off x="395288" y="2479415"/>
            <a:ext cx="324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3600" b="1" dirty="0">
                <a:solidFill>
                  <a:prstClr val="white"/>
                </a:solidFill>
                <a:latin typeface="+mn-ea"/>
                <a:ea typeface="+mn-ea"/>
              </a:rPr>
              <a:t>04. Conclusion</a:t>
            </a:r>
          </a:p>
        </p:txBody>
      </p:sp>
    </p:spTree>
    <p:extLst>
      <p:ext uri="{BB962C8B-B14F-4D97-AF65-F5344CB8AC3E}">
        <p14:creationId xmlns:p14="http://schemas.microsoft.com/office/powerpoint/2010/main" val="373139781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Conclusion</a:t>
            </a:r>
            <a:endParaRPr lang="zh-CN" altLang="en-US" sz="2000" dirty="0"/>
          </a:p>
        </p:txBody>
      </p:sp>
      <p:sp>
        <p:nvSpPr>
          <p:cNvPr id="3" name="文本框 2">
            <a:extLst>
              <a:ext uri="{FF2B5EF4-FFF2-40B4-BE49-F238E27FC236}">
                <a16:creationId xmlns:a16="http://schemas.microsoft.com/office/drawing/2014/main" id="{43B3064E-7421-4B5C-B7B8-C07D1781979D}"/>
              </a:ext>
            </a:extLst>
          </p:cNvPr>
          <p:cNvSpPr txBox="1"/>
          <p:nvPr/>
        </p:nvSpPr>
        <p:spPr>
          <a:xfrm>
            <a:off x="643180" y="1007390"/>
            <a:ext cx="7725905" cy="2862322"/>
          </a:xfrm>
          <a:prstGeom prst="rect">
            <a:avLst/>
          </a:prstGeom>
          <a:noFill/>
        </p:spPr>
        <p:txBody>
          <a:bodyPr wrap="square" rtlCol="0">
            <a:spAutoFit/>
          </a:bodyPr>
          <a:lstStyle/>
          <a:p>
            <a:pPr marL="342900" indent="-342900">
              <a:buAutoNum type="arabicPeriod"/>
            </a:pPr>
            <a:r>
              <a:rPr lang="en-US" altLang="zh-CN" sz="1800" dirty="0">
                <a:latin typeface="Arial" panose="020B0604020202020204" pitchFamily="34" charset="0"/>
                <a:cs typeface="Arial" panose="020B0604020202020204" pitchFamily="34" charset="0"/>
              </a:rPr>
              <a:t>If the market is getting away from blind investment in 2020, we suggest raising the price by 3.2%. If not, we suggest using current demand-supply-based pricing strategy.</a:t>
            </a:r>
          </a:p>
          <a:p>
            <a:pPr marL="342900" indent="-342900">
              <a:buAutoNum type="arabicPeriod"/>
            </a:pPr>
            <a:endParaRPr lang="en-US" altLang="zh-CN" sz="1800" dirty="0">
              <a:latin typeface="Arial" panose="020B0604020202020204" pitchFamily="34" charset="0"/>
              <a:cs typeface="Arial" panose="020B0604020202020204" pitchFamily="34" charset="0"/>
            </a:endParaRPr>
          </a:p>
          <a:p>
            <a:pPr marL="342900" indent="-342900">
              <a:buAutoNum type="arabicPeriod"/>
            </a:pPr>
            <a:r>
              <a:rPr lang="en-US" altLang="zh-CN" sz="1800" dirty="0">
                <a:latin typeface="Arial" panose="020B0604020202020204" pitchFamily="34" charset="0"/>
                <a:cs typeface="Arial" panose="020B0604020202020204" pitchFamily="34" charset="0"/>
              </a:rPr>
              <a:t>With our precise prediction, clients' advertisements will receive exposure as they expected and as we promised. This will gain us customer trust and lead to profits in the future</a:t>
            </a:r>
          </a:p>
          <a:p>
            <a:pPr marL="342900" indent="-342900">
              <a:buAutoNum type="arabicPeriod"/>
            </a:pPr>
            <a:endParaRPr lang="en-US" altLang="zh-CN" sz="1800" dirty="0">
              <a:latin typeface="Arial" panose="020B0604020202020204" pitchFamily="34" charset="0"/>
              <a:cs typeface="Arial" panose="020B0604020202020204" pitchFamily="34" charset="0"/>
            </a:endParaRPr>
          </a:p>
          <a:p>
            <a:pPr marL="342900" indent="-342900">
              <a:buAutoNum type="arabicPeriod"/>
            </a:pPr>
            <a:r>
              <a:rPr lang="en-US" altLang="zh-CN" sz="1800" dirty="0">
                <a:latin typeface="Arial" panose="020B0604020202020204" pitchFamily="34" charset="0"/>
                <a:cs typeface="Arial" panose="020B0604020202020204" pitchFamily="34" charset="0"/>
              </a:rPr>
              <a:t>Our strategy helps the company keep clients, increase sales and build trust, especially during hard times, that's why the company needs us!!! </a:t>
            </a:r>
          </a:p>
        </p:txBody>
      </p:sp>
    </p:spTree>
    <p:extLst>
      <p:ext uri="{BB962C8B-B14F-4D97-AF65-F5344CB8AC3E}">
        <p14:creationId xmlns:p14="http://schemas.microsoft.com/office/powerpoint/2010/main" val="1302905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Reference</a:t>
            </a:r>
            <a:endParaRPr lang="zh-CN" altLang="en-US" sz="2000" dirty="0"/>
          </a:p>
        </p:txBody>
      </p:sp>
      <p:sp>
        <p:nvSpPr>
          <p:cNvPr id="3" name="矩形 2">
            <a:extLst>
              <a:ext uri="{FF2B5EF4-FFF2-40B4-BE49-F238E27FC236}">
                <a16:creationId xmlns:a16="http://schemas.microsoft.com/office/drawing/2014/main" id="{A1788CC6-88E7-4B52-9608-6626E8424B81}"/>
              </a:ext>
            </a:extLst>
          </p:cNvPr>
          <p:cNvSpPr/>
          <p:nvPr/>
        </p:nvSpPr>
        <p:spPr>
          <a:xfrm>
            <a:off x="338557" y="794344"/>
            <a:ext cx="8559048" cy="3970318"/>
          </a:xfrm>
          <a:prstGeom prst="rect">
            <a:avLst/>
          </a:prstGeom>
        </p:spPr>
        <p:txBody>
          <a:bodyPr wrap="square">
            <a:spAutoFit/>
          </a:bodyPr>
          <a:lstStyle/>
          <a:p>
            <a:pPr marL="285750" indent="-285750">
              <a:buFont typeface="Arial" panose="020B0604020202020204" pitchFamily="34" charset="0"/>
              <a:buChar char="•"/>
            </a:pPr>
            <a:r>
              <a:rPr lang="en-US" altLang="zh-CN" dirty="0"/>
              <a:t>GUO Zi-</a:t>
            </a:r>
            <a:r>
              <a:rPr lang="en-US" altLang="zh-CN" dirty="0" err="1"/>
              <a:t>zheng</a:t>
            </a:r>
            <a:r>
              <a:rPr lang="en-US" altLang="zh-CN" dirty="0"/>
              <a:t>. (2007). Hierarchy Analysis on the Railway Passenger Flow Factors. Journal Of Transportation Engineering And Information, 5(4), 68-71. </a:t>
            </a:r>
            <a:endParaRPr lang="zh-CN" altLang="zh-CN" dirty="0"/>
          </a:p>
          <a:p>
            <a:pPr marL="285750" indent="-285750">
              <a:buFont typeface="Arial" panose="020B0604020202020204" pitchFamily="34" charset="0"/>
              <a:buChar char="•"/>
            </a:pPr>
            <a:r>
              <a:rPr lang="en-US" altLang="zh-CN" dirty="0"/>
              <a:t>HAO Jun-</a:t>
            </a:r>
            <a:r>
              <a:rPr lang="en-US" altLang="zh-CN" dirty="0" err="1"/>
              <a:t>zhang</a:t>
            </a:r>
            <a:r>
              <a:rPr lang="en-US" altLang="zh-CN" dirty="0"/>
              <a:t>, CUI Yu-</a:t>
            </a:r>
            <a:r>
              <a:rPr lang="en-US" altLang="zh-CN" dirty="0" err="1"/>
              <a:t>jie</a:t>
            </a:r>
            <a:r>
              <a:rPr lang="en-US" altLang="zh-CN" dirty="0"/>
              <a:t>, HAN Jiang-</a:t>
            </a:r>
            <a:r>
              <a:rPr lang="en-US" altLang="zh-CN" dirty="0" err="1"/>
              <a:t>xue</a:t>
            </a:r>
            <a:r>
              <a:rPr lang="en-US" altLang="zh-CN" dirty="0"/>
              <a:t>. (2015). Prediction of the Railway Passenger Volume Based on the SARIMA Model. Mathematics in Practice and Theory, (18), 95-104.</a:t>
            </a:r>
            <a:endParaRPr lang="zh-CN" altLang="zh-CN" dirty="0"/>
          </a:p>
          <a:p>
            <a:pPr marL="285750" indent="-285750">
              <a:buFont typeface="Arial" panose="020B0604020202020204" pitchFamily="34" charset="0"/>
              <a:buChar char="•"/>
            </a:pPr>
            <a:r>
              <a:rPr lang="en-US" altLang="zh-CN" dirty="0"/>
              <a:t>Li, M., Ji, X., Zhang, J., &amp; Ran, B. (2014). FA-BP Neural Network-Based Forecast for Railway Passenger Volume. Applied Mechanics and Materials, 641-642, 673-677.</a:t>
            </a:r>
            <a:endParaRPr lang="zh-CN" altLang="zh-CN" dirty="0"/>
          </a:p>
          <a:p>
            <a:pPr marL="285750" indent="-285750">
              <a:buFont typeface="Arial" panose="020B0604020202020204" pitchFamily="34" charset="0"/>
              <a:buChar char="•"/>
            </a:pPr>
            <a:r>
              <a:rPr lang="en-US" altLang="zh-CN" dirty="0"/>
              <a:t>LIU </a:t>
            </a:r>
            <a:r>
              <a:rPr lang="en-US" altLang="zh-CN" dirty="0" err="1"/>
              <a:t>Linyue</a:t>
            </a:r>
            <a:r>
              <a:rPr lang="en-US" altLang="zh-CN" dirty="0"/>
              <a:t>. (2016). Research of Railway Passenger Volume Forecast Model Based on PCA-BP Neural Network. Comprehensive Transportation, (08), 43-47.</a:t>
            </a:r>
            <a:endParaRPr lang="zh-CN" altLang="zh-CN" dirty="0"/>
          </a:p>
          <a:p>
            <a:pPr marL="285750" indent="-285750">
              <a:buFont typeface="Arial" panose="020B0604020202020204" pitchFamily="34" charset="0"/>
              <a:buChar char="•"/>
            </a:pPr>
            <a:r>
              <a:rPr lang="en-US" altLang="zh-CN" dirty="0"/>
              <a:t>LIU Qi. (1999). The Influencing Factors on Passenger Flow and Analysis on Its Incidence Coefficients. Journal of Shanghai </a:t>
            </a:r>
            <a:r>
              <a:rPr lang="en-US" altLang="zh-CN" dirty="0" err="1"/>
              <a:t>Tiedao</a:t>
            </a:r>
            <a:r>
              <a:rPr lang="en-US" altLang="zh-CN" dirty="0"/>
              <a:t> University 20.2 (1999): 41. Web.</a:t>
            </a:r>
            <a:endParaRPr lang="zh-CN" altLang="zh-CN" dirty="0"/>
          </a:p>
          <a:p>
            <a:pPr marL="285750" indent="-285750">
              <a:buFont typeface="Arial" panose="020B0604020202020204" pitchFamily="34" charset="0"/>
              <a:buChar char="•"/>
            </a:pPr>
            <a:r>
              <a:rPr lang="en-US" altLang="zh-CN" dirty="0"/>
              <a:t>LIU Yan-ping, SHAO Yue-ran, LI Wei-dong. (2010). Combination Forecasting of Railway Passenger Transport Volume in China. Logistics Technology, 29(7), 58-59.</a:t>
            </a:r>
            <a:endParaRPr lang="zh-CN" altLang="zh-CN" dirty="0"/>
          </a:p>
          <a:p>
            <a:pPr marL="285750" indent="-285750">
              <a:buFont typeface="Arial" panose="020B0604020202020204" pitchFamily="34" charset="0"/>
              <a:buChar char="•"/>
            </a:pPr>
            <a:r>
              <a:rPr lang="en-US" altLang="zh-CN" dirty="0"/>
              <a:t>WU </a:t>
            </a:r>
            <a:r>
              <a:rPr lang="en-US" altLang="zh-CN" dirty="0" err="1"/>
              <a:t>Huawen</a:t>
            </a:r>
            <a:r>
              <a:rPr lang="en-US" altLang="zh-CN" dirty="0"/>
              <a:t>. (2018). Analysis of grey theory in railway passenger traffic volume forecast. Railway Computer Application. v.27</a:t>
            </a:r>
            <a:r>
              <a:rPr lang="zh-CN" altLang="zh-CN" dirty="0"/>
              <a:t>；</a:t>
            </a:r>
            <a:r>
              <a:rPr lang="en-US" altLang="zh-CN" dirty="0"/>
              <a:t>No.257.08(2018):7-9+18.</a:t>
            </a:r>
            <a:endParaRPr lang="zh-CN" altLang="zh-CN" dirty="0"/>
          </a:p>
          <a:p>
            <a:pPr marL="285750" indent="-285750">
              <a:buFont typeface="Arial" panose="020B0604020202020204" pitchFamily="34" charset="0"/>
              <a:buChar char="•"/>
            </a:pPr>
            <a:r>
              <a:rPr lang="en-US" altLang="zh-CN" dirty="0"/>
              <a:t>SUN Li. (2018). Study on the Forecast of High-speed Railway Passenger Traffic Volume Based on Combined Model. (Master thesis). Lanzhou </a:t>
            </a:r>
            <a:r>
              <a:rPr lang="en-US" altLang="zh-CN" dirty="0" err="1"/>
              <a:t>Jiaotong</a:t>
            </a:r>
            <a:r>
              <a:rPr lang="en-US" altLang="zh-CN" dirty="0"/>
              <a:t> University, China.</a:t>
            </a:r>
            <a:endParaRPr lang="zh-CN" altLang="zh-CN" dirty="0"/>
          </a:p>
          <a:p>
            <a:pPr marL="285750" indent="-285750">
              <a:buFont typeface="Arial" panose="020B0604020202020204" pitchFamily="34" charset="0"/>
              <a:buChar char="•"/>
            </a:pPr>
            <a:r>
              <a:rPr lang="en-US" altLang="zh-CN" dirty="0"/>
              <a:t>Wang, C. (2014). Dynamic Mechanism of Effect Factors for Railway Passenger Volume. Applied Mechanics and Materials, 644-650, 5848-5852.</a:t>
            </a:r>
            <a:endParaRPr lang="zh-CN" altLang="zh-CN" dirty="0"/>
          </a:p>
        </p:txBody>
      </p:sp>
    </p:spTree>
    <p:extLst>
      <p:ext uri="{BB962C8B-B14F-4D97-AF65-F5344CB8AC3E}">
        <p14:creationId xmlns:p14="http://schemas.microsoft.com/office/powerpoint/2010/main" val="337105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6440" y="655511"/>
            <a:ext cx="6618008" cy="405992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692275" y="812253"/>
            <a:ext cx="6169772" cy="3722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404739" y="1926071"/>
            <a:ext cx="2601418" cy="769441"/>
          </a:xfrm>
          <a:prstGeom prst="rect">
            <a:avLst/>
          </a:prstGeom>
          <a:noFill/>
        </p:spPr>
        <p:txBody>
          <a:bodyPr wrap="none" rtlCol="0">
            <a:spAutoFit/>
          </a:bodyPr>
          <a:lstStyle/>
          <a:p>
            <a:pPr algn="ctr" defTabSz="914400"/>
            <a:r>
              <a:rPr lang="en-US" altLang="zh-CN" sz="4400" b="1" dirty="0">
                <a:solidFill>
                  <a:prstClr val="white"/>
                </a:solidFill>
                <a:latin typeface="+mj-lt"/>
                <a:ea typeface="方正兰亭超细黑简体" panose="02000000000000000000" pitchFamily="2" charset="-122"/>
                <a:cs typeface="Arial" panose="020B0604020202020204" pitchFamily="34" charset="0"/>
              </a:rPr>
              <a:t>Thank You</a:t>
            </a:r>
            <a:endParaRPr lang="zh-CN" altLang="en-US" sz="4400" b="1" dirty="0">
              <a:solidFill>
                <a:prstClr val="white"/>
              </a:solidFill>
              <a:latin typeface="+mj-lt"/>
              <a:ea typeface="方正兰亭超细黑简体" panose="02000000000000000000" pitchFamily="2" charset="-122"/>
              <a:cs typeface="Arial" panose="020B0604020202020204" pitchFamily="34" charset="0"/>
            </a:endParaRPr>
          </a:p>
        </p:txBody>
      </p:sp>
      <p:grpSp>
        <p:nvGrpSpPr>
          <p:cNvPr id="31" name="组合 30"/>
          <p:cNvGrpSpPr/>
          <p:nvPr/>
        </p:nvGrpSpPr>
        <p:grpSpPr>
          <a:xfrm flipV="1">
            <a:off x="2639419" y="2580548"/>
            <a:ext cx="4132050" cy="45719"/>
            <a:chOff x="1239791" y="3373704"/>
            <a:chExt cx="5327375" cy="56535"/>
          </a:xfrm>
        </p:grpSpPr>
        <p:sp>
          <p:nvSpPr>
            <p:cNvPr id="32" name="矩形 31"/>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33" name="矩形 32"/>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34" name="矩形 33"/>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35" name="矩形 34"/>
            <p:cNvSpPr/>
            <p:nvPr/>
          </p:nvSpPr>
          <p:spPr>
            <a:xfrm>
              <a:off x="4433247" y="3373704"/>
              <a:ext cx="1068443" cy="56535"/>
            </a:xfrm>
            <a:prstGeom prst="rect">
              <a:avLst/>
            </a:prstGeom>
            <a:solidFill>
              <a:schemeClr val="accent1">
                <a:lumMod val="75000"/>
              </a:schemeClr>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36" name="矩形 35"/>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spTree>
    <p:extLst>
      <p:ext uri="{BB962C8B-B14F-4D97-AF65-F5344CB8AC3E}">
        <p14:creationId xmlns:p14="http://schemas.microsoft.com/office/powerpoint/2010/main" val="2657202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97885"/>
            <a:ext cx="5486400" cy="280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4"/>
          <p:cNvSpPr txBox="1">
            <a:spLocks noChangeArrowheads="1"/>
          </p:cNvSpPr>
          <p:nvPr/>
        </p:nvSpPr>
        <p:spPr bwMode="auto">
          <a:xfrm>
            <a:off x="395288" y="2479415"/>
            <a:ext cx="33999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solidFill>
                  <a:prstClr val="white"/>
                </a:solidFill>
                <a:latin typeface="+mn-ea"/>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dirty="0"/>
              <a:t>01. Introduction</a:t>
            </a:r>
          </a:p>
        </p:txBody>
      </p:sp>
    </p:spTree>
    <p:extLst>
      <p:ext uri="{BB962C8B-B14F-4D97-AF65-F5344CB8AC3E}">
        <p14:creationId xmlns:p14="http://schemas.microsoft.com/office/powerpoint/2010/main" val="425010315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7E8DB4D-8BDD-4F44-8DC0-6DFBDD70E2F8}"/>
              </a:ext>
            </a:extLst>
          </p:cNvPr>
          <p:cNvPicPr>
            <a:picLocks noChangeAspect="1"/>
          </p:cNvPicPr>
          <p:nvPr/>
        </p:nvPicPr>
        <p:blipFill>
          <a:blip r:embed="rId3" cstate="print">
            <a:clrChange>
              <a:clrFrom>
                <a:srgbClr val="C0DBEC"/>
              </a:clrFrom>
              <a:clrTo>
                <a:srgbClr val="C0DBEC">
                  <a:alpha val="0"/>
                </a:srgbClr>
              </a:clrTo>
            </a:clrChange>
            <a:extLst>
              <a:ext uri="{28A0092B-C50C-407E-A947-70E740481C1C}">
                <a14:useLocalDpi xmlns:a14="http://schemas.microsoft.com/office/drawing/2010/main" val="0"/>
              </a:ext>
            </a:extLst>
          </a:blip>
          <a:stretch>
            <a:fillRect/>
          </a:stretch>
        </p:blipFill>
        <p:spPr>
          <a:xfrm>
            <a:off x="4334230" y="874201"/>
            <a:ext cx="4426374" cy="3395098"/>
          </a:xfrm>
          <a:prstGeom prst="rect">
            <a:avLst/>
          </a:prstGeom>
        </p:spPr>
      </p:pic>
      <p:pic>
        <p:nvPicPr>
          <p:cNvPr id="1026" name="Picture 2" descr="https://timgsa.baidu.com/timg?image&amp;quality=80&amp;size=b9999_10000&amp;sec=1578858384574&amp;di=c4707ec24c59834af82453c01171c9a0&amp;imgtype=0&amp;src=http%3A%2F%2Fwww.logodiguo.com%2Fuploadfile%2F%25E9%2593%2581%25E8%25B7%25AF%25E6%25A0%2587%25E5%25BF%2597.png">
            <a:extLst>
              <a:ext uri="{FF2B5EF4-FFF2-40B4-BE49-F238E27FC236}">
                <a16:creationId xmlns:a16="http://schemas.microsoft.com/office/drawing/2014/main" id="{205CAEBE-4301-46AD-89D6-743D1587A7DF}"/>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1976"/>
          <a:stretch/>
        </p:blipFill>
        <p:spPr bwMode="auto">
          <a:xfrm>
            <a:off x="674175" y="1976037"/>
            <a:ext cx="3246896" cy="119142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7E72D02C-ECB7-46CE-86F7-6C51E3AF5392}"/>
              </a:ext>
            </a:extLst>
          </p:cNvPr>
          <p:cNvSpPr>
            <a:spLocks noGrp="1"/>
          </p:cNvSpPr>
          <p:nvPr>
            <p:ph type="title"/>
          </p:nvPr>
        </p:nvSpPr>
        <p:spPr>
          <a:xfrm>
            <a:off x="450957" y="274636"/>
            <a:ext cx="2755681" cy="355983"/>
          </a:xfrm>
        </p:spPr>
        <p:txBody>
          <a:bodyPr/>
          <a:lstStyle/>
          <a:p>
            <a:r>
              <a:rPr lang="en-US" altLang="zh-CN" sz="2000" dirty="0"/>
              <a:t>Our Company</a:t>
            </a:r>
            <a:endParaRPr lang="zh-CN" altLang="en-US" sz="2000" dirty="0"/>
          </a:p>
        </p:txBody>
      </p:sp>
    </p:spTree>
    <p:extLst>
      <p:ext uri="{BB962C8B-B14F-4D97-AF65-F5344CB8AC3E}">
        <p14:creationId xmlns:p14="http://schemas.microsoft.com/office/powerpoint/2010/main" val="366637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p:txBody>
          <a:bodyPr/>
          <a:lstStyle/>
          <a:p>
            <a:r>
              <a:rPr lang="en-US" altLang="zh-CN" sz="2000" dirty="0"/>
              <a:t>Our Company</a:t>
            </a:r>
            <a:endParaRPr lang="zh-CN" altLang="en-US" sz="2000" dirty="0"/>
          </a:p>
        </p:txBody>
      </p:sp>
      <p:grpSp>
        <p:nvGrpSpPr>
          <p:cNvPr id="3" name="组合 2">
            <a:extLst>
              <a:ext uri="{FF2B5EF4-FFF2-40B4-BE49-F238E27FC236}">
                <a16:creationId xmlns:a16="http://schemas.microsoft.com/office/drawing/2014/main" id="{33E518BB-D47B-40A9-A789-87731CE4AB26}"/>
              </a:ext>
            </a:extLst>
          </p:cNvPr>
          <p:cNvGrpSpPr/>
          <p:nvPr/>
        </p:nvGrpSpPr>
        <p:grpSpPr>
          <a:xfrm>
            <a:off x="788216" y="1839541"/>
            <a:ext cx="1446293" cy="1445895"/>
            <a:chOff x="788216" y="1839541"/>
            <a:chExt cx="1446293" cy="1445895"/>
          </a:xfrm>
        </p:grpSpPr>
        <p:sp>
          <p:nvSpPr>
            <p:cNvPr id="16" name="文本框 15">
              <a:extLst>
                <a:ext uri="{FF2B5EF4-FFF2-40B4-BE49-F238E27FC236}">
                  <a16:creationId xmlns:a16="http://schemas.microsoft.com/office/drawing/2014/main" id="{817F22BD-05A3-464C-A727-BCC1C813374A}"/>
                </a:ext>
              </a:extLst>
            </p:cNvPr>
            <p:cNvSpPr txBox="1"/>
            <p:nvPr/>
          </p:nvSpPr>
          <p:spPr>
            <a:xfrm>
              <a:off x="1094421" y="2946882"/>
              <a:ext cx="833882" cy="338554"/>
            </a:xfrm>
            <a:prstGeom prst="rect">
              <a:avLst/>
            </a:prstGeom>
            <a:noFill/>
          </p:spPr>
          <p:txBody>
            <a:bodyPr wrap="none" rtlCol="0">
              <a:spAutoFit/>
            </a:bodyPr>
            <a:lstStyle/>
            <a:p>
              <a:pPr algn="ctr"/>
              <a:r>
                <a:rPr lang="en-US" altLang="zh-CN" sz="1600" b="1" i="1" dirty="0">
                  <a:solidFill>
                    <a:srgbClr val="E0A087"/>
                  </a:solidFill>
                </a:rPr>
                <a:t>Supplier</a:t>
              </a:r>
              <a:endParaRPr lang="zh-CN" altLang="en-US" sz="1600" b="1" i="1" dirty="0">
                <a:solidFill>
                  <a:srgbClr val="E0A087"/>
                </a:solidFill>
              </a:endParaRPr>
            </a:p>
          </p:txBody>
        </p:sp>
        <p:sp>
          <p:nvSpPr>
            <p:cNvPr id="5" name="文本框 4">
              <a:extLst>
                <a:ext uri="{FF2B5EF4-FFF2-40B4-BE49-F238E27FC236}">
                  <a16:creationId xmlns:a16="http://schemas.microsoft.com/office/drawing/2014/main" id="{FC67AC1A-17B4-4748-8DA3-07E2F0EDD89E}"/>
                </a:ext>
              </a:extLst>
            </p:cNvPr>
            <p:cNvSpPr txBox="1"/>
            <p:nvPr/>
          </p:nvSpPr>
          <p:spPr>
            <a:xfrm>
              <a:off x="788216" y="1839541"/>
              <a:ext cx="1446293" cy="1015663"/>
            </a:xfrm>
            <a:prstGeom prst="rect">
              <a:avLst/>
            </a:prstGeom>
            <a:noFill/>
          </p:spPr>
          <p:txBody>
            <a:bodyPr wrap="none" rtlCol="0">
              <a:spAutoFit/>
            </a:bodyPr>
            <a:lstStyle/>
            <a:p>
              <a:pPr algn="ctr"/>
              <a:r>
                <a:rPr lang="en-US" altLang="zh-CN" sz="2000" b="1" dirty="0">
                  <a:solidFill>
                    <a:srgbClr val="8A8787"/>
                  </a:solidFill>
                </a:rPr>
                <a:t>CRH</a:t>
              </a:r>
            </a:p>
            <a:p>
              <a:pPr algn="ctr"/>
              <a:r>
                <a:rPr lang="en-US" altLang="zh-CN" sz="2000" b="1" dirty="0">
                  <a:solidFill>
                    <a:srgbClr val="8A8787"/>
                  </a:solidFill>
                </a:rPr>
                <a:t>&amp;</a:t>
              </a:r>
            </a:p>
            <a:p>
              <a:pPr algn="ctr"/>
              <a:r>
                <a:rPr lang="en-US" altLang="zh-CN" sz="2000" b="1" dirty="0">
                  <a:solidFill>
                    <a:srgbClr val="8A8787"/>
                  </a:solidFill>
                </a:rPr>
                <a:t>Train Station</a:t>
              </a:r>
              <a:endParaRPr lang="zh-CN" altLang="en-US" sz="2000" b="1" dirty="0">
                <a:solidFill>
                  <a:srgbClr val="8A8787"/>
                </a:solidFill>
              </a:endParaRPr>
            </a:p>
          </p:txBody>
        </p:sp>
      </p:grpSp>
      <p:grpSp>
        <p:nvGrpSpPr>
          <p:cNvPr id="11" name="组合 10">
            <a:extLst>
              <a:ext uri="{FF2B5EF4-FFF2-40B4-BE49-F238E27FC236}">
                <a16:creationId xmlns:a16="http://schemas.microsoft.com/office/drawing/2014/main" id="{ADD322AC-1B81-4032-8AC2-D3117E0D8E61}"/>
              </a:ext>
            </a:extLst>
          </p:cNvPr>
          <p:cNvGrpSpPr/>
          <p:nvPr/>
        </p:nvGrpSpPr>
        <p:grpSpPr>
          <a:xfrm>
            <a:off x="7151994" y="2147317"/>
            <a:ext cx="1203791" cy="1138119"/>
            <a:chOff x="7151994" y="2147317"/>
            <a:chExt cx="1203791" cy="1138119"/>
          </a:xfrm>
        </p:grpSpPr>
        <p:sp>
          <p:nvSpPr>
            <p:cNvPr id="18" name="文本框 17">
              <a:extLst>
                <a:ext uri="{FF2B5EF4-FFF2-40B4-BE49-F238E27FC236}">
                  <a16:creationId xmlns:a16="http://schemas.microsoft.com/office/drawing/2014/main" id="{3E5C6DEA-ECF5-4815-8943-91528ABA1681}"/>
                </a:ext>
              </a:extLst>
            </p:cNvPr>
            <p:cNvSpPr txBox="1"/>
            <p:nvPr/>
          </p:nvSpPr>
          <p:spPr>
            <a:xfrm>
              <a:off x="7253591" y="2946882"/>
              <a:ext cx="1000595" cy="338554"/>
            </a:xfrm>
            <a:prstGeom prst="rect">
              <a:avLst/>
            </a:prstGeom>
            <a:noFill/>
          </p:spPr>
          <p:txBody>
            <a:bodyPr wrap="none" rtlCol="0">
              <a:spAutoFit/>
            </a:bodyPr>
            <a:lstStyle/>
            <a:p>
              <a:pPr algn="ctr"/>
              <a:r>
                <a:rPr lang="en-US" altLang="zh-CN" sz="1600" b="1" i="1" dirty="0">
                  <a:solidFill>
                    <a:srgbClr val="E0A087"/>
                  </a:solidFill>
                </a:rPr>
                <a:t>Advertiser</a:t>
              </a:r>
              <a:endParaRPr lang="zh-CN" altLang="en-US" sz="1600" b="1" i="1" dirty="0">
                <a:solidFill>
                  <a:srgbClr val="E0A087"/>
                </a:solidFill>
              </a:endParaRPr>
            </a:p>
          </p:txBody>
        </p:sp>
        <p:sp>
          <p:nvSpPr>
            <p:cNvPr id="8" name="文本框 7">
              <a:extLst>
                <a:ext uri="{FF2B5EF4-FFF2-40B4-BE49-F238E27FC236}">
                  <a16:creationId xmlns:a16="http://schemas.microsoft.com/office/drawing/2014/main" id="{1851D39B-6C2C-4A88-8420-EDA01001A0DE}"/>
                </a:ext>
              </a:extLst>
            </p:cNvPr>
            <p:cNvSpPr txBox="1"/>
            <p:nvPr/>
          </p:nvSpPr>
          <p:spPr>
            <a:xfrm>
              <a:off x="7151994" y="2147317"/>
              <a:ext cx="1203791" cy="400110"/>
            </a:xfrm>
            <a:prstGeom prst="rect">
              <a:avLst/>
            </a:prstGeom>
            <a:noFill/>
          </p:spPr>
          <p:txBody>
            <a:bodyPr wrap="none" rtlCol="0">
              <a:spAutoFit/>
            </a:bodyPr>
            <a:lstStyle/>
            <a:p>
              <a:pPr algn="ctr"/>
              <a:r>
                <a:rPr lang="en-US" altLang="zh-CN" sz="2000" b="1" dirty="0">
                  <a:solidFill>
                    <a:srgbClr val="8A8787"/>
                  </a:solidFill>
                </a:rPr>
                <a:t>Corporate</a:t>
              </a:r>
              <a:endParaRPr lang="zh-CN" altLang="en-US" sz="2000" b="1" dirty="0">
                <a:solidFill>
                  <a:srgbClr val="8A8787"/>
                </a:solidFill>
              </a:endParaRPr>
            </a:p>
          </p:txBody>
        </p:sp>
      </p:grpSp>
      <p:grpSp>
        <p:nvGrpSpPr>
          <p:cNvPr id="10" name="组合 9">
            <a:extLst>
              <a:ext uri="{FF2B5EF4-FFF2-40B4-BE49-F238E27FC236}">
                <a16:creationId xmlns:a16="http://schemas.microsoft.com/office/drawing/2014/main" id="{87124124-4FDA-49ED-B20A-C6B9EAB217AF}"/>
              </a:ext>
            </a:extLst>
          </p:cNvPr>
          <p:cNvGrpSpPr/>
          <p:nvPr/>
        </p:nvGrpSpPr>
        <p:grpSpPr>
          <a:xfrm>
            <a:off x="4067119" y="2147317"/>
            <a:ext cx="1252266" cy="1156642"/>
            <a:chOff x="4067119" y="2147317"/>
            <a:chExt cx="1252266" cy="1156642"/>
          </a:xfrm>
        </p:grpSpPr>
        <p:sp>
          <p:nvSpPr>
            <p:cNvPr id="17" name="文本框 16">
              <a:extLst>
                <a:ext uri="{FF2B5EF4-FFF2-40B4-BE49-F238E27FC236}">
                  <a16:creationId xmlns:a16="http://schemas.microsoft.com/office/drawing/2014/main" id="{E5D908F9-9F53-44F6-BA2E-A950BB34B497}"/>
                </a:ext>
              </a:extLst>
            </p:cNvPr>
            <p:cNvSpPr txBox="1"/>
            <p:nvPr/>
          </p:nvSpPr>
          <p:spPr>
            <a:xfrm>
              <a:off x="4362263" y="2965405"/>
              <a:ext cx="661976" cy="338554"/>
            </a:xfrm>
            <a:prstGeom prst="rect">
              <a:avLst/>
            </a:prstGeom>
            <a:noFill/>
          </p:spPr>
          <p:txBody>
            <a:bodyPr wrap="none" rtlCol="0">
              <a:spAutoFit/>
            </a:bodyPr>
            <a:lstStyle/>
            <a:p>
              <a:pPr algn="ctr"/>
              <a:r>
                <a:rPr lang="en-US" altLang="zh-CN" sz="1600" b="1" i="1" dirty="0">
                  <a:solidFill>
                    <a:srgbClr val="E0A087"/>
                  </a:solidFill>
                </a:rPr>
                <a:t>Agent</a:t>
              </a:r>
              <a:endParaRPr lang="zh-CN" altLang="en-US" sz="1600" b="1" i="1" dirty="0">
                <a:solidFill>
                  <a:srgbClr val="E0A087"/>
                </a:solidFill>
              </a:endParaRPr>
            </a:p>
          </p:txBody>
        </p:sp>
        <p:sp>
          <p:nvSpPr>
            <p:cNvPr id="9" name="文本框 8">
              <a:extLst>
                <a:ext uri="{FF2B5EF4-FFF2-40B4-BE49-F238E27FC236}">
                  <a16:creationId xmlns:a16="http://schemas.microsoft.com/office/drawing/2014/main" id="{701266FD-5DA4-4DD8-ADB6-5644567928B3}"/>
                </a:ext>
              </a:extLst>
            </p:cNvPr>
            <p:cNvSpPr txBox="1"/>
            <p:nvPr/>
          </p:nvSpPr>
          <p:spPr>
            <a:xfrm>
              <a:off x="4067119" y="2147317"/>
              <a:ext cx="1252266" cy="707886"/>
            </a:xfrm>
            <a:prstGeom prst="rect">
              <a:avLst/>
            </a:prstGeom>
            <a:noFill/>
          </p:spPr>
          <p:txBody>
            <a:bodyPr wrap="none" rtlCol="0">
              <a:spAutoFit/>
            </a:bodyPr>
            <a:lstStyle/>
            <a:p>
              <a:pPr algn="ctr"/>
              <a:r>
                <a:rPr lang="en-US" altLang="zh-CN" sz="2000" b="1" dirty="0">
                  <a:solidFill>
                    <a:srgbClr val="C51729"/>
                  </a:solidFill>
                </a:rPr>
                <a:t>Rail Media</a:t>
              </a:r>
            </a:p>
            <a:p>
              <a:pPr algn="ctr"/>
              <a:r>
                <a:rPr lang="en-US" altLang="zh-CN" sz="2000" b="1" dirty="0">
                  <a:solidFill>
                    <a:srgbClr val="C51729"/>
                  </a:solidFill>
                </a:rPr>
                <a:t>Company</a:t>
              </a:r>
              <a:endParaRPr lang="zh-CN" altLang="en-US" sz="2000" b="1" dirty="0">
                <a:solidFill>
                  <a:srgbClr val="C51729"/>
                </a:solidFill>
              </a:endParaRPr>
            </a:p>
          </p:txBody>
        </p:sp>
      </p:grpSp>
      <p:grpSp>
        <p:nvGrpSpPr>
          <p:cNvPr id="12" name="组合 11">
            <a:extLst>
              <a:ext uri="{FF2B5EF4-FFF2-40B4-BE49-F238E27FC236}">
                <a16:creationId xmlns:a16="http://schemas.microsoft.com/office/drawing/2014/main" id="{148D3F12-A2DF-497D-A9DD-A3993F75EE73}"/>
              </a:ext>
            </a:extLst>
          </p:cNvPr>
          <p:cNvGrpSpPr/>
          <p:nvPr/>
        </p:nvGrpSpPr>
        <p:grpSpPr>
          <a:xfrm>
            <a:off x="2607840" y="2008817"/>
            <a:ext cx="1330213" cy="767864"/>
            <a:chOff x="2607840" y="2008817"/>
            <a:chExt cx="1330213" cy="767864"/>
          </a:xfrm>
        </p:grpSpPr>
        <p:grpSp>
          <p:nvGrpSpPr>
            <p:cNvPr id="7" name="组合 6">
              <a:extLst>
                <a:ext uri="{FF2B5EF4-FFF2-40B4-BE49-F238E27FC236}">
                  <a16:creationId xmlns:a16="http://schemas.microsoft.com/office/drawing/2014/main" id="{19C99794-EC75-42C2-88A0-4F536590E99D}"/>
                </a:ext>
              </a:extLst>
            </p:cNvPr>
            <p:cNvGrpSpPr/>
            <p:nvPr/>
          </p:nvGrpSpPr>
          <p:grpSpPr>
            <a:xfrm>
              <a:off x="2607840" y="2316549"/>
              <a:ext cx="1330213" cy="152400"/>
              <a:chOff x="1952625" y="2333625"/>
              <a:chExt cx="1330213" cy="152400"/>
            </a:xfrm>
          </p:grpSpPr>
          <p:cxnSp>
            <p:nvCxnSpPr>
              <p:cNvPr id="4" name="直接箭头连接符 3">
                <a:extLst>
                  <a:ext uri="{FF2B5EF4-FFF2-40B4-BE49-F238E27FC236}">
                    <a16:creationId xmlns:a16="http://schemas.microsoft.com/office/drawing/2014/main" id="{1D9F386A-F96C-409B-BB3D-EEA501B90CF2}"/>
                  </a:ext>
                </a:extLst>
              </p:cNvPr>
              <p:cNvCxnSpPr/>
              <p:nvPr/>
            </p:nvCxnSpPr>
            <p:spPr>
              <a:xfrm>
                <a:off x="1952625" y="2333625"/>
                <a:ext cx="1330213"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29A619C-DE74-41DC-8A13-101F4CF806F4}"/>
                  </a:ext>
                </a:extLst>
              </p:cNvPr>
              <p:cNvCxnSpPr>
                <a:cxnSpLocks/>
              </p:cNvCxnSpPr>
              <p:nvPr/>
            </p:nvCxnSpPr>
            <p:spPr>
              <a:xfrm flipH="1">
                <a:off x="1952625" y="2486025"/>
                <a:ext cx="1330213"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574A0EAB-CE5E-4F65-94ED-5469BF3215AE}"/>
                </a:ext>
              </a:extLst>
            </p:cNvPr>
            <p:cNvSpPr txBox="1"/>
            <p:nvPr/>
          </p:nvSpPr>
          <p:spPr>
            <a:xfrm>
              <a:off x="2647999" y="2008817"/>
              <a:ext cx="1249894" cy="276999"/>
            </a:xfrm>
            <a:prstGeom prst="rect">
              <a:avLst/>
            </a:prstGeom>
            <a:noFill/>
          </p:spPr>
          <p:txBody>
            <a:bodyPr wrap="none" rtlCol="0">
              <a:spAutoFit/>
            </a:bodyPr>
            <a:lstStyle/>
            <a:p>
              <a:pPr algn="ctr"/>
              <a:r>
                <a:rPr lang="en-US" altLang="zh-CN" sz="1200" b="1" i="1" dirty="0">
                  <a:solidFill>
                    <a:srgbClr val="2E5660"/>
                  </a:solidFill>
                </a:rPr>
                <a:t>Advertising Space</a:t>
              </a:r>
              <a:endParaRPr lang="zh-CN" altLang="en-US" sz="1200" b="1" i="1" dirty="0">
                <a:solidFill>
                  <a:srgbClr val="2E5660"/>
                </a:solidFill>
              </a:endParaRPr>
            </a:p>
          </p:txBody>
        </p:sp>
        <p:sp>
          <p:nvSpPr>
            <p:cNvPr id="20" name="文本框 19">
              <a:extLst>
                <a:ext uri="{FF2B5EF4-FFF2-40B4-BE49-F238E27FC236}">
                  <a16:creationId xmlns:a16="http://schemas.microsoft.com/office/drawing/2014/main" id="{3D7E7CBB-DF7E-4FE4-87AA-9B8D173F7DDD}"/>
                </a:ext>
              </a:extLst>
            </p:cNvPr>
            <p:cNvSpPr txBox="1"/>
            <p:nvPr/>
          </p:nvSpPr>
          <p:spPr>
            <a:xfrm>
              <a:off x="2869312" y="2499682"/>
              <a:ext cx="807273" cy="276999"/>
            </a:xfrm>
            <a:prstGeom prst="rect">
              <a:avLst/>
            </a:prstGeom>
            <a:noFill/>
          </p:spPr>
          <p:txBody>
            <a:bodyPr wrap="none" rtlCol="0">
              <a:spAutoFit/>
            </a:bodyPr>
            <a:lstStyle/>
            <a:p>
              <a:pPr algn="ctr"/>
              <a:r>
                <a:rPr lang="en-US" altLang="zh-CN" sz="1200" b="1" i="1" dirty="0">
                  <a:solidFill>
                    <a:srgbClr val="2E5660"/>
                  </a:solidFill>
                </a:rPr>
                <a:t>Rental Fee</a:t>
              </a:r>
              <a:endParaRPr lang="zh-CN" altLang="en-US" sz="1200" b="1" i="1" dirty="0">
                <a:solidFill>
                  <a:srgbClr val="2E5660"/>
                </a:solidFill>
              </a:endParaRPr>
            </a:p>
          </p:txBody>
        </p:sp>
      </p:grpSp>
      <p:grpSp>
        <p:nvGrpSpPr>
          <p:cNvPr id="23" name="组合 22">
            <a:extLst>
              <a:ext uri="{FF2B5EF4-FFF2-40B4-BE49-F238E27FC236}">
                <a16:creationId xmlns:a16="http://schemas.microsoft.com/office/drawing/2014/main" id="{5C8A5D28-F637-448F-87AE-CDDA7C83AFF3}"/>
              </a:ext>
            </a:extLst>
          </p:cNvPr>
          <p:cNvGrpSpPr/>
          <p:nvPr/>
        </p:nvGrpSpPr>
        <p:grpSpPr>
          <a:xfrm>
            <a:off x="5448449" y="2008817"/>
            <a:ext cx="1330213" cy="767864"/>
            <a:chOff x="5448449" y="2008817"/>
            <a:chExt cx="1330213" cy="767864"/>
          </a:xfrm>
        </p:grpSpPr>
        <p:grpSp>
          <p:nvGrpSpPr>
            <p:cNvPr id="13" name="组合 12">
              <a:extLst>
                <a:ext uri="{FF2B5EF4-FFF2-40B4-BE49-F238E27FC236}">
                  <a16:creationId xmlns:a16="http://schemas.microsoft.com/office/drawing/2014/main" id="{B6882096-83BB-45E0-812D-008D3EE903A5}"/>
                </a:ext>
              </a:extLst>
            </p:cNvPr>
            <p:cNvGrpSpPr/>
            <p:nvPr/>
          </p:nvGrpSpPr>
          <p:grpSpPr>
            <a:xfrm>
              <a:off x="5448449" y="2316549"/>
              <a:ext cx="1330213" cy="152400"/>
              <a:chOff x="1952625" y="2333625"/>
              <a:chExt cx="1330213" cy="152400"/>
            </a:xfrm>
          </p:grpSpPr>
          <p:cxnSp>
            <p:nvCxnSpPr>
              <p:cNvPr id="14" name="直接箭头连接符 13">
                <a:extLst>
                  <a:ext uri="{FF2B5EF4-FFF2-40B4-BE49-F238E27FC236}">
                    <a16:creationId xmlns:a16="http://schemas.microsoft.com/office/drawing/2014/main" id="{2375BAAD-3867-4C71-A66A-C43BA09E1347}"/>
                  </a:ext>
                </a:extLst>
              </p:cNvPr>
              <p:cNvCxnSpPr/>
              <p:nvPr/>
            </p:nvCxnSpPr>
            <p:spPr>
              <a:xfrm>
                <a:off x="1952625" y="2333625"/>
                <a:ext cx="1330213"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BC21E7A-DAEF-40A9-A7C8-2CCD40C0D4E5}"/>
                  </a:ext>
                </a:extLst>
              </p:cNvPr>
              <p:cNvCxnSpPr>
                <a:cxnSpLocks/>
              </p:cNvCxnSpPr>
              <p:nvPr/>
            </p:nvCxnSpPr>
            <p:spPr>
              <a:xfrm flipH="1">
                <a:off x="1952625" y="2486025"/>
                <a:ext cx="1330213"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6B8AC43C-D52F-4D0B-BE59-1EDE458618B3}"/>
                </a:ext>
              </a:extLst>
            </p:cNvPr>
            <p:cNvSpPr txBox="1"/>
            <p:nvPr/>
          </p:nvSpPr>
          <p:spPr>
            <a:xfrm>
              <a:off x="5488608" y="2008817"/>
              <a:ext cx="1249894" cy="276999"/>
            </a:xfrm>
            <a:prstGeom prst="rect">
              <a:avLst/>
            </a:prstGeom>
            <a:noFill/>
          </p:spPr>
          <p:txBody>
            <a:bodyPr wrap="none" rtlCol="0">
              <a:spAutoFit/>
            </a:bodyPr>
            <a:lstStyle/>
            <a:p>
              <a:pPr algn="ctr"/>
              <a:r>
                <a:rPr lang="en-US" altLang="zh-CN" sz="1200" b="1" i="1" dirty="0">
                  <a:solidFill>
                    <a:srgbClr val="2E5660"/>
                  </a:solidFill>
                </a:rPr>
                <a:t>Advertising Space</a:t>
              </a:r>
              <a:endParaRPr lang="zh-CN" altLang="en-US" sz="1200" b="1" i="1" dirty="0">
                <a:solidFill>
                  <a:srgbClr val="2E5660"/>
                </a:solidFill>
              </a:endParaRPr>
            </a:p>
          </p:txBody>
        </p:sp>
        <p:sp>
          <p:nvSpPr>
            <p:cNvPr id="22" name="文本框 21">
              <a:extLst>
                <a:ext uri="{FF2B5EF4-FFF2-40B4-BE49-F238E27FC236}">
                  <a16:creationId xmlns:a16="http://schemas.microsoft.com/office/drawing/2014/main" id="{1A54EA66-5AC8-45FC-A139-D2CAEB6F228E}"/>
                </a:ext>
              </a:extLst>
            </p:cNvPr>
            <p:cNvSpPr txBox="1"/>
            <p:nvPr/>
          </p:nvSpPr>
          <p:spPr>
            <a:xfrm>
              <a:off x="5561486" y="2499682"/>
              <a:ext cx="1104148" cy="276999"/>
            </a:xfrm>
            <a:prstGeom prst="rect">
              <a:avLst/>
            </a:prstGeom>
            <a:noFill/>
          </p:spPr>
          <p:txBody>
            <a:bodyPr wrap="none" rtlCol="0">
              <a:spAutoFit/>
            </a:bodyPr>
            <a:lstStyle/>
            <a:p>
              <a:pPr algn="ctr"/>
              <a:r>
                <a:rPr lang="en-US" altLang="zh-CN" sz="1200" b="1" i="1" dirty="0">
                  <a:solidFill>
                    <a:srgbClr val="2E5660"/>
                  </a:solidFill>
                </a:rPr>
                <a:t>Advertising Fee</a:t>
              </a:r>
              <a:endParaRPr lang="zh-CN" altLang="en-US" sz="1200" b="1" i="1" dirty="0">
                <a:solidFill>
                  <a:srgbClr val="2E5660"/>
                </a:solidFill>
              </a:endParaRPr>
            </a:p>
          </p:txBody>
        </p:sp>
      </p:grpSp>
    </p:spTree>
    <p:extLst>
      <p:ext uri="{BB962C8B-B14F-4D97-AF65-F5344CB8AC3E}">
        <p14:creationId xmlns:p14="http://schemas.microsoft.com/office/powerpoint/2010/main" val="356476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6802634" cy="355983"/>
          </a:xfrm>
        </p:spPr>
        <p:txBody>
          <a:bodyPr/>
          <a:lstStyle/>
          <a:p>
            <a:r>
              <a:rPr lang="en-US" altLang="zh-CN" sz="2000" dirty="0"/>
              <a:t>Advertising on China Railway High-speed (“CRH”)</a:t>
            </a:r>
            <a:endParaRPr lang="zh-CN" altLang="en-US" sz="2000" dirty="0"/>
          </a:p>
        </p:txBody>
      </p:sp>
      <p:pic>
        <p:nvPicPr>
          <p:cNvPr id="28" name="Picture 2" descr="“discount”的图片搜索结果">
            <a:extLst>
              <a:ext uri="{FF2B5EF4-FFF2-40B4-BE49-F238E27FC236}">
                <a16:creationId xmlns:a16="http://schemas.microsoft.com/office/drawing/2014/main" id="{B6A7EF8A-830A-4F75-9696-AE8C61C761A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119991" y="1005130"/>
            <a:ext cx="1819332" cy="1104594"/>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a:extLst>
              <a:ext uri="{FF2B5EF4-FFF2-40B4-BE49-F238E27FC236}">
                <a16:creationId xmlns:a16="http://schemas.microsoft.com/office/drawing/2014/main" id="{6771DA24-D9DE-405A-9DBC-DA9F87FAE2E5}"/>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6747185" y="3493876"/>
            <a:ext cx="1377634" cy="1171267"/>
          </a:xfrm>
          <a:prstGeom prst="rect">
            <a:avLst/>
          </a:prstGeom>
        </p:spPr>
      </p:pic>
      <p:sp>
        <p:nvSpPr>
          <p:cNvPr id="30" name="箭头: 下 29">
            <a:extLst>
              <a:ext uri="{FF2B5EF4-FFF2-40B4-BE49-F238E27FC236}">
                <a16:creationId xmlns:a16="http://schemas.microsoft.com/office/drawing/2014/main" id="{7134FC78-CC10-4C77-A738-71E1B6E723D3}"/>
              </a:ext>
            </a:extLst>
          </p:cNvPr>
          <p:cNvSpPr/>
          <p:nvPr/>
        </p:nvSpPr>
        <p:spPr>
          <a:xfrm>
            <a:off x="7108331" y="2367206"/>
            <a:ext cx="761732" cy="960718"/>
          </a:xfrm>
          <a:prstGeom prst="downArrow">
            <a:avLst/>
          </a:prstGeom>
          <a:solidFill>
            <a:srgbClr val="2E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F7BE3812-887B-43F7-AD3F-0A9A6E306EDC}"/>
              </a:ext>
            </a:extLst>
          </p:cNvPr>
          <p:cNvSpPr/>
          <p:nvPr/>
        </p:nvSpPr>
        <p:spPr>
          <a:xfrm flipV="1">
            <a:off x="5688087" y="2300530"/>
            <a:ext cx="761732" cy="960718"/>
          </a:xfrm>
          <a:prstGeom prst="downArrow">
            <a:avLst/>
          </a:prstGeom>
          <a:solidFill>
            <a:srgbClr val="C51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203">
            <a:extLst>
              <a:ext uri="{FF2B5EF4-FFF2-40B4-BE49-F238E27FC236}">
                <a16:creationId xmlns:a16="http://schemas.microsoft.com/office/drawing/2014/main" id="{9F2D0704-5EDB-4785-9A10-1F5CE4F9D52C}"/>
              </a:ext>
            </a:extLst>
          </p:cNvPr>
          <p:cNvSpPr>
            <a:spLocks noEditPoints="1"/>
          </p:cNvSpPr>
          <p:nvPr/>
        </p:nvSpPr>
        <p:spPr bwMode="auto">
          <a:xfrm>
            <a:off x="685702" y="1388145"/>
            <a:ext cx="821794" cy="912385"/>
          </a:xfrm>
          <a:custGeom>
            <a:avLst/>
            <a:gdLst>
              <a:gd name="T0" fmla="*/ 113 w 127"/>
              <a:gd name="T1" fmla="*/ 51 h 141"/>
              <a:gd name="T2" fmla="*/ 100 w 127"/>
              <a:gd name="T3" fmla="*/ 96 h 141"/>
              <a:gd name="T4" fmla="*/ 106 w 127"/>
              <a:gd name="T5" fmla="*/ 112 h 141"/>
              <a:gd name="T6" fmla="*/ 100 w 127"/>
              <a:gd name="T7" fmla="*/ 127 h 141"/>
              <a:gd name="T8" fmla="*/ 59 w 127"/>
              <a:gd name="T9" fmla="*/ 108 h 141"/>
              <a:gd name="T10" fmla="*/ 43 w 127"/>
              <a:gd name="T11" fmla="*/ 141 h 141"/>
              <a:gd name="T12" fmla="*/ 20 w 127"/>
              <a:gd name="T13" fmla="*/ 141 h 141"/>
              <a:gd name="T14" fmla="*/ 39 w 127"/>
              <a:gd name="T15" fmla="*/ 100 h 141"/>
              <a:gd name="T16" fmla="*/ 0 w 127"/>
              <a:gd name="T17" fmla="*/ 82 h 141"/>
              <a:gd name="T18" fmla="*/ 5 w 127"/>
              <a:gd name="T19" fmla="*/ 67 h 141"/>
              <a:gd name="T20" fmla="*/ 23 w 127"/>
              <a:gd name="T21" fmla="*/ 60 h 141"/>
              <a:gd name="T22" fmla="*/ 23 w 127"/>
              <a:gd name="T23" fmla="*/ 60 h 141"/>
              <a:gd name="T24" fmla="*/ 44 w 127"/>
              <a:gd name="T25" fmla="*/ 23 h 141"/>
              <a:gd name="T26" fmla="*/ 43 w 127"/>
              <a:gd name="T27" fmla="*/ 12 h 141"/>
              <a:gd name="T28" fmla="*/ 48 w 127"/>
              <a:gd name="T29" fmla="*/ 0 h 141"/>
              <a:gd name="T30" fmla="*/ 127 w 127"/>
              <a:gd name="T31" fmla="*/ 35 h 141"/>
              <a:gd name="T32" fmla="*/ 121 w 127"/>
              <a:gd name="T33" fmla="*/ 46 h 141"/>
              <a:gd name="T34" fmla="*/ 113 w 127"/>
              <a:gd name="T35" fmla="*/ 51 h 141"/>
              <a:gd name="T36" fmla="*/ 113 w 127"/>
              <a:gd name="T37" fmla="*/ 51 h 141"/>
              <a:gd name="T38" fmla="*/ 35 w 127"/>
              <a:gd name="T39" fmla="*/ 66 h 141"/>
              <a:gd name="T40" fmla="*/ 51 w 127"/>
              <a:gd name="T41" fmla="*/ 74 h 141"/>
              <a:gd name="T42" fmla="*/ 69 w 127"/>
              <a:gd name="T43" fmla="*/ 33 h 141"/>
              <a:gd name="T44" fmla="*/ 57 w 127"/>
              <a:gd name="T45" fmla="*/ 27 h 141"/>
              <a:gd name="T46" fmla="*/ 35 w 127"/>
              <a:gd name="T47" fmla="*/ 6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41">
                <a:moveTo>
                  <a:pt x="113" y="51"/>
                </a:moveTo>
                <a:lnTo>
                  <a:pt x="100" y="96"/>
                </a:lnTo>
                <a:lnTo>
                  <a:pt x="106" y="112"/>
                </a:lnTo>
                <a:lnTo>
                  <a:pt x="100" y="127"/>
                </a:lnTo>
                <a:lnTo>
                  <a:pt x="59" y="108"/>
                </a:lnTo>
                <a:lnTo>
                  <a:pt x="43" y="141"/>
                </a:lnTo>
                <a:lnTo>
                  <a:pt x="20" y="141"/>
                </a:lnTo>
                <a:lnTo>
                  <a:pt x="39" y="100"/>
                </a:lnTo>
                <a:lnTo>
                  <a:pt x="0" y="82"/>
                </a:lnTo>
                <a:lnTo>
                  <a:pt x="5" y="67"/>
                </a:lnTo>
                <a:lnTo>
                  <a:pt x="23" y="60"/>
                </a:lnTo>
                <a:lnTo>
                  <a:pt x="23" y="60"/>
                </a:lnTo>
                <a:lnTo>
                  <a:pt x="44" y="23"/>
                </a:lnTo>
                <a:lnTo>
                  <a:pt x="43" y="12"/>
                </a:lnTo>
                <a:lnTo>
                  <a:pt x="48" y="0"/>
                </a:lnTo>
                <a:lnTo>
                  <a:pt x="127" y="35"/>
                </a:lnTo>
                <a:lnTo>
                  <a:pt x="121" y="46"/>
                </a:lnTo>
                <a:lnTo>
                  <a:pt x="113" y="51"/>
                </a:lnTo>
                <a:lnTo>
                  <a:pt x="113" y="51"/>
                </a:lnTo>
                <a:close/>
                <a:moveTo>
                  <a:pt x="35" y="66"/>
                </a:moveTo>
                <a:lnTo>
                  <a:pt x="51" y="74"/>
                </a:lnTo>
                <a:lnTo>
                  <a:pt x="69" y="33"/>
                </a:lnTo>
                <a:lnTo>
                  <a:pt x="57" y="27"/>
                </a:lnTo>
                <a:lnTo>
                  <a:pt x="35" y="66"/>
                </a:lnTo>
                <a:close/>
              </a:path>
            </a:pathLst>
          </a:custGeom>
          <a:solidFill>
            <a:srgbClr val="61362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80">
            <a:extLst>
              <a:ext uri="{FF2B5EF4-FFF2-40B4-BE49-F238E27FC236}">
                <a16:creationId xmlns:a16="http://schemas.microsoft.com/office/drawing/2014/main" id="{3524370F-3561-4D10-BB8B-873B867FB26B}"/>
              </a:ext>
            </a:extLst>
          </p:cNvPr>
          <p:cNvSpPr>
            <a:spLocks noEditPoints="1"/>
          </p:cNvSpPr>
          <p:nvPr/>
        </p:nvSpPr>
        <p:spPr bwMode="auto">
          <a:xfrm>
            <a:off x="685702" y="3098075"/>
            <a:ext cx="820598" cy="748059"/>
          </a:xfrm>
          <a:custGeom>
            <a:avLst/>
            <a:gdLst>
              <a:gd name="T0" fmla="*/ 0 w 181"/>
              <a:gd name="T1" fmla="*/ 137 h 165"/>
              <a:gd name="T2" fmla="*/ 17 w 181"/>
              <a:gd name="T3" fmla="*/ 137 h 165"/>
              <a:gd name="T4" fmla="*/ 17 w 181"/>
              <a:gd name="T5" fmla="*/ 120 h 165"/>
              <a:gd name="T6" fmla="*/ 104 w 181"/>
              <a:gd name="T7" fmla="*/ 120 h 165"/>
              <a:gd name="T8" fmla="*/ 104 w 181"/>
              <a:gd name="T9" fmla="*/ 137 h 165"/>
              <a:gd name="T10" fmla="*/ 123 w 181"/>
              <a:gd name="T11" fmla="*/ 137 h 165"/>
              <a:gd name="T12" fmla="*/ 123 w 181"/>
              <a:gd name="T13" fmla="*/ 165 h 165"/>
              <a:gd name="T14" fmla="*/ 0 w 181"/>
              <a:gd name="T15" fmla="*/ 165 h 165"/>
              <a:gd name="T16" fmla="*/ 0 w 181"/>
              <a:gd name="T17" fmla="*/ 137 h 165"/>
              <a:gd name="T18" fmla="*/ 0 w 181"/>
              <a:gd name="T19" fmla="*/ 137 h 165"/>
              <a:gd name="T20" fmla="*/ 42 w 181"/>
              <a:gd name="T21" fmla="*/ 93 h 165"/>
              <a:gd name="T22" fmla="*/ 48 w 181"/>
              <a:gd name="T23" fmla="*/ 65 h 165"/>
              <a:gd name="T24" fmla="*/ 44 w 181"/>
              <a:gd name="T25" fmla="*/ 64 h 165"/>
              <a:gd name="T26" fmla="*/ 47 w 181"/>
              <a:gd name="T27" fmla="*/ 58 h 165"/>
              <a:gd name="T28" fmla="*/ 40 w 181"/>
              <a:gd name="T29" fmla="*/ 56 h 165"/>
              <a:gd name="T30" fmla="*/ 44 w 181"/>
              <a:gd name="T31" fmla="*/ 45 h 165"/>
              <a:gd name="T32" fmla="*/ 50 w 181"/>
              <a:gd name="T33" fmla="*/ 46 h 165"/>
              <a:gd name="T34" fmla="*/ 51 w 181"/>
              <a:gd name="T35" fmla="*/ 39 h 165"/>
              <a:gd name="T36" fmla="*/ 55 w 181"/>
              <a:gd name="T37" fmla="*/ 41 h 165"/>
              <a:gd name="T38" fmla="*/ 63 w 181"/>
              <a:gd name="T39" fmla="*/ 8 h 165"/>
              <a:gd name="T40" fmla="*/ 61 w 181"/>
              <a:gd name="T41" fmla="*/ 7 h 165"/>
              <a:gd name="T42" fmla="*/ 62 w 181"/>
              <a:gd name="T43" fmla="*/ 0 h 165"/>
              <a:gd name="T44" fmla="*/ 102 w 181"/>
              <a:gd name="T45" fmla="*/ 11 h 165"/>
              <a:gd name="T46" fmla="*/ 101 w 181"/>
              <a:gd name="T47" fmla="*/ 19 h 165"/>
              <a:gd name="T48" fmla="*/ 97 w 181"/>
              <a:gd name="T49" fmla="*/ 18 h 165"/>
              <a:gd name="T50" fmla="*/ 89 w 181"/>
              <a:gd name="T51" fmla="*/ 49 h 165"/>
              <a:gd name="T52" fmla="*/ 92 w 181"/>
              <a:gd name="T53" fmla="*/ 50 h 165"/>
              <a:gd name="T54" fmla="*/ 90 w 181"/>
              <a:gd name="T55" fmla="*/ 56 h 165"/>
              <a:gd name="T56" fmla="*/ 181 w 181"/>
              <a:gd name="T57" fmla="*/ 77 h 165"/>
              <a:gd name="T58" fmla="*/ 175 w 181"/>
              <a:gd name="T59" fmla="*/ 96 h 165"/>
              <a:gd name="T60" fmla="*/ 88 w 181"/>
              <a:gd name="T61" fmla="*/ 70 h 165"/>
              <a:gd name="T62" fmla="*/ 86 w 181"/>
              <a:gd name="T63" fmla="*/ 74 h 165"/>
              <a:gd name="T64" fmla="*/ 82 w 181"/>
              <a:gd name="T65" fmla="*/ 74 h 165"/>
              <a:gd name="T66" fmla="*/ 74 w 181"/>
              <a:gd name="T67" fmla="*/ 103 h 165"/>
              <a:gd name="T68" fmla="*/ 78 w 181"/>
              <a:gd name="T69" fmla="*/ 103 h 165"/>
              <a:gd name="T70" fmla="*/ 75 w 181"/>
              <a:gd name="T71" fmla="*/ 111 h 165"/>
              <a:gd name="T72" fmla="*/ 35 w 181"/>
              <a:gd name="T73" fmla="*/ 100 h 165"/>
              <a:gd name="T74" fmla="*/ 38 w 181"/>
              <a:gd name="T75" fmla="*/ 92 h 165"/>
              <a:gd name="T76" fmla="*/ 42 w 181"/>
              <a:gd name="T77" fmla="*/ 9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1" h="165">
                <a:moveTo>
                  <a:pt x="0" y="137"/>
                </a:moveTo>
                <a:lnTo>
                  <a:pt x="17" y="137"/>
                </a:lnTo>
                <a:lnTo>
                  <a:pt x="17" y="120"/>
                </a:lnTo>
                <a:lnTo>
                  <a:pt x="104" y="120"/>
                </a:lnTo>
                <a:lnTo>
                  <a:pt x="104" y="137"/>
                </a:lnTo>
                <a:lnTo>
                  <a:pt x="123" y="137"/>
                </a:lnTo>
                <a:lnTo>
                  <a:pt x="123" y="165"/>
                </a:lnTo>
                <a:lnTo>
                  <a:pt x="0" y="165"/>
                </a:lnTo>
                <a:lnTo>
                  <a:pt x="0" y="137"/>
                </a:lnTo>
                <a:lnTo>
                  <a:pt x="0" y="137"/>
                </a:lnTo>
                <a:close/>
                <a:moveTo>
                  <a:pt x="42" y="93"/>
                </a:moveTo>
                <a:lnTo>
                  <a:pt x="48" y="65"/>
                </a:lnTo>
                <a:lnTo>
                  <a:pt x="44" y="64"/>
                </a:lnTo>
                <a:lnTo>
                  <a:pt x="47" y="58"/>
                </a:lnTo>
                <a:lnTo>
                  <a:pt x="40" y="56"/>
                </a:lnTo>
                <a:lnTo>
                  <a:pt x="44" y="45"/>
                </a:lnTo>
                <a:lnTo>
                  <a:pt x="50" y="46"/>
                </a:lnTo>
                <a:lnTo>
                  <a:pt x="51" y="39"/>
                </a:lnTo>
                <a:lnTo>
                  <a:pt x="55" y="41"/>
                </a:lnTo>
                <a:lnTo>
                  <a:pt x="63" y="8"/>
                </a:lnTo>
                <a:lnTo>
                  <a:pt x="61" y="7"/>
                </a:lnTo>
                <a:lnTo>
                  <a:pt x="62" y="0"/>
                </a:lnTo>
                <a:lnTo>
                  <a:pt x="102" y="11"/>
                </a:lnTo>
                <a:lnTo>
                  <a:pt x="101" y="19"/>
                </a:lnTo>
                <a:lnTo>
                  <a:pt x="97" y="18"/>
                </a:lnTo>
                <a:lnTo>
                  <a:pt x="89" y="49"/>
                </a:lnTo>
                <a:lnTo>
                  <a:pt x="92" y="50"/>
                </a:lnTo>
                <a:lnTo>
                  <a:pt x="90" y="56"/>
                </a:lnTo>
                <a:lnTo>
                  <a:pt x="181" y="77"/>
                </a:lnTo>
                <a:lnTo>
                  <a:pt x="175" y="96"/>
                </a:lnTo>
                <a:lnTo>
                  <a:pt x="88" y="70"/>
                </a:lnTo>
                <a:lnTo>
                  <a:pt x="86" y="74"/>
                </a:lnTo>
                <a:lnTo>
                  <a:pt x="82" y="74"/>
                </a:lnTo>
                <a:lnTo>
                  <a:pt x="74" y="103"/>
                </a:lnTo>
                <a:lnTo>
                  <a:pt x="78" y="103"/>
                </a:lnTo>
                <a:lnTo>
                  <a:pt x="75" y="111"/>
                </a:lnTo>
                <a:lnTo>
                  <a:pt x="35" y="100"/>
                </a:lnTo>
                <a:lnTo>
                  <a:pt x="38" y="92"/>
                </a:lnTo>
                <a:lnTo>
                  <a:pt x="42" y="93"/>
                </a:lnTo>
                <a:close/>
              </a:path>
            </a:pathLst>
          </a:custGeom>
          <a:solidFill>
            <a:srgbClr val="61362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a:extLst>
              <a:ext uri="{FF2B5EF4-FFF2-40B4-BE49-F238E27FC236}">
                <a16:creationId xmlns:a16="http://schemas.microsoft.com/office/drawing/2014/main" id="{DF50771B-A217-4BE8-9E32-F7EEF0A474BE}"/>
              </a:ext>
            </a:extLst>
          </p:cNvPr>
          <p:cNvSpPr txBox="1"/>
          <p:nvPr/>
        </p:nvSpPr>
        <p:spPr>
          <a:xfrm>
            <a:off x="1735426" y="1613504"/>
            <a:ext cx="1861343" cy="461665"/>
          </a:xfrm>
          <a:prstGeom prst="rect">
            <a:avLst/>
          </a:prstGeom>
          <a:noFill/>
        </p:spPr>
        <p:txBody>
          <a:bodyPr wrap="none" rtlCol="0">
            <a:spAutoFit/>
          </a:bodyPr>
          <a:lstStyle/>
          <a:p>
            <a:r>
              <a:rPr lang="en-US" altLang="zh-CN" sz="2400" b="1" dirty="0">
                <a:solidFill>
                  <a:srgbClr val="613620"/>
                </a:solidFill>
              </a:rPr>
              <a:t>Fixed Amount</a:t>
            </a:r>
            <a:endParaRPr lang="zh-CN" altLang="en-US" sz="2400" b="1" dirty="0">
              <a:solidFill>
                <a:srgbClr val="613620"/>
              </a:solidFill>
            </a:endParaRPr>
          </a:p>
        </p:txBody>
      </p:sp>
      <p:sp>
        <p:nvSpPr>
          <p:cNvPr id="42" name="文本框 41">
            <a:extLst>
              <a:ext uri="{FF2B5EF4-FFF2-40B4-BE49-F238E27FC236}">
                <a16:creationId xmlns:a16="http://schemas.microsoft.com/office/drawing/2014/main" id="{38F81D2C-386B-4B72-AC17-B8119D71EF67}"/>
              </a:ext>
            </a:extLst>
          </p:cNvPr>
          <p:cNvSpPr txBox="1"/>
          <p:nvPr/>
        </p:nvSpPr>
        <p:spPr>
          <a:xfrm>
            <a:off x="1735426" y="3241271"/>
            <a:ext cx="1574470" cy="461665"/>
          </a:xfrm>
          <a:prstGeom prst="rect">
            <a:avLst/>
          </a:prstGeom>
          <a:noFill/>
        </p:spPr>
        <p:txBody>
          <a:bodyPr wrap="none" rtlCol="0">
            <a:spAutoFit/>
          </a:bodyPr>
          <a:lstStyle/>
          <a:p>
            <a:r>
              <a:rPr lang="en-US" altLang="zh-CN" sz="2400" b="1" dirty="0">
                <a:solidFill>
                  <a:srgbClr val="613620"/>
                </a:solidFill>
              </a:rPr>
              <a:t>Wholesales</a:t>
            </a:r>
            <a:endParaRPr lang="zh-CN" altLang="en-US" sz="2400" b="1" dirty="0">
              <a:solidFill>
                <a:srgbClr val="613620"/>
              </a:solidFill>
            </a:endParaRPr>
          </a:p>
        </p:txBody>
      </p:sp>
      <p:cxnSp>
        <p:nvCxnSpPr>
          <p:cNvPr id="44" name="直接连接符 43">
            <a:extLst>
              <a:ext uri="{FF2B5EF4-FFF2-40B4-BE49-F238E27FC236}">
                <a16:creationId xmlns:a16="http://schemas.microsoft.com/office/drawing/2014/main" id="{C1132C94-FB9F-4906-A14B-F750BE070ACD}"/>
              </a:ext>
            </a:extLst>
          </p:cNvPr>
          <p:cNvCxnSpPr>
            <a:cxnSpLocks/>
          </p:cNvCxnSpPr>
          <p:nvPr/>
        </p:nvCxnSpPr>
        <p:spPr>
          <a:xfrm>
            <a:off x="4572000" y="1222979"/>
            <a:ext cx="0" cy="3297438"/>
          </a:xfrm>
          <a:prstGeom prst="line">
            <a:avLst/>
          </a:prstGeom>
          <a:ln w="57150" cap="rnd">
            <a:solidFill>
              <a:srgbClr val="C51729"/>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82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6802634" cy="355983"/>
          </a:xfrm>
        </p:spPr>
        <p:txBody>
          <a:bodyPr/>
          <a:lstStyle/>
          <a:p>
            <a:r>
              <a:rPr lang="en-US" altLang="zh-CN" sz="2000" dirty="0"/>
              <a:t>Advertising at Railway Stations</a:t>
            </a:r>
            <a:endParaRPr lang="zh-CN" altLang="en-US" sz="2000" dirty="0"/>
          </a:p>
        </p:txBody>
      </p:sp>
      <p:sp>
        <p:nvSpPr>
          <p:cNvPr id="4" name="Freeform 110">
            <a:extLst>
              <a:ext uri="{FF2B5EF4-FFF2-40B4-BE49-F238E27FC236}">
                <a16:creationId xmlns:a16="http://schemas.microsoft.com/office/drawing/2014/main" id="{A5E6F4CA-3186-4109-A279-F96138F6E6B5}"/>
              </a:ext>
            </a:extLst>
          </p:cNvPr>
          <p:cNvSpPr>
            <a:spLocks noEditPoints="1"/>
          </p:cNvSpPr>
          <p:nvPr/>
        </p:nvSpPr>
        <p:spPr bwMode="auto">
          <a:xfrm>
            <a:off x="1555750" y="1917700"/>
            <a:ext cx="2095179" cy="1308099"/>
          </a:xfrm>
          <a:custGeom>
            <a:avLst/>
            <a:gdLst>
              <a:gd name="T0" fmla="*/ 6 w 80"/>
              <a:gd name="T1" fmla="*/ 21 h 50"/>
              <a:gd name="T2" fmla="*/ 9 w 80"/>
              <a:gd name="T3" fmla="*/ 19 h 50"/>
              <a:gd name="T4" fmla="*/ 6 w 80"/>
              <a:gd name="T5" fmla="*/ 15 h 50"/>
              <a:gd name="T6" fmla="*/ 6 w 80"/>
              <a:gd name="T7" fmla="*/ 13 h 50"/>
              <a:gd name="T8" fmla="*/ 6 w 80"/>
              <a:gd name="T9" fmla="*/ 13 h 50"/>
              <a:gd name="T10" fmla="*/ 16 w 80"/>
              <a:gd name="T11" fmla="*/ 7 h 50"/>
              <a:gd name="T12" fmla="*/ 18 w 80"/>
              <a:gd name="T13" fmla="*/ 13 h 50"/>
              <a:gd name="T14" fmla="*/ 18 w 80"/>
              <a:gd name="T15" fmla="*/ 14 h 50"/>
              <a:gd name="T16" fmla="*/ 17 w 80"/>
              <a:gd name="T17" fmla="*/ 16 h 50"/>
              <a:gd name="T18" fmla="*/ 17 w 80"/>
              <a:gd name="T19" fmla="*/ 21 h 50"/>
              <a:gd name="T20" fmla="*/ 21 w 80"/>
              <a:gd name="T21" fmla="*/ 21 h 50"/>
              <a:gd name="T22" fmla="*/ 23 w 80"/>
              <a:gd name="T23" fmla="*/ 19 h 50"/>
              <a:gd name="T24" fmla="*/ 28 w 80"/>
              <a:gd name="T25" fmla="*/ 16 h 50"/>
              <a:gd name="T26" fmla="*/ 24 w 80"/>
              <a:gd name="T27" fmla="*/ 14 h 50"/>
              <a:gd name="T28" fmla="*/ 35 w 80"/>
              <a:gd name="T29" fmla="*/ 4 h 50"/>
              <a:gd name="T30" fmla="*/ 35 w 80"/>
              <a:gd name="T31" fmla="*/ 14 h 50"/>
              <a:gd name="T32" fmla="*/ 34 w 80"/>
              <a:gd name="T33" fmla="*/ 18 h 50"/>
              <a:gd name="T34" fmla="*/ 39 w 80"/>
              <a:gd name="T35" fmla="*/ 20 h 50"/>
              <a:gd name="T36" fmla="*/ 43 w 80"/>
              <a:gd name="T37" fmla="*/ 14 h 50"/>
              <a:gd name="T38" fmla="*/ 45 w 80"/>
              <a:gd name="T39" fmla="*/ 12 h 50"/>
              <a:gd name="T40" fmla="*/ 43 w 80"/>
              <a:gd name="T41" fmla="*/ 9 h 50"/>
              <a:gd name="T42" fmla="*/ 43 w 80"/>
              <a:gd name="T43" fmla="*/ 7 h 50"/>
              <a:gd name="T44" fmla="*/ 43 w 80"/>
              <a:gd name="T45" fmla="*/ 7 h 50"/>
              <a:gd name="T46" fmla="*/ 52 w 80"/>
              <a:gd name="T47" fmla="*/ 2 h 50"/>
              <a:gd name="T48" fmla="*/ 54 w 80"/>
              <a:gd name="T49" fmla="*/ 7 h 50"/>
              <a:gd name="T50" fmla="*/ 54 w 80"/>
              <a:gd name="T51" fmla="*/ 7 h 50"/>
              <a:gd name="T52" fmla="*/ 53 w 80"/>
              <a:gd name="T53" fmla="*/ 10 h 50"/>
              <a:gd name="T54" fmla="*/ 53 w 80"/>
              <a:gd name="T55" fmla="*/ 14 h 50"/>
              <a:gd name="T56" fmla="*/ 56 w 80"/>
              <a:gd name="T57" fmla="*/ 14 h 50"/>
              <a:gd name="T58" fmla="*/ 39 w 80"/>
              <a:gd name="T59" fmla="*/ 33 h 50"/>
              <a:gd name="T60" fmla="*/ 0 w 80"/>
              <a:gd name="T61" fmla="*/ 36 h 50"/>
              <a:gd name="T62" fmla="*/ 2 w 80"/>
              <a:gd name="T63" fmla="*/ 40 h 50"/>
              <a:gd name="T64" fmla="*/ 23 w 80"/>
              <a:gd name="T65" fmla="*/ 40 h 50"/>
              <a:gd name="T66" fmla="*/ 41 w 80"/>
              <a:gd name="T67" fmla="*/ 50 h 50"/>
              <a:gd name="T68" fmla="*/ 70 w 80"/>
              <a:gd name="T69" fmla="*/ 24 h 50"/>
              <a:gd name="T70" fmla="*/ 80 w 80"/>
              <a:gd name="T71" fmla="*/ 7 h 50"/>
              <a:gd name="T72" fmla="*/ 62 w 80"/>
              <a:gd name="T73" fmla="*/ 17 h 50"/>
              <a:gd name="T74" fmla="*/ 26 w 80"/>
              <a:gd name="T75" fmla="*/ 29 h 50"/>
              <a:gd name="T76" fmla="*/ 20 w 80"/>
              <a:gd name="T7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50">
                <a:moveTo>
                  <a:pt x="4" y="21"/>
                </a:moveTo>
                <a:cubicBezTo>
                  <a:pt x="5" y="21"/>
                  <a:pt x="6" y="21"/>
                  <a:pt x="6" y="21"/>
                </a:cubicBezTo>
                <a:cubicBezTo>
                  <a:pt x="7" y="22"/>
                  <a:pt x="8" y="21"/>
                  <a:pt x="8" y="21"/>
                </a:cubicBezTo>
                <a:cubicBezTo>
                  <a:pt x="8" y="20"/>
                  <a:pt x="9" y="20"/>
                  <a:pt x="9" y="19"/>
                </a:cubicBezTo>
                <a:cubicBezTo>
                  <a:pt x="8" y="18"/>
                  <a:pt x="8" y="17"/>
                  <a:pt x="7" y="16"/>
                </a:cubicBezTo>
                <a:cubicBezTo>
                  <a:pt x="7" y="16"/>
                  <a:pt x="7" y="16"/>
                  <a:pt x="6" y="15"/>
                </a:cubicBezTo>
                <a:cubicBezTo>
                  <a:pt x="6" y="15"/>
                  <a:pt x="6" y="14"/>
                  <a:pt x="6" y="14"/>
                </a:cubicBezTo>
                <a:cubicBezTo>
                  <a:pt x="6" y="13"/>
                  <a:pt x="6" y="13"/>
                  <a:pt x="6" y="13"/>
                </a:cubicBezTo>
                <a:cubicBezTo>
                  <a:pt x="6" y="13"/>
                  <a:pt x="6" y="13"/>
                  <a:pt x="6" y="13"/>
                </a:cubicBezTo>
                <a:cubicBezTo>
                  <a:pt x="6" y="13"/>
                  <a:pt x="6" y="13"/>
                  <a:pt x="6" y="13"/>
                </a:cubicBezTo>
                <a:cubicBezTo>
                  <a:pt x="6" y="10"/>
                  <a:pt x="6" y="8"/>
                  <a:pt x="8" y="7"/>
                </a:cubicBezTo>
                <a:cubicBezTo>
                  <a:pt x="10" y="6"/>
                  <a:pt x="14" y="6"/>
                  <a:pt x="16" y="7"/>
                </a:cubicBezTo>
                <a:cubicBezTo>
                  <a:pt x="18" y="8"/>
                  <a:pt x="18" y="10"/>
                  <a:pt x="18" y="13"/>
                </a:cubicBezTo>
                <a:cubicBezTo>
                  <a:pt x="18" y="13"/>
                  <a:pt x="18" y="13"/>
                  <a:pt x="18" y="13"/>
                </a:cubicBezTo>
                <a:cubicBezTo>
                  <a:pt x="18" y="13"/>
                  <a:pt x="18" y="13"/>
                  <a:pt x="18" y="13"/>
                </a:cubicBezTo>
                <a:cubicBezTo>
                  <a:pt x="18" y="14"/>
                  <a:pt x="18" y="14"/>
                  <a:pt x="18" y="14"/>
                </a:cubicBezTo>
                <a:cubicBezTo>
                  <a:pt x="18" y="14"/>
                  <a:pt x="18" y="15"/>
                  <a:pt x="18" y="15"/>
                </a:cubicBezTo>
                <a:cubicBezTo>
                  <a:pt x="18" y="16"/>
                  <a:pt x="18" y="16"/>
                  <a:pt x="17" y="16"/>
                </a:cubicBezTo>
                <a:cubicBezTo>
                  <a:pt x="17" y="17"/>
                  <a:pt x="16" y="18"/>
                  <a:pt x="16" y="19"/>
                </a:cubicBezTo>
                <a:cubicBezTo>
                  <a:pt x="16" y="20"/>
                  <a:pt x="16" y="21"/>
                  <a:pt x="17" y="21"/>
                </a:cubicBezTo>
                <a:cubicBezTo>
                  <a:pt x="17" y="21"/>
                  <a:pt x="18" y="21"/>
                  <a:pt x="18" y="21"/>
                </a:cubicBezTo>
                <a:cubicBezTo>
                  <a:pt x="19" y="21"/>
                  <a:pt x="20" y="21"/>
                  <a:pt x="21" y="21"/>
                </a:cubicBezTo>
                <a:cubicBezTo>
                  <a:pt x="21" y="22"/>
                  <a:pt x="22" y="22"/>
                  <a:pt x="22" y="23"/>
                </a:cubicBezTo>
                <a:cubicBezTo>
                  <a:pt x="22" y="21"/>
                  <a:pt x="22" y="20"/>
                  <a:pt x="23" y="19"/>
                </a:cubicBezTo>
                <a:cubicBezTo>
                  <a:pt x="23" y="18"/>
                  <a:pt x="27" y="18"/>
                  <a:pt x="28" y="18"/>
                </a:cubicBezTo>
                <a:cubicBezTo>
                  <a:pt x="28" y="17"/>
                  <a:pt x="28" y="17"/>
                  <a:pt x="28" y="16"/>
                </a:cubicBezTo>
                <a:cubicBezTo>
                  <a:pt x="27" y="16"/>
                  <a:pt x="27" y="15"/>
                  <a:pt x="26" y="14"/>
                </a:cubicBezTo>
                <a:cubicBezTo>
                  <a:pt x="26" y="14"/>
                  <a:pt x="25" y="14"/>
                  <a:pt x="24" y="14"/>
                </a:cubicBezTo>
                <a:cubicBezTo>
                  <a:pt x="24" y="10"/>
                  <a:pt x="25" y="5"/>
                  <a:pt x="26" y="4"/>
                </a:cubicBezTo>
                <a:cubicBezTo>
                  <a:pt x="28" y="2"/>
                  <a:pt x="33" y="2"/>
                  <a:pt x="35" y="4"/>
                </a:cubicBezTo>
                <a:cubicBezTo>
                  <a:pt x="37" y="5"/>
                  <a:pt x="38" y="10"/>
                  <a:pt x="37" y="13"/>
                </a:cubicBezTo>
                <a:cubicBezTo>
                  <a:pt x="37" y="14"/>
                  <a:pt x="35" y="13"/>
                  <a:pt x="35" y="14"/>
                </a:cubicBezTo>
                <a:cubicBezTo>
                  <a:pt x="35" y="15"/>
                  <a:pt x="34" y="16"/>
                  <a:pt x="33" y="16"/>
                </a:cubicBezTo>
                <a:cubicBezTo>
                  <a:pt x="33" y="17"/>
                  <a:pt x="33" y="18"/>
                  <a:pt x="34" y="18"/>
                </a:cubicBezTo>
                <a:cubicBezTo>
                  <a:pt x="34" y="18"/>
                  <a:pt x="38" y="18"/>
                  <a:pt x="39" y="19"/>
                </a:cubicBezTo>
                <a:cubicBezTo>
                  <a:pt x="39" y="19"/>
                  <a:pt x="39" y="19"/>
                  <a:pt x="39" y="20"/>
                </a:cubicBezTo>
                <a:cubicBezTo>
                  <a:pt x="39" y="17"/>
                  <a:pt x="40" y="15"/>
                  <a:pt x="41" y="15"/>
                </a:cubicBezTo>
                <a:cubicBezTo>
                  <a:pt x="42" y="15"/>
                  <a:pt x="42" y="14"/>
                  <a:pt x="43" y="14"/>
                </a:cubicBezTo>
                <a:cubicBezTo>
                  <a:pt x="44" y="15"/>
                  <a:pt x="44" y="14"/>
                  <a:pt x="45" y="14"/>
                </a:cubicBezTo>
                <a:cubicBezTo>
                  <a:pt x="45" y="14"/>
                  <a:pt x="45" y="13"/>
                  <a:pt x="45" y="12"/>
                </a:cubicBezTo>
                <a:cubicBezTo>
                  <a:pt x="45" y="12"/>
                  <a:pt x="44" y="11"/>
                  <a:pt x="44" y="10"/>
                </a:cubicBezTo>
                <a:cubicBezTo>
                  <a:pt x="44" y="10"/>
                  <a:pt x="44" y="9"/>
                  <a:pt x="43" y="9"/>
                </a:cubicBezTo>
                <a:cubicBezTo>
                  <a:pt x="43" y="9"/>
                  <a:pt x="43" y="8"/>
                  <a:pt x="43" y="7"/>
                </a:cubicBezTo>
                <a:cubicBezTo>
                  <a:pt x="43" y="7"/>
                  <a:pt x="43" y="7"/>
                  <a:pt x="43" y="7"/>
                </a:cubicBezTo>
                <a:cubicBezTo>
                  <a:pt x="43" y="7"/>
                  <a:pt x="43" y="7"/>
                  <a:pt x="43" y="7"/>
                </a:cubicBezTo>
                <a:cubicBezTo>
                  <a:pt x="43" y="7"/>
                  <a:pt x="43" y="7"/>
                  <a:pt x="43" y="7"/>
                </a:cubicBezTo>
                <a:cubicBezTo>
                  <a:pt x="43" y="4"/>
                  <a:pt x="43" y="3"/>
                  <a:pt x="45" y="2"/>
                </a:cubicBezTo>
                <a:cubicBezTo>
                  <a:pt x="46" y="0"/>
                  <a:pt x="50" y="0"/>
                  <a:pt x="52" y="2"/>
                </a:cubicBezTo>
                <a:cubicBezTo>
                  <a:pt x="53" y="3"/>
                  <a:pt x="54" y="4"/>
                  <a:pt x="54" y="7"/>
                </a:cubicBezTo>
                <a:cubicBezTo>
                  <a:pt x="54" y="7"/>
                  <a:pt x="54" y="7"/>
                  <a:pt x="54" y="7"/>
                </a:cubicBezTo>
                <a:cubicBezTo>
                  <a:pt x="54" y="7"/>
                  <a:pt x="54" y="7"/>
                  <a:pt x="54" y="7"/>
                </a:cubicBezTo>
                <a:cubicBezTo>
                  <a:pt x="54" y="7"/>
                  <a:pt x="54" y="7"/>
                  <a:pt x="54" y="7"/>
                </a:cubicBezTo>
                <a:cubicBezTo>
                  <a:pt x="54" y="8"/>
                  <a:pt x="54" y="9"/>
                  <a:pt x="54" y="9"/>
                </a:cubicBezTo>
                <a:cubicBezTo>
                  <a:pt x="54" y="9"/>
                  <a:pt x="53" y="10"/>
                  <a:pt x="53" y="10"/>
                </a:cubicBezTo>
                <a:cubicBezTo>
                  <a:pt x="53" y="11"/>
                  <a:pt x="52" y="11"/>
                  <a:pt x="52" y="12"/>
                </a:cubicBezTo>
                <a:cubicBezTo>
                  <a:pt x="52" y="13"/>
                  <a:pt x="52" y="14"/>
                  <a:pt x="53" y="14"/>
                </a:cubicBezTo>
                <a:cubicBezTo>
                  <a:pt x="53" y="14"/>
                  <a:pt x="54" y="14"/>
                  <a:pt x="54" y="14"/>
                </a:cubicBezTo>
                <a:cubicBezTo>
                  <a:pt x="55" y="14"/>
                  <a:pt x="56" y="14"/>
                  <a:pt x="56" y="14"/>
                </a:cubicBezTo>
                <a:cubicBezTo>
                  <a:pt x="57" y="15"/>
                  <a:pt x="57" y="15"/>
                  <a:pt x="57" y="16"/>
                </a:cubicBezTo>
                <a:cubicBezTo>
                  <a:pt x="39" y="33"/>
                  <a:pt x="39" y="33"/>
                  <a:pt x="39" y="33"/>
                </a:cubicBezTo>
                <a:cubicBezTo>
                  <a:pt x="23" y="24"/>
                  <a:pt x="23" y="24"/>
                  <a:pt x="23" y="24"/>
                </a:cubicBezTo>
                <a:cubicBezTo>
                  <a:pt x="0" y="36"/>
                  <a:pt x="0" y="36"/>
                  <a:pt x="0" y="36"/>
                </a:cubicBezTo>
                <a:cubicBezTo>
                  <a:pt x="0" y="33"/>
                  <a:pt x="1" y="24"/>
                  <a:pt x="4" y="21"/>
                </a:cubicBezTo>
                <a:close/>
                <a:moveTo>
                  <a:pt x="2" y="40"/>
                </a:moveTo>
                <a:cubicBezTo>
                  <a:pt x="7" y="49"/>
                  <a:pt x="7" y="49"/>
                  <a:pt x="7" y="49"/>
                </a:cubicBezTo>
                <a:cubicBezTo>
                  <a:pt x="23" y="40"/>
                  <a:pt x="23" y="40"/>
                  <a:pt x="23" y="40"/>
                </a:cubicBezTo>
                <a:cubicBezTo>
                  <a:pt x="37" y="48"/>
                  <a:pt x="37" y="48"/>
                  <a:pt x="37" y="48"/>
                </a:cubicBezTo>
                <a:cubicBezTo>
                  <a:pt x="41" y="50"/>
                  <a:pt x="41" y="50"/>
                  <a:pt x="41" y="50"/>
                </a:cubicBezTo>
                <a:cubicBezTo>
                  <a:pt x="44" y="48"/>
                  <a:pt x="44" y="48"/>
                  <a:pt x="44" y="48"/>
                </a:cubicBezTo>
                <a:cubicBezTo>
                  <a:pt x="70" y="24"/>
                  <a:pt x="70" y="24"/>
                  <a:pt x="70" y="24"/>
                </a:cubicBezTo>
                <a:cubicBezTo>
                  <a:pt x="74" y="28"/>
                  <a:pt x="74" y="28"/>
                  <a:pt x="74" y="28"/>
                </a:cubicBezTo>
                <a:cubicBezTo>
                  <a:pt x="80" y="7"/>
                  <a:pt x="80" y="7"/>
                  <a:pt x="80" y="7"/>
                </a:cubicBezTo>
                <a:cubicBezTo>
                  <a:pt x="58" y="13"/>
                  <a:pt x="58" y="13"/>
                  <a:pt x="58" y="13"/>
                </a:cubicBezTo>
                <a:cubicBezTo>
                  <a:pt x="62" y="17"/>
                  <a:pt x="62" y="17"/>
                  <a:pt x="62" y="17"/>
                </a:cubicBezTo>
                <a:cubicBezTo>
                  <a:pt x="39" y="37"/>
                  <a:pt x="39" y="37"/>
                  <a:pt x="39" y="37"/>
                </a:cubicBezTo>
                <a:cubicBezTo>
                  <a:pt x="26" y="29"/>
                  <a:pt x="26" y="29"/>
                  <a:pt x="26" y="29"/>
                </a:cubicBezTo>
                <a:cubicBezTo>
                  <a:pt x="23" y="28"/>
                  <a:pt x="23" y="28"/>
                  <a:pt x="23" y="28"/>
                </a:cubicBezTo>
                <a:cubicBezTo>
                  <a:pt x="20" y="29"/>
                  <a:pt x="20" y="29"/>
                  <a:pt x="20" y="29"/>
                </a:cubicBezTo>
                <a:lnTo>
                  <a:pt x="2" y="40"/>
                </a:lnTo>
                <a:close/>
              </a:path>
            </a:pathLst>
          </a:custGeom>
          <a:solidFill>
            <a:srgbClr val="C5172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65">
            <a:extLst>
              <a:ext uri="{FF2B5EF4-FFF2-40B4-BE49-F238E27FC236}">
                <a16:creationId xmlns:a16="http://schemas.microsoft.com/office/drawing/2014/main" id="{EBA6A0AB-28D6-4A94-9A4B-1B820D7625D4}"/>
              </a:ext>
            </a:extLst>
          </p:cNvPr>
          <p:cNvSpPr>
            <a:spLocks noEditPoints="1"/>
          </p:cNvSpPr>
          <p:nvPr/>
        </p:nvSpPr>
        <p:spPr bwMode="auto">
          <a:xfrm>
            <a:off x="6107113" y="1917700"/>
            <a:ext cx="1290540" cy="1308099"/>
          </a:xfrm>
          <a:custGeom>
            <a:avLst/>
            <a:gdLst>
              <a:gd name="T0" fmla="*/ 102 w 109"/>
              <a:gd name="T1" fmla="*/ 82 h 110"/>
              <a:gd name="T2" fmla="*/ 102 w 109"/>
              <a:gd name="T3" fmla="*/ 82 h 110"/>
              <a:gd name="T4" fmla="*/ 103 w 109"/>
              <a:gd name="T5" fmla="*/ 55 h 110"/>
              <a:gd name="T6" fmla="*/ 100 w 109"/>
              <a:gd name="T7" fmla="*/ 24 h 110"/>
              <a:gd name="T8" fmla="*/ 53 w 109"/>
              <a:gd name="T9" fmla="*/ 0 h 110"/>
              <a:gd name="T10" fmla="*/ 51 w 109"/>
              <a:gd name="T11" fmla="*/ 0 h 110"/>
              <a:gd name="T12" fmla="*/ 49 w 109"/>
              <a:gd name="T13" fmla="*/ 0 h 110"/>
              <a:gd name="T14" fmla="*/ 47 w 109"/>
              <a:gd name="T15" fmla="*/ 0 h 110"/>
              <a:gd name="T16" fmla="*/ 45 w 109"/>
              <a:gd name="T17" fmla="*/ 1 h 110"/>
              <a:gd name="T18" fmla="*/ 46 w 109"/>
              <a:gd name="T19" fmla="*/ 7 h 110"/>
              <a:gd name="T20" fmla="*/ 47 w 109"/>
              <a:gd name="T21" fmla="*/ 7 h 110"/>
              <a:gd name="T22" fmla="*/ 49 w 109"/>
              <a:gd name="T23" fmla="*/ 7 h 110"/>
              <a:gd name="T24" fmla="*/ 51 w 109"/>
              <a:gd name="T25" fmla="*/ 7 h 110"/>
              <a:gd name="T26" fmla="*/ 53 w 109"/>
              <a:gd name="T27" fmla="*/ 6 h 110"/>
              <a:gd name="T28" fmla="*/ 70 w 109"/>
              <a:gd name="T29" fmla="*/ 9 h 110"/>
              <a:gd name="T30" fmla="*/ 37 w 109"/>
              <a:gd name="T31" fmla="*/ 3 h 110"/>
              <a:gd name="T32" fmla="*/ 0 w 109"/>
              <a:gd name="T33" fmla="*/ 57 h 110"/>
              <a:gd name="T34" fmla="*/ 35 w 109"/>
              <a:gd name="T35" fmla="*/ 106 h 110"/>
              <a:gd name="T36" fmla="*/ 42 w 109"/>
              <a:gd name="T37" fmla="*/ 108 h 110"/>
              <a:gd name="T38" fmla="*/ 44 w 109"/>
              <a:gd name="T39" fmla="*/ 109 h 110"/>
              <a:gd name="T40" fmla="*/ 46 w 109"/>
              <a:gd name="T41" fmla="*/ 109 h 110"/>
              <a:gd name="T42" fmla="*/ 48 w 109"/>
              <a:gd name="T43" fmla="*/ 109 h 110"/>
              <a:gd name="T44" fmla="*/ 50 w 109"/>
              <a:gd name="T45" fmla="*/ 109 h 110"/>
              <a:gd name="T46" fmla="*/ 52 w 109"/>
              <a:gd name="T47" fmla="*/ 109 h 110"/>
              <a:gd name="T48" fmla="*/ 54 w 109"/>
              <a:gd name="T49" fmla="*/ 110 h 110"/>
              <a:gd name="T50" fmla="*/ 57 w 109"/>
              <a:gd name="T51" fmla="*/ 109 h 110"/>
              <a:gd name="T52" fmla="*/ 59 w 109"/>
              <a:gd name="T53" fmla="*/ 109 h 110"/>
              <a:gd name="T54" fmla="*/ 61 w 109"/>
              <a:gd name="T55" fmla="*/ 109 h 110"/>
              <a:gd name="T56" fmla="*/ 63 w 109"/>
              <a:gd name="T57" fmla="*/ 109 h 110"/>
              <a:gd name="T58" fmla="*/ 65 w 109"/>
              <a:gd name="T59" fmla="*/ 109 h 110"/>
              <a:gd name="T60" fmla="*/ 67 w 109"/>
              <a:gd name="T61" fmla="*/ 108 h 110"/>
              <a:gd name="T62" fmla="*/ 69 w 109"/>
              <a:gd name="T63" fmla="*/ 108 h 110"/>
              <a:gd name="T64" fmla="*/ 67 w 109"/>
              <a:gd name="T65" fmla="*/ 101 h 110"/>
              <a:gd name="T66" fmla="*/ 66 w 109"/>
              <a:gd name="T67" fmla="*/ 102 h 110"/>
              <a:gd name="T68" fmla="*/ 64 w 109"/>
              <a:gd name="T69" fmla="*/ 102 h 110"/>
              <a:gd name="T70" fmla="*/ 62 w 109"/>
              <a:gd name="T71" fmla="*/ 102 h 110"/>
              <a:gd name="T72" fmla="*/ 60 w 109"/>
              <a:gd name="T73" fmla="*/ 103 h 110"/>
              <a:gd name="T74" fmla="*/ 58 w 109"/>
              <a:gd name="T75" fmla="*/ 103 h 110"/>
              <a:gd name="T76" fmla="*/ 57 w 109"/>
              <a:gd name="T77" fmla="*/ 103 h 110"/>
              <a:gd name="T78" fmla="*/ 55 w 109"/>
              <a:gd name="T79" fmla="*/ 103 h 110"/>
              <a:gd name="T80" fmla="*/ 53 w 109"/>
              <a:gd name="T81" fmla="*/ 103 h 110"/>
              <a:gd name="T82" fmla="*/ 51 w 109"/>
              <a:gd name="T83" fmla="*/ 103 h 110"/>
              <a:gd name="T84" fmla="*/ 49 w 109"/>
              <a:gd name="T85" fmla="*/ 103 h 110"/>
              <a:gd name="T86" fmla="*/ 47 w 109"/>
              <a:gd name="T87" fmla="*/ 102 h 110"/>
              <a:gd name="T88" fmla="*/ 46 w 109"/>
              <a:gd name="T89" fmla="*/ 102 h 110"/>
              <a:gd name="T90" fmla="*/ 44 w 109"/>
              <a:gd name="T91" fmla="*/ 102 h 110"/>
              <a:gd name="T92" fmla="*/ 98 w 109"/>
              <a:gd name="T93" fmla="*/ 88 h 110"/>
              <a:gd name="T94" fmla="*/ 69 w 109"/>
              <a:gd name="T95" fmla="*/ 28 h 110"/>
              <a:gd name="T96" fmla="*/ 37 w 109"/>
              <a:gd name="T97" fmla="*/ 39 h 110"/>
              <a:gd name="T98" fmla="*/ 57 w 109"/>
              <a:gd name="T99" fmla="*/ 74 h 110"/>
              <a:gd name="T100" fmla="*/ 37 w 109"/>
              <a:gd name="T101" fmla="*/ 65 h 110"/>
              <a:gd name="T102" fmla="*/ 70 w 109"/>
              <a:gd name="T103" fmla="*/ 78 h 110"/>
              <a:gd name="T104" fmla="*/ 52 w 109"/>
              <a:gd name="T105" fmla="*/ 37 h 110"/>
              <a:gd name="T106" fmla="*/ 72 w 109"/>
              <a:gd name="T10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10">
                <a:moveTo>
                  <a:pt x="54" y="9"/>
                </a:moveTo>
                <a:cubicBezTo>
                  <a:pt x="79" y="9"/>
                  <a:pt x="100" y="30"/>
                  <a:pt x="100" y="55"/>
                </a:cubicBezTo>
                <a:cubicBezTo>
                  <a:pt x="100" y="80"/>
                  <a:pt x="79" y="100"/>
                  <a:pt x="54" y="100"/>
                </a:cubicBezTo>
                <a:cubicBezTo>
                  <a:pt x="29" y="100"/>
                  <a:pt x="9" y="80"/>
                  <a:pt x="9" y="55"/>
                </a:cubicBezTo>
                <a:cubicBezTo>
                  <a:pt x="9" y="30"/>
                  <a:pt x="29" y="9"/>
                  <a:pt x="54" y="9"/>
                </a:cubicBezTo>
                <a:close/>
                <a:moveTo>
                  <a:pt x="102" y="82"/>
                </a:moveTo>
                <a:cubicBezTo>
                  <a:pt x="106" y="74"/>
                  <a:pt x="109" y="66"/>
                  <a:pt x="109" y="57"/>
                </a:cubicBezTo>
                <a:cubicBezTo>
                  <a:pt x="109" y="57"/>
                  <a:pt x="109" y="57"/>
                  <a:pt x="109" y="56"/>
                </a:cubicBezTo>
                <a:cubicBezTo>
                  <a:pt x="103" y="56"/>
                  <a:pt x="103" y="56"/>
                  <a:pt x="103" y="56"/>
                </a:cubicBezTo>
                <a:cubicBezTo>
                  <a:pt x="102" y="62"/>
                  <a:pt x="101" y="67"/>
                  <a:pt x="100" y="72"/>
                </a:cubicBezTo>
                <a:cubicBezTo>
                  <a:pt x="99" y="74"/>
                  <a:pt x="98" y="76"/>
                  <a:pt x="96" y="78"/>
                </a:cubicBezTo>
                <a:cubicBezTo>
                  <a:pt x="102" y="82"/>
                  <a:pt x="102" y="82"/>
                  <a:pt x="102" y="82"/>
                </a:cubicBezTo>
                <a:close/>
                <a:moveTo>
                  <a:pt x="109" y="55"/>
                </a:moveTo>
                <a:cubicBezTo>
                  <a:pt x="109" y="55"/>
                  <a:pt x="109" y="55"/>
                  <a:pt x="109" y="55"/>
                </a:cubicBezTo>
                <a:cubicBezTo>
                  <a:pt x="109" y="46"/>
                  <a:pt x="107" y="38"/>
                  <a:pt x="103" y="30"/>
                </a:cubicBezTo>
                <a:cubicBezTo>
                  <a:pt x="97" y="33"/>
                  <a:pt x="97" y="33"/>
                  <a:pt x="97" y="33"/>
                </a:cubicBezTo>
                <a:cubicBezTo>
                  <a:pt x="101" y="40"/>
                  <a:pt x="103" y="47"/>
                  <a:pt x="103" y="55"/>
                </a:cubicBezTo>
                <a:cubicBezTo>
                  <a:pt x="103" y="55"/>
                  <a:pt x="103" y="55"/>
                  <a:pt x="103" y="55"/>
                </a:cubicBezTo>
                <a:cubicBezTo>
                  <a:pt x="109" y="55"/>
                  <a:pt x="109" y="55"/>
                  <a:pt x="109" y="55"/>
                </a:cubicBezTo>
                <a:close/>
                <a:moveTo>
                  <a:pt x="100" y="24"/>
                </a:moveTo>
                <a:cubicBezTo>
                  <a:pt x="94" y="16"/>
                  <a:pt x="87" y="9"/>
                  <a:pt x="78" y="5"/>
                </a:cubicBezTo>
                <a:cubicBezTo>
                  <a:pt x="76" y="11"/>
                  <a:pt x="76" y="11"/>
                  <a:pt x="76" y="11"/>
                </a:cubicBezTo>
                <a:cubicBezTo>
                  <a:pt x="83" y="15"/>
                  <a:pt x="90" y="21"/>
                  <a:pt x="94" y="27"/>
                </a:cubicBezTo>
                <a:cubicBezTo>
                  <a:pt x="100" y="24"/>
                  <a:pt x="100" y="24"/>
                  <a:pt x="100" y="24"/>
                </a:cubicBezTo>
                <a:close/>
                <a:moveTo>
                  <a:pt x="72" y="3"/>
                </a:moveTo>
                <a:cubicBezTo>
                  <a:pt x="66" y="1"/>
                  <a:pt x="60" y="0"/>
                  <a:pt x="54" y="0"/>
                </a:cubicBezTo>
                <a:cubicBezTo>
                  <a:pt x="54" y="0"/>
                  <a:pt x="54" y="0"/>
                  <a:pt x="54" y="0"/>
                </a:cubicBezTo>
                <a:cubicBezTo>
                  <a:pt x="54" y="0"/>
                  <a:pt x="54" y="0"/>
                  <a:pt x="54" y="0"/>
                </a:cubicBezTo>
                <a:cubicBezTo>
                  <a:pt x="53" y="0"/>
                  <a:pt x="53" y="0"/>
                  <a:pt x="53" y="0"/>
                </a:cubicBezTo>
                <a:cubicBezTo>
                  <a:pt x="53" y="0"/>
                  <a:pt x="53" y="0"/>
                  <a:pt x="53" y="0"/>
                </a:cubicBezTo>
                <a:cubicBezTo>
                  <a:pt x="53" y="0"/>
                  <a:pt x="53" y="0"/>
                  <a:pt x="53" y="0"/>
                </a:cubicBezTo>
                <a:cubicBezTo>
                  <a:pt x="52" y="0"/>
                  <a:pt x="52" y="0"/>
                  <a:pt x="52" y="0"/>
                </a:cubicBezTo>
                <a:cubicBezTo>
                  <a:pt x="52" y="0"/>
                  <a:pt x="52" y="0"/>
                  <a:pt x="52" y="0"/>
                </a:cubicBezTo>
                <a:cubicBezTo>
                  <a:pt x="52" y="0"/>
                  <a:pt x="52" y="0"/>
                  <a:pt x="52" y="0"/>
                </a:cubicBezTo>
                <a:cubicBezTo>
                  <a:pt x="51" y="0"/>
                  <a:pt x="51" y="0"/>
                  <a:pt x="51" y="0"/>
                </a:cubicBezTo>
                <a:cubicBezTo>
                  <a:pt x="51" y="0"/>
                  <a:pt x="51" y="0"/>
                  <a:pt x="51" y="0"/>
                </a:cubicBezTo>
                <a:cubicBezTo>
                  <a:pt x="51" y="0"/>
                  <a:pt x="51" y="0"/>
                  <a:pt x="51" y="0"/>
                </a:cubicBezTo>
                <a:cubicBezTo>
                  <a:pt x="50" y="0"/>
                  <a:pt x="50" y="0"/>
                  <a:pt x="50" y="0"/>
                </a:cubicBezTo>
                <a:cubicBezTo>
                  <a:pt x="50" y="0"/>
                  <a:pt x="50" y="0"/>
                  <a:pt x="50" y="0"/>
                </a:cubicBezTo>
                <a:cubicBezTo>
                  <a:pt x="50" y="0"/>
                  <a:pt x="50" y="0"/>
                  <a:pt x="50" y="0"/>
                </a:cubicBezTo>
                <a:cubicBezTo>
                  <a:pt x="49" y="0"/>
                  <a:pt x="49" y="0"/>
                  <a:pt x="49" y="0"/>
                </a:cubicBezTo>
                <a:cubicBezTo>
                  <a:pt x="49" y="0"/>
                  <a:pt x="49" y="0"/>
                  <a:pt x="49" y="0"/>
                </a:cubicBezTo>
                <a:cubicBezTo>
                  <a:pt x="49" y="0"/>
                  <a:pt x="49" y="0"/>
                  <a:pt x="49" y="0"/>
                </a:cubicBezTo>
                <a:cubicBezTo>
                  <a:pt x="48" y="0"/>
                  <a:pt x="48" y="0"/>
                  <a:pt x="48" y="0"/>
                </a:cubicBezTo>
                <a:cubicBezTo>
                  <a:pt x="48" y="0"/>
                  <a:pt x="48" y="0"/>
                  <a:pt x="48" y="0"/>
                </a:cubicBezTo>
                <a:cubicBezTo>
                  <a:pt x="47" y="0"/>
                  <a:pt x="47" y="0"/>
                  <a:pt x="47" y="0"/>
                </a:cubicBezTo>
                <a:cubicBezTo>
                  <a:pt x="47" y="0"/>
                  <a:pt x="47" y="0"/>
                  <a:pt x="47" y="0"/>
                </a:cubicBezTo>
                <a:cubicBezTo>
                  <a:pt x="47" y="0"/>
                  <a:pt x="47" y="0"/>
                  <a:pt x="47" y="0"/>
                </a:cubicBezTo>
                <a:cubicBezTo>
                  <a:pt x="46" y="0"/>
                  <a:pt x="46" y="0"/>
                  <a:pt x="46" y="0"/>
                </a:cubicBezTo>
                <a:cubicBezTo>
                  <a:pt x="46" y="0"/>
                  <a:pt x="46" y="0"/>
                  <a:pt x="46" y="0"/>
                </a:cubicBezTo>
                <a:cubicBezTo>
                  <a:pt x="46" y="1"/>
                  <a:pt x="46" y="1"/>
                  <a:pt x="46" y="1"/>
                </a:cubicBezTo>
                <a:cubicBezTo>
                  <a:pt x="45" y="1"/>
                  <a:pt x="45" y="1"/>
                  <a:pt x="45" y="1"/>
                </a:cubicBezTo>
                <a:cubicBezTo>
                  <a:pt x="45" y="1"/>
                  <a:pt x="45" y="1"/>
                  <a:pt x="45" y="1"/>
                </a:cubicBezTo>
                <a:cubicBezTo>
                  <a:pt x="45" y="1"/>
                  <a:pt x="45" y="1"/>
                  <a:pt x="45" y="1"/>
                </a:cubicBezTo>
                <a:cubicBezTo>
                  <a:pt x="44" y="1"/>
                  <a:pt x="44" y="1"/>
                  <a:pt x="44" y="1"/>
                </a:cubicBezTo>
                <a:cubicBezTo>
                  <a:pt x="44" y="1"/>
                  <a:pt x="44" y="1"/>
                  <a:pt x="44" y="1"/>
                </a:cubicBezTo>
                <a:cubicBezTo>
                  <a:pt x="44" y="1"/>
                  <a:pt x="44" y="1"/>
                  <a:pt x="44" y="1"/>
                </a:cubicBezTo>
                <a:cubicBezTo>
                  <a:pt x="45" y="7"/>
                  <a:pt x="45" y="7"/>
                  <a:pt x="45" y="7"/>
                </a:cubicBezTo>
                <a:cubicBezTo>
                  <a:pt x="45" y="7"/>
                  <a:pt x="45" y="7"/>
                  <a:pt x="45" y="7"/>
                </a:cubicBezTo>
                <a:cubicBezTo>
                  <a:pt x="46" y="7"/>
                  <a:pt x="46" y="7"/>
                  <a:pt x="46" y="7"/>
                </a:cubicBezTo>
                <a:cubicBezTo>
                  <a:pt x="46" y="7"/>
                  <a:pt x="46" y="7"/>
                  <a:pt x="46" y="7"/>
                </a:cubicBezTo>
                <a:cubicBezTo>
                  <a:pt x="46" y="7"/>
                  <a:pt x="46" y="7"/>
                  <a:pt x="46" y="7"/>
                </a:cubicBezTo>
                <a:cubicBezTo>
                  <a:pt x="47" y="7"/>
                  <a:pt x="47" y="7"/>
                  <a:pt x="47" y="7"/>
                </a:cubicBezTo>
                <a:cubicBezTo>
                  <a:pt x="47" y="7"/>
                  <a:pt x="47" y="7"/>
                  <a:pt x="47" y="7"/>
                </a:cubicBezTo>
                <a:cubicBezTo>
                  <a:pt x="47" y="7"/>
                  <a:pt x="47" y="7"/>
                  <a:pt x="47" y="7"/>
                </a:cubicBezTo>
                <a:cubicBezTo>
                  <a:pt x="47" y="7"/>
                  <a:pt x="47" y="7"/>
                  <a:pt x="47" y="7"/>
                </a:cubicBezTo>
                <a:cubicBezTo>
                  <a:pt x="48" y="7"/>
                  <a:pt x="48" y="7"/>
                  <a:pt x="48" y="7"/>
                </a:cubicBezTo>
                <a:cubicBezTo>
                  <a:pt x="48" y="7"/>
                  <a:pt x="48" y="7"/>
                  <a:pt x="48" y="7"/>
                </a:cubicBezTo>
                <a:cubicBezTo>
                  <a:pt x="48" y="7"/>
                  <a:pt x="48" y="7"/>
                  <a:pt x="48" y="7"/>
                </a:cubicBezTo>
                <a:cubicBezTo>
                  <a:pt x="49" y="7"/>
                  <a:pt x="49" y="7"/>
                  <a:pt x="49" y="7"/>
                </a:cubicBezTo>
                <a:cubicBezTo>
                  <a:pt x="49" y="7"/>
                  <a:pt x="49" y="7"/>
                  <a:pt x="49" y="7"/>
                </a:cubicBezTo>
                <a:cubicBezTo>
                  <a:pt x="49" y="7"/>
                  <a:pt x="49" y="7"/>
                  <a:pt x="49" y="7"/>
                </a:cubicBezTo>
                <a:cubicBezTo>
                  <a:pt x="50" y="7"/>
                  <a:pt x="50" y="7"/>
                  <a:pt x="50" y="7"/>
                </a:cubicBezTo>
                <a:cubicBezTo>
                  <a:pt x="50" y="7"/>
                  <a:pt x="50" y="7"/>
                  <a:pt x="50" y="7"/>
                </a:cubicBezTo>
                <a:cubicBezTo>
                  <a:pt x="50" y="7"/>
                  <a:pt x="50" y="7"/>
                  <a:pt x="50" y="7"/>
                </a:cubicBezTo>
                <a:cubicBezTo>
                  <a:pt x="50" y="7"/>
                  <a:pt x="50" y="7"/>
                  <a:pt x="50" y="7"/>
                </a:cubicBezTo>
                <a:cubicBezTo>
                  <a:pt x="51" y="7"/>
                  <a:pt x="51" y="7"/>
                  <a:pt x="51" y="7"/>
                </a:cubicBezTo>
                <a:cubicBezTo>
                  <a:pt x="51" y="7"/>
                  <a:pt x="51" y="7"/>
                  <a:pt x="51" y="7"/>
                </a:cubicBezTo>
                <a:cubicBezTo>
                  <a:pt x="51" y="7"/>
                  <a:pt x="51" y="7"/>
                  <a:pt x="51" y="7"/>
                </a:cubicBezTo>
                <a:cubicBezTo>
                  <a:pt x="52" y="7"/>
                  <a:pt x="52" y="7"/>
                  <a:pt x="52" y="7"/>
                </a:cubicBezTo>
                <a:cubicBezTo>
                  <a:pt x="52" y="7"/>
                  <a:pt x="52" y="7"/>
                  <a:pt x="52" y="7"/>
                </a:cubicBezTo>
                <a:cubicBezTo>
                  <a:pt x="52" y="7"/>
                  <a:pt x="52" y="7"/>
                  <a:pt x="52" y="7"/>
                </a:cubicBezTo>
                <a:cubicBezTo>
                  <a:pt x="53" y="7"/>
                  <a:pt x="53" y="7"/>
                  <a:pt x="53" y="7"/>
                </a:cubicBezTo>
                <a:cubicBezTo>
                  <a:pt x="53" y="6"/>
                  <a:pt x="53" y="6"/>
                  <a:pt x="53" y="6"/>
                </a:cubicBezTo>
                <a:cubicBezTo>
                  <a:pt x="53" y="6"/>
                  <a:pt x="53" y="6"/>
                  <a:pt x="53" y="6"/>
                </a:cubicBezTo>
                <a:cubicBezTo>
                  <a:pt x="54" y="6"/>
                  <a:pt x="54" y="6"/>
                  <a:pt x="54" y="6"/>
                </a:cubicBezTo>
                <a:cubicBezTo>
                  <a:pt x="54" y="6"/>
                  <a:pt x="54" y="6"/>
                  <a:pt x="54" y="6"/>
                </a:cubicBezTo>
                <a:cubicBezTo>
                  <a:pt x="54" y="6"/>
                  <a:pt x="54" y="6"/>
                  <a:pt x="54" y="6"/>
                </a:cubicBezTo>
                <a:cubicBezTo>
                  <a:pt x="54" y="6"/>
                  <a:pt x="54" y="6"/>
                  <a:pt x="54" y="6"/>
                </a:cubicBezTo>
                <a:cubicBezTo>
                  <a:pt x="60" y="6"/>
                  <a:pt x="65" y="7"/>
                  <a:pt x="70" y="9"/>
                </a:cubicBezTo>
                <a:cubicBezTo>
                  <a:pt x="72" y="3"/>
                  <a:pt x="72" y="3"/>
                  <a:pt x="72" y="3"/>
                </a:cubicBezTo>
                <a:close/>
                <a:moveTo>
                  <a:pt x="37" y="3"/>
                </a:moveTo>
                <a:cubicBezTo>
                  <a:pt x="28" y="6"/>
                  <a:pt x="20" y="11"/>
                  <a:pt x="14" y="18"/>
                </a:cubicBezTo>
                <a:cubicBezTo>
                  <a:pt x="19" y="22"/>
                  <a:pt x="19" y="22"/>
                  <a:pt x="19" y="22"/>
                </a:cubicBezTo>
                <a:cubicBezTo>
                  <a:pt x="24" y="16"/>
                  <a:pt x="31" y="12"/>
                  <a:pt x="39" y="9"/>
                </a:cubicBezTo>
                <a:cubicBezTo>
                  <a:pt x="37" y="3"/>
                  <a:pt x="37" y="3"/>
                  <a:pt x="37" y="3"/>
                </a:cubicBezTo>
                <a:close/>
                <a:moveTo>
                  <a:pt x="9" y="24"/>
                </a:moveTo>
                <a:cubicBezTo>
                  <a:pt x="4" y="31"/>
                  <a:pt x="1" y="40"/>
                  <a:pt x="0" y="50"/>
                </a:cubicBezTo>
                <a:cubicBezTo>
                  <a:pt x="6" y="50"/>
                  <a:pt x="6" y="50"/>
                  <a:pt x="6" y="50"/>
                </a:cubicBezTo>
                <a:cubicBezTo>
                  <a:pt x="7" y="42"/>
                  <a:pt x="10" y="34"/>
                  <a:pt x="15" y="27"/>
                </a:cubicBezTo>
                <a:cubicBezTo>
                  <a:pt x="9" y="24"/>
                  <a:pt x="9" y="24"/>
                  <a:pt x="9" y="24"/>
                </a:cubicBezTo>
                <a:close/>
                <a:moveTo>
                  <a:pt x="0" y="57"/>
                </a:moveTo>
                <a:cubicBezTo>
                  <a:pt x="0" y="66"/>
                  <a:pt x="3" y="76"/>
                  <a:pt x="8" y="84"/>
                </a:cubicBezTo>
                <a:cubicBezTo>
                  <a:pt x="14" y="80"/>
                  <a:pt x="14" y="80"/>
                  <a:pt x="14" y="80"/>
                </a:cubicBezTo>
                <a:cubicBezTo>
                  <a:pt x="9" y="73"/>
                  <a:pt x="7" y="65"/>
                  <a:pt x="6" y="57"/>
                </a:cubicBezTo>
                <a:cubicBezTo>
                  <a:pt x="0" y="57"/>
                  <a:pt x="0" y="57"/>
                  <a:pt x="0" y="57"/>
                </a:cubicBezTo>
                <a:close/>
                <a:moveTo>
                  <a:pt x="12" y="90"/>
                </a:moveTo>
                <a:cubicBezTo>
                  <a:pt x="18" y="97"/>
                  <a:pt x="26" y="103"/>
                  <a:pt x="35" y="106"/>
                </a:cubicBezTo>
                <a:cubicBezTo>
                  <a:pt x="37" y="100"/>
                  <a:pt x="37" y="100"/>
                  <a:pt x="37" y="100"/>
                </a:cubicBezTo>
                <a:cubicBezTo>
                  <a:pt x="29" y="97"/>
                  <a:pt x="23" y="92"/>
                  <a:pt x="17" y="85"/>
                </a:cubicBezTo>
                <a:cubicBezTo>
                  <a:pt x="12" y="90"/>
                  <a:pt x="12" y="90"/>
                  <a:pt x="12" y="90"/>
                </a:cubicBezTo>
                <a:close/>
                <a:moveTo>
                  <a:pt x="42" y="108"/>
                </a:moveTo>
                <a:cubicBezTo>
                  <a:pt x="42" y="108"/>
                  <a:pt x="42" y="108"/>
                  <a:pt x="42" y="108"/>
                </a:cubicBezTo>
                <a:cubicBezTo>
                  <a:pt x="42" y="108"/>
                  <a:pt x="42" y="108"/>
                  <a:pt x="42" y="108"/>
                </a:cubicBezTo>
                <a:cubicBezTo>
                  <a:pt x="42" y="108"/>
                  <a:pt x="42" y="108"/>
                  <a:pt x="42" y="108"/>
                </a:cubicBezTo>
                <a:cubicBezTo>
                  <a:pt x="43" y="108"/>
                  <a:pt x="43" y="108"/>
                  <a:pt x="43" y="108"/>
                </a:cubicBezTo>
                <a:cubicBezTo>
                  <a:pt x="43" y="108"/>
                  <a:pt x="43" y="108"/>
                  <a:pt x="43" y="108"/>
                </a:cubicBezTo>
                <a:cubicBezTo>
                  <a:pt x="43" y="108"/>
                  <a:pt x="43" y="108"/>
                  <a:pt x="43" y="108"/>
                </a:cubicBezTo>
                <a:cubicBezTo>
                  <a:pt x="44" y="108"/>
                  <a:pt x="44" y="108"/>
                  <a:pt x="44" y="108"/>
                </a:cubicBezTo>
                <a:cubicBezTo>
                  <a:pt x="44" y="109"/>
                  <a:pt x="44" y="109"/>
                  <a:pt x="44" y="109"/>
                </a:cubicBezTo>
                <a:cubicBezTo>
                  <a:pt x="44" y="109"/>
                  <a:pt x="44" y="109"/>
                  <a:pt x="44" y="109"/>
                </a:cubicBezTo>
                <a:cubicBezTo>
                  <a:pt x="45" y="109"/>
                  <a:pt x="45" y="109"/>
                  <a:pt x="45" y="109"/>
                </a:cubicBezTo>
                <a:cubicBezTo>
                  <a:pt x="45" y="109"/>
                  <a:pt x="45" y="109"/>
                  <a:pt x="45" y="109"/>
                </a:cubicBezTo>
                <a:cubicBezTo>
                  <a:pt x="45" y="109"/>
                  <a:pt x="45" y="109"/>
                  <a:pt x="45" y="109"/>
                </a:cubicBezTo>
                <a:cubicBezTo>
                  <a:pt x="46" y="109"/>
                  <a:pt x="46" y="109"/>
                  <a:pt x="46" y="109"/>
                </a:cubicBezTo>
                <a:cubicBezTo>
                  <a:pt x="46" y="109"/>
                  <a:pt x="46" y="109"/>
                  <a:pt x="46" y="109"/>
                </a:cubicBezTo>
                <a:cubicBezTo>
                  <a:pt x="46" y="109"/>
                  <a:pt x="46" y="109"/>
                  <a:pt x="46" y="109"/>
                </a:cubicBezTo>
                <a:cubicBezTo>
                  <a:pt x="47" y="109"/>
                  <a:pt x="47" y="109"/>
                  <a:pt x="47" y="109"/>
                </a:cubicBezTo>
                <a:cubicBezTo>
                  <a:pt x="47" y="109"/>
                  <a:pt x="47" y="109"/>
                  <a:pt x="47" y="109"/>
                </a:cubicBezTo>
                <a:cubicBezTo>
                  <a:pt x="47" y="109"/>
                  <a:pt x="47" y="109"/>
                  <a:pt x="47" y="109"/>
                </a:cubicBezTo>
                <a:cubicBezTo>
                  <a:pt x="48" y="109"/>
                  <a:pt x="48" y="109"/>
                  <a:pt x="48" y="109"/>
                </a:cubicBezTo>
                <a:cubicBezTo>
                  <a:pt x="48" y="109"/>
                  <a:pt x="48" y="109"/>
                  <a:pt x="48" y="109"/>
                </a:cubicBezTo>
                <a:cubicBezTo>
                  <a:pt x="49" y="109"/>
                  <a:pt x="49" y="109"/>
                  <a:pt x="49" y="109"/>
                </a:cubicBezTo>
                <a:cubicBezTo>
                  <a:pt x="49" y="109"/>
                  <a:pt x="49" y="109"/>
                  <a:pt x="49" y="109"/>
                </a:cubicBezTo>
                <a:cubicBezTo>
                  <a:pt x="49" y="109"/>
                  <a:pt x="49" y="109"/>
                  <a:pt x="49" y="109"/>
                </a:cubicBezTo>
                <a:cubicBezTo>
                  <a:pt x="50" y="109"/>
                  <a:pt x="50" y="109"/>
                  <a:pt x="50" y="109"/>
                </a:cubicBezTo>
                <a:cubicBezTo>
                  <a:pt x="50" y="109"/>
                  <a:pt x="50" y="109"/>
                  <a:pt x="50" y="109"/>
                </a:cubicBezTo>
                <a:cubicBezTo>
                  <a:pt x="50" y="109"/>
                  <a:pt x="50" y="109"/>
                  <a:pt x="50" y="109"/>
                </a:cubicBezTo>
                <a:cubicBezTo>
                  <a:pt x="51" y="109"/>
                  <a:pt x="51" y="109"/>
                  <a:pt x="51" y="109"/>
                </a:cubicBezTo>
                <a:cubicBezTo>
                  <a:pt x="51" y="109"/>
                  <a:pt x="51" y="109"/>
                  <a:pt x="51" y="109"/>
                </a:cubicBezTo>
                <a:cubicBezTo>
                  <a:pt x="51" y="109"/>
                  <a:pt x="51" y="109"/>
                  <a:pt x="51" y="109"/>
                </a:cubicBezTo>
                <a:cubicBezTo>
                  <a:pt x="52" y="109"/>
                  <a:pt x="52" y="109"/>
                  <a:pt x="52" y="109"/>
                </a:cubicBezTo>
                <a:cubicBezTo>
                  <a:pt x="52" y="109"/>
                  <a:pt x="52" y="109"/>
                  <a:pt x="52" y="109"/>
                </a:cubicBezTo>
                <a:cubicBezTo>
                  <a:pt x="52" y="109"/>
                  <a:pt x="52" y="109"/>
                  <a:pt x="52" y="109"/>
                </a:cubicBezTo>
                <a:cubicBezTo>
                  <a:pt x="53" y="109"/>
                  <a:pt x="53" y="109"/>
                  <a:pt x="53" y="109"/>
                </a:cubicBezTo>
                <a:cubicBezTo>
                  <a:pt x="53" y="109"/>
                  <a:pt x="53" y="109"/>
                  <a:pt x="53" y="109"/>
                </a:cubicBezTo>
                <a:cubicBezTo>
                  <a:pt x="53" y="110"/>
                  <a:pt x="53" y="110"/>
                  <a:pt x="53" y="110"/>
                </a:cubicBezTo>
                <a:cubicBezTo>
                  <a:pt x="54" y="110"/>
                  <a:pt x="54" y="110"/>
                  <a:pt x="54" y="110"/>
                </a:cubicBezTo>
                <a:cubicBezTo>
                  <a:pt x="54" y="110"/>
                  <a:pt x="54" y="110"/>
                  <a:pt x="54" y="110"/>
                </a:cubicBezTo>
                <a:cubicBezTo>
                  <a:pt x="54" y="110"/>
                  <a:pt x="54" y="110"/>
                  <a:pt x="54" y="110"/>
                </a:cubicBezTo>
                <a:cubicBezTo>
                  <a:pt x="55" y="110"/>
                  <a:pt x="55" y="110"/>
                  <a:pt x="55" y="110"/>
                </a:cubicBezTo>
                <a:cubicBezTo>
                  <a:pt x="55" y="110"/>
                  <a:pt x="55" y="110"/>
                  <a:pt x="55" y="110"/>
                </a:cubicBezTo>
                <a:cubicBezTo>
                  <a:pt x="56" y="110"/>
                  <a:pt x="56" y="110"/>
                  <a:pt x="56" y="110"/>
                </a:cubicBezTo>
                <a:cubicBezTo>
                  <a:pt x="56" y="109"/>
                  <a:pt x="56" y="109"/>
                  <a:pt x="56" y="109"/>
                </a:cubicBezTo>
                <a:cubicBezTo>
                  <a:pt x="56" y="109"/>
                  <a:pt x="56" y="109"/>
                  <a:pt x="56" y="109"/>
                </a:cubicBezTo>
                <a:cubicBezTo>
                  <a:pt x="57" y="109"/>
                  <a:pt x="57" y="109"/>
                  <a:pt x="57" y="109"/>
                </a:cubicBezTo>
                <a:cubicBezTo>
                  <a:pt x="57" y="109"/>
                  <a:pt x="57" y="109"/>
                  <a:pt x="57" y="109"/>
                </a:cubicBezTo>
                <a:cubicBezTo>
                  <a:pt x="57" y="109"/>
                  <a:pt x="57" y="109"/>
                  <a:pt x="57" y="109"/>
                </a:cubicBezTo>
                <a:cubicBezTo>
                  <a:pt x="58" y="109"/>
                  <a:pt x="58" y="109"/>
                  <a:pt x="58" y="109"/>
                </a:cubicBezTo>
                <a:cubicBezTo>
                  <a:pt x="58" y="109"/>
                  <a:pt x="58" y="109"/>
                  <a:pt x="58" y="109"/>
                </a:cubicBezTo>
                <a:cubicBezTo>
                  <a:pt x="58" y="109"/>
                  <a:pt x="58" y="109"/>
                  <a:pt x="58" y="109"/>
                </a:cubicBezTo>
                <a:cubicBezTo>
                  <a:pt x="59" y="109"/>
                  <a:pt x="59" y="109"/>
                  <a:pt x="59" y="109"/>
                </a:cubicBezTo>
                <a:cubicBezTo>
                  <a:pt x="59" y="109"/>
                  <a:pt x="59" y="109"/>
                  <a:pt x="59" y="109"/>
                </a:cubicBezTo>
                <a:cubicBezTo>
                  <a:pt x="59" y="109"/>
                  <a:pt x="59" y="109"/>
                  <a:pt x="59" y="109"/>
                </a:cubicBezTo>
                <a:cubicBezTo>
                  <a:pt x="60" y="109"/>
                  <a:pt x="60" y="109"/>
                  <a:pt x="60" y="109"/>
                </a:cubicBezTo>
                <a:cubicBezTo>
                  <a:pt x="60" y="109"/>
                  <a:pt x="60" y="109"/>
                  <a:pt x="60" y="109"/>
                </a:cubicBezTo>
                <a:cubicBezTo>
                  <a:pt x="60" y="109"/>
                  <a:pt x="60" y="109"/>
                  <a:pt x="60" y="109"/>
                </a:cubicBezTo>
                <a:cubicBezTo>
                  <a:pt x="61" y="109"/>
                  <a:pt x="61" y="109"/>
                  <a:pt x="61" y="109"/>
                </a:cubicBezTo>
                <a:cubicBezTo>
                  <a:pt x="61" y="109"/>
                  <a:pt x="61" y="109"/>
                  <a:pt x="61" y="109"/>
                </a:cubicBezTo>
                <a:cubicBezTo>
                  <a:pt x="61" y="109"/>
                  <a:pt x="61" y="109"/>
                  <a:pt x="61" y="109"/>
                </a:cubicBezTo>
                <a:cubicBezTo>
                  <a:pt x="62" y="109"/>
                  <a:pt x="62" y="109"/>
                  <a:pt x="62" y="109"/>
                </a:cubicBezTo>
                <a:cubicBezTo>
                  <a:pt x="62" y="109"/>
                  <a:pt x="62" y="109"/>
                  <a:pt x="62" y="109"/>
                </a:cubicBezTo>
                <a:cubicBezTo>
                  <a:pt x="62" y="109"/>
                  <a:pt x="62" y="109"/>
                  <a:pt x="62" y="109"/>
                </a:cubicBezTo>
                <a:cubicBezTo>
                  <a:pt x="63" y="109"/>
                  <a:pt x="63" y="109"/>
                  <a:pt x="63" y="109"/>
                </a:cubicBezTo>
                <a:cubicBezTo>
                  <a:pt x="63" y="109"/>
                  <a:pt x="63" y="109"/>
                  <a:pt x="63" y="109"/>
                </a:cubicBezTo>
                <a:cubicBezTo>
                  <a:pt x="64" y="109"/>
                  <a:pt x="64" y="109"/>
                  <a:pt x="64" y="109"/>
                </a:cubicBezTo>
                <a:cubicBezTo>
                  <a:pt x="64" y="109"/>
                  <a:pt x="64" y="109"/>
                  <a:pt x="64" y="109"/>
                </a:cubicBezTo>
                <a:cubicBezTo>
                  <a:pt x="64" y="109"/>
                  <a:pt x="64" y="109"/>
                  <a:pt x="64" y="109"/>
                </a:cubicBezTo>
                <a:cubicBezTo>
                  <a:pt x="65" y="109"/>
                  <a:pt x="65" y="109"/>
                  <a:pt x="65" y="109"/>
                </a:cubicBezTo>
                <a:cubicBezTo>
                  <a:pt x="65" y="109"/>
                  <a:pt x="65" y="109"/>
                  <a:pt x="65" y="109"/>
                </a:cubicBezTo>
                <a:cubicBezTo>
                  <a:pt x="65" y="108"/>
                  <a:pt x="65" y="108"/>
                  <a:pt x="65" y="108"/>
                </a:cubicBezTo>
                <a:cubicBezTo>
                  <a:pt x="66" y="108"/>
                  <a:pt x="66" y="108"/>
                  <a:pt x="66" y="108"/>
                </a:cubicBezTo>
                <a:cubicBezTo>
                  <a:pt x="66" y="108"/>
                  <a:pt x="66" y="108"/>
                  <a:pt x="66" y="108"/>
                </a:cubicBezTo>
                <a:cubicBezTo>
                  <a:pt x="66" y="108"/>
                  <a:pt x="66" y="108"/>
                  <a:pt x="66" y="108"/>
                </a:cubicBezTo>
                <a:cubicBezTo>
                  <a:pt x="67" y="108"/>
                  <a:pt x="67" y="108"/>
                  <a:pt x="67" y="108"/>
                </a:cubicBezTo>
                <a:cubicBezTo>
                  <a:pt x="67" y="108"/>
                  <a:pt x="67" y="108"/>
                  <a:pt x="67" y="108"/>
                </a:cubicBezTo>
                <a:cubicBezTo>
                  <a:pt x="67" y="108"/>
                  <a:pt x="67" y="108"/>
                  <a:pt x="67" y="108"/>
                </a:cubicBezTo>
                <a:cubicBezTo>
                  <a:pt x="68" y="108"/>
                  <a:pt x="68" y="108"/>
                  <a:pt x="68" y="108"/>
                </a:cubicBezTo>
                <a:cubicBezTo>
                  <a:pt x="68" y="108"/>
                  <a:pt x="68" y="108"/>
                  <a:pt x="68" y="108"/>
                </a:cubicBezTo>
                <a:cubicBezTo>
                  <a:pt x="68" y="108"/>
                  <a:pt x="68" y="108"/>
                  <a:pt x="68" y="108"/>
                </a:cubicBezTo>
                <a:cubicBezTo>
                  <a:pt x="69" y="108"/>
                  <a:pt x="69" y="108"/>
                  <a:pt x="69" y="108"/>
                </a:cubicBezTo>
                <a:cubicBezTo>
                  <a:pt x="69" y="108"/>
                  <a:pt x="69" y="108"/>
                  <a:pt x="69" y="108"/>
                </a:cubicBezTo>
                <a:cubicBezTo>
                  <a:pt x="69" y="108"/>
                  <a:pt x="69" y="108"/>
                  <a:pt x="69" y="108"/>
                </a:cubicBezTo>
                <a:cubicBezTo>
                  <a:pt x="69" y="107"/>
                  <a:pt x="69" y="107"/>
                  <a:pt x="69" y="107"/>
                </a:cubicBezTo>
                <a:cubicBezTo>
                  <a:pt x="70" y="107"/>
                  <a:pt x="70" y="107"/>
                  <a:pt x="70" y="107"/>
                </a:cubicBezTo>
                <a:cubicBezTo>
                  <a:pt x="68" y="101"/>
                  <a:pt x="68" y="101"/>
                  <a:pt x="68" y="101"/>
                </a:cubicBezTo>
                <a:cubicBezTo>
                  <a:pt x="68" y="101"/>
                  <a:pt x="68" y="101"/>
                  <a:pt x="68"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6" y="101"/>
                  <a:pt x="66" y="101"/>
                  <a:pt x="66" y="101"/>
                </a:cubicBezTo>
                <a:cubicBezTo>
                  <a:pt x="66" y="101"/>
                  <a:pt x="66" y="101"/>
                  <a:pt x="66" y="101"/>
                </a:cubicBezTo>
                <a:cubicBezTo>
                  <a:pt x="66" y="102"/>
                  <a:pt x="66" y="102"/>
                  <a:pt x="66" y="102"/>
                </a:cubicBezTo>
                <a:cubicBezTo>
                  <a:pt x="65" y="102"/>
                  <a:pt x="65" y="102"/>
                  <a:pt x="65" y="102"/>
                </a:cubicBezTo>
                <a:cubicBezTo>
                  <a:pt x="65" y="102"/>
                  <a:pt x="65" y="102"/>
                  <a:pt x="65" y="102"/>
                </a:cubicBezTo>
                <a:cubicBezTo>
                  <a:pt x="65" y="102"/>
                  <a:pt x="65" y="102"/>
                  <a:pt x="65" y="102"/>
                </a:cubicBezTo>
                <a:cubicBezTo>
                  <a:pt x="64" y="102"/>
                  <a:pt x="64" y="102"/>
                  <a:pt x="64" y="102"/>
                </a:cubicBezTo>
                <a:cubicBezTo>
                  <a:pt x="64" y="102"/>
                  <a:pt x="64" y="102"/>
                  <a:pt x="64" y="102"/>
                </a:cubicBezTo>
                <a:cubicBezTo>
                  <a:pt x="64" y="102"/>
                  <a:pt x="64" y="102"/>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2" y="102"/>
                  <a:pt x="62" y="102"/>
                  <a:pt x="62" y="102"/>
                </a:cubicBezTo>
                <a:cubicBezTo>
                  <a:pt x="62" y="102"/>
                  <a:pt x="62" y="102"/>
                  <a:pt x="62" y="102"/>
                </a:cubicBezTo>
                <a:cubicBezTo>
                  <a:pt x="62" y="102"/>
                  <a:pt x="62" y="102"/>
                  <a:pt x="62" y="102"/>
                </a:cubicBezTo>
                <a:cubicBezTo>
                  <a:pt x="62" y="102"/>
                  <a:pt x="62" y="102"/>
                  <a:pt x="62" y="102"/>
                </a:cubicBezTo>
                <a:cubicBezTo>
                  <a:pt x="61" y="102"/>
                  <a:pt x="61" y="102"/>
                  <a:pt x="61" y="102"/>
                </a:cubicBezTo>
                <a:cubicBezTo>
                  <a:pt x="61" y="102"/>
                  <a:pt x="61" y="102"/>
                  <a:pt x="61" y="102"/>
                </a:cubicBezTo>
                <a:cubicBezTo>
                  <a:pt x="61" y="102"/>
                  <a:pt x="61" y="102"/>
                  <a:pt x="61" y="102"/>
                </a:cubicBezTo>
                <a:cubicBezTo>
                  <a:pt x="60" y="103"/>
                  <a:pt x="60" y="103"/>
                  <a:pt x="60" y="103"/>
                </a:cubicBezTo>
                <a:cubicBezTo>
                  <a:pt x="60" y="103"/>
                  <a:pt x="60" y="103"/>
                  <a:pt x="60" y="103"/>
                </a:cubicBezTo>
                <a:cubicBezTo>
                  <a:pt x="60" y="103"/>
                  <a:pt x="60" y="103"/>
                  <a:pt x="60" y="103"/>
                </a:cubicBezTo>
                <a:cubicBezTo>
                  <a:pt x="59" y="103"/>
                  <a:pt x="59" y="103"/>
                  <a:pt x="59" y="103"/>
                </a:cubicBezTo>
                <a:cubicBezTo>
                  <a:pt x="59" y="103"/>
                  <a:pt x="59" y="103"/>
                  <a:pt x="59" y="103"/>
                </a:cubicBezTo>
                <a:cubicBezTo>
                  <a:pt x="59" y="103"/>
                  <a:pt x="59" y="103"/>
                  <a:pt x="59" y="103"/>
                </a:cubicBezTo>
                <a:cubicBezTo>
                  <a:pt x="58" y="103"/>
                  <a:pt x="58" y="103"/>
                  <a:pt x="58" y="103"/>
                </a:cubicBezTo>
                <a:cubicBezTo>
                  <a:pt x="58" y="103"/>
                  <a:pt x="58" y="103"/>
                  <a:pt x="58" y="103"/>
                </a:cubicBezTo>
                <a:cubicBezTo>
                  <a:pt x="58" y="103"/>
                  <a:pt x="58" y="103"/>
                  <a:pt x="58" y="103"/>
                </a:cubicBezTo>
                <a:cubicBezTo>
                  <a:pt x="58" y="103"/>
                  <a:pt x="58" y="103"/>
                  <a:pt x="58" y="103"/>
                </a:cubicBezTo>
                <a:cubicBezTo>
                  <a:pt x="57" y="103"/>
                  <a:pt x="57" y="103"/>
                  <a:pt x="57" y="103"/>
                </a:cubicBezTo>
                <a:cubicBezTo>
                  <a:pt x="57" y="103"/>
                  <a:pt x="57" y="103"/>
                  <a:pt x="57" y="103"/>
                </a:cubicBezTo>
                <a:cubicBezTo>
                  <a:pt x="57" y="103"/>
                  <a:pt x="57" y="103"/>
                  <a:pt x="57" y="103"/>
                </a:cubicBezTo>
                <a:cubicBezTo>
                  <a:pt x="56" y="103"/>
                  <a:pt x="56" y="103"/>
                  <a:pt x="56" y="103"/>
                </a:cubicBezTo>
                <a:cubicBezTo>
                  <a:pt x="56" y="103"/>
                  <a:pt x="56" y="103"/>
                  <a:pt x="56" y="103"/>
                </a:cubicBezTo>
                <a:cubicBezTo>
                  <a:pt x="56" y="103"/>
                  <a:pt x="56" y="103"/>
                  <a:pt x="56" y="103"/>
                </a:cubicBezTo>
                <a:cubicBezTo>
                  <a:pt x="55" y="103"/>
                  <a:pt x="55" y="103"/>
                  <a:pt x="55" y="103"/>
                </a:cubicBezTo>
                <a:cubicBezTo>
                  <a:pt x="55" y="103"/>
                  <a:pt x="55" y="103"/>
                  <a:pt x="55" y="103"/>
                </a:cubicBezTo>
                <a:cubicBezTo>
                  <a:pt x="55" y="103"/>
                  <a:pt x="55" y="103"/>
                  <a:pt x="55" y="103"/>
                </a:cubicBezTo>
                <a:cubicBezTo>
                  <a:pt x="54" y="103"/>
                  <a:pt x="54" y="103"/>
                  <a:pt x="54" y="103"/>
                </a:cubicBezTo>
                <a:cubicBezTo>
                  <a:pt x="54" y="103"/>
                  <a:pt x="54" y="103"/>
                  <a:pt x="54" y="103"/>
                </a:cubicBezTo>
                <a:cubicBezTo>
                  <a:pt x="54" y="103"/>
                  <a:pt x="54" y="103"/>
                  <a:pt x="54" y="103"/>
                </a:cubicBezTo>
                <a:cubicBezTo>
                  <a:pt x="54" y="103"/>
                  <a:pt x="54" y="103"/>
                  <a:pt x="54" y="103"/>
                </a:cubicBezTo>
                <a:cubicBezTo>
                  <a:pt x="53" y="103"/>
                  <a:pt x="53" y="103"/>
                  <a:pt x="53" y="103"/>
                </a:cubicBezTo>
                <a:cubicBezTo>
                  <a:pt x="53" y="103"/>
                  <a:pt x="53" y="103"/>
                  <a:pt x="53" y="103"/>
                </a:cubicBezTo>
                <a:cubicBezTo>
                  <a:pt x="53" y="103"/>
                  <a:pt x="53" y="103"/>
                  <a:pt x="53" y="103"/>
                </a:cubicBezTo>
                <a:cubicBezTo>
                  <a:pt x="52" y="103"/>
                  <a:pt x="52" y="103"/>
                  <a:pt x="52" y="103"/>
                </a:cubicBezTo>
                <a:cubicBezTo>
                  <a:pt x="52" y="103"/>
                  <a:pt x="52" y="103"/>
                  <a:pt x="52" y="103"/>
                </a:cubicBezTo>
                <a:cubicBezTo>
                  <a:pt x="52" y="103"/>
                  <a:pt x="52" y="103"/>
                  <a:pt x="52" y="103"/>
                </a:cubicBezTo>
                <a:cubicBezTo>
                  <a:pt x="51" y="103"/>
                  <a:pt x="51" y="103"/>
                  <a:pt x="51" y="103"/>
                </a:cubicBezTo>
                <a:cubicBezTo>
                  <a:pt x="51" y="103"/>
                  <a:pt x="51" y="103"/>
                  <a:pt x="51" y="103"/>
                </a:cubicBezTo>
                <a:cubicBezTo>
                  <a:pt x="51" y="103"/>
                  <a:pt x="51" y="103"/>
                  <a:pt x="51" y="103"/>
                </a:cubicBezTo>
                <a:cubicBezTo>
                  <a:pt x="50" y="103"/>
                  <a:pt x="50" y="103"/>
                  <a:pt x="50" y="103"/>
                </a:cubicBezTo>
                <a:cubicBezTo>
                  <a:pt x="50" y="103"/>
                  <a:pt x="50" y="103"/>
                  <a:pt x="50" y="103"/>
                </a:cubicBezTo>
                <a:cubicBezTo>
                  <a:pt x="50" y="103"/>
                  <a:pt x="50" y="103"/>
                  <a:pt x="50" y="103"/>
                </a:cubicBezTo>
                <a:cubicBezTo>
                  <a:pt x="50" y="103"/>
                  <a:pt x="50" y="103"/>
                  <a:pt x="50" y="103"/>
                </a:cubicBezTo>
                <a:cubicBezTo>
                  <a:pt x="49" y="103"/>
                  <a:pt x="49" y="103"/>
                  <a:pt x="49" y="103"/>
                </a:cubicBezTo>
                <a:cubicBezTo>
                  <a:pt x="49" y="103"/>
                  <a:pt x="49" y="103"/>
                  <a:pt x="49" y="103"/>
                </a:cubicBezTo>
                <a:cubicBezTo>
                  <a:pt x="49" y="103"/>
                  <a:pt x="49" y="103"/>
                  <a:pt x="49" y="103"/>
                </a:cubicBezTo>
                <a:cubicBezTo>
                  <a:pt x="48" y="102"/>
                  <a:pt x="48" y="102"/>
                  <a:pt x="48" y="102"/>
                </a:cubicBezTo>
                <a:cubicBezTo>
                  <a:pt x="48" y="102"/>
                  <a:pt x="48" y="102"/>
                  <a:pt x="48" y="102"/>
                </a:cubicBezTo>
                <a:cubicBezTo>
                  <a:pt x="48" y="102"/>
                  <a:pt x="48" y="102"/>
                  <a:pt x="48" y="102"/>
                </a:cubicBezTo>
                <a:cubicBezTo>
                  <a:pt x="47" y="102"/>
                  <a:pt x="47" y="102"/>
                  <a:pt x="47" y="102"/>
                </a:cubicBezTo>
                <a:cubicBezTo>
                  <a:pt x="47" y="102"/>
                  <a:pt x="47" y="102"/>
                  <a:pt x="47" y="102"/>
                </a:cubicBezTo>
                <a:cubicBezTo>
                  <a:pt x="47" y="102"/>
                  <a:pt x="47" y="102"/>
                  <a:pt x="47" y="102"/>
                </a:cubicBezTo>
                <a:cubicBezTo>
                  <a:pt x="47" y="102"/>
                  <a:pt x="47" y="102"/>
                  <a:pt x="47" y="102"/>
                </a:cubicBezTo>
                <a:cubicBezTo>
                  <a:pt x="46" y="102"/>
                  <a:pt x="46" y="102"/>
                  <a:pt x="46" y="102"/>
                </a:cubicBezTo>
                <a:cubicBezTo>
                  <a:pt x="46" y="102"/>
                  <a:pt x="46" y="102"/>
                  <a:pt x="46" y="102"/>
                </a:cubicBezTo>
                <a:cubicBezTo>
                  <a:pt x="46" y="102"/>
                  <a:pt x="46" y="102"/>
                  <a:pt x="46" y="102"/>
                </a:cubicBezTo>
                <a:cubicBezTo>
                  <a:pt x="45" y="102"/>
                  <a:pt x="45" y="102"/>
                  <a:pt x="45" y="102"/>
                </a:cubicBezTo>
                <a:cubicBezTo>
                  <a:pt x="45" y="102"/>
                  <a:pt x="45" y="102"/>
                  <a:pt x="45" y="102"/>
                </a:cubicBezTo>
                <a:cubicBezTo>
                  <a:pt x="45" y="102"/>
                  <a:pt x="45" y="102"/>
                  <a:pt x="45" y="102"/>
                </a:cubicBezTo>
                <a:cubicBezTo>
                  <a:pt x="44" y="102"/>
                  <a:pt x="44" y="102"/>
                  <a:pt x="44" y="102"/>
                </a:cubicBezTo>
                <a:cubicBezTo>
                  <a:pt x="44" y="102"/>
                  <a:pt x="44" y="102"/>
                  <a:pt x="44" y="102"/>
                </a:cubicBezTo>
                <a:cubicBezTo>
                  <a:pt x="44" y="102"/>
                  <a:pt x="44" y="102"/>
                  <a:pt x="44" y="102"/>
                </a:cubicBezTo>
                <a:cubicBezTo>
                  <a:pt x="44" y="102"/>
                  <a:pt x="44" y="102"/>
                  <a:pt x="44" y="102"/>
                </a:cubicBezTo>
                <a:cubicBezTo>
                  <a:pt x="43" y="102"/>
                  <a:pt x="43" y="102"/>
                  <a:pt x="43" y="102"/>
                </a:cubicBezTo>
                <a:cubicBezTo>
                  <a:pt x="43" y="102"/>
                  <a:pt x="43" y="102"/>
                  <a:pt x="43" y="102"/>
                </a:cubicBezTo>
                <a:cubicBezTo>
                  <a:pt x="42" y="108"/>
                  <a:pt x="42" y="108"/>
                  <a:pt x="42" y="108"/>
                </a:cubicBezTo>
                <a:close/>
                <a:moveTo>
                  <a:pt x="76" y="105"/>
                </a:moveTo>
                <a:cubicBezTo>
                  <a:pt x="85" y="101"/>
                  <a:pt x="93" y="95"/>
                  <a:pt x="98" y="88"/>
                </a:cubicBezTo>
                <a:cubicBezTo>
                  <a:pt x="93" y="84"/>
                  <a:pt x="93" y="84"/>
                  <a:pt x="93" y="84"/>
                </a:cubicBezTo>
                <a:cubicBezTo>
                  <a:pt x="88" y="90"/>
                  <a:pt x="81" y="96"/>
                  <a:pt x="74" y="99"/>
                </a:cubicBezTo>
                <a:cubicBezTo>
                  <a:pt x="76" y="105"/>
                  <a:pt x="76" y="105"/>
                  <a:pt x="76" y="105"/>
                </a:cubicBezTo>
                <a:close/>
                <a:moveTo>
                  <a:pt x="72" y="41"/>
                </a:moveTo>
                <a:cubicBezTo>
                  <a:pt x="73" y="40"/>
                  <a:pt x="73" y="39"/>
                  <a:pt x="73" y="39"/>
                </a:cubicBezTo>
                <a:cubicBezTo>
                  <a:pt x="73" y="34"/>
                  <a:pt x="71" y="31"/>
                  <a:pt x="69" y="28"/>
                </a:cubicBezTo>
                <a:cubicBezTo>
                  <a:pt x="67" y="26"/>
                  <a:pt x="63" y="24"/>
                  <a:pt x="59" y="24"/>
                </a:cubicBezTo>
                <a:cubicBezTo>
                  <a:pt x="59" y="19"/>
                  <a:pt x="59" y="19"/>
                  <a:pt x="59" y="19"/>
                </a:cubicBezTo>
                <a:cubicBezTo>
                  <a:pt x="52" y="19"/>
                  <a:pt x="52" y="19"/>
                  <a:pt x="52" y="19"/>
                </a:cubicBezTo>
                <a:cubicBezTo>
                  <a:pt x="52" y="24"/>
                  <a:pt x="52" y="24"/>
                  <a:pt x="52" y="24"/>
                </a:cubicBezTo>
                <a:cubicBezTo>
                  <a:pt x="47" y="24"/>
                  <a:pt x="43" y="26"/>
                  <a:pt x="41" y="28"/>
                </a:cubicBezTo>
                <a:cubicBezTo>
                  <a:pt x="38" y="31"/>
                  <a:pt x="37" y="34"/>
                  <a:pt x="37" y="39"/>
                </a:cubicBezTo>
                <a:cubicBezTo>
                  <a:pt x="37" y="42"/>
                  <a:pt x="37" y="45"/>
                  <a:pt x="39" y="47"/>
                </a:cubicBezTo>
                <a:cubicBezTo>
                  <a:pt x="40" y="50"/>
                  <a:pt x="41" y="51"/>
                  <a:pt x="43" y="53"/>
                </a:cubicBezTo>
                <a:cubicBezTo>
                  <a:pt x="44" y="54"/>
                  <a:pt x="48" y="56"/>
                  <a:pt x="52" y="59"/>
                </a:cubicBezTo>
                <a:cubicBezTo>
                  <a:pt x="55" y="61"/>
                  <a:pt x="56" y="62"/>
                  <a:pt x="57" y="64"/>
                </a:cubicBezTo>
                <a:cubicBezTo>
                  <a:pt x="57" y="65"/>
                  <a:pt x="58" y="68"/>
                  <a:pt x="58" y="71"/>
                </a:cubicBezTo>
                <a:cubicBezTo>
                  <a:pt x="58" y="72"/>
                  <a:pt x="57" y="73"/>
                  <a:pt x="57" y="74"/>
                </a:cubicBezTo>
                <a:cubicBezTo>
                  <a:pt x="56" y="75"/>
                  <a:pt x="56" y="75"/>
                  <a:pt x="55" y="75"/>
                </a:cubicBezTo>
                <a:cubicBezTo>
                  <a:pt x="53" y="75"/>
                  <a:pt x="53" y="75"/>
                  <a:pt x="52" y="74"/>
                </a:cubicBezTo>
                <a:cubicBezTo>
                  <a:pt x="52" y="73"/>
                  <a:pt x="52" y="70"/>
                  <a:pt x="52" y="66"/>
                </a:cubicBezTo>
                <a:cubicBezTo>
                  <a:pt x="52" y="62"/>
                  <a:pt x="52" y="62"/>
                  <a:pt x="52" y="62"/>
                </a:cubicBezTo>
                <a:cubicBezTo>
                  <a:pt x="37" y="62"/>
                  <a:pt x="37" y="62"/>
                  <a:pt x="37" y="62"/>
                </a:cubicBezTo>
                <a:cubicBezTo>
                  <a:pt x="37" y="65"/>
                  <a:pt x="37" y="65"/>
                  <a:pt x="37" y="65"/>
                </a:cubicBezTo>
                <a:cubicBezTo>
                  <a:pt x="37" y="72"/>
                  <a:pt x="38" y="77"/>
                  <a:pt x="41" y="79"/>
                </a:cubicBezTo>
                <a:cubicBezTo>
                  <a:pt x="44" y="82"/>
                  <a:pt x="48" y="84"/>
                  <a:pt x="52" y="84"/>
                </a:cubicBezTo>
                <a:cubicBezTo>
                  <a:pt x="52" y="90"/>
                  <a:pt x="52" y="90"/>
                  <a:pt x="52" y="90"/>
                </a:cubicBezTo>
                <a:cubicBezTo>
                  <a:pt x="59" y="90"/>
                  <a:pt x="59" y="90"/>
                  <a:pt x="59" y="90"/>
                </a:cubicBezTo>
                <a:cubicBezTo>
                  <a:pt x="59" y="84"/>
                  <a:pt x="59" y="84"/>
                  <a:pt x="59" y="84"/>
                </a:cubicBezTo>
                <a:cubicBezTo>
                  <a:pt x="64" y="83"/>
                  <a:pt x="68" y="82"/>
                  <a:pt x="70" y="78"/>
                </a:cubicBezTo>
                <a:cubicBezTo>
                  <a:pt x="73" y="75"/>
                  <a:pt x="74" y="71"/>
                  <a:pt x="74" y="66"/>
                </a:cubicBezTo>
                <a:cubicBezTo>
                  <a:pt x="74" y="63"/>
                  <a:pt x="74" y="60"/>
                  <a:pt x="73" y="58"/>
                </a:cubicBezTo>
                <a:cubicBezTo>
                  <a:pt x="72" y="55"/>
                  <a:pt x="71" y="54"/>
                  <a:pt x="69" y="52"/>
                </a:cubicBezTo>
                <a:cubicBezTo>
                  <a:pt x="68" y="51"/>
                  <a:pt x="65" y="49"/>
                  <a:pt x="62" y="47"/>
                </a:cubicBezTo>
                <a:cubicBezTo>
                  <a:pt x="57" y="44"/>
                  <a:pt x="54" y="43"/>
                  <a:pt x="53" y="42"/>
                </a:cubicBezTo>
                <a:cubicBezTo>
                  <a:pt x="53" y="41"/>
                  <a:pt x="52" y="39"/>
                  <a:pt x="52" y="37"/>
                </a:cubicBezTo>
                <a:cubicBezTo>
                  <a:pt x="52" y="35"/>
                  <a:pt x="52" y="34"/>
                  <a:pt x="53" y="34"/>
                </a:cubicBezTo>
                <a:cubicBezTo>
                  <a:pt x="53" y="33"/>
                  <a:pt x="54" y="33"/>
                  <a:pt x="55" y="33"/>
                </a:cubicBezTo>
                <a:cubicBezTo>
                  <a:pt x="56" y="33"/>
                  <a:pt x="57" y="33"/>
                  <a:pt x="57" y="34"/>
                </a:cubicBezTo>
                <a:cubicBezTo>
                  <a:pt x="57" y="35"/>
                  <a:pt x="58" y="36"/>
                  <a:pt x="58" y="39"/>
                </a:cubicBezTo>
                <a:cubicBezTo>
                  <a:pt x="58" y="41"/>
                  <a:pt x="58" y="41"/>
                  <a:pt x="58" y="41"/>
                </a:cubicBezTo>
                <a:lnTo>
                  <a:pt x="72" y="41"/>
                </a:lnTo>
                <a:close/>
              </a:path>
            </a:pathLst>
          </a:custGeom>
          <a:solidFill>
            <a:srgbClr val="C51729"/>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 name="直接箭头连接符 5">
            <a:extLst>
              <a:ext uri="{FF2B5EF4-FFF2-40B4-BE49-F238E27FC236}">
                <a16:creationId xmlns:a16="http://schemas.microsoft.com/office/drawing/2014/main" id="{E3241040-AC40-4BDC-ACE9-E7D0ECE8DECA}"/>
              </a:ext>
            </a:extLst>
          </p:cNvPr>
          <p:cNvCxnSpPr>
            <a:cxnSpLocks/>
          </p:cNvCxnSpPr>
          <p:nvPr/>
        </p:nvCxnSpPr>
        <p:spPr>
          <a:xfrm>
            <a:off x="3846090" y="2571750"/>
            <a:ext cx="1783185" cy="0"/>
          </a:xfrm>
          <a:prstGeom prst="straightConnector1">
            <a:avLst/>
          </a:prstGeom>
          <a:ln w="34925">
            <a:solidFill>
              <a:srgbClr val="2E566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6C18BD1-3A38-4D45-892B-65C625341DC3}"/>
              </a:ext>
            </a:extLst>
          </p:cNvPr>
          <p:cNvSpPr txBox="1"/>
          <p:nvPr/>
        </p:nvSpPr>
        <p:spPr>
          <a:xfrm>
            <a:off x="1778437" y="3566007"/>
            <a:ext cx="1649811" cy="400110"/>
          </a:xfrm>
          <a:prstGeom prst="rect">
            <a:avLst/>
          </a:prstGeom>
          <a:noFill/>
        </p:spPr>
        <p:txBody>
          <a:bodyPr wrap="none" rtlCol="0">
            <a:spAutoFit/>
          </a:bodyPr>
          <a:lstStyle/>
          <a:p>
            <a:pPr algn="ctr"/>
            <a:r>
              <a:rPr lang="en-US" altLang="zh-CN" sz="2000" b="1" dirty="0">
                <a:solidFill>
                  <a:srgbClr val="E0A087"/>
                </a:solidFill>
              </a:rPr>
              <a:t>Historical Data</a:t>
            </a:r>
            <a:endParaRPr lang="zh-CN" altLang="en-US" sz="2000" b="1" dirty="0">
              <a:solidFill>
                <a:srgbClr val="E0A087"/>
              </a:solidFill>
            </a:endParaRPr>
          </a:p>
        </p:txBody>
      </p:sp>
      <p:sp>
        <p:nvSpPr>
          <p:cNvPr id="12" name="文本框 11">
            <a:extLst>
              <a:ext uri="{FF2B5EF4-FFF2-40B4-BE49-F238E27FC236}">
                <a16:creationId xmlns:a16="http://schemas.microsoft.com/office/drawing/2014/main" id="{B70B702B-7051-40E0-A19A-529DD17534AD}"/>
              </a:ext>
            </a:extLst>
          </p:cNvPr>
          <p:cNvSpPr txBox="1"/>
          <p:nvPr/>
        </p:nvSpPr>
        <p:spPr>
          <a:xfrm>
            <a:off x="6319060" y="3566007"/>
            <a:ext cx="866648" cy="400110"/>
          </a:xfrm>
          <a:prstGeom prst="rect">
            <a:avLst/>
          </a:prstGeom>
          <a:noFill/>
        </p:spPr>
        <p:txBody>
          <a:bodyPr wrap="none" rtlCol="0">
            <a:spAutoFit/>
          </a:bodyPr>
          <a:lstStyle/>
          <a:p>
            <a:pPr algn="ctr"/>
            <a:r>
              <a:rPr lang="en-US" altLang="zh-CN" sz="2000" b="1" dirty="0">
                <a:solidFill>
                  <a:srgbClr val="E0A087"/>
                </a:solidFill>
              </a:rPr>
              <a:t>Pricing</a:t>
            </a:r>
            <a:endParaRPr lang="zh-CN" altLang="en-US" sz="2000" b="1" dirty="0">
              <a:solidFill>
                <a:srgbClr val="E0A087"/>
              </a:solidFill>
            </a:endParaRPr>
          </a:p>
        </p:txBody>
      </p:sp>
    </p:spTree>
    <p:extLst>
      <p:ext uri="{BB962C8B-B14F-4D97-AF65-F5344CB8AC3E}">
        <p14:creationId xmlns:p14="http://schemas.microsoft.com/office/powerpoint/2010/main" val="256887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543-8A05-4728-A3E2-5F5FA1E60D24}"/>
              </a:ext>
            </a:extLst>
          </p:cNvPr>
          <p:cNvSpPr>
            <a:spLocks noGrp="1"/>
          </p:cNvSpPr>
          <p:nvPr>
            <p:ph type="title"/>
          </p:nvPr>
        </p:nvSpPr>
        <p:spPr>
          <a:xfrm>
            <a:off x="450957" y="274636"/>
            <a:ext cx="6802634" cy="355983"/>
          </a:xfrm>
        </p:spPr>
        <p:txBody>
          <a:bodyPr/>
          <a:lstStyle/>
          <a:p>
            <a:r>
              <a:rPr lang="en-US" altLang="zh-CN" sz="2000"/>
              <a:t>Advertising at </a:t>
            </a:r>
            <a:r>
              <a:rPr lang="en-US" altLang="zh-CN" sz="2000" dirty="0"/>
              <a:t>Railway Stations</a:t>
            </a:r>
            <a:endParaRPr lang="zh-CN" altLang="en-US" sz="2000" dirty="0"/>
          </a:p>
        </p:txBody>
      </p:sp>
      <p:sp>
        <p:nvSpPr>
          <p:cNvPr id="9" name="Freeform 202">
            <a:extLst>
              <a:ext uri="{FF2B5EF4-FFF2-40B4-BE49-F238E27FC236}">
                <a16:creationId xmlns:a16="http://schemas.microsoft.com/office/drawing/2014/main" id="{98551E65-AA2F-459A-9070-A4436D155DBE}"/>
              </a:ext>
            </a:extLst>
          </p:cNvPr>
          <p:cNvSpPr>
            <a:spLocks noEditPoints="1"/>
          </p:cNvSpPr>
          <p:nvPr/>
        </p:nvSpPr>
        <p:spPr bwMode="auto">
          <a:xfrm>
            <a:off x="3537744" y="1521900"/>
            <a:ext cx="2068512" cy="1723764"/>
          </a:xfrm>
          <a:custGeom>
            <a:avLst/>
            <a:gdLst>
              <a:gd name="T0" fmla="*/ 131 w 150"/>
              <a:gd name="T1" fmla="*/ 4 h 125"/>
              <a:gd name="T2" fmla="*/ 124 w 150"/>
              <a:gd name="T3" fmla="*/ 29 h 125"/>
              <a:gd name="T4" fmla="*/ 115 w 150"/>
              <a:gd name="T5" fmla="*/ 4 h 125"/>
              <a:gd name="T6" fmla="*/ 131 w 150"/>
              <a:gd name="T7" fmla="*/ 56 h 125"/>
              <a:gd name="T8" fmla="*/ 115 w 150"/>
              <a:gd name="T9" fmla="*/ 125 h 125"/>
              <a:gd name="T10" fmla="*/ 126 w 150"/>
              <a:gd name="T11" fmla="*/ 52 h 125"/>
              <a:gd name="T12" fmla="*/ 131 w 150"/>
              <a:gd name="T13" fmla="*/ 56 h 125"/>
              <a:gd name="T14" fmla="*/ 150 w 150"/>
              <a:gd name="T15" fmla="*/ 0 h 125"/>
              <a:gd name="T16" fmla="*/ 134 w 150"/>
              <a:gd name="T17" fmla="*/ 125 h 125"/>
              <a:gd name="T18" fmla="*/ 137 w 150"/>
              <a:gd name="T19" fmla="*/ 42 h 125"/>
              <a:gd name="T20" fmla="*/ 134 w 150"/>
              <a:gd name="T21" fmla="*/ 27 h 125"/>
              <a:gd name="T22" fmla="*/ 134 w 150"/>
              <a:gd name="T23" fmla="*/ 0 h 125"/>
              <a:gd name="T24" fmla="*/ 111 w 150"/>
              <a:gd name="T25" fmla="*/ 20 h 125"/>
              <a:gd name="T26" fmla="*/ 107 w 150"/>
              <a:gd name="T27" fmla="*/ 33 h 125"/>
              <a:gd name="T28" fmla="*/ 111 w 150"/>
              <a:gd name="T29" fmla="*/ 46 h 125"/>
              <a:gd name="T30" fmla="*/ 95 w 150"/>
              <a:gd name="T31" fmla="*/ 20 h 125"/>
              <a:gd name="T32" fmla="*/ 111 w 150"/>
              <a:gd name="T33" fmla="*/ 67 h 125"/>
              <a:gd name="T34" fmla="*/ 95 w 150"/>
              <a:gd name="T35" fmla="*/ 125 h 125"/>
              <a:gd name="T36" fmla="*/ 111 w 150"/>
              <a:gd name="T37" fmla="*/ 67 h 125"/>
              <a:gd name="T38" fmla="*/ 76 w 150"/>
              <a:gd name="T39" fmla="*/ 29 h 125"/>
              <a:gd name="T40" fmla="*/ 92 w 150"/>
              <a:gd name="T41" fmla="*/ 66 h 125"/>
              <a:gd name="T42" fmla="*/ 83 w 150"/>
              <a:gd name="T43" fmla="*/ 69 h 125"/>
              <a:gd name="T44" fmla="*/ 76 w 150"/>
              <a:gd name="T45" fmla="*/ 63 h 125"/>
              <a:gd name="T46" fmla="*/ 76 w 150"/>
              <a:gd name="T47" fmla="*/ 29 h 125"/>
              <a:gd name="T48" fmla="*/ 92 w 150"/>
              <a:gd name="T49" fmla="*/ 125 h 125"/>
              <a:gd name="T50" fmla="*/ 76 w 150"/>
              <a:gd name="T51" fmla="*/ 85 h 125"/>
              <a:gd name="T52" fmla="*/ 84 w 150"/>
              <a:gd name="T53" fmla="*/ 96 h 125"/>
              <a:gd name="T54" fmla="*/ 92 w 150"/>
              <a:gd name="T55" fmla="*/ 87 h 125"/>
              <a:gd name="T56" fmla="*/ 57 w 150"/>
              <a:gd name="T57" fmla="*/ 42 h 125"/>
              <a:gd name="T58" fmla="*/ 73 w 150"/>
              <a:gd name="T59" fmla="*/ 66 h 125"/>
              <a:gd name="T60" fmla="*/ 57 w 150"/>
              <a:gd name="T61" fmla="*/ 75 h 125"/>
              <a:gd name="T62" fmla="*/ 57 w 150"/>
              <a:gd name="T63" fmla="*/ 42 h 125"/>
              <a:gd name="T64" fmla="*/ 73 w 150"/>
              <a:gd name="T65" fmla="*/ 125 h 125"/>
              <a:gd name="T66" fmla="*/ 57 w 150"/>
              <a:gd name="T67" fmla="*/ 94 h 125"/>
              <a:gd name="T68" fmla="*/ 73 w 150"/>
              <a:gd name="T69" fmla="*/ 83 h 125"/>
              <a:gd name="T70" fmla="*/ 54 w 150"/>
              <a:gd name="T71" fmla="*/ 52 h 125"/>
              <a:gd name="T72" fmla="*/ 43 w 150"/>
              <a:gd name="T73" fmla="*/ 85 h 125"/>
              <a:gd name="T74" fmla="*/ 38 w 150"/>
              <a:gd name="T75" fmla="*/ 52 h 125"/>
              <a:gd name="T76" fmla="*/ 54 w 150"/>
              <a:gd name="T77" fmla="*/ 96 h 125"/>
              <a:gd name="T78" fmla="*/ 38 w 150"/>
              <a:gd name="T79" fmla="*/ 125 h 125"/>
              <a:gd name="T80" fmla="*/ 41 w 150"/>
              <a:gd name="T81" fmla="*/ 105 h 125"/>
              <a:gd name="T82" fmla="*/ 54 w 150"/>
              <a:gd name="T83" fmla="*/ 96 h 125"/>
              <a:gd name="T84" fmla="*/ 19 w 150"/>
              <a:gd name="T85" fmla="*/ 44 h 125"/>
              <a:gd name="T86" fmla="*/ 35 w 150"/>
              <a:gd name="T87" fmla="*/ 77 h 125"/>
              <a:gd name="T88" fmla="*/ 30 w 150"/>
              <a:gd name="T89" fmla="*/ 73 h 125"/>
              <a:gd name="T90" fmla="*/ 19 w 150"/>
              <a:gd name="T91" fmla="*/ 79 h 125"/>
              <a:gd name="T92" fmla="*/ 19 w 150"/>
              <a:gd name="T93" fmla="*/ 44 h 125"/>
              <a:gd name="T94" fmla="*/ 35 w 150"/>
              <a:gd name="T95" fmla="*/ 125 h 125"/>
              <a:gd name="T96" fmla="*/ 19 w 150"/>
              <a:gd name="T97" fmla="*/ 97 h 125"/>
              <a:gd name="T98" fmla="*/ 35 w 150"/>
              <a:gd name="T99" fmla="*/ 98 h 125"/>
              <a:gd name="T100" fmla="*/ 0 w 150"/>
              <a:gd name="T101" fmla="*/ 59 h 125"/>
              <a:gd name="T102" fmla="*/ 16 w 150"/>
              <a:gd name="T103" fmla="*/ 81 h 125"/>
              <a:gd name="T104" fmla="*/ 14 w 150"/>
              <a:gd name="T105" fmla="*/ 100 h 125"/>
              <a:gd name="T106" fmla="*/ 16 w 150"/>
              <a:gd name="T107" fmla="*/ 125 h 125"/>
              <a:gd name="T108" fmla="*/ 0 w 150"/>
              <a:gd name="T109" fmla="*/ 5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125">
                <a:moveTo>
                  <a:pt x="115" y="4"/>
                </a:moveTo>
                <a:lnTo>
                  <a:pt x="131" y="4"/>
                </a:lnTo>
                <a:lnTo>
                  <a:pt x="131" y="27"/>
                </a:lnTo>
                <a:lnTo>
                  <a:pt x="124" y="29"/>
                </a:lnTo>
                <a:lnTo>
                  <a:pt x="115" y="32"/>
                </a:lnTo>
                <a:lnTo>
                  <a:pt x="115" y="4"/>
                </a:lnTo>
                <a:lnTo>
                  <a:pt x="115" y="4"/>
                </a:lnTo>
                <a:close/>
                <a:moveTo>
                  <a:pt x="131" y="56"/>
                </a:moveTo>
                <a:lnTo>
                  <a:pt x="131" y="125"/>
                </a:lnTo>
                <a:lnTo>
                  <a:pt x="115" y="125"/>
                </a:lnTo>
                <a:lnTo>
                  <a:pt x="115" y="65"/>
                </a:lnTo>
                <a:lnTo>
                  <a:pt x="126" y="52"/>
                </a:lnTo>
                <a:lnTo>
                  <a:pt x="131" y="56"/>
                </a:lnTo>
                <a:lnTo>
                  <a:pt x="131" y="56"/>
                </a:lnTo>
                <a:close/>
                <a:moveTo>
                  <a:pt x="134" y="0"/>
                </a:moveTo>
                <a:lnTo>
                  <a:pt x="150" y="0"/>
                </a:lnTo>
                <a:lnTo>
                  <a:pt x="150" y="125"/>
                </a:lnTo>
                <a:lnTo>
                  <a:pt x="134" y="125"/>
                </a:lnTo>
                <a:lnTo>
                  <a:pt x="134" y="55"/>
                </a:lnTo>
                <a:lnTo>
                  <a:pt x="137" y="42"/>
                </a:lnTo>
                <a:lnTo>
                  <a:pt x="142" y="24"/>
                </a:lnTo>
                <a:lnTo>
                  <a:pt x="134" y="27"/>
                </a:lnTo>
                <a:lnTo>
                  <a:pt x="134" y="0"/>
                </a:lnTo>
                <a:lnTo>
                  <a:pt x="134" y="0"/>
                </a:lnTo>
                <a:close/>
                <a:moveTo>
                  <a:pt x="95" y="20"/>
                </a:moveTo>
                <a:lnTo>
                  <a:pt x="111" y="20"/>
                </a:lnTo>
                <a:lnTo>
                  <a:pt x="111" y="32"/>
                </a:lnTo>
                <a:lnTo>
                  <a:pt x="107" y="33"/>
                </a:lnTo>
                <a:lnTo>
                  <a:pt x="111" y="38"/>
                </a:lnTo>
                <a:lnTo>
                  <a:pt x="111" y="46"/>
                </a:lnTo>
                <a:lnTo>
                  <a:pt x="95" y="62"/>
                </a:lnTo>
                <a:lnTo>
                  <a:pt x="95" y="20"/>
                </a:lnTo>
                <a:lnTo>
                  <a:pt x="95" y="20"/>
                </a:lnTo>
                <a:close/>
                <a:moveTo>
                  <a:pt x="111" y="67"/>
                </a:moveTo>
                <a:lnTo>
                  <a:pt x="111" y="125"/>
                </a:lnTo>
                <a:lnTo>
                  <a:pt x="95" y="125"/>
                </a:lnTo>
                <a:lnTo>
                  <a:pt x="95" y="85"/>
                </a:lnTo>
                <a:lnTo>
                  <a:pt x="111" y="67"/>
                </a:lnTo>
                <a:lnTo>
                  <a:pt x="111" y="67"/>
                </a:lnTo>
                <a:close/>
                <a:moveTo>
                  <a:pt x="76" y="29"/>
                </a:moveTo>
                <a:lnTo>
                  <a:pt x="92" y="29"/>
                </a:lnTo>
                <a:lnTo>
                  <a:pt x="92" y="66"/>
                </a:lnTo>
                <a:lnTo>
                  <a:pt x="85" y="73"/>
                </a:lnTo>
                <a:lnTo>
                  <a:pt x="83" y="69"/>
                </a:lnTo>
                <a:lnTo>
                  <a:pt x="78" y="63"/>
                </a:lnTo>
                <a:lnTo>
                  <a:pt x="76" y="63"/>
                </a:lnTo>
                <a:lnTo>
                  <a:pt x="76" y="29"/>
                </a:lnTo>
                <a:lnTo>
                  <a:pt x="76" y="29"/>
                </a:lnTo>
                <a:close/>
                <a:moveTo>
                  <a:pt x="92" y="87"/>
                </a:moveTo>
                <a:lnTo>
                  <a:pt x="92" y="125"/>
                </a:lnTo>
                <a:lnTo>
                  <a:pt x="76" y="125"/>
                </a:lnTo>
                <a:lnTo>
                  <a:pt x="76" y="85"/>
                </a:lnTo>
                <a:lnTo>
                  <a:pt x="78" y="89"/>
                </a:lnTo>
                <a:lnTo>
                  <a:pt x="84" y="96"/>
                </a:lnTo>
                <a:lnTo>
                  <a:pt x="91" y="89"/>
                </a:lnTo>
                <a:lnTo>
                  <a:pt x="92" y="87"/>
                </a:lnTo>
                <a:lnTo>
                  <a:pt x="92" y="87"/>
                </a:lnTo>
                <a:close/>
                <a:moveTo>
                  <a:pt x="57" y="42"/>
                </a:moveTo>
                <a:lnTo>
                  <a:pt x="73" y="42"/>
                </a:lnTo>
                <a:lnTo>
                  <a:pt x="73" y="66"/>
                </a:lnTo>
                <a:lnTo>
                  <a:pt x="72" y="66"/>
                </a:lnTo>
                <a:lnTo>
                  <a:pt x="57" y="75"/>
                </a:lnTo>
                <a:lnTo>
                  <a:pt x="57" y="42"/>
                </a:lnTo>
                <a:lnTo>
                  <a:pt x="57" y="42"/>
                </a:lnTo>
                <a:close/>
                <a:moveTo>
                  <a:pt x="73" y="83"/>
                </a:moveTo>
                <a:lnTo>
                  <a:pt x="73" y="125"/>
                </a:lnTo>
                <a:lnTo>
                  <a:pt x="57" y="125"/>
                </a:lnTo>
                <a:lnTo>
                  <a:pt x="57" y="94"/>
                </a:lnTo>
                <a:lnTo>
                  <a:pt x="73" y="83"/>
                </a:lnTo>
                <a:lnTo>
                  <a:pt x="73" y="83"/>
                </a:lnTo>
                <a:close/>
                <a:moveTo>
                  <a:pt x="38" y="52"/>
                </a:moveTo>
                <a:lnTo>
                  <a:pt x="54" y="52"/>
                </a:lnTo>
                <a:lnTo>
                  <a:pt x="54" y="78"/>
                </a:lnTo>
                <a:lnTo>
                  <a:pt x="43" y="85"/>
                </a:lnTo>
                <a:lnTo>
                  <a:pt x="38" y="79"/>
                </a:lnTo>
                <a:lnTo>
                  <a:pt x="38" y="52"/>
                </a:lnTo>
                <a:lnTo>
                  <a:pt x="38" y="52"/>
                </a:lnTo>
                <a:close/>
                <a:moveTo>
                  <a:pt x="54" y="96"/>
                </a:moveTo>
                <a:lnTo>
                  <a:pt x="54" y="125"/>
                </a:lnTo>
                <a:lnTo>
                  <a:pt x="38" y="125"/>
                </a:lnTo>
                <a:lnTo>
                  <a:pt x="38" y="101"/>
                </a:lnTo>
                <a:lnTo>
                  <a:pt x="41" y="105"/>
                </a:lnTo>
                <a:lnTo>
                  <a:pt x="46" y="101"/>
                </a:lnTo>
                <a:lnTo>
                  <a:pt x="54" y="96"/>
                </a:lnTo>
                <a:lnTo>
                  <a:pt x="54" y="96"/>
                </a:lnTo>
                <a:close/>
                <a:moveTo>
                  <a:pt x="19" y="44"/>
                </a:moveTo>
                <a:lnTo>
                  <a:pt x="35" y="44"/>
                </a:lnTo>
                <a:lnTo>
                  <a:pt x="35" y="77"/>
                </a:lnTo>
                <a:lnTo>
                  <a:pt x="34" y="77"/>
                </a:lnTo>
                <a:lnTo>
                  <a:pt x="30" y="73"/>
                </a:lnTo>
                <a:lnTo>
                  <a:pt x="26" y="75"/>
                </a:lnTo>
                <a:lnTo>
                  <a:pt x="19" y="79"/>
                </a:lnTo>
                <a:lnTo>
                  <a:pt x="19" y="44"/>
                </a:lnTo>
                <a:lnTo>
                  <a:pt x="19" y="44"/>
                </a:lnTo>
                <a:close/>
                <a:moveTo>
                  <a:pt x="35" y="98"/>
                </a:moveTo>
                <a:lnTo>
                  <a:pt x="35" y="125"/>
                </a:lnTo>
                <a:lnTo>
                  <a:pt x="19" y="125"/>
                </a:lnTo>
                <a:lnTo>
                  <a:pt x="19" y="97"/>
                </a:lnTo>
                <a:lnTo>
                  <a:pt x="29" y="92"/>
                </a:lnTo>
                <a:lnTo>
                  <a:pt x="35" y="98"/>
                </a:lnTo>
                <a:lnTo>
                  <a:pt x="35" y="98"/>
                </a:lnTo>
                <a:close/>
                <a:moveTo>
                  <a:pt x="0" y="59"/>
                </a:moveTo>
                <a:lnTo>
                  <a:pt x="16" y="59"/>
                </a:lnTo>
                <a:lnTo>
                  <a:pt x="16" y="81"/>
                </a:lnTo>
                <a:lnTo>
                  <a:pt x="7" y="86"/>
                </a:lnTo>
                <a:lnTo>
                  <a:pt x="14" y="100"/>
                </a:lnTo>
                <a:lnTo>
                  <a:pt x="16" y="98"/>
                </a:lnTo>
                <a:lnTo>
                  <a:pt x="16" y="125"/>
                </a:lnTo>
                <a:lnTo>
                  <a:pt x="0" y="125"/>
                </a:lnTo>
                <a:lnTo>
                  <a:pt x="0" y="59"/>
                </a:lnTo>
                <a:close/>
              </a:path>
            </a:pathLst>
          </a:custGeom>
          <a:solidFill>
            <a:srgbClr val="C5172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文本框 9">
            <a:extLst>
              <a:ext uri="{FF2B5EF4-FFF2-40B4-BE49-F238E27FC236}">
                <a16:creationId xmlns:a16="http://schemas.microsoft.com/office/drawing/2014/main" id="{C5D5F1D0-A1A5-45AE-B64D-E13F2A6438B0}"/>
              </a:ext>
            </a:extLst>
          </p:cNvPr>
          <p:cNvSpPr txBox="1"/>
          <p:nvPr/>
        </p:nvSpPr>
        <p:spPr>
          <a:xfrm>
            <a:off x="2466430" y="3556482"/>
            <a:ext cx="4211154" cy="461665"/>
          </a:xfrm>
          <a:prstGeom prst="rect">
            <a:avLst/>
          </a:prstGeom>
          <a:noFill/>
        </p:spPr>
        <p:txBody>
          <a:bodyPr wrap="none" rtlCol="0">
            <a:spAutoFit/>
          </a:bodyPr>
          <a:lstStyle/>
          <a:p>
            <a:pPr algn="ctr"/>
            <a:r>
              <a:rPr lang="en-US" altLang="zh-CN" sz="2400" b="1" dirty="0">
                <a:solidFill>
                  <a:srgbClr val="2E5660"/>
                </a:solidFill>
              </a:rPr>
              <a:t>Average increase rate: 25% - 50%</a:t>
            </a:r>
            <a:endParaRPr lang="zh-CN" altLang="en-US" sz="2400" b="1" dirty="0">
              <a:solidFill>
                <a:srgbClr val="2E5660"/>
              </a:solidFill>
            </a:endParaRPr>
          </a:p>
        </p:txBody>
      </p:sp>
    </p:spTree>
    <p:extLst>
      <p:ext uri="{BB962C8B-B14F-4D97-AF65-F5344CB8AC3E}">
        <p14:creationId xmlns:p14="http://schemas.microsoft.com/office/powerpoint/2010/main" val="2651067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890A531-3E16-4555-A31D-E47ECDB6D5E7"/>
  <p:tag name="ISPRING_SCORM_RATE_SLIDES" val="1"/>
  <p:tag name="ISPRINGONLINEFOLDERID" val="0"/>
  <p:tag name="ISPRINGONLINEFOLDERPATH" val="Content List"/>
  <p:tag name="ISPRINGCLOUDFOLDERID" val="0"/>
  <p:tag name="ISPRINGCLOUDFOLDERPATH" val="Repository"/>
  <p:tag name="ISPRING_PLAYERS_CUSTOMIZATION" val="UEsDBBQAAgAIAMto1k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LaNZIqok5BfEDAAAsEQAAJwAAAHVuaXZlcnNhbC9mbGFzaF9wdWJsaXNoaW5nX3NldHRpbmdzLnhtbNVY727aSBD/zlOsfOrHYtImTYoMUZQYBZUABeeu1ekULfaAt1nvut41lH7q0/TB7klu1gsECmlNe5xyQhF4duY3/2e88c4/JZxMIVNMioZzVK05BEQoIyYmDec2aD0/c4jSVESUSwENR0iHnDcrXpqPOFPxELRGVkUQRqh6qhtOrHVad93ZbFZlKs3MqeS5RnxVDWXiphkoEBoyN+V0jl96noJyFgglAPAvkWIh1qxUCPEs0o2Mcg6ERWi5YMYpylucqthxLduIhveTTOYiupRcZiSbjBrOb2cX5rPksVBXLAFhYqKaSDRkXadRxIwVlA/ZZyAxsEmM5p4eO2TGIh03nJe1FwYG2d1tmALc+k4NzKXEIAi9wE9A04hqah+tQg2ftFoSLCmaC5qwMMATYgLQcK6Cu2GnfeXfdXuBP7y7Dm461oY9hAL/XbCHUNAOOv4+/GXhr9/3/UGn3X1zF/R6naDdf5DCiG4ExHM3I+ZhZGWehbAKmKfjPBkJyjgW6TdhVKCxzDnNJhDIFsMsjilX4JAPKUze5pQzPcduqGE33AOkFyqFUA9M2hqOznJwHuAsIBqGuVzVxMnrVU2cnm247lrtD27ttNKjWtMwxuJBWmGa566TlmxjKTZcM89kJHm0cgiSEURdmsBaTwzvmWgh55FDxpgEjq5eZIxyhzCNrocrYZWPlGa66L3WOidBLBwSQG6GW6EIY5qpjYivom4KP2z+2ZUa1F82FJb0GOsfMucRmcuccHYPREuCac4T/BUDWW8mMs5kUlCx3zVRnKFxUwYziM7LKHqPKpIcJXG4pBy01fAxZ5/JCMYyQ1ygUxxFSGfK4lf3Ak6pUg+gdGnjM9si7e6V/+6ZcZBGUyrCPcGxNiBJ9UHw6ZwIqZdyGI6Q5gqKpEQsKs7K+Fb9+TQoluTcpvnfTsYa9AFTchgt+yTmhxaUVhvTadGIprkKaGxBhimxmHgQ4mRhIoeygCEVRAo+JzTE6a1MW0+ZzBVSbANbaPXzFlp5wkTxNMEpiBqzCLJSkLWjFy+PT16dnr2uV92/v3x9/l2hxV7rc2rU2cV2+ejiLCf1zfr8gdB3luiWbEtmiSnUaEvp7heDxQLbHvGea1bP7k1ULMynuIiG/sXg8poM/OFtJxjWyxRDV2Lf6TDGchqb98gyMr3bANPhl4I3US/D2B/4v5cCxASW6ptyaru9Ug6/KcM1sJu8v7bFS5mAk39iJxnOfs4ShuX7v+jjx1rq10fAf9LGv/RCaWfAgdoYaBbGmNGDVcGTH5OHDO9Tiph9Wl0BN+58nrvzdm1OEiZYgnE07wGrK3nz5LiGt8idR5UKom3+h6NZ+QdQSwMEFAACAAgAy2jWSCyqiduxAgAAVAoAACEAAAB1bml2ZXJzYWwvZmxhc2hfc2tpbl9zZXR0aW5ncy54bWyVVm1P2zAQ/r5fUXXfCXstk0wlKJ2ExAYaiO9Ock2sOnZkO2X99/MrsdukzXpCqu+ex3e+t4LklrDlh9kMFZxy8QxKEVZJowm6GSmv53mnFGcXBWcKmLpgXDSYzpcff9oPyizyHIvvQEzlbHABvZuF/UyheB/fFkbGCAVvWsz2D7ziFzkutpXgHSvPhlbvWxCUsK1GXv5YrNajDiiR6l5Bk8S0vjIyjdIKkBJMSN/XRs6yKM6BBk+X9jOR07s6/foD2o5Ioizt5pORMVqLK0iTfHVjZBzP9O1pVRZGThMU/FUa+uWzkVEoxXsQ6eV3X42MMnjbtf/TI63glUloyjldxHcO5bjU42eiujRylmAeZBydrYJPj33rXQTyX+O5R2ZcBadPJq8HC8EUPaewVKIDlIWTs8mavz12Ss8HLDeYSg2IVT3oSQf9hDsZrkl1Pe4PvBFWRiCv6BGvnHYNrFy8ETDV9/jV6tauiji+d10UoICdV0YR9soe+Vun9QgZKXvkMyUlPDK6P4IfWhwnlPgW+2Kezr62AsP6GPIVTsFqPD2YwZWRa68ImIaXsJQmnBfSgKkayqzOhZQdxYQY3pEKK8LZL4PL9/YxEmUHBt9pw32FFFEUhtrNxqiXdFwve0670VvTdnQ/Cv3j3Hmm9A6/nmOlcFE3+kdJzmeedz2398yzYYpZkxoP4p5t+FRSg8UWxAvndLIfxhVMBnM3XGNwlEVZQNlwnpG/ZKgArGtyEGtdNwKhcVKdw9Wkqqn+U68E3qBMCSNGx1S1vo5h8t6XkcI3AWBR1KFr3cFZmo4qQmEHYfYjhX3w2MuQ1F061nA36gE2Km45r5nUk35V9K0S41LDAOFVxzXMcJbzW1jhXNqXJZMflnA/+slaDtvMtF7s3Sl8KyU3a/txCrXS/Df5D1BLAwQUAAIACADLaNZImMCOJccDAAA9EAAAJgAAAHVuaXZlcnNhbC9odG1sX3B1Ymxpc2hpbmdfc2V0dGluZ3MueG1s1Vdtbxo5EP7Or7D21I9lk75cUrQQRclGQaXAwaYvOp0isx5YX7z2du2F0k/3a+6H3S+5MQYSSpKaNmnvhCKy45lnZp6Z8bDR0adckCmUmivZDPbrewEBmSrG5aQZXCRnTw8Dog2VjAoloRlIFZCjVi0qqpHgOhuCMaiqCcJI3ShMM8iMKRphOJvN6lwXpT1VojKIr+upysOiBA3SQBkWgs7xy8wL0MESwQMA/3Ill2atWo2QyCG9UawSQDjDyCW3SVFxbnIRhE5rRNOrSakqyU6UUCUpJ6Nm8Mvhsf2sdBzSKc9BWkp0C4VWbBqUMW6DoGLIPwPJgE8yjPbgRUBmnJmsGTzfe2ZhUD3chlmAu9SphTlRyIE0S/wcDGXUUPfoHBr4ZPRK4ERsLmnO0wRPiM2/GZwml8NO+zS+7PaSeHh5nrzpuBh2MEri98kORkk76cS76PvCn3/ox4NOu/v6Mun1Okm7f22FjG4QEoWbjEXIrKrKFNaERSar8pGkXGCPfkGjBoNdLmg5gUSdcazimAoNAfmzgMlvFRXczHEY9nAYrgCKY11Aaga2bM3AlBUE13AOEAPDWq574uWrdU8cHG6kHjrv12ndGmVEjaFphs2DskVoUXhTtFIbK7mRmn0mIyXYOqExsiwwl+OSUxEQbjC3dH1qLAPmjAvk39ru18fSbCWXZrTUGxyuebStnLZ+7yoD+g+XnBPdpfpOVYKRuaqI4FdAjCJYuCrH/zIgN8eDjEuVL6SCakO04AzIlMMM2JGPow/oIq/QEm+LQoBxHj5W/DMZwViViAt0incLyrl2+PWdgAuq9TUoXcX4xDV9u3sav39iE6RsSmW6IzhWG/LCPAo+nROpzMoO6UhppWFRFMbZ4swnt/q3l0HzvBKuzA9djBvQj1iSx/GyS2G+GoG324xOF4Noh2sBjSPIsSQOEw9SvBm4rMAXMKWSKCnmhKZ4H2s71lOuKo0SN8AOWn97hM6ecLl4muCqR48lg9ILcm//2fMXL389OHzVqIf//PX303uNlpuqL6h151bVyZ2r0M/qi4X4FaN71uKW7Zkqc9uobMvp7at+uZK2r/gotAvh9t2yWIE/ZrUM4+PByTkZxMOLTjJs+JS3q3CSTJphg4ztbz0fm95FggTHXvCWRx/F/iB+6wWIJfGaBD+33Z5Xwq99tAZuN/dv7GWvEPAun7i7CW9zwXOODfm/mMy7huT7h/qHDOb9P/rc2D7UYAIt0wxr9Gh1/flX2YMS9l/iwD2tX6U23p2i8Na31BrKN1/5W7V/AVBLAwQUAAIACADLaNZI+GKxa4QBAAD/BQAAHwAAAHVuaXZlcnNhbC9odG1sX3NraW5fc2V0dGluZ3MuanONlE1vwjAMhu/8iqq7Toh9lu2GBpMmcZi03aYdQjGlIk2iJO3oEP99OOWjad1BfGnePn0du3I2vWC3wjgMnoONe3b7d3/vNEDN6hyufZ136BnqoeHpHD7TDHgqIGwgxeHTo7w9EZRxKJzprPxAW1PzCyW+WTBu6rgiLDShGUIrCO2H0NZU4l+vsn1VVUW1Ns9ya6Xox1JYELYvpM6YY8KrV7fqBTZgWYA+gy5YDJ5p5FYXeXJ8iDDqXCwzxUQ5lYnsz1i8SrTMxbwr/7JUoHc/fFUBg6foZeLZ8dTYNwtZM/FkiNFNKg3GwD7v4wSDhDmbAa/5Dtz6B/WM2wU16CI1qT3QoxuMOq1YAq0uDUcYPiZ2Xq1uRhhtzsLaVsTdLYZHcFaCblmN7zE8UKpcXfADlZYJdqSFtnt+RLlk81Qk+9QDDJLDw6JtV/dOhbrjj0NvhGRjhJbERGZdF8cFU2/JwTWNrFNq5jklCkqURGJFgQV5Gtu8RnD/FXyfO0txFCu73vYPUEsDBBQAAgAIAMto1k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Mto1kibbXtbYAAAAGUAAAAcAAAAdW5pdmVyc2FsL2xvY2FsX3NldHRpbmdzLnhtbA3KOw6DMAwA0J1TWN5bYOtAYGNkAQ5gBQsh+YNIhMrtyfaG1w1/Fbj5SodbwPbbILBF3w7bA67L+PkhpEy2kbhxQHOEoa868Ugyc84lJjiFHr4W1oLME2mZ0VXZsO6rF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LaNZIYv5fY8oIAADwPQAAKQAAAHVuaXZlcnNhbC9za2luX2N1c3RvbWl6YXRpb25fc2V0dGluZ3MueG1s7Rtrb6PK9fv9FSNXV7qVqviBX6m8rjCME7QO9jUk2W1VWdhMYhRgfGHsXV/5Q39Nf1h/Sc8MEINjO5CklbYlbFbLmfOa85zhaHvhk+Mr65BRz/ndYg71DcKY4z+G/Z8Q6i2oS4NJQELCwuoecu/4Nv2m+Q+UwwAaMsu3rcBW+GrYr6Gh+EHdjtxVu/DWHDQbqNPEDdxFKm4psHYpqZeSAmtqo670qgcsIr4BWRCfHefaq2ZWXxJofkgCpvk2+d6XstjppewOrgLLdgAv7Leb/NklUndqkz+oWW91WnjXkCVJaiOlpdbV2q7TuezIdYRrzVZN2g26DakhoXqrVb9s7+qdRkuCt+FlG7g08WUbNTvNZkPdNXADqJEsD9SGsutIl/W6DNJw91LZDYeDTq2G6vW61FR3rbY0HNQQYEvAQ5a63ICSKg2k9k4eyPWuhIbKcDBs7rCK20oLdRu4XavtmoOBVKvtjbvfXdpce2ju7STmfIXhURccXeWxVT0SXL3FOggA2STeyrUYQb7lkU+VBfU84lfimBTxm2AkqmShERDAnL4vQtpnIuDRLwu62v6xVxUrCZpQJZ0LaThy7E+V+Zox6l8sqM+A1YVPA89yK/0/ROESbyYPJd2QoAjdg7Uge3Ed8ZOXLJYFIQzPOSIw8MrytyP6SC/m1uLpMaBr386l5nK7IoHr+E+AXbvsKPisINcJmcaIl9EPd/mTn2wF/gwJV6+N+ZOL0rXmxE0k1sRPAbq9yNctckC6cUKHCVK5zp9zpCvrkWQd0JX5c57GBylZr3X48zoRI98ZoEs84xtn0V1rS4KskKhCnqWiq/WqaDytAvrIjZ2le93Rz3QuhYLjP3INa/zJRcQ3yAXm8lJsNrF/9QAxfj2sJT0PpIBz08UlBgmWk8FMGd9MZP3rbDS+Gs8G2lWlr0RZiXha/tJod7/XW22oXDFdTk7GjTwaZXkhwaxVy8dLN6fj0QwY4tFMx1/MSp//XZh0fGuONB1X+vE/CjOYTPFdpc//zkN6O51i3ZwZI03FM82Y6WNT2GWETaxW+l/pGi2tDUGMoo1DviG2JAjKsxMQFLqOLRZ4yXb8NckhTx3fyJo+m2LDnGqKqY31St+gQbD9k+BsrdkSgmdphch2QmvuEluIhRAR66t0h4I/bOkAJvUsx7/II30q32v61cwcj0fGDOtqAqn0sW8jNbC4pOKMprKBp8AjsKB1v418JqJPcECy6xZmcq1dXY/g1+SKXDuPSxd+2Ru0mWBwyYT4OQghcPAUos4w7sdTldsQBCILraww/EYDOxM0adfl4K3pyhhCUzFT/E3OJuENjnf8BYQOWbAc/G6wYchXeDYYf4EYh9wcFyQaf4aU/FyQ6Cs2IIewkYNMl++0K5lnBE/DJEGSHFxYPN7dLbIWC6Dj1tw4dB0ChFsY0kRkY3hRWJKBf70FR2ry6ES2R4zB2OLt0dkQUCWwoc3lkAVlSMEqj65fb7W/zoayNsLqDMJNHd/PTFEluVDP2iKfMmTZG8tfEDQnC2sNmbCFNduxxRr3vFDht7XzO7JYXH9+jkuXruIvP79BpUzBO6IZnJdBGBxTVuw16dxs8Q7eqAiP9ZNa5DHAm1UwFKzLU238MS4KHW/tRlX6Ixz1rFxRZ72qx/vtld9t/wFljKgEDzSoaAOHFiLC0Il5y4Hm6RYi1PQhiIsvi1Dw+aW0EAN9HPPQKXoHmzuwXEaRO7BoMRb3eGBoJhy27smc3z5yEItcjbx23N/8jugSuJM/p+qcPFA4L7nE2kQHGehdwv15vJw6KmVai6mZI1BcB56PUVABV9fx+B0qH9vbG5yYIuoGmf3c07Vri+x2nSfREcDOa4+8PIc9BNQTUNcKk7iOmtJf3qlItMVpJHdS7ADxnKC5fZXKz3d5zMDyVLmeKbKuYH6j4Pns5qeD7OA2GZnGbCQPOAdIE89iiyV04Qd+z8vPK7oRqHgoA7948waxgsXyX//4Z342B/pEUBRD/1yUDyQ/r5r4md/fdMpI+PccfEx5kCUVLzkJ4wtVQpr/fmVqEKAfcmWxorbkUY9/4solGlIgdqNsmrJyfQNZYoikoOsAzoIFmdzI089Q+MRZv9K/sYInKJwmpW5RRsLyPDZZYR32V9w1cx2fFCR/dyfimze1yUxWVXH3hxx1ncVT1H5tuMDEn/mQSx+L8FOuZR2q8wFLYjusOE/R3JKqBSUhet8XhM3RXvcM2H9QcS2o4SzzfcZnAXUn/MvWy0+5gMA/xEEY91nAr/TJWxojXNJvse/6D5YbAloadIg6AR0m/LAYs8zCDrGnPHfsNN8Ycoh4R13oC0q0nRTrLPyQSlEG4stvWsAz7IXmcM2Kl1Kq74GH+Dr5zl7gp4CH+AbvKWO4173U6XApTZp8jhtYQRqex3eAQ3xRpWKc5C2LwzUY8c+yYWojMSCL6VGb9EVvNB2PxOnMYWmFqyc07vnPx5cbTjPfim2HfOyQWdiHb/V8/PaYw1xyOrjFPiAF06YW78cyIMY5lgLR+ODQGBEUse2KfKrARcRaLHmlDyso5vGpws0ZTWhO0a2SesbLWYpSaHOe1BP1XJTzQiJ9XsWLiaJRsp8n6lVf2KlXPeehXsz2tAP9tTcnAYYYcKDKxR7KAtPoy+RT2J04kR7QnVhNM2BL4O3DHSnJhBQgE1jiWJVkS/SSXoezJXNcsiFJqUoBUsY5v/9eCNlxPrhlNiIPLB3eMaRwFsS1bh+L2RqYgp+kEjeytJCDlYJJx6x5KHZ/pFolzWev45F2lJRpHu7pCk3ZgderR0QB7inr96rpNgs16siU9ezoNZrcltPWctpaTlvLaesPM239qRy3luPWctxajlvLcWs5bi3HreW4tRy3luPWctxajlvLcWs5bi3HreW4tRy3/iDj1j3q/8+0dU9UDlv/N4etOeaYHz5tzUH4w45bo/AsPG2NyMpha6Fh67Gp6cdPW093nY8dtqa0+i9MWw9hQAr8Tv6n7n8DUEsDBBQAAgAIAMxo1kgugG8OhCsAAGRrAAAXAAAAdW5pdmVyc2FsL3VuaXZlcnNhbC5wbmftfQk0lO3/dwpJCnnIFEaJnpIwKmSPqCx5kn03RAlNU9YZE8qSyShPRhEtjyTrlPWxjMIM0Uxa7FlmkixjGjJjmeWdaVXx+7/nvO857++8R+fEcc99X9f3+n6++3Xd30mwtjJbJ7xJeMWKFesOHzI5tmIFP2jFipVXhAS5V14Omf/L/cUHPWZ2YEUhQWaE+we/r5Gl0YoVGNRapqcA9+81Zw45QlesWF/P+8+HD3rgvWLFqdnDJkbHQ90obwPyYB2OBh+rldwvqBp+SBHe1LD9mu9W2tXYh6HpL6X+7tz6x71G4S2SpX4KDpfbhPr+8bqz6bJi9x7R7m4naExZgmV+a//YR3eIb8gJust8/hjzRMGU9plDkb7tfRrzN4naHY79pScIxnGN+PSg2rCZUXts+MwkGgubmr2kCnuSs0mtbsUqkYU/6m5t8qs08f7jqu0uA7lTnJkOBKtDB259YMMW8Z9v5P5w8ZIHJdIhEt7V9G7/AyIjm36/oyCqaTeJfKe8L3zsFPCdYi5S/aWOoLTHBb4FPybioprU5C53pIc+peIlJsLouho/j4I8LQ9CxrnBaAeNYguMf51D7cy04Nb6UL9323Bg9DbQrx9iRYRA2wLtsypm75zDRv4ZVqvX/9PnhAvyxslbmn4mSdrDQ3pVtIhD3JOd168/+2VMIRA/IFrk11XEqss3XTgvnX/Nvln5Zz78NsHt13Xo2k/Z9f5FNcEz9HIs/OOdlTtvr6Q9lo9UaiDG6j35W974VbeAr+g+/CErwNcHo+Z9B7LYI1nrg2qmU2+kCz+4IAw7KkDyNWYim+iCRrHyCleUEltn5hlrE4d7oYSv0z+vQzDxiLTa3AvCD+qahRuI8aeJYt5CoJd+j5qQjESR72xArEvDfr7JTuCR3gEuvWLeC9ZgfcLDfyU5WNKaT1LM2++Aj+WfiS0z81WTpEpG71ewDDU8Lt/nLcNZsokuogPiB0aLLmDPM5HTlh69hbwbokUsH+Sv8YEAghRjv/Ok7g9LgeOGAmU7kymSwd5C+vzABTz8G9B5s67ClXcDP+CmtaPEMxKoT1jkh9AG5Pj1z+A016tWf3z63JfJmSQ798+1P+9wDx/JfuyO6unRTmJpEl5N+MKBLRLl4J6Odo7+9DSUAZ9gBzrr4PPq/uQSLbwI0eO3DsFHbbL26zI/1scxqof1qHOwyebt/do+/PyQ+fk+Rm3I2+dzY5D5Od0WBH4mJyty7oQFk/HaTOf+2z42a/wxsXYs2YacpBcLZZSXByfZRLXtlG96cfHZTWspNM3O48dcdIsHWxviDyP4AeptQVkqnX5PnmQbmSKDhkPfXTULJLAaJI5WT5V2SkLS5RXk7MdHHVbLjCFUi7JZCJcYUckK6hIL8N7uJ76zpI40O5yF6BikUYW2bEXGo8xjkEOHuyeQ5y+c4Q336mxOU64soMtJumglI3sBQAI/AJLXEfevUndywOjXUh74USMgzebmD2OQ9LTuedcMYVBSjb1pmT4urw65JCGuAb4Nc3DV7rBUnZ2FPmamPTteykHf64EeTau7CZzI56qJxE7/A44uOOcoz+/K0mT1r6kIiLQJiGDS0tE1JdYKbARLDhDs7b1XGuG+hLQ0WTU4iRVHrnqudbT6zokIDpKeY180mK1I6+yOiChB35BZC3pUquYmMGG+hDxlJnROqibuQqGwex6t393dokXS0+g22xwyfjTdrrrLt6q/LL0hHT4R1i4LzVJeQmI1tBOt71KqQz+1mYmK6zcgerK8XWOlVNL8+PCT/Xh2yYhdctuB+CFEed+8V9gVCkSu5ypkojdi9J20ZNoSGHhQTZTd9j8SUXSyFnd3R+SHHDBJO7OrIZ5MIv6DC0N7HoKxunyzambnMER6jm1PAIXdwUkqwrMyN4VwRx57pyWZdmdll5unWeyA8ccnPyyU4Y0ogJJjoZHA8dtli898O3iOPM7VXY3j8j3K401iMCH9BfbvTw21+m0te7km6bWdYfKdNdf33tm1m1xQ94Mfr60QGVz99YgV9o64JAuIFn2yeoGR9BE8keZdKShpHdUtLATac+eR0t+NPtWS0t8FKKp7BPU474Jwq3XU6aJiBeOPW2YW2tPWOpGUXR23V+60duYzilU63n7xUQWyfGX9D/ulw4JwrVcUYAmBSfO8NrSJa11OKS+unKdyDAhc26VmLPCo5mmSyJO4gZgftj8KtErD4pFLjPADw4DF5cmQ8gnfZWsocOKBYZl959UtM2Kwn41r7OFUf65tfVCwuBI8uMXWquLaZpEldKtVrfnsOi46pT+sc6iy2o8Vlr4C+trz/T8DPyOdXc2i98R1uCNYH7v9i2TZlH72c27woXYjaqYviUqbcTNgXF0UGC3NsFkGgsOo3xxUDQkdKyg/hY64xRWkgajj8rXl5Ajd2g4BwCZLx3vNSp44Z58fLNPyHeh9pxjsOcNlaxp2pXP/WJe+l1mstcmfTxcunc8Ix0w5bv+A67W4rAP5WCqlRwOCpi/9ULmWC/Jg/8vDwbxRokW4fnYh8p7cYOB91j//HpDsfMiF7tWm+ycDsqcCy6O/i15rkGEyZm8jtEq41Z0rm9xQYAHr69QE+QFTR4+53hE+bcvl3cl1r0ryi1uxT0nadJmvfrUulUtj+x9Eys4zbyVnCCG10NDBSxvXIya3IyYJw776UzfqE1VrQ2mrNnrzApMF3BMBD+yORhbBKf5x9DBa60MPD93YtE+z1lGOOz9mcWaz4lAIJjluexZs8sMwkD0IdDuXy4XfP+1+6XVC1Vvh9d/IVMNGPZRXWBmDZfVga264NJooKx2n9TtoR4oB1QcT8Rs403d4olGLJ83vdEFMQLMi7A9tJIDtTXvpvVBigFvhr/EPN7ayNTLll1K/6hTZ4K2sZIfRIBUauEXODqXLN8YJtx6LorPO7XzgICjr3A/9QpLPJR+2pBQRM5z2dZQykeMCAFo4q/Mqhh1fpOpeBZTIT0tuHJ7by8I87A1M5OzeDoY4I4Pw5T3d8wL5xI2cpPnIoev2fdrD7e8CU9cUjaU9XnnUgPXJUitkYuiYJ/OaK2AReLmTYBQUlKxp/TYSBUL7vUDtTy9LA42M5+MDpmiA8nIMpUwrKN8Eb7J75WWhfV4vpbj2tvzNaGeCOFBdifBmoqhGnZRh42J/HrhTrF91MHSMfA3yH5hMqIKhkOdvi/PVz+kpe8EitI+Mlzlg9ygeiC9L3Pr08kxIBDFRyHxrg9+Tg72IjHsU4YSeVB2T7iPT7dtecAWkQLJi2+14fGSz1iKStjMGqRUSkWt2cT1G4S6lwmEiyU8H1F61LVVVxxGLNZXBwnYcYXJysS9e9H2AVvYoEEJG3M9VtCfk489jlbnXpnrNzZ08Qsd93FpG14D2FHjeTJVMnbV30MVngr+yrBNkLe5tcujMeFFMCRpeYkuib0gGU2PEy0vR1xu882uOZ19SwDyrzqhrnLFJKdXSj/57CJ/L+FjRbwO2NzgmAAqiV4rQklzvLSIwkkamEUHI6UqFND+EpycLlCyk6LTi7K5Qv6B2wPBp6iXMeiUvi/l4ecWnl4P7pt2D4/EVMMCzQxIOKFsBJ4HuQuSJGrhedKIQ9WkYDFcB1dHkGup2NUt/5VshVZIy3yeK/DyRBIFuf3BrqJ/Ozu4Il4Z595Jm23mNqyqn4zHi50ps380EWeCcrDEie7vJ7rUAv7Xq3bNe18pFtLtnUyWqQvPHNK2Q0N2oRBpFNSvtSF7d3uPyFjjGsbW7CCyGSxovshYCLbCf0jjDg8niKXlSJ3bZX0TryLdLFPt4iKF2JAXhTW+LDZrCcHiMwZvuA7HBFhYTXMfPwTJt8mha7Tp7SBljRQf9MLBWSJI5+0jDXoszerHztlFnuvvASuzNqQoZiYZnAIEZwhpf1toi3MJU3pUJJqp/FYvTgAdCoImOP16+eVg3bScfDFSpRw5Z5Qzdk/rdlBgmQ2pSrFEWAuHHb18C5BxAVogaxd7fa/Gq+8jw20CBuG+rSeu/IH8Pf7xN+7jHuPBvmRIvSZKOWDnalmeI4nn6xYVIvumD+rpz6yWlqxa3uLjMC+Gfdr64t3IJTeIzMkWdvA19UNcpKbbYStTp/K/v2UfJ8Uy+U/0eFeVdU0XFoUl6+K/3FfsM9G77UNrhplNNw23We3+YwM3PzmRLxn/xVJhpqDd83rhrFbIjf2ESOHBs1bCSahCWRR9M72e+32LnD3/Itwq66fNjG707r3vaCy4IeoylK14e9BI15zqzyzvPnFTrxnVdvcO3vm3F4+Ir5UcavqfQcVHKN5XD/uT6X3unqHGi/6+qzfXfyrc0wxx4Nxz/Ef5gk2zFiDHDUV/Jk/vn52H+XCSMcBmpbq4/xidZcXdBFPYG+IP5C0ZYPAy7TkjX3cWNs5QfLh7IVNytvBZ39zMzF49kFiVhYSD4X0BCQeXLz8WUKQPOVH0Qhx4EjJy2R0x/hBowoPpvLkQ9WdfAOAs7imcEw1BB8MXjXYKlh1vY0PV6MEovmJch8CQlZdNXAduyaAxKsHTLDB/dkdJxeHvR0x2DvS8NYUVrQRclnwovVDC1M4GTXpqxzYV15EjpeOp5npKavHq0ErwgnuNGRo3b6JEWXnrEzGE1+d8M0tML8vXb7JKfcBlYv+mupyMcM/cjaBITpPMDqHBqhKj+cGHUGTL70mZu3KZx8Scl8/QISqaN5hXJwQiOMb6ZYbj06r56zTBJrr4Z71HJU7Pz/DEfPwAaK16+5gY/gBGkGYtOFVK/KP2Lwm5pcoiT45oC3NzwgX2fIv+MuEA7dn5hAabi9ZciS0XWk8Y5uHV1iclKA4uViJMxGgTV7wWjugxB/i8+vt7c/KL0gV8N0xdb8TXesPUh2EoS84avf70B9O1Z419rI2pIvu+XeeakwOJYUP512e8uxWrVgud+sfwXvl/+bAptr2vb2+oWZdp/S36lv9G0aOT49fLnsBF0uAZjF/xdRrXXLXjuV1/6/fKLktiTTna2711sadXhbl8rTfKfGf594oUmq34BPTzb/2zbNM6p67tuvd/zg4mLmO1v9PCiZEfbG1DbxqnRMJ+vNyxg4iIW+9tlnhtTTnm92d/nh8N5dWHBc9HLoC6D+n8EqilRnpybk7m/wdcCWa7PTZM4s8Vs2ETlcGBSYlGQLLaWpQCcPTSaVlEkCv9g7EtVhepRaLr0TjA1IySMqcomqcqRNHAU7aAyuS7acKSUN4Jt8Lde3Yz2ZuTwm6lnP7J+Tx4HPkh6wyZTsqoHP+Ug5nI2Cgir73saN+S7VurRHZOev5JvVJs5vJwYfs1qLHUJ16PUovG76hOHWNzR33fTkZKLxBQ81oTzAzgzKE7ozDP72rPxHLf9NNGIHKVeiow4f8PEpf65gv5/18h2B8ZJ8Tdge9bH2Ww5gkyANqhDMoOzxjzuwPUmNCaUD1w/PyDm7v/EvIo6tLcBE4Bu3v8P12HZr89ijfsGBfvkE6tkqrZf/ABB8rC/e9J22xzhZHb8dy1o4QHYptDkp7MDpLMuidLkN2i4VtsrGshnCDM1FNtSx0voJfgbzI1JHLI/hEOBjR2GX1yt4pFQ7DM7eb1M4t5b917EWhlShY/WBh0rEps0U8HRsq+aGGo5Qqo47yGOUsfhtUn6qecv46UYXbVSHMSubSPidhk6cb8ph9BnXFHy5M6WnWVKfZ5BLDmAirSDIIDGCfACGhlaMHsqe3ZfgaqqJHy8c6v8khwFrtVuZHpxTQtjJt7wLmV9wgVPuHNvbS3B5xCGyQFz78NLACk1GiSXsfmuh+CiHgGuEItZtpxqdshTzFQlbvwKyfHPcMh5J0NObagVAaUGMQFRphdXi1s1dKCfPM1FP2xoOeyl2TCZLZsTjfTpFAOnGjVgqNfBQUdurgFtPaRNh4y0QMMvSasI7Z+ekp9/jE+HCx+8uPWnCglvBlNhUKoEQ4hv620/T1wlozee7NVhPP4h3pB8PFl8S/MkfE+7EU7xidG+ps6pjU67w2S61IO9/fb4XFFKvwgIGloQGWTwNOQeqMkv6HTY6WPw3aFapQoK0bFCqt2zJB8lcasSWYExrP5Lt3/bniaEJhwef68l6V2CLixBh5cwCuNpFPi+7haXVGo5prpWCJRUk+vLL4XvU1CQOxoBg0zMOMTu6DL0oob+ZvjEeDqLzDQyHU9yqO1ViI6x0VlPoJj4lTfSKM+1wdFyEiwhsW4zpP+TA/zrWhDla+C6mXTxO0bcUfvofYAW/AZ3FEp6c5TJZiBDgtGmn4ryB8iZCLUdSPTR2zoQX4SntBThwX4dJTBYxKqEGjwvf91yM/UNIE/jBzO/KD+Yuq0bgspk2pSE2G5enFBuIBIjKj6xM18rxIBnhOLv+wjgFpT7vtmumTzFAyJb/pOt/Tku+9820cuPLT+2/Nj/P491bvauZtRQ9WYyHgsaMOsNYPEJBcR52xiowdpHdxi8SgP64cI98bpsXjYoFzGunuIoES44ERXFKzAcGog7PKAacAY36xP/I5Cqq2xusTmq57MhQlQJE+zWW3RrIz6Tyrv/15DMk5sXcj28mzY3qrim/CGtxxCGwjP+/eLff4/toh4/RnNqaMrus88GuSFR/C1A8Ak1tTtfKvoFqFbi39JjeqCLWw+I/0/bwKX/l7aBL+y4ydsWP227+DZF8d4oSBXvhkXTej6bPbzt7c6HS2zR+K+EjtOxzBas7kxGlWCEi9aJviXqA3o2RULqbvBp26yU9oEbvpld9U/VJeyXoMl3QrEpTadB3Ht8tjBtXnrR3ati3zlFruiMQ8hpkCV3G0s3cAGlV0BaK5bYBIq4b8fzXHKaSYDyJfaB9GyUuR4PjNqMRy6xkVbse2qZlGVSlkn57yCl+7lmLe1K/WOifkTo3EhOkD7vwIulE9GAwxyk4YEG1VQ4tWqWd2JFE5UrJ4bSmdJKJZMrbDpkOzQnzRY3dMR3R3gFt6ow3rmTaORGt9BBpaYKbxL7wz1U30VBiAUMxzErpskbkCAuk509YJcklNjn4zZtcZxMRvWwkVt7AdV50Y3g8RuDPKdjrql+A0FK2N538KQ/SU5Hy8uCGTKLERHf+offFnx4jrFMyGgZfXqoUsHlJL6EE8Soqs6CGpnqxpaR/xGQaqGJv9tFfayXJF2Vj5/EFBUhiAyyq0zKEpxcw+MkoTJhDUuxapOXmSkyEZ2Wb+A1CazSJdGFRFOr9nYHiGc2BIgaMD8+t4oXWk/i9HSQZ47CR200c5Lkt0yo4vCFqIoCeAOcmyEDIUwMXi7KuLddzpyJWLute2YmSDd2Jh5CYZNqnZLFPQ8xERFIiEUEMqJ2I3V0KXO+dRtXAjLOSkhMp1W4T8oBxPVL1iAsJsgVUvwm0o9ENqfqaJHSKmrgJmIbGBsH6ybHVDr9jHCTPkAVBweqkrbkU5POYliXuUzH0xSwEY5LEUpBjnyW8WxuPwNm0NeovoRspshzZZOclr5vB3Zbg1YwbDw+/sKdGqIpkzP3uObvewJyY+jsfGzfysRpc9dubI/5we4wq5qSbQcSheS7k65Ipe3Cl8sC8IQ2Lk9kqgr1+uNCwpCL1tg7NQA8trcHenn1uwVCEnKlEeNX9Hpa1Nv56ivrtkbHlKV4zYKuCwFJ6qWygBZoiceWYKddnCPNikF0AJgEKdPUdKU2xb9VgMxj5p1rme+u7XdtSVu83p+ZcI2bbmHOvXLjJoSGETEtZRpbAxOtvVhtB2KnzU2cpB9FJhzh/4NSRgeh6KY3KNxc2D2IGgHZ3eTHeEV4w5YZn6PhKlMHTZD+HRHj2Yo0B+cHGzoqRKxIncEI8bv5xii9/pQ3+CVcvQSPpeARJaVP6jfcEbg0IWGrGppvT+ULt1PiEsyhlmNOoW19BuAwZ/61lIqhpMtDHWQYBa7ejvKcpdKvpWm5Z/iH1QbfgmQKyXTDcTRaaahFAIxZroeTSm6YOa+14QlhTjeiVpQ6udTqm5N5q8dfAeOWODvykzFZ4pDbDac1XLWM6NU60btkTPPDri2x8ZKZe51LCoRgOZ+oOKaeU1uLvw2eWOJEiQfx3KHPRsaRLZlsw+ln84/IQZPCipckUI5HoL9mzgEuBwUAEbU9heSllOsmT7l2vdWdfZcSJ7Sj2wop5ZAxFy4zn8vV6RMwmD57hrxaVadr6lZoCH7xzRm6xSVeOQKqA7KiPPVzR4xkowOjUVJuDVhg5Myg3h+yULOlzPJ7I55ZDohG8k4CfmxSQMmQsBQo4PS4+khat/BS0yF40/UIAmjXrvkki3M4V4JgYFEzfK/RUsfTtHmoQ9LlyV2+WXq6tAYJagaJZ4ItH2xp6px6G6q55MpieFNxjcbcc31wK0aT78oAqc0MWBOWQhRSI1X4FGPw/4CXOgX1ldDS9NB6QugUQWhHKiLq3WuutZxpURT3bli/DtjhupRwjKT8d8npMinLpCyTskzK/zYpeUIgGME5BsuZx/b/h4Rejdbbkp17QfjcEscPPuwhQjZJWkclLBH7p4VODL08biiw33bxs5Tnbg5rXRF+UNewxFosdBlnT+68vfLWEsfM9z+HZpgKHPcgLeGMlDIjKvdw6bNawsPdeq9tdW/lTjXIEidhJYg1LjeFHxjmLMFIqymZnL/4JNMqlkigEobddlsKHL9ts8RJ2pywpFcPLghbuCwhEA1QVfT9lTtf5C5xlPWVLv4kl71KhUuUeUiVaHMbPskPxxfP3l6czCTv4bJ3Gf5l+JfhX4Z/Gf5l+JfhX4Z/Gf5l+JfhX4Z/Gf5l+JfhX4Z/Gf5l+JfhX4Z/Gf5l+JfhX4Z/Gf5l+JfhX4Z/Gf5l+JfhX4Z/Gf5l+P8L4K9lUYKO6rI+j1FeYMhE8qTgJL/jHpyz44KWKV/7lYZg59/2EM7LFHEFwvNL69GKT8OHN/tygf3cfTQU++H74IyeOl5fstCp55rbM2Irt3G5UCMZn7WG9tjzKIL3Hlzwk66Y5+qM+Y3SROxw1sJWquHSv/UL+N40gG9MzSFiWwhhC9+Jn9qv4vb91sfkezuGVe2exUcs8VaWeohMg4UffvA0/LVHwPdGAYL59R6Uq73acfxpPw/Y8z80jN0rq7N3mhnGXvjh7bjfer/96PhQvD6m1OzssMwGj58HPL3q144L39ou6H5y50y7r8469Wv33hWrFHi8O8vvuBTvzA4J6pmu2ffTY9b+/5kN10+13785mlf702fR/3lF5y96vwD/7fFzJ99Swd9efvz+4mTdfhG73BMBD3NrR1t+W9CiwuBhn0ybGysC6rNGjgL159pQcvofo0Rl5CLGMXnzSLwkSlXOV7dP/Jgi6q+55oXPMt7Unc0MuwJtNQfatBqTp1DsD6hj0LYKttZ9WcQIy5VcMVoZur9pZq4DGzlzyX3mUt7a3QS9MFooGdLfARQqdNbwXoiH/76Pky2q7pStswHR0WmJuNKAN/o45D5i7T+7MU8Gro31PyTO0c8l0xKOwrweiN2T1JQLKdNCIznvthuExRPNcexxInt8sMWdPclAstKxs+n1QUxcUC8skkkGYj+4oHuz1Huej17a6BaaQ8+abfXts50fmtpAtnqjkfmYzoRPpffDOirGp8KfHULNd4bvAjIHVosOF06VZYZT33VXjT0jd7JrKyhQSujeE9/f3XQ4V9t+i422aC/HMQlUJuG9jCru9C3f1z3kSkoNRl7WG3lzQyOZANNwBe1TQvcz4P0hGgk13kwFlO6kHnkrf0IR/h9tfcTA6siB91h0BjGtRzP+AZxf+q+pLGZzVvUs54E//wZKZXxP5Ie4yA/eQpL4xjStfbjSYUUXE60XK6/OcAqGx9Ou0jsDocBhOXMXfxdjh8JH9jUpYy9d7eXwFKxvmUiV65Xv3UvkpW5khpISTm6nqcA6HzY/2NKYjdLJJGcGzSavB+2G3+7QClx79D09babxn73siMPJ4jrqSZbeYIFI7bDTee9v4L3Ga0+0rbxsh+28IjZ4kFllyewJEHdqhEpykj7m6vmqCJ0kPzXuuSPxpO5sHI7XcBK4zrgbk4Mcr0FVxJat+tALTvAPzMyLRlZ1Np9vLlRGgfsZl7PUR3FfRcpWkKS3rggy0TmvHvCmiMGVoVlSZd/D+uzytaDgWo2AnmjEyY9iEoPT5huT9A4He/e6pvipdjjoi6oPohBFq+6nDZS/3SB+qLR469OEIdpzY36hsbeSAcPPc4MINqb0PrNed6234btUxjvDYWi2tfa+id3BZ10fcbGtqKIW9YRC8ocTvnaJ9pTv0xnctL1XEnWy5Vwj3K1HWxWOTS5waqREI28ZmSpPZBuZ5ocW9Rt4svgb31UWzLlPvgNAq4Af8ZlVUt7526db5MkOHzH0M6eZdtZnnh2KsIigkl/iH03PBJIphZHxgXqmKHJwv4bz9PmqOdD395FJPoIaWFXcHINQ8G/vG2qu6FwkSVHJubTiXbARTlYAgO+bv61nJH6mgXIAWcV6gggwwu1QiEa2cKqn2kVrquae1AxDZKxgTDaVw564frkAP0ivYt241zf6/MsMHEDa7HMVFItQOd3bzx2/44wBbfuJ8lHM+Sp58vpoZOjh5lxGW7yYQp8/+ZpmdG846G2mfxJtMtkntASGQs7MTRa17epXADsOh+54ManaVsJoii8qZfT4kYk1ZjhthfIalDmwJabvKq0KO18VpwobXBuHdgsfKQ6ZrJ3WO2NvUMHQTQJr4/r2u8zdP+aMekWpzNoxmu32tUnbiYHZ4az+GmuoPZY4XZulsrmGSu0mMmaJCLadJ27VWlA7tkR1LXyirEd3i3MovTey2dycwHJsSVMzS25jnzrMZHRm+b2d6pSBsleffK399BI9cnsLmm4SL04057dUOX3qCW7yuT4a3xCW6nmQX6wF3M69MNsFerkS3Qrf1T8+dQ0/eTsayXMLBjCKv3tERzkri9WVRTkV6PyewWRqTTuQ+LL292fiMezK8nLBFnzJtFZvZJeq8+g/Vl/W8EnDmmX/js6sDdmIPw34NxF/xpIBGXGX1bXVNMKphHg3mJyvPIvIf5HjBnrhdmxDuapBOaF82nKA3oJ4YVpAzt5M64pOtMMKiXYHYF7dhcNnT2SpvPMjpxJd18qSyoS0CKyDyQVouUZwS59ZxGNiaC9aNxXq+SzA8tbcHYBBnVsEpTTk/UcaBx/srTvVqqFJ9op7Wqk53huecQPYBzGgOVgJSL0xwvFar8Unb59Ke1zU2PsQ3aPKcbxrd6rxi5T4CAZO5diB7/iyAFXhPVRD2vz4JH1GdlITMaWJHQ55CB5OKGqk3qTI4INxuEovF6bmvE53Kmp81gumm1qBG8JQ1HHnGzrI+61cg3rlphN70OeRRfgw8hhNh5ZLZrTf1evrqXaPlSenGuGkDpW701dZ3npf+CoX2KryZ7z1QO/6i6HNzZNkaNZ8b9thduo9880mey4IbejGh+MdmFU7m+L9/YE06cAptF3Z6CC9EkvVxWa6f3EiGmLUK2dGqGA87lb4Ucy+G6j+QSt4AzWFkpGDa6DeV7/Pkqtg6+VTtgZuMXrvVJaZ2FrZ3oERsSOFjM74uTuza+Hj10UxZ6SALf06Cq/jUXaolINvZ2TZ1/y75yM/9ywpcEsvmV43Erxuj4jM/BapkTPz8c3zlcBzOZGhhfUolaCICbCsQwnCnh+gMuverrTpfZ8aOE8ukMH65jxDfAYS3ZmkggPIsuTXSh0BHXVnn76NRg5R48X3l8jWqVxwkIOOM+rLikt6KWJ4nBkzMLiZX6/KJpio3UNtgsApMzZGuMqpcjDpXzKDIPUuf1W6Xf8QtHgYUoRas9kxjteAZZOl1A3apncY4JkA9EHmgJ7mX0EJH8+iDzCL9VIvBjlWWSZj1quFrwaMURKvJplJVD43t+CyMrg//Vsje3vBcOb1a2A+kx5Fceyw7FoQaQzBa89X6CrsbGTak10sorKVy56aIFyt7bBeVN1ZTNElzYhoZAXVDl8WQ+4MHHkor3D69BtfeBU3vLlqmnLwRLVgWKC/x55UqEEFWrW088iT8nxXaDJkHHNQoub5vPfpN/WUWs2vrmqgUGT8xoMi1EnsWtzF/frOhuJrDVrkFZTIFLhsO7ibkATWiUSnMMoS77F2tyvN2er4MF7nCIBonXcFKSw90pizqooj9aHfoKVMVe8gBuZia2Taa9Z+R55skUxT5Uyqfu7XK9gwqVErVe6TGFBtCnFfl7EWVMbebxYxdSd1N6NvTZtcTy66KKM74a9prbKbDu/33mC8SR+jP0794iHGNIqndQiK5Vlz8IKav3zS/VT7LfSVZjASobM6xzO218qlzA4Nny0/uNaQhKX4KDqrxumHrHNWUq1kg59Y6bKD30Ju5QR75xedr0mrgHGtLjpJCMTmbB5S2bI76++9L/SOjmLAZR9LehT+EcpH6c99GDQGzr0YrAeyP1bp93PYDGAkE49gnkAakuciD7nN6W4OCSG+DQj2LgE7a+QKi5kKge6GyUXkNue6bkb234KU2vl/7X+4eaZutX7xWI1i+1RDJ/wFlwZOeNNctmLAMWxmSVBNybYJ6KxSGpfkMez41Rs5gbNNGf6VYh0H4soSK2v2eNcogMeYLWi4Gbwdsc6nhuwzBrvRU4+zg1eXeJOztxXVzo0O5kSO5qwXt+N/bZMFnO/EB+IaOrWUnEPJe6vmvQc6RR/Rjemv20un1QN0+is1HbofjlQCHzgb4R55lqgk5BBC0vGQ0YyWkEG3WAClZk+gRF+gnlv5fFjjV/0p3/uxF0o8vwZEqGl7h2E0+WGNCzmnmhWDHCp7uyAj1PyQ2flBULLjxAMt+strUOzqcs2bqJu7VmVMezm+SUIWX50eylbM81AIdme2EpmtXWJgQOA3AmM+E0gYcn/fGR7WPLnOAJVdT2E6763ZA3CrRfrUrPJmHUvR43uajQLrBTo+FtIg9VNcs7k+rSC88i1xx7eE6OTAPSDrQ8FTZMGtP3K4fsm5+FTVH1Y1Jd6ygSW3pNUjx+BvyyKxPQ/J7bScYC1V4NRkyPvpJOS0ubmTn3gRyC9Ird8t8lVhRM0FB3HviwkF3TJVrskYIZBb6OCldDQyoycBMl4GZLUB9Zg0IIc2yOs7DVtvF2MwE2NQEbbmKvHV3vhtwURR9JB6TqSaqs2EjacpjFjaPDdJdabeqPDdZMK8rb9xw/GaBp8x9d31SBtVYtWezkrK1GgotvdrNGKIqxsrwtbOE5/hqZrqs/ob/2ygFqifYKEPenn19a0ouTXc2RAp693QUHulpfqo4zQ1l8LEj4qrqp/cchCZGH7r3/YH9sz1cuVFG9f2hKWq5pycrgl48EoOMb51jQTAOCBfHizu3ZAeiovwyq+/HHqWM1fEmXv/uIY2cLa1iPmsSCZyBB15OF7dIb4tevsWXHDy4+G4FkUj0whHk/Rks9GePs/97B63vI7A/nBXUju5V3hNezletMOmZz3weLI4ClIDfvca3PUwroc1+d3wBnwxvME+3oisqlSa8/naVHwYGkWeyuIwC8UUTs3WcSPTXS+y81IMaBIGkCmcekvy1mu501aJM91nLU7HzV4Fzorz3qXqviXrbBBaHmjAYMmNBEdQSLmM3Phb4mOa0H/z/okgEh/2vAaPsdsHj+Z1ZYaf1rMqnx9K/Zrq7BSBzb3Kqg3xxNnJlkeuzqDQj8JIElXGXM8yylKXC3t3ldp1BTI6tHXMdTMPzj8/5+NW1Tcm2kX7OmfF+AYns5XUjVCIcoOw0vNJFSynTSZvyFqSXp1XB9GtKtBA34ufDWi3CO+FVsbO1s6HHEXsGAGkxD7S3If+W/cjOlU3frvnWpQ8ObIWH8f9qwKd+omtXTyt1zfPtroV9DceM631dgLt9q1tPujjdBGCZUdFQ+yxHdP/ZhXsp/+bJU6Y4qZrQbsNA9+0mJtLKTfh3Zw2FB10pz5zwB6NRaciZS8IgUZjkJ2Qv1jGeyfAY6sz8YNojIrCVwIvRFVxffVVa5YOqTQD0fKmVJcwiqcxp4hBbEKtrbKqivZkjj2qpmvYndnoXi1xooFT5G63IYgOQMS+cVcBaLwQ8369GkDbVDEKvIyuJhC4Iby7xe6ThrjQb7Wlgd2RBnlsvU/XpoIcse9k7qEq3zGmC/ZTIk82u+b72ekaofPbI+mPs2rCUDHjWe4sDHAeU09l9VHXgAS5sS43fsWm0+Eq4QJ7DFivDOBjr0vCxzxgCDz8NGtgSov5qMSngYL86i4Zgl5xEY0yH50IAOoazNBOnEsLuSBUhiYT9EYeGsG1rveUTqDvGxhwpgwQoZz5fgQkTRxMTrNou1IzD0w6xR7wlyu6lOd3DEJoHRvXTVod9IRxb/hbdpwq+HBj+k6l9zegbqCNsucz4Ydld7uea2W6HFoNUNja8sdEnjtrdEufMhmNmEUTYwE/bK7NOTBr4OcKD5touGvflX/nOb3e7JeVH+Knxs2Nka13ydn9EiPyClYupXfDDm95BH6UVwqBi1vAZuqB+g2pczPUuWwlLN0fGzx19mKFZfwdPte55ydklBdUEjL2qb3UnboWdjJ4d3h/kcFUDUa5qan3SRM4K2Kisn61wcwTY6Zj+5AvTCVw82y3brDl379UfkxWRSPfuO8G0A5/SmN99Py5MFSh+rnooWO+VGWqD32u7fyRl4CfajyvBOXmCCG14K3Krb8Wmi5E5WmKAXDGvEbTbwysD/+95xrfr19GtLU+9AOCPYzgBxzT/PUz6YrwVVc9dc/N9ItWgf5xumb56w2FXYbeG2kQCe8GPDcRRrjDJ88+F5juhNX/8rVMatZg3vc/0aySxd1nJkKwEbzvZ+DfVCah/tuXSq3iUnzQW7IFxVnNoHRVKD3EpK3g/jt80Mqk8IBH9P8CUEsDBBQAAgAIAMxo1ki46rdwSQAAAGoAAAAbAAAAdW5pdmVyc2FsL3VuaXZlcnNhbC5wbmcueG1ss7GvyM1RKEstKs7Mz7NVMtQzULK34+WyKShKLctMLVeoAIoZ6RlAgJJCJSq3PDOlJMNWydwcSSwjNTM9o8RWydTcEi6oDzQSAFBLAQIAABQAAgAIAMto1kgVDq0oZAQAAAcRAAAdAAAAAAAAAAEAAAAAAAAAAAB1bml2ZXJzYWwvY29tbW9uX21lc3NhZ2VzLmxuZ1BLAQIAABQAAgAIAMto1kiqiTkF8QMAACwRAAAnAAAAAAAAAAEAAAAAAJ8EAAB1bml2ZXJzYWwvZmxhc2hfcHVibGlzaGluZ19zZXR0aW5ncy54bWxQSwECAAAUAAIACADLaNZILKqJ27ECAABUCgAAIQAAAAAAAAABAAAAAADVCAAAdW5pdmVyc2FsL2ZsYXNoX3NraW5fc2V0dGluZ3MueG1sUEsBAgAAFAACAAgAy2jWSJjAjiXHAwAAPRAAACYAAAAAAAAAAQAAAAAAxQsAAHVuaXZlcnNhbC9odG1sX3B1Ymxpc2hpbmdfc2V0dGluZ3MueG1sUEsBAgAAFAACAAgAy2jWSPhisWuEAQAA/wUAAB8AAAAAAAAAAQAAAAAA0A8AAHVuaXZlcnNhbC9odG1sX3NraW5fc2V0dGluZ3MuanNQSwECAAAUAAIACADLaNZIPTwv0cEAAADlAQAAGgAAAAAAAAABAAAAAACREQAAdW5pdmVyc2FsL2kxOG5fcHJlc2V0cy54bWxQSwECAAAUAAIACADLaNZIm217W2AAAABlAAAAHAAAAAAAAAABAAAAAACKEgAAdW5pdmVyc2FsL2xvY2FsX3NldHRpbmdzLnhtbFBLAQIAABQAAgAIAESUV0cjtE77+wIAALAIAAAUAAAAAAAAAAEAAAAAACQTAAB1bml2ZXJzYWwvcGxheWVyLnhtbFBLAQIAABQAAgAIAMto1khi/l9jyggAAPA9AAApAAAAAAAAAAEAAAAAAFEWAAB1bml2ZXJzYWwvc2tpbl9jdXN0b21pemF0aW9uX3NldHRpbmdzLnhtbFBLAQIAABQAAgAIAMxo1kgugG8OhCsAAGRrAAAXAAAAAAAAAAAAAAAAAGIfAAB1bml2ZXJzYWwvdW5pdmVyc2FsLnBuZ1BLAQIAABQAAgAIAMxo1ki46rdwSQAAAGoAAAAbAAAAAAAAAAEAAAAAABtLAAB1bml2ZXJzYWwvdW5pdmVyc2FsLnBuZy54bWxQSwUGAAAAAAsACwBJAwAAnUsAAAAA"/>
  <p:tag name="ISPRING_PRESENTATION_TITLE" val="08【商业计划书】清新时尚商务策划书PPT模板"/>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9579ac9-8150-4151-96d8-70ea69a98919}"/>
</p:tagLst>
</file>

<file path=ppt/theme/theme1.xml><?xml version="1.0" encoding="utf-8"?>
<a:theme xmlns:a="http://schemas.openxmlformats.org/drawingml/2006/main" name="Office 主题">
  <a:themeElements>
    <a:clrScheme name="清新配色2">
      <a:dk1>
        <a:sysClr val="windowText" lastClr="000000"/>
      </a:dk1>
      <a:lt1>
        <a:sysClr val="window" lastClr="FFFFFF"/>
      </a:lt1>
      <a:dk2>
        <a:srgbClr val="44546A"/>
      </a:dk2>
      <a:lt2>
        <a:srgbClr val="E7E6E6"/>
      </a:lt2>
      <a:accent1>
        <a:srgbClr val="C51729"/>
      </a:accent1>
      <a:accent2>
        <a:srgbClr val="2E5660"/>
      </a:accent2>
      <a:accent3>
        <a:srgbClr val="613920"/>
      </a:accent3>
      <a:accent4>
        <a:srgbClr val="CAA884"/>
      </a:accent4>
      <a:accent5>
        <a:srgbClr val="EBEBEB"/>
      </a:accent5>
      <a:accent6>
        <a:srgbClr val="70AD47"/>
      </a:accent6>
      <a:hlink>
        <a:srgbClr val="0563C1"/>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6976</TotalTime>
  <Words>2458</Words>
  <Application>Microsoft Office PowerPoint</Application>
  <PresentationFormat>On-screen Show (16:9)</PresentationFormat>
  <Paragraphs>394</Paragraphs>
  <Slides>38</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Microsoft YaHei</vt:lpstr>
      <vt:lpstr>微软雅黑 Light</vt:lpstr>
      <vt:lpstr>Arial</vt:lpstr>
      <vt:lpstr>Arial Black</vt:lpstr>
      <vt:lpstr>Calibri</vt:lpstr>
      <vt:lpstr>Calibri Light</vt:lpstr>
      <vt:lpstr>Cambria Math</vt:lpstr>
      <vt:lpstr>Office 主题</vt:lpstr>
      <vt:lpstr>PowerPoint Presentation</vt:lpstr>
      <vt:lpstr>PowerPoint Presentation</vt:lpstr>
      <vt:lpstr>PowerPoint Presentation</vt:lpstr>
      <vt:lpstr>PowerPoint Presentation</vt:lpstr>
      <vt:lpstr>Our Company</vt:lpstr>
      <vt:lpstr>Our Company</vt:lpstr>
      <vt:lpstr>Advertising on China Railway High-speed (“CRH”)</vt:lpstr>
      <vt:lpstr>Advertising at Railway Stations</vt:lpstr>
      <vt:lpstr>Advertising at Railway Stations</vt:lpstr>
      <vt:lpstr>Problem and Proposal</vt:lpstr>
      <vt:lpstr>PowerPoint Presentation</vt:lpstr>
      <vt:lpstr>Literature Review</vt:lpstr>
      <vt:lpstr>Literature Review</vt:lpstr>
      <vt:lpstr>Literature Review</vt:lpstr>
      <vt:lpstr>Data</vt:lpstr>
      <vt:lpstr>Model</vt:lpstr>
      <vt:lpstr>Model</vt:lpstr>
      <vt:lpstr>Model</vt:lpstr>
      <vt:lpstr>Model</vt:lpstr>
      <vt:lpstr>Model</vt:lpstr>
      <vt:lpstr>Model</vt:lpstr>
      <vt:lpstr>Model 1 : ARIMA</vt:lpstr>
      <vt:lpstr>Model 1 :  ARIMA</vt:lpstr>
      <vt:lpstr>Model 2 : Regression with ARIMA Residuals</vt:lpstr>
      <vt:lpstr>Model 2 : Regression with ARIMA Residuals</vt:lpstr>
      <vt:lpstr>Model 2 : Regression with ARIMA Residuals</vt:lpstr>
      <vt:lpstr>Model 2 : Regression with ARIMA Residuals </vt:lpstr>
      <vt:lpstr>Prediction</vt:lpstr>
      <vt:lpstr>PowerPoint Presentation</vt:lpstr>
      <vt:lpstr>Proposed Strategy</vt:lpstr>
      <vt:lpstr>Current Strategy And Proposed Strategy</vt:lpstr>
      <vt:lpstr>Strategy Evaluation</vt:lpstr>
      <vt:lpstr>6 Months Ahead</vt:lpstr>
      <vt:lpstr>6 Months Ahead</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Xinyue Luo</cp:lastModifiedBy>
  <cp:revision>770</cp:revision>
  <dcterms:created xsi:type="dcterms:W3CDTF">2015-12-25T01:04:51Z</dcterms:created>
  <dcterms:modified xsi:type="dcterms:W3CDTF">2020-01-22T03:33:17Z</dcterms:modified>
</cp:coreProperties>
</file>