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Lst>
  <p:notesMasterIdLst>
    <p:notesMasterId r:id="rId27"/>
  </p:notesMasterIdLst>
  <p:sldIdLst>
    <p:sldId id="256" r:id="rId3"/>
    <p:sldId id="640" r:id="rId4"/>
    <p:sldId id="655" r:id="rId5"/>
    <p:sldId id="656" r:id="rId6"/>
    <p:sldId id="658" r:id="rId7"/>
    <p:sldId id="659" r:id="rId8"/>
    <p:sldId id="258" r:id="rId9"/>
    <p:sldId id="661" r:id="rId10"/>
    <p:sldId id="660" r:id="rId11"/>
    <p:sldId id="638" r:id="rId12"/>
    <p:sldId id="639" r:id="rId13"/>
    <p:sldId id="645" r:id="rId14"/>
    <p:sldId id="652" r:id="rId15"/>
    <p:sldId id="273" r:id="rId16"/>
    <p:sldId id="275" r:id="rId17"/>
    <p:sldId id="646" r:id="rId18"/>
    <p:sldId id="641" r:id="rId19"/>
    <p:sldId id="657" r:id="rId20"/>
    <p:sldId id="642" r:id="rId21"/>
    <p:sldId id="643" r:id="rId22"/>
    <p:sldId id="647" r:id="rId23"/>
    <p:sldId id="648" r:id="rId24"/>
    <p:sldId id="845" r:id="rId25"/>
    <p:sldId id="649"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D9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04" autoAdjust="0"/>
    <p:restoredTop sz="94068" autoAdjust="0"/>
  </p:normalViewPr>
  <p:slideViewPr>
    <p:cSldViewPr snapToGrid="0">
      <p:cViewPr varScale="1">
        <p:scale>
          <a:sx n="140" d="100"/>
          <a:sy n="140" d="100"/>
        </p:scale>
        <p:origin x="448"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embeddings/oleObject2.bin"/><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invertIfNegative val="0"/>
          <c:dPt>
            <c:idx val="0"/>
            <c:invertIfNegative val="0"/>
            <c:bubble3D val="0"/>
            <c:spPr>
              <a:solidFill>
                <a:srgbClr val="28AC53"/>
              </a:solidFill>
            </c:spPr>
            <c:extLst>
              <c:ext xmlns:c16="http://schemas.microsoft.com/office/drawing/2014/chart" uri="{C3380CC4-5D6E-409C-BE32-E72D297353CC}">
                <c16:uniqueId val="{00000001-2D57-4866-9276-69D7608F2116}"/>
              </c:ext>
            </c:extLst>
          </c:dPt>
          <c:dPt>
            <c:idx val="1"/>
            <c:invertIfNegative val="0"/>
            <c:bubble3D val="0"/>
            <c:spPr>
              <a:solidFill>
                <a:srgbClr val="1C2B38"/>
              </a:solidFill>
            </c:spPr>
            <c:extLst>
              <c:ext xmlns:c16="http://schemas.microsoft.com/office/drawing/2014/chart" uri="{C3380CC4-5D6E-409C-BE32-E72D297353CC}">
                <c16:uniqueId val="{00000003-2D57-4866-9276-69D7608F2116}"/>
              </c:ext>
            </c:extLst>
          </c:dPt>
          <c:dPt>
            <c:idx val="2"/>
            <c:invertIfNegative val="0"/>
            <c:bubble3D val="0"/>
            <c:spPr>
              <a:solidFill>
                <a:srgbClr val="464F5A"/>
              </a:solidFill>
            </c:spPr>
            <c:extLst>
              <c:ext xmlns:c16="http://schemas.microsoft.com/office/drawing/2014/chart" uri="{C3380CC4-5D6E-409C-BE32-E72D297353CC}">
                <c16:uniqueId val="{00000005-2D57-4866-9276-69D7608F2116}"/>
              </c:ext>
            </c:extLst>
          </c:dPt>
          <c:dPt>
            <c:idx val="3"/>
            <c:invertIfNegative val="0"/>
            <c:bubble3D val="0"/>
            <c:spPr>
              <a:solidFill>
                <a:srgbClr val="B3E2AA"/>
              </a:solidFill>
            </c:spPr>
            <c:extLst>
              <c:ext xmlns:c16="http://schemas.microsoft.com/office/drawing/2014/chart" uri="{C3380CC4-5D6E-409C-BE32-E72D297353CC}">
                <c16:uniqueId val="{00000007-2D57-4866-9276-69D7608F2116}"/>
              </c:ext>
            </c:extLst>
          </c:dPt>
          <c:cat>
            <c:strRef>
              <c:f>Sheet1!$A$3:$D$3</c:f>
              <c:strCache>
                <c:ptCount val="4"/>
                <c:pt idx="0">
                  <c:v>A</c:v>
                </c:pt>
                <c:pt idx="1">
                  <c:v>B</c:v>
                </c:pt>
                <c:pt idx="2">
                  <c:v>C</c:v>
                </c:pt>
                <c:pt idx="3">
                  <c:v>D</c:v>
                </c:pt>
              </c:strCache>
            </c:strRef>
          </c:cat>
          <c:val>
            <c:numRef>
              <c:f>Sheet1!$A$4:$D$4</c:f>
              <c:numCache>
                <c:formatCode>0%</c:formatCode>
                <c:ptCount val="4"/>
                <c:pt idx="0">
                  <c:v>25.19</c:v>
                </c:pt>
                <c:pt idx="1">
                  <c:v>33.619999999999997</c:v>
                </c:pt>
                <c:pt idx="2">
                  <c:v>28.32</c:v>
                </c:pt>
                <c:pt idx="3">
                  <c:v>16.100000000000001</c:v>
                </c:pt>
              </c:numCache>
            </c:numRef>
          </c:val>
          <c:extLst>
            <c:ext xmlns:c16="http://schemas.microsoft.com/office/drawing/2014/chart" uri="{C3380CC4-5D6E-409C-BE32-E72D297353CC}">
              <c16:uniqueId val="{00000008-2D57-4866-9276-69D7608F2116}"/>
            </c:ext>
          </c:extLst>
        </c:ser>
        <c:dLbls>
          <c:showLegendKey val="0"/>
          <c:showVal val="0"/>
          <c:showCatName val="0"/>
          <c:showSerName val="0"/>
          <c:showPercent val="0"/>
          <c:showBubbleSize val="0"/>
        </c:dLbls>
        <c:gapWidth val="25"/>
        <c:axId val="-660067776"/>
        <c:axId val="-660544768"/>
      </c:barChart>
      <c:catAx>
        <c:axId val="-660067776"/>
        <c:scaling>
          <c:orientation val="minMax"/>
        </c:scaling>
        <c:delete val="1"/>
        <c:axPos val="b"/>
        <c:numFmt formatCode="General" sourceLinked="1"/>
        <c:majorTickMark val="out"/>
        <c:minorTickMark val="none"/>
        <c:tickLblPos val="nextTo"/>
        <c:crossAx val="-660544768"/>
        <c:crosses val="autoZero"/>
        <c:auto val="1"/>
        <c:lblAlgn val="ctr"/>
        <c:lblOffset val="100"/>
        <c:noMultiLvlLbl val="0"/>
      </c:catAx>
      <c:valAx>
        <c:axId val="-660544768"/>
        <c:scaling>
          <c:orientation val="minMax"/>
        </c:scaling>
        <c:delete val="1"/>
        <c:axPos val="l"/>
        <c:numFmt formatCode="0%" sourceLinked="1"/>
        <c:majorTickMark val="out"/>
        <c:minorTickMark val="none"/>
        <c:tickLblPos val="nextTo"/>
        <c:crossAx val="-660067776"/>
        <c:crosses val="autoZero"/>
        <c:crossBetween val="between"/>
      </c:valAx>
    </c:plotArea>
    <c:plotVisOnly val="1"/>
    <c:dispBlanksAs val="gap"/>
    <c:showDLblsOverMax val="0"/>
  </c:chart>
  <c:txPr>
    <a:bodyPr/>
    <a:lstStyle/>
    <a:p>
      <a:pPr>
        <a:defRPr sz="1800"/>
      </a:pPr>
      <a:endParaRPr lang="zh-CN"/>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invertIfNegative val="0"/>
          <c:dPt>
            <c:idx val="0"/>
            <c:invertIfNegative val="0"/>
            <c:bubble3D val="0"/>
            <c:spPr>
              <a:solidFill>
                <a:srgbClr val="28AC53"/>
              </a:solidFill>
            </c:spPr>
            <c:extLst>
              <c:ext xmlns:c16="http://schemas.microsoft.com/office/drawing/2014/chart" uri="{C3380CC4-5D6E-409C-BE32-E72D297353CC}">
                <c16:uniqueId val="{00000001-00E6-49F2-8F8E-AB60DAAE9680}"/>
              </c:ext>
            </c:extLst>
          </c:dPt>
          <c:dPt>
            <c:idx val="1"/>
            <c:invertIfNegative val="0"/>
            <c:bubble3D val="0"/>
            <c:spPr>
              <a:solidFill>
                <a:srgbClr val="1C2B38"/>
              </a:solidFill>
            </c:spPr>
            <c:extLst>
              <c:ext xmlns:c16="http://schemas.microsoft.com/office/drawing/2014/chart" uri="{C3380CC4-5D6E-409C-BE32-E72D297353CC}">
                <c16:uniqueId val="{00000003-00E6-49F2-8F8E-AB60DAAE9680}"/>
              </c:ext>
            </c:extLst>
          </c:dPt>
          <c:dPt>
            <c:idx val="2"/>
            <c:invertIfNegative val="0"/>
            <c:bubble3D val="0"/>
            <c:spPr>
              <a:solidFill>
                <a:srgbClr val="464F5A"/>
              </a:solidFill>
            </c:spPr>
            <c:extLst>
              <c:ext xmlns:c16="http://schemas.microsoft.com/office/drawing/2014/chart" uri="{C3380CC4-5D6E-409C-BE32-E72D297353CC}">
                <c16:uniqueId val="{00000005-00E6-49F2-8F8E-AB60DAAE9680}"/>
              </c:ext>
            </c:extLst>
          </c:dPt>
          <c:dPt>
            <c:idx val="3"/>
            <c:invertIfNegative val="0"/>
            <c:bubble3D val="0"/>
            <c:spPr>
              <a:solidFill>
                <a:srgbClr val="B3E2AA"/>
              </a:solidFill>
            </c:spPr>
            <c:extLst>
              <c:ext xmlns:c16="http://schemas.microsoft.com/office/drawing/2014/chart" uri="{C3380CC4-5D6E-409C-BE32-E72D297353CC}">
                <c16:uniqueId val="{00000007-00E6-49F2-8F8E-AB60DAAE9680}"/>
              </c:ext>
            </c:extLst>
          </c:dPt>
          <c:cat>
            <c:strRef>
              <c:f>Sheet1!$A$3:$D$3</c:f>
              <c:strCache>
                <c:ptCount val="4"/>
                <c:pt idx="0">
                  <c:v>A</c:v>
                </c:pt>
                <c:pt idx="1">
                  <c:v>B</c:v>
                </c:pt>
                <c:pt idx="2">
                  <c:v>C</c:v>
                </c:pt>
                <c:pt idx="3">
                  <c:v>D</c:v>
                </c:pt>
              </c:strCache>
            </c:strRef>
          </c:cat>
          <c:val>
            <c:numRef>
              <c:f>Sheet1!$A$4:$D$4</c:f>
              <c:numCache>
                <c:formatCode>0%</c:formatCode>
                <c:ptCount val="4"/>
                <c:pt idx="0">
                  <c:v>25.19</c:v>
                </c:pt>
                <c:pt idx="1">
                  <c:v>33.619999999999997</c:v>
                </c:pt>
                <c:pt idx="2">
                  <c:v>28.32</c:v>
                </c:pt>
                <c:pt idx="3">
                  <c:v>16.100000000000001</c:v>
                </c:pt>
              </c:numCache>
            </c:numRef>
          </c:val>
          <c:extLst>
            <c:ext xmlns:c16="http://schemas.microsoft.com/office/drawing/2014/chart" uri="{C3380CC4-5D6E-409C-BE32-E72D297353CC}">
              <c16:uniqueId val="{00000008-00E6-49F2-8F8E-AB60DAAE9680}"/>
            </c:ext>
          </c:extLst>
        </c:ser>
        <c:dLbls>
          <c:showLegendKey val="0"/>
          <c:showVal val="0"/>
          <c:showCatName val="0"/>
          <c:showSerName val="0"/>
          <c:showPercent val="0"/>
          <c:showBubbleSize val="0"/>
        </c:dLbls>
        <c:gapWidth val="25"/>
        <c:axId val="-659842880"/>
        <c:axId val="-660510256"/>
      </c:barChart>
      <c:catAx>
        <c:axId val="-659842880"/>
        <c:scaling>
          <c:orientation val="minMax"/>
        </c:scaling>
        <c:delete val="1"/>
        <c:axPos val="b"/>
        <c:numFmt formatCode="General" sourceLinked="1"/>
        <c:majorTickMark val="out"/>
        <c:minorTickMark val="none"/>
        <c:tickLblPos val="nextTo"/>
        <c:crossAx val="-660510256"/>
        <c:crosses val="autoZero"/>
        <c:auto val="1"/>
        <c:lblAlgn val="ctr"/>
        <c:lblOffset val="100"/>
        <c:noMultiLvlLbl val="0"/>
      </c:catAx>
      <c:valAx>
        <c:axId val="-660510256"/>
        <c:scaling>
          <c:orientation val="minMax"/>
        </c:scaling>
        <c:delete val="1"/>
        <c:axPos val="l"/>
        <c:numFmt formatCode="0%" sourceLinked="1"/>
        <c:majorTickMark val="out"/>
        <c:minorTickMark val="none"/>
        <c:tickLblPos val="nextTo"/>
        <c:crossAx val="-659842880"/>
        <c:crosses val="autoZero"/>
        <c:crossBetween val="between"/>
      </c:valAx>
    </c:plotArea>
    <c:plotVisOnly val="1"/>
    <c:dispBlanksAs val="gap"/>
    <c:showDLblsOverMax val="0"/>
  </c:chart>
  <c:txPr>
    <a:bodyPr/>
    <a:lstStyle/>
    <a:p>
      <a:pPr>
        <a:defRPr sz="1800"/>
      </a:pPr>
      <a:endParaRPr lang="zh-CN"/>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42719806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2daca11fc_2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82daca11fc_2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2142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82daca11fc_2_1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6" name="Google Shape;806;g82daca11fc_2_1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5840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82daca11fc_2_1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6" name="Google Shape;806;g82daca11fc_2_1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1315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2daca11fc_2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2daca11fc_2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6496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82daca11fc_2_1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6" name="Google Shape;806;g82daca11fc_2_1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66292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82daca11fc_2_1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7" name="Google Shape;657;g82daca11fc_2_1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7828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82daca11fc_2_1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6" name="Google Shape;806;g82daca11fc_2_1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0648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2daca11fc_2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2daca11fc_2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09651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82daca11fc_2_1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6" name="Google Shape;806;g82daca11fc_2_1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0229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82daca11fc_2_1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6" name="Google Shape;806;g82daca11fc_2_1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8204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82daca11fc_2_1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6" name="Google Shape;806;g82daca11fc_2_1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638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2daca11fc_2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g82daca11fc_2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52084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82daca11fc_2_1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6" name="Google Shape;806;g82daca11fc_2_1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694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2daca11fc_2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2daca11fc_2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98532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82daca11fc_2_1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1" name="Google Shape;691;g82daca11fc_2_1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79412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normAutofit/>
          </a:bodyPr>
          <a:lstStyle/>
          <a:p>
            <a:r>
              <a:rPr lang="en-US" altLang="zh-CN" sz="1100" b="0" i="0" u="none" strike="noStrike" cap="none" dirty="0">
                <a:solidFill>
                  <a:srgbClr val="000000"/>
                </a:solidFill>
                <a:effectLst/>
                <a:latin typeface="Arial"/>
                <a:ea typeface="Arial"/>
                <a:cs typeface="Arial"/>
                <a:sym typeface="Arial"/>
              </a:rPr>
              <a:t>so here’s a brief summary of the whole project.  87% testing accuracy was acceptable as quite a few Chinese residents got headache when they were required to classify the type of the garbage. But still, we believe there’s potential in the reducing both the variance and bias of the algorithm by including much more training samples or by increasing the complexity of the model. </a:t>
            </a:r>
            <a:endParaRPr lang="zh-CN" altLang="zh-CN" sz="1100" b="0" i="0" u="none" strike="noStrike" cap="none" dirty="0">
              <a:solidFill>
                <a:srgbClr val="000000"/>
              </a:solidFill>
              <a:effectLst/>
              <a:latin typeface="Arial"/>
              <a:ea typeface="Arial"/>
              <a:cs typeface="Arial"/>
              <a:sym typeface="Arial"/>
            </a:endParaRPr>
          </a:p>
          <a:p>
            <a:r>
              <a:rPr lang="en-US" altLang="zh-CN" sz="1100" b="0" i="0" u="none" strike="noStrike" cap="none" dirty="0">
                <a:solidFill>
                  <a:srgbClr val="000000"/>
                </a:solidFill>
                <a:effectLst/>
                <a:latin typeface="Arial"/>
                <a:ea typeface="Arial"/>
                <a:cs typeface="Arial"/>
                <a:sym typeface="Arial"/>
              </a:rPr>
              <a:t>For the business part, this model, if developed as a plug-in function of a garbage sorting machine, will definitely reduce the human labor of manual sorting. But thing is, we’re actually not sure if the recycling part is economically efficient as the reproduce process cost a lot based on the current technology. That’s also the reason why most of the products made of the recyclable materials are more expensive than the regular ones. </a:t>
            </a:r>
            <a:endParaRPr lang="zh-CN" altLang="zh-CN" sz="1100" b="0" i="0" u="none" strike="noStrike" cap="none" dirty="0">
              <a:solidFill>
                <a:srgbClr val="000000"/>
              </a:solidFill>
              <a:effectLst/>
              <a:latin typeface="Arial"/>
              <a:ea typeface="Arial"/>
              <a:cs typeface="Arial"/>
              <a:sym typeface="Arial"/>
            </a:endParaRPr>
          </a:p>
          <a:p>
            <a:r>
              <a:rPr lang="en-US" altLang="zh-CN" sz="1100" b="0" i="0" u="none" strike="noStrike" cap="none" dirty="0">
                <a:solidFill>
                  <a:srgbClr val="000000"/>
                </a:solidFill>
                <a:effectLst/>
                <a:latin typeface="Arial"/>
                <a:ea typeface="Arial"/>
                <a:cs typeface="Arial"/>
                <a:sym typeface="Arial"/>
              </a:rPr>
              <a:t>However, based on the fact that we produce about 3 billion tons of garbage every year and at least 33% have not undergone environmentally sound treatment, especially in some underdeveloped countries,  garbage or wastes are actually jeopardizing the environment heavily. And more concern should be raised on this problem. </a:t>
            </a:r>
            <a:endParaRPr lang="zh-CN" altLang="zh-CN" sz="1100" b="0" i="0" u="none" strike="noStrike" cap="none" dirty="0">
              <a:solidFill>
                <a:srgbClr val="000000"/>
              </a:solidFill>
              <a:effectLst/>
              <a:latin typeface="Arial"/>
              <a:ea typeface="Arial"/>
              <a:cs typeface="Arial"/>
              <a:sym typeface="Arial"/>
            </a:endParaRPr>
          </a:p>
          <a:p>
            <a:r>
              <a:rPr lang="en-US" altLang="zh-CN" sz="1100" b="0" i="0" u="none" strike="noStrike" cap="none" dirty="0">
                <a:solidFill>
                  <a:srgbClr val="000000"/>
                </a:solidFill>
                <a:effectLst/>
                <a:latin typeface="Arial"/>
                <a:ea typeface="Arial"/>
                <a:cs typeface="Arial"/>
                <a:sym typeface="Arial"/>
              </a:rPr>
              <a:t>That’s the end of the project, thanks for your listening.</a:t>
            </a:r>
            <a:endParaRPr lang="zh-CN" altLang="zh-CN" sz="1100" b="0" i="0" u="none" strike="noStrike" cap="none" dirty="0">
              <a:solidFill>
                <a:srgbClr val="000000"/>
              </a:solidFill>
              <a:effectLst/>
              <a:latin typeface="Arial"/>
              <a:ea typeface="Arial"/>
              <a:cs typeface="Arial"/>
              <a:sym typeface="Arial"/>
            </a:endParaRPr>
          </a:p>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40579380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830525f040_6_4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98" name="Google Shape;598;g830525f040_6_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0991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82e51b296f_1_4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7" name="Google Shape;267;g82e51b296f_1_4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52505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2daca11fc_2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2daca11fc_2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7240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82daca11fc_2_1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6" name="Google Shape;806;g82daca11fc_2_1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302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82daca11fc_2_1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6" name="Google Shape;806;g82daca11fc_2_1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789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2daca11fc_2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2daca11fc_2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0793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82daca11fc_2_1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6" name="Google Shape;806;g82daca11fc_2_1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4925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82daca11fc_2_1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6" name="Google Shape;806;g82daca11fc_2_1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6340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节标题">
  <p:cSld name="节标题">
    <p:spTree>
      <p:nvGrpSpPr>
        <p:cNvPr id="1" name="Shape 50"/>
        <p:cNvGrpSpPr/>
        <p:nvPr/>
      </p:nvGrpSpPr>
      <p:grpSpPr>
        <a:xfrm>
          <a:off x="0" y="0"/>
          <a:ext cx="0" cy="0"/>
          <a:chOff x="0" y="0"/>
          <a:chExt cx="0" cy="0"/>
        </a:xfrm>
      </p:grpSpPr>
      <p:sp>
        <p:nvSpPr>
          <p:cNvPr id="51" name="Google Shape;51;p13"/>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53" name="Google Shape;53;p13"/>
          <p:cNvGrpSpPr/>
          <p:nvPr/>
        </p:nvGrpSpPr>
        <p:grpSpPr>
          <a:xfrm>
            <a:off x="8539966" y="214157"/>
            <a:ext cx="359569" cy="522682"/>
            <a:chOff x="8512534" y="214157"/>
            <a:chExt cx="359569" cy="522682"/>
          </a:xfrm>
        </p:grpSpPr>
        <p:sp>
          <p:nvSpPr>
            <p:cNvPr id="54" name="Google Shape;54;p13"/>
            <p:cNvSpPr/>
            <p:nvPr/>
          </p:nvSpPr>
          <p:spPr>
            <a:xfrm>
              <a:off x="8543491" y="686833"/>
              <a:ext cx="297656" cy="50006"/>
            </a:xfrm>
            <a:prstGeom prst="ellipse">
              <a:avLst/>
            </a:prstGeom>
            <a:solidFill>
              <a:srgbClr val="59595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rgbClr val="000000"/>
                </a:solidFill>
                <a:latin typeface="Calibri"/>
                <a:ea typeface="Calibri"/>
                <a:cs typeface="Calibri"/>
                <a:sym typeface="Calibri"/>
              </a:endParaRPr>
            </a:p>
          </p:txBody>
        </p:sp>
        <p:sp>
          <p:nvSpPr>
            <p:cNvPr id="55" name="Google Shape;55;p13"/>
            <p:cNvSpPr/>
            <p:nvPr/>
          </p:nvSpPr>
          <p:spPr>
            <a:xfrm>
              <a:off x="8512534" y="214157"/>
              <a:ext cx="359569" cy="497681"/>
            </a:xfrm>
            <a:custGeom>
              <a:avLst/>
              <a:gdLst/>
              <a:ahLst/>
              <a:cxnLst/>
              <a:rect l="l" t="t" r="r" b="b"/>
              <a:pathLst>
                <a:path w="128" h="177" extrusionOk="0">
                  <a:moveTo>
                    <a:pt x="128" y="68"/>
                  </a:moveTo>
                  <a:cubicBezTo>
                    <a:pt x="128" y="65"/>
                    <a:pt x="128" y="64"/>
                    <a:pt x="128" y="64"/>
                  </a:cubicBezTo>
                  <a:cubicBezTo>
                    <a:pt x="128" y="28"/>
                    <a:pt x="99" y="0"/>
                    <a:pt x="64" y="0"/>
                  </a:cubicBezTo>
                  <a:cubicBezTo>
                    <a:pt x="29" y="0"/>
                    <a:pt x="0" y="28"/>
                    <a:pt x="0" y="64"/>
                  </a:cubicBezTo>
                  <a:cubicBezTo>
                    <a:pt x="0" y="66"/>
                    <a:pt x="0" y="68"/>
                    <a:pt x="0" y="70"/>
                  </a:cubicBezTo>
                  <a:cubicBezTo>
                    <a:pt x="0" y="70"/>
                    <a:pt x="0" y="70"/>
                    <a:pt x="0" y="71"/>
                  </a:cubicBezTo>
                  <a:cubicBezTo>
                    <a:pt x="5" y="122"/>
                    <a:pt x="64" y="177"/>
                    <a:pt x="64" y="177"/>
                  </a:cubicBezTo>
                  <a:cubicBezTo>
                    <a:pt x="105" y="138"/>
                    <a:pt x="120" y="103"/>
                    <a:pt x="125" y="83"/>
                  </a:cubicBezTo>
                  <a:cubicBezTo>
                    <a:pt x="127" y="78"/>
                    <a:pt x="127" y="73"/>
                    <a:pt x="128" y="68"/>
                  </a:cubicBezTo>
                  <a:close/>
                </a:path>
              </a:pathLst>
            </a:custGeom>
            <a:solidFill>
              <a:srgbClr val="1C2B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rgbClr val="000000"/>
                </a:solidFill>
                <a:latin typeface="Calibri"/>
                <a:ea typeface="Calibri"/>
                <a:cs typeface="Calibri"/>
                <a:sym typeface="Calibri"/>
              </a:endParaRPr>
            </a:p>
          </p:txBody>
        </p:sp>
        <p:sp>
          <p:nvSpPr>
            <p:cNvPr id="56" name="Google Shape;56;p13"/>
            <p:cNvSpPr/>
            <p:nvPr/>
          </p:nvSpPr>
          <p:spPr>
            <a:xfrm>
              <a:off x="8557317" y="265733"/>
              <a:ext cx="270000" cy="270000"/>
            </a:xfrm>
            <a:prstGeom prst="ellipse">
              <a:avLst/>
            </a:prstGeom>
            <a:solidFill>
              <a:schemeClr val="lt1">
                <a:alpha val="32156"/>
              </a:scheme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rgbClr val="000000"/>
                </a:solidFill>
                <a:latin typeface="Calibri"/>
                <a:ea typeface="Calibri"/>
                <a:cs typeface="Calibri"/>
                <a:sym typeface="Calibri"/>
              </a:endParaRPr>
            </a:p>
          </p:txBody>
        </p:sp>
      </p:grpSp>
      <p:sp>
        <p:nvSpPr>
          <p:cNvPr id="57" name="Google Shape;57;p13"/>
          <p:cNvSpPr txBox="1">
            <a:spLocks noGrp="1"/>
          </p:cNvSpPr>
          <p:nvPr>
            <p:ph type="sldNum" idx="12"/>
          </p:nvPr>
        </p:nvSpPr>
        <p:spPr>
          <a:xfrm>
            <a:off x="7649248" y="261670"/>
            <a:ext cx="2133600" cy="274637"/>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600">
                <a:solidFill>
                  <a:schemeClr val="lt1"/>
                </a:solidFill>
                <a:latin typeface="Calibri"/>
                <a:ea typeface="Calibri"/>
                <a:cs typeface="Calibri"/>
                <a:sym typeface="Calibri"/>
              </a:defRPr>
            </a:lvl1pPr>
            <a:lvl2pPr marL="0" lvl="1" indent="0" algn="ctr">
              <a:spcBef>
                <a:spcPts val="0"/>
              </a:spcBef>
              <a:buNone/>
              <a:defRPr sz="1600">
                <a:solidFill>
                  <a:schemeClr val="lt1"/>
                </a:solidFill>
                <a:latin typeface="Calibri"/>
                <a:ea typeface="Calibri"/>
                <a:cs typeface="Calibri"/>
                <a:sym typeface="Calibri"/>
              </a:defRPr>
            </a:lvl2pPr>
            <a:lvl3pPr marL="0" lvl="2" indent="0" algn="ctr">
              <a:spcBef>
                <a:spcPts val="0"/>
              </a:spcBef>
              <a:buNone/>
              <a:defRPr sz="1600">
                <a:solidFill>
                  <a:schemeClr val="lt1"/>
                </a:solidFill>
                <a:latin typeface="Calibri"/>
                <a:ea typeface="Calibri"/>
                <a:cs typeface="Calibri"/>
                <a:sym typeface="Calibri"/>
              </a:defRPr>
            </a:lvl3pPr>
            <a:lvl4pPr marL="0" lvl="3" indent="0" algn="ctr">
              <a:spcBef>
                <a:spcPts val="0"/>
              </a:spcBef>
              <a:buNone/>
              <a:defRPr sz="1600">
                <a:solidFill>
                  <a:schemeClr val="lt1"/>
                </a:solidFill>
                <a:latin typeface="Calibri"/>
                <a:ea typeface="Calibri"/>
                <a:cs typeface="Calibri"/>
                <a:sym typeface="Calibri"/>
              </a:defRPr>
            </a:lvl4pPr>
            <a:lvl5pPr marL="0" lvl="4" indent="0" algn="ctr">
              <a:spcBef>
                <a:spcPts val="0"/>
              </a:spcBef>
              <a:buNone/>
              <a:defRPr sz="1600">
                <a:solidFill>
                  <a:schemeClr val="lt1"/>
                </a:solidFill>
                <a:latin typeface="Calibri"/>
                <a:ea typeface="Calibri"/>
                <a:cs typeface="Calibri"/>
                <a:sym typeface="Calibri"/>
              </a:defRPr>
            </a:lvl5pPr>
            <a:lvl6pPr marL="0" lvl="5" indent="0" algn="ctr">
              <a:spcBef>
                <a:spcPts val="0"/>
              </a:spcBef>
              <a:buNone/>
              <a:defRPr sz="1600">
                <a:solidFill>
                  <a:schemeClr val="lt1"/>
                </a:solidFill>
                <a:latin typeface="Calibri"/>
                <a:ea typeface="Calibri"/>
                <a:cs typeface="Calibri"/>
                <a:sym typeface="Calibri"/>
              </a:defRPr>
            </a:lvl6pPr>
            <a:lvl7pPr marL="0" lvl="6" indent="0" algn="ctr">
              <a:spcBef>
                <a:spcPts val="0"/>
              </a:spcBef>
              <a:buNone/>
              <a:defRPr sz="1600">
                <a:solidFill>
                  <a:schemeClr val="lt1"/>
                </a:solidFill>
                <a:latin typeface="Calibri"/>
                <a:ea typeface="Calibri"/>
                <a:cs typeface="Calibri"/>
                <a:sym typeface="Calibri"/>
              </a:defRPr>
            </a:lvl7pPr>
            <a:lvl8pPr marL="0" lvl="7" indent="0" algn="ctr">
              <a:spcBef>
                <a:spcPts val="0"/>
              </a:spcBef>
              <a:buNone/>
              <a:defRPr sz="1600">
                <a:solidFill>
                  <a:schemeClr val="lt1"/>
                </a:solidFill>
                <a:latin typeface="Calibri"/>
                <a:ea typeface="Calibri"/>
                <a:cs typeface="Calibri"/>
                <a:sym typeface="Calibri"/>
              </a:defRPr>
            </a:lvl8pPr>
            <a:lvl9pPr marL="0" lvl="8" indent="0" algn="ctr">
              <a:spcBef>
                <a:spcPts val="0"/>
              </a:spcBef>
              <a:buNone/>
              <a:defRPr sz="16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标题幻灯片">
  <p:cSld name="标题幻灯片">
    <p:spTree>
      <p:nvGrpSpPr>
        <p:cNvPr id="1" name="Shape 62"/>
        <p:cNvGrpSpPr/>
        <p:nvPr/>
      </p:nvGrpSpPr>
      <p:grpSpPr>
        <a:xfrm>
          <a:off x="0" y="0"/>
          <a:ext cx="0" cy="0"/>
          <a:chOff x="0" y="0"/>
          <a:chExt cx="0" cy="0"/>
        </a:xfrm>
      </p:grpSpPr>
      <p:sp>
        <p:nvSpPr>
          <p:cNvPr id="63" name="Google Shape;63;p15"/>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5"/>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5"/>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比较">
  <p:cSld name="比较">
    <p:spTree>
      <p:nvGrpSpPr>
        <p:cNvPr id="1" name="Shape 90"/>
        <p:cNvGrpSpPr/>
        <p:nvPr/>
      </p:nvGrpSpPr>
      <p:grpSpPr>
        <a:xfrm>
          <a:off x="0" y="0"/>
          <a:ext cx="0" cy="0"/>
          <a:chOff x="0" y="0"/>
          <a:chExt cx="0" cy="0"/>
        </a:xfrm>
      </p:grpSpPr>
      <p:sp>
        <p:nvSpPr>
          <p:cNvPr id="91" name="Google Shape;91;p19"/>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9"/>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93" name="Google Shape;93;p19"/>
          <p:cNvGrpSpPr/>
          <p:nvPr/>
        </p:nvGrpSpPr>
        <p:grpSpPr>
          <a:xfrm>
            <a:off x="8539966" y="214157"/>
            <a:ext cx="359569" cy="522682"/>
            <a:chOff x="8512534" y="214157"/>
            <a:chExt cx="359569" cy="522682"/>
          </a:xfrm>
        </p:grpSpPr>
        <p:sp>
          <p:nvSpPr>
            <p:cNvPr id="94" name="Google Shape;94;p19"/>
            <p:cNvSpPr/>
            <p:nvPr/>
          </p:nvSpPr>
          <p:spPr>
            <a:xfrm>
              <a:off x="8543491" y="686833"/>
              <a:ext cx="297656" cy="50006"/>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rgbClr val="000000"/>
                </a:solidFill>
                <a:latin typeface="Calibri"/>
                <a:ea typeface="Calibri"/>
                <a:cs typeface="Calibri"/>
                <a:sym typeface="Calibri"/>
              </a:endParaRPr>
            </a:p>
          </p:txBody>
        </p:sp>
        <p:sp>
          <p:nvSpPr>
            <p:cNvPr id="95" name="Google Shape;95;p19"/>
            <p:cNvSpPr/>
            <p:nvPr/>
          </p:nvSpPr>
          <p:spPr>
            <a:xfrm>
              <a:off x="8512534" y="214157"/>
              <a:ext cx="359569" cy="497681"/>
            </a:xfrm>
            <a:custGeom>
              <a:avLst/>
              <a:gdLst/>
              <a:ahLst/>
              <a:cxnLst/>
              <a:rect l="l" t="t" r="r" b="b"/>
              <a:pathLst>
                <a:path w="128" h="177" extrusionOk="0">
                  <a:moveTo>
                    <a:pt x="128" y="68"/>
                  </a:moveTo>
                  <a:cubicBezTo>
                    <a:pt x="128" y="65"/>
                    <a:pt x="128" y="64"/>
                    <a:pt x="128" y="64"/>
                  </a:cubicBezTo>
                  <a:cubicBezTo>
                    <a:pt x="128" y="28"/>
                    <a:pt x="99" y="0"/>
                    <a:pt x="64" y="0"/>
                  </a:cubicBezTo>
                  <a:cubicBezTo>
                    <a:pt x="29" y="0"/>
                    <a:pt x="0" y="28"/>
                    <a:pt x="0" y="64"/>
                  </a:cubicBezTo>
                  <a:cubicBezTo>
                    <a:pt x="0" y="66"/>
                    <a:pt x="0" y="68"/>
                    <a:pt x="0" y="70"/>
                  </a:cubicBezTo>
                  <a:cubicBezTo>
                    <a:pt x="0" y="70"/>
                    <a:pt x="0" y="70"/>
                    <a:pt x="0" y="71"/>
                  </a:cubicBezTo>
                  <a:cubicBezTo>
                    <a:pt x="5" y="122"/>
                    <a:pt x="64" y="177"/>
                    <a:pt x="64" y="177"/>
                  </a:cubicBezTo>
                  <a:cubicBezTo>
                    <a:pt x="105" y="138"/>
                    <a:pt x="120" y="103"/>
                    <a:pt x="125" y="83"/>
                  </a:cubicBezTo>
                  <a:cubicBezTo>
                    <a:pt x="127" y="78"/>
                    <a:pt x="127" y="73"/>
                    <a:pt x="128" y="6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rgbClr val="000000"/>
                </a:solidFill>
                <a:latin typeface="Calibri"/>
                <a:ea typeface="Calibri"/>
                <a:cs typeface="Calibri"/>
                <a:sym typeface="Calibri"/>
              </a:endParaRPr>
            </a:p>
          </p:txBody>
        </p:sp>
        <p:sp>
          <p:nvSpPr>
            <p:cNvPr id="96" name="Google Shape;96;p19"/>
            <p:cNvSpPr/>
            <p:nvPr/>
          </p:nvSpPr>
          <p:spPr>
            <a:xfrm>
              <a:off x="8557317" y="265733"/>
              <a:ext cx="270000" cy="270000"/>
            </a:xfrm>
            <a:prstGeom prst="ellipse">
              <a:avLst/>
            </a:pr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rgbClr val="000000"/>
                </a:solidFill>
                <a:latin typeface="Calibri"/>
                <a:ea typeface="Calibri"/>
                <a:cs typeface="Calibri"/>
                <a:sym typeface="Calibri"/>
              </a:endParaRPr>
            </a:p>
          </p:txBody>
        </p:sp>
      </p:grpSp>
      <p:sp>
        <p:nvSpPr>
          <p:cNvPr id="97" name="Google Shape;97;p19"/>
          <p:cNvSpPr txBox="1">
            <a:spLocks noGrp="1"/>
          </p:cNvSpPr>
          <p:nvPr>
            <p:ph type="sldNum" idx="12"/>
          </p:nvPr>
        </p:nvSpPr>
        <p:spPr>
          <a:xfrm>
            <a:off x="7649248" y="261670"/>
            <a:ext cx="2133600" cy="27450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600">
                <a:solidFill>
                  <a:srgbClr val="152C34"/>
                </a:solidFill>
                <a:latin typeface="Calibri"/>
                <a:ea typeface="Calibri"/>
                <a:cs typeface="Calibri"/>
                <a:sym typeface="Calibri"/>
              </a:defRPr>
            </a:lvl1pPr>
            <a:lvl2pPr marL="0" lvl="1" indent="0" algn="ctr">
              <a:spcBef>
                <a:spcPts val="0"/>
              </a:spcBef>
              <a:buNone/>
              <a:defRPr sz="1600">
                <a:solidFill>
                  <a:srgbClr val="152C34"/>
                </a:solidFill>
                <a:latin typeface="Calibri"/>
                <a:ea typeface="Calibri"/>
                <a:cs typeface="Calibri"/>
                <a:sym typeface="Calibri"/>
              </a:defRPr>
            </a:lvl2pPr>
            <a:lvl3pPr marL="0" lvl="2" indent="0" algn="ctr">
              <a:spcBef>
                <a:spcPts val="0"/>
              </a:spcBef>
              <a:buNone/>
              <a:defRPr sz="1600">
                <a:solidFill>
                  <a:srgbClr val="152C34"/>
                </a:solidFill>
                <a:latin typeface="Calibri"/>
                <a:ea typeface="Calibri"/>
                <a:cs typeface="Calibri"/>
                <a:sym typeface="Calibri"/>
              </a:defRPr>
            </a:lvl3pPr>
            <a:lvl4pPr marL="0" lvl="3" indent="0" algn="ctr">
              <a:spcBef>
                <a:spcPts val="0"/>
              </a:spcBef>
              <a:buNone/>
              <a:defRPr sz="1600">
                <a:solidFill>
                  <a:srgbClr val="152C34"/>
                </a:solidFill>
                <a:latin typeface="Calibri"/>
                <a:ea typeface="Calibri"/>
                <a:cs typeface="Calibri"/>
                <a:sym typeface="Calibri"/>
              </a:defRPr>
            </a:lvl4pPr>
            <a:lvl5pPr marL="0" lvl="4" indent="0" algn="ctr">
              <a:spcBef>
                <a:spcPts val="0"/>
              </a:spcBef>
              <a:buNone/>
              <a:defRPr sz="1600">
                <a:solidFill>
                  <a:srgbClr val="152C34"/>
                </a:solidFill>
                <a:latin typeface="Calibri"/>
                <a:ea typeface="Calibri"/>
                <a:cs typeface="Calibri"/>
                <a:sym typeface="Calibri"/>
              </a:defRPr>
            </a:lvl5pPr>
            <a:lvl6pPr marL="0" lvl="5" indent="0" algn="ctr">
              <a:spcBef>
                <a:spcPts val="0"/>
              </a:spcBef>
              <a:buNone/>
              <a:defRPr sz="1600">
                <a:solidFill>
                  <a:srgbClr val="152C34"/>
                </a:solidFill>
                <a:latin typeface="Calibri"/>
                <a:ea typeface="Calibri"/>
                <a:cs typeface="Calibri"/>
                <a:sym typeface="Calibri"/>
              </a:defRPr>
            </a:lvl6pPr>
            <a:lvl7pPr marL="0" lvl="6" indent="0" algn="ctr">
              <a:spcBef>
                <a:spcPts val="0"/>
              </a:spcBef>
              <a:buNone/>
              <a:defRPr sz="1600">
                <a:solidFill>
                  <a:srgbClr val="152C34"/>
                </a:solidFill>
                <a:latin typeface="Calibri"/>
                <a:ea typeface="Calibri"/>
                <a:cs typeface="Calibri"/>
                <a:sym typeface="Calibri"/>
              </a:defRPr>
            </a:lvl7pPr>
            <a:lvl8pPr marL="0" lvl="7" indent="0" algn="ctr">
              <a:spcBef>
                <a:spcPts val="0"/>
              </a:spcBef>
              <a:buNone/>
              <a:defRPr sz="1600">
                <a:solidFill>
                  <a:srgbClr val="152C34"/>
                </a:solidFill>
                <a:latin typeface="Calibri"/>
                <a:ea typeface="Calibri"/>
                <a:cs typeface="Calibri"/>
                <a:sym typeface="Calibri"/>
              </a:defRPr>
            </a:lvl8pPr>
            <a:lvl9pPr marL="0" lvl="8" indent="0" algn="ctr">
              <a:spcBef>
                <a:spcPts val="0"/>
              </a:spcBef>
              <a:buNone/>
              <a:defRPr sz="1600">
                <a:solidFill>
                  <a:srgbClr val="152C34"/>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仅标题">
  <p:cSld name="仅标题">
    <p:spTree>
      <p:nvGrpSpPr>
        <p:cNvPr id="1" name="Shape 98"/>
        <p:cNvGrpSpPr/>
        <p:nvPr/>
      </p:nvGrpSpPr>
      <p:grpSpPr>
        <a:xfrm>
          <a:off x="0" y="0"/>
          <a:ext cx="0" cy="0"/>
          <a:chOff x="0" y="0"/>
          <a:chExt cx="0" cy="0"/>
        </a:xfrm>
      </p:grpSpPr>
      <p:sp>
        <p:nvSpPr>
          <p:cNvPr id="99" name="Google Shape;99;p20"/>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0"/>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0"/>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102"/>
        <p:cNvGrpSpPr/>
        <p:nvPr/>
      </p:nvGrpSpPr>
      <p:grpSpPr>
        <a:xfrm>
          <a:off x="0" y="0"/>
          <a:ext cx="0" cy="0"/>
          <a:chOff x="0" y="0"/>
          <a:chExt cx="0" cy="0"/>
        </a:xfrm>
      </p:grpSpPr>
      <p:sp>
        <p:nvSpPr>
          <p:cNvPr id="103" name="Google Shape;103;p21"/>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内容与标题">
  <p:cSld name="内容与标题">
    <p:spTree>
      <p:nvGrpSpPr>
        <p:cNvPr id="1" name="Shape 106"/>
        <p:cNvGrpSpPr/>
        <p:nvPr/>
      </p:nvGrpSpPr>
      <p:grpSpPr>
        <a:xfrm>
          <a:off x="0" y="0"/>
          <a:ext cx="0" cy="0"/>
          <a:chOff x="0" y="0"/>
          <a:chExt cx="0" cy="0"/>
        </a:xfrm>
      </p:grpSpPr>
      <p:sp>
        <p:nvSpPr>
          <p:cNvPr id="107" name="Google Shape;107;p22"/>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2"/>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2"/>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图片与标题">
  <p:cSld name="图片与标题">
    <p:spTree>
      <p:nvGrpSpPr>
        <p:cNvPr id="1" name="Shape 110"/>
        <p:cNvGrpSpPr/>
        <p:nvPr/>
      </p:nvGrpSpPr>
      <p:grpSpPr>
        <a:xfrm>
          <a:off x="0" y="0"/>
          <a:ext cx="0" cy="0"/>
          <a:chOff x="0" y="0"/>
          <a:chExt cx="0" cy="0"/>
        </a:xfrm>
      </p:grpSpPr>
      <p:sp>
        <p:nvSpPr>
          <p:cNvPr id="111" name="Google Shape;111;p23"/>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3"/>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3"/>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标题和竖排文字">
  <p:cSld name="标题和竖排文字">
    <p:spTree>
      <p:nvGrpSpPr>
        <p:cNvPr id="1" name="Shape 114"/>
        <p:cNvGrpSpPr/>
        <p:nvPr/>
      </p:nvGrpSpPr>
      <p:grpSpPr>
        <a:xfrm>
          <a:off x="0" y="0"/>
          <a:ext cx="0" cy="0"/>
          <a:chOff x="0" y="0"/>
          <a:chExt cx="0" cy="0"/>
        </a:xfrm>
      </p:grpSpPr>
      <p:sp>
        <p:nvSpPr>
          <p:cNvPr id="115" name="Google Shape;115;p24"/>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4"/>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4"/>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垂直排列标题与文本">
  <p:cSld name="垂直排列标题与文本">
    <p:spTree>
      <p:nvGrpSpPr>
        <p:cNvPr id="1" name="Shape 118"/>
        <p:cNvGrpSpPr/>
        <p:nvPr/>
      </p:nvGrpSpPr>
      <p:grpSpPr>
        <a:xfrm>
          <a:off x="0" y="0"/>
          <a:ext cx="0" cy="0"/>
          <a:chOff x="0" y="0"/>
          <a:chExt cx="0" cy="0"/>
        </a:xfrm>
      </p:grpSpPr>
      <p:sp>
        <p:nvSpPr>
          <p:cNvPr id="119" name="Google Shape;119;p25"/>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5"/>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5"/>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_标题幻灯片">
  <p:cSld name="1_标题幻灯片">
    <p:spTree>
      <p:nvGrpSpPr>
        <p:cNvPr id="1" name="Shape 122"/>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Free Blank With Footer">
    <p:spTree>
      <p:nvGrpSpPr>
        <p:cNvPr id="1" name=""/>
        <p:cNvGrpSpPr/>
        <p:nvPr/>
      </p:nvGrpSpPr>
      <p:grpSpPr>
        <a:xfrm>
          <a:off x="0" y="0"/>
          <a:ext cx="0" cy="0"/>
          <a:chOff x="0" y="0"/>
          <a:chExt cx="0" cy="0"/>
        </a:xfrm>
      </p:grpSpPr>
      <p:sp>
        <p:nvSpPr>
          <p:cNvPr id="7" name="Flowchart: Off-page Connector 6"/>
          <p:cNvSpPr/>
          <p:nvPr userDrawn="1"/>
        </p:nvSpPr>
        <p:spPr>
          <a:xfrm rot="5400000">
            <a:off x="8760966" y="4685355"/>
            <a:ext cx="341769" cy="424295"/>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4"/>
          <p:cNvSpPr>
            <a:spLocks noGrp="1"/>
          </p:cNvSpPr>
          <p:nvPr>
            <p:ph type="sldNum" sz="quarter" idx="12"/>
          </p:nvPr>
        </p:nvSpPr>
        <p:spPr>
          <a:xfrm>
            <a:off x="8732404" y="4755650"/>
            <a:ext cx="457681" cy="274637"/>
          </a:xfrm>
          <a:prstGeom prst="rect">
            <a:avLst/>
          </a:prstGeom>
        </p:spPr>
        <p:txBody>
          <a:bodyPr anchor="ctr"/>
          <a:lstStyle>
            <a:lvl1pPr algn="ctr">
              <a:defRPr sz="1000" b="1">
                <a:solidFill>
                  <a:schemeClr val="tx1">
                    <a:lumMod val="75000"/>
                    <a:lumOff val="25000"/>
                  </a:schemeClr>
                </a:solidFill>
              </a:defRPr>
            </a:lvl1pPr>
          </a:lstStyle>
          <a:p>
            <a:fld id="{C136B7D2-B98C-44FD-8D04-7EC62A564975}" type="slidenum">
              <a:rPr lang="en-US" smtClean="0"/>
              <a:pPr/>
              <a:t>‹#›</a:t>
            </a:fld>
            <a:endParaRPr lang="en-US" dirty="0"/>
          </a:p>
        </p:txBody>
      </p:sp>
      <p:sp>
        <p:nvSpPr>
          <p:cNvPr id="5" name="Title 1"/>
          <p:cNvSpPr>
            <a:spLocks noGrp="1"/>
          </p:cNvSpPr>
          <p:nvPr>
            <p:ph type="title" hasCustomPrompt="1"/>
          </p:nvPr>
        </p:nvSpPr>
        <p:spPr>
          <a:xfrm>
            <a:off x="1752600" y="267471"/>
            <a:ext cx="5638800" cy="353524"/>
          </a:xfrm>
          <a:prstGeom prst="rect">
            <a:avLst/>
          </a:prstGeom>
        </p:spPr>
        <p:txBody>
          <a:bodyPr wrap="none" lIns="0" tIns="0" rIns="0" bIns="0" anchor="ctr">
            <a:noAutofit/>
          </a:bodyPr>
          <a:lstStyle>
            <a:lvl1pPr algn="ctr">
              <a:defRPr sz="2400" b="1" baseline="0">
                <a:solidFill>
                  <a:schemeClr val="tx1">
                    <a:lumMod val="90000"/>
                    <a:lumOff val="10000"/>
                  </a:schemeClr>
                </a:solidFill>
              </a:defRPr>
            </a:lvl1pPr>
          </a:lstStyle>
          <a:p>
            <a:r>
              <a:rPr lang="en-US" dirty="0"/>
              <a:t>Click To Edit Master Title Style</a:t>
            </a:r>
          </a:p>
        </p:txBody>
      </p:sp>
      <p:sp>
        <p:nvSpPr>
          <p:cNvPr id="6" name="Text Placeholder 3"/>
          <p:cNvSpPr>
            <a:spLocks noGrp="1"/>
          </p:cNvSpPr>
          <p:nvPr>
            <p:ph type="body" sz="half" idx="2" hasCustomPrompt="1"/>
          </p:nvPr>
        </p:nvSpPr>
        <p:spPr>
          <a:xfrm>
            <a:off x="2514600" y="619462"/>
            <a:ext cx="4114800" cy="200746"/>
          </a:xfrm>
          <a:prstGeom prst="rect">
            <a:avLst/>
          </a:prstGeom>
        </p:spPr>
        <p:txBody>
          <a:bodyPr wrap="square" lIns="0" tIns="0" rIns="0" bIns="0" anchor="ctr">
            <a:noAutofit/>
          </a:bodyPr>
          <a:lstStyle>
            <a:lvl1pPr marL="0" indent="0" algn="ctr">
              <a:buNone/>
              <a:defRPr sz="1200" b="1" i="0" baseline="0">
                <a:solidFill>
                  <a:schemeClr val="bg1">
                    <a:lumMod val="75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extLst>
      <p:ext uri="{BB962C8B-B14F-4D97-AF65-F5344CB8AC3E}">
        <p14:creationId xmlns:p14="http://schemas.microsoft.com/office/powerpoint/2010/main" val="3166646648"/>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
        <p:cNvGrpSpPr/>
        <p:nvPr/>
      </p:nvGrpSpPr>
      <p:grpSpPr>
        <a:xfrm>
          <a:off x="0" y="0"/>
          <a:ext cx="0" cy="0"/>
          <a:chOff x="0" y="0"/>
          <a:chExt cx="0" cy="0"/>
        </a:xfrm>
      </p:grpSpPr>
      <p:sp>
        <p:nvSpPr>
          <p:cNvPr id="59" name="Google Shape;59;p14"/>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14"/>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4"/>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2.xml"/><Relationship Id="rId1" Type="http://schemas.openxmlformats.org/officeDocument/2006/relationships/slideLayout" Target="../slideLayouts/slideLayout14.xml"/><Relationship Id="rId5" Type="http://schemas.openxmlformats.org/officeDocument/2006/relationships/image" Target="../media/image23.jpe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55" name="Google Shape;155;p27"/>
          <p:cNvSpPr txBox="1"/>
          <p:nvPr/>
        </p:nvSpPr>
        <p:spPr>
          <a:xfrm>
            <a:off x="1690416" y="2692482"/>
            <a:ext cx="5961953"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4000" b="1" dirty="0">
                <a:solidFill>
                  <a:srgbClr val="1C2B38"/>
                </a:solidFill>
                <a:latin typeface="Calibri"/>
                <a:ea typeface="Calibri"/>
                <a:cs typeface="Calibri"/>
                <a:sym typeface="Calibri"/>
              </a:rPr>
              <a:t>Garbage </a:t>
            </a:r>
            <a:r>
              <a:rPr lang="en" sz="3600" b="1" dirty="0">
                <a:solidFill>
                  <a:srgbClr val="1C2B38"/>
                </a:solidFill>
                <a:latin typeface="Calibri"/>
                <a:ea typeface="Calibri"/>
                <a:cs typeface="Calibri"/>
                <a:sym typeface="Calibri"/>
              </a:rPr>
              <a:t>Classification</a:t>
            </a:r>
            <a:endParaRPr sz="4000" b="1" dirty="0">
              <a:solidFill>
                <a:srgbClr val="1C2B38"/>
              </a:solidFill>
              <a:latin typeface="Calibri"/>
              <a:ea typeface="Calibri"/>
              <a:cs typeface="Calibri"/>
              <a:sym typeface="Calibri"/>
            </a:endParaRPr>
          </a:p>
        </p:txBody>
      </p:sp>
      <p:sp>
        <p:nvSpPr>
          <p:cNvPr id="156" name="Google Shape;156;p27"/>
          <p:cNvSpPr/>
          <p:nvPr/>
        </p:nvSpPr>
        <p:spPr>
          <a:xfrm>
            <a:off x="2445264" y="4085936"/>
            <a:ext cx="4253472" cy="369332"/>
          </a:xfrm>
          <a:prstGeom prst="rect">
            <a:avLst/>
          </a:prstGeom>
          <a:noFill/>
          <a:ln>
            <a:noFill/>
          </a:ln>
        </p:spPr>
        <p:txBody>
          <a:bodyPr spcFirstLastPara="1" wrap="square" lIns="91425" tIns="45700" rIns="91425" bIns="45700" anchor="t" anchorCtr="0">
            <a:noAutofit/>
          </a:bodyPr>
          <a:lstStyle/>
          <a:p>
            <a:pPr lvl="0" algn="ctr"/>
            <a:r>
              <a:rPr lang="en" altLang="zh-CN" sz="1800" b="1" dirty="0">
                <a:solidFill>
                  <a:srgbClr val="1C2B38"/>
                </a:solidFill>
                <a:latin typeface="Calibri"/>
                <a:ea typeface="Calibri"/>
                <a:cs typeface="Calibri"/>
                <a:sym typeface="Calibri"/>
              </a:rPr>
              <a:t>MSBA</a:t>
            </a:r>
            <a:r>
              <a:rPr lang="zh-CN" altLang="en-US" sz="1800" b="1" dirty="0">
                <a:solidFill>
                  <a:srgbClr val="1C2B38"/>
                </a:solidFill>
                <a:latin typeface="Calibri"/>
                <a:ea typeface="Calibri"/>
                <a:cs typeface="Calibri"/>
                <a:sym typeface="Calibri"/>
              </a:rPr>
              <a:t> </a:t>
            </a:r>
            <a:r>
              <a:rPr lang="en-US" altLang="zh-CN" sz="1800" b="1" dirty="0">
                <a:solidFill>
                  <a:srgbClr val="1C2B38"/>
                </a:solidFill>
                <a:latin typeface="Calibri"/>
                <a:ea typeface="Calibri"/>
                <a:cs typeface="Calibri"/>
                <a:sym typeface="Calibri"/>
              </a:rPr>
              <a:t>7011</a:t>
            </a:r>
            <a:r>
              <a:rPr lang="zh-CN" altLang="en-US" sz="1800" b="1" dirty="0">
                <a:solidFill>
                  <a:srgbClr val="1C2B38"/>
                </a:solidFill>
                <a:latin typeface="Calibri"/>
                <a:ea typeface="Calibri"/>
                <a:cs typeface="Calibri"/>
                <a:sym typeface="Calibri"/>
              </a:rPr>
              <a:t> </a:t>
            </a:r>
            <a:r>
              <a:rPr lang="en-US" altLang="zh-CN" sz="1800" b="1" dirty="0">
                <a:solidFill>
                  <a:srgbClr val="1C2B38"/>
                </a:solidFill>
                <a:latin typeface="Calibri"/>
                <a:ea typeface="Calibri"/>
                <a:cs typeface="Calibri"/>
                <a:sym typeface="Calibri"/>
              </a:rPr>
              <a:t>–</a:t>
            </a:r>
            <a:r>
              <a:rPr lang="zh-CN" altLang="en-US" sz="1800" b="1" dirty="0">
                <a:solidFill>
                  <a:srgbClr val="1C2B38"/>
                </a:solidFill>
                <a:latin typeface="Calibri"/>
                <a:ea typeface="Calibri"/>
                <a:cs typeface="Calibri"/>
                <a:sym typeface="Calibri"/>
              </a:rPr>
              <a:t> </a:t>
            </a:r>
            <a:r>
              <a:rPr lang="en-US" altLang="zh-CN" sz="1800" b="1" dirty="0">
                <a:solidFill>
                  <a:srgbClr val="1C2B38"/>
                </a:solidFill>
                <a:latin typeface="Calibri"/>
                <a:ea typeface="Calibri"/>
                <a:cs typeface="Calibri"/>
                <a:sym typeface="Calibri"/>
              </a:rPr>
              <a:t>Group</a:t>
            </a:r>
            <a:r>
              <a:rPr lang="zh-CN" altLang="en-US" sz="1800" b="1" dirty="0">
                <a:solidFill>
                  <a:srgbClr val="1C2B38"/>
                </a:solidFill>
                <a:latin typeface="Calibri"/>
                <a:ea typeface="Calibri"/>
                <a:cs typeface="Calibri"/>
                <a:sym typeface="Calibri"/>
              </a:rPr>
              <a:t> </a:t>
            </a:r>
            <a:r>
              <a:rPr lang="en-US" altLang="zh-CN" sz="1800" b="1" dirty="0">
                <a:solidFill>
                  <a:srgbClr val="1C2B38"/>
                </a:solidFill>
                <a:latin typeface="Calibri"/>
                <a:ea typeface="Calibri"/>
                <a:cs typeface="Calibri"/>
                <a:sym typeface="Calibri"/>
              </a:rPr>
              <a:t>A9</a:t>
            </a:r>
            <a:endParaRPr lang="en" altLang="zh-CN" sz="1800" b="1" dirty="0">
              <a:solidFill>
                <a:srgbClr val="1C2B38"/>
              </a:solidFill>
              <a:latin typeface="Calibri"/>
              <a:ea typeface="Calibri"/>
              <a:cs typeface="Calibri"/>
              <a:sym typeface="Calibri"/>
            </a:endParaRPr>
          </a:p>
        </p:txBody>
      </p:sp>
      <p:sp>
        <p:nvSpPr>
          <p:cNvPr id="157" name="Google Shape;157;p27"/>
          <p:cNvSpPr/>
          <p:nvPr/>
        </p:nvSpPr>
        <p:spPr>
          <a:xfrm>
            <a:off x="3504721" y="4462098"/>
            <a:ext cx="2134559"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1C2B38"/>
              </a:solidFill>
              <a:latin typeface="Calibri"/>
              <a:ea typeface="Calibri"/>
              <a:cs typeface="Calibri"/>
              <a:sym typeface="Calibri"/>
            </a:endParaRPr>
          </a:p>
        </p:txBody>
      </p:sp>
      <p:pic>
        <p:nvPicPr>
          <p:cNvPr id="3" name="图片 2" descr="图片包含 游戏机, 画&#10;&#10;描述已自动生成">
            <a:extLst>
              <a:ext uri="{FF2B5EF4-FFF2-40B4-BE49-F238E27FC236}">
                <a16:creationId xmlns:a16="http://schemas.microsoft.com/office/drawing/2014/main" id="{63F9C5A0-8723-8C46-A05E-2017B7BE80D2}"/>
              </a:ext>
            </a:extLst>
          </p:cNvPr>
          <p:cNvPicPr>
            <a:picLocks noChangeAspect="1"/>
          </p:cNvPicPr>
          <p:nvPr/>
        </p:nvPicPr>
        <p:blipFill>
          <a:blip r:embed="rId3"/>
          <a:stretch>
            <a:fillRect/>
          </a:stretch>
        </p:blipFill>
        <p:spPr>
          <a:xfrm>
            <a:off x="1262902" y="488779"/>
            <a:ext cx="6775110" cy="2164969"/>
          </a:xfrm>
          <a:prstGeom prst="rect">
            <a:avLst/>
          </a:prstGeom>
        </p:spPr>
      </p:pic>
      <p:sp>
        <p:nvSpPr>
          <p:cNvPr id="5" name="文本框 4">
            <a:extLst>
              <a:ext uri="{FF2B5EF4-FFF2-40B4-BE49-F238E27FC236}">
                <a16:creationId xmlns:a16="http://schemas.microsoft.com/office/drawing/2014/main" id="{5BD60D4A-7FCE-BF47-890B-D48AE35E97C5}"/>
              </a:ext>
            </a:extLst>
          </p:cNvPr>
          <p:cNvSpPr txBox="1"/>
          <p:nvPr/>
        </p:nvSpPr>
        <p:spPr>
          <a:xfrm>
            <a:off x="4075352" y="4500832"/>
            <a:ext cx="1178528" cy="307777"/>
          </a:xfrm>
          <a:prstGeom prst="rect">
            <a:avLst/>
          </a:prstGeom>
          <a:noFill/>
        </p:spPr>
        <p:txBody>
          <a:bodyPr wrap="none" rtlCol="0">
            <a:spAutoFit/>
          </a:bodyPr>
          <a:lstStyle/>
          <a:p>
            <a:r>
              <a:rPr kumimoji="1" lang="en-US" altLang="zh-CN" dirty="0"/>
              <a:t>15/ 04/ 2020</a:t>
            </a:r>
            <a:endParaRPr kumimoji="1" lang="zh-CN" altLang="en-US" dirty="0"/>
          </a:p>
        </p:txBody>
      </p:sp>
      <p:sp>
        <p:nvSpPr>
          <p:cNvPr id="2" name="TextBox 1"/>
          <p:cNvSpPr txBox="1"/>
          <p:nvPr/>
        </p:nvSpPr>
        <p:spPr>
          <a:xfrm>
            <a:off x="735496" y="3400368"/>
            <a:ext cx="7414591" cy="461665"/>
          </a:xfrm>
          <a:prstGeom prst="rect">
            <a:avLst/>
          </a:prstGeom>
          <a:noFill/>
        </p:spPr>
        <p:txBody>
          <a:bodyPr wrap="square" rtlCol="0">
            <a:spAutoFit/>
          </a:bodyPr>
          <a:lstStyle/>
          <a:p>
            <a:pPr algn="ctr"/>
            <a:r>
              <a:rPr lang="en-US" sz="2400" b="1" dirty="0"/>
              <a:t>Image Classification Based on Deep Learning</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46"/>
          <p:cNvSpPr txBox="1">
            <a:spLocks noGrp="1"/>
          </p:cNvSpPr>
          <p:nvPr>
            <p:ph type="sldNum" idx="12"/>
          </p:nvPr>
        </p:nvSpPr>
        <p:spPr>
          <a:xfrm>
            <a:off x="7649248" y="261670"/>
            <a:ext cx="2133600" cy="274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827" name="Google Shape;827;p46"/>
          <p:cNvSpPr/>
          <p:nvPr/>
        </p:nvSpPr>
        <p:spPr>
          <a:xfrm>
            <a:off x="283464" y="286512"/>
            <a:ext cx="155400" cy="4572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828" name="Google Shape;828;p46"/>
          <p:cNvCxnSpPr/>
          <p:nvPr/>
        </p:nvCxnSpPr>
        <p:spPr>
          <a:xfrm>
            <a:off x="502920" y="286512"/>
            <a:ext cx="0" cy="457200"/>
          </a:xfrm>
          <a:prstGeom prst="straightConnector1">
            <a:avLst/>
          </a:prstGeom>
          <a:noFill/>
          <a:ln w="38100" cap="flat" cmpd="sng">
            <a:solidFill>
              <a:schemeClr val="accent2"/>
            </a:solidFill>
            <a:prstDash val="solid"/>
            <a:round/>
            <a:headEnd type="none" w="sm" len="sm"/>
            <a:tailEnd type="none" w="sm" len="sm"/>
          </a:ln>
        </p:spPr>
      </p:cxnSp>
      <p:sp>
        <p:nvSpPr>
          <p:cNvPr id="26" name="Google Shape;858;p47">
            <a:extLst>
              <a:ext uri="{FF2B5EF4-FFF2-40B4-BE49-F238E27FC236}">
                <a16:creationId xmlns:a16="http://schemas.microsoft.com/office/drawing/2014/main" id="{23F58FE4-D06B-42CA-BC44-0F9A85CB1A93}"/>
              </a:ext>
            </a:extLst>
          </p:cNvPr>
          <p:cNvSpPr/>
          <p:nvPr/>
        </p:nvSpPr>
        <p:spPr>
          <a:xfrm>
            <a:off x="512210" y="196070"/>
            <a:ext cx="3181957" cy="54764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US" sz="3200" b="1" dirty="0">
                <a:solidFill>
                  <a:schemeClr val="accent2"/>
                </a:solidFill>
                <a:latin typeface="Arimo"/>
                <a:ea typeface="Arimo"/>
                <a:cs typeface="Arimo"/>
                <a:sym typeface="Arimo"/>
              </a:rPr>
              <a:t>EDA</a:t>
            </a:r>
            <a:endParaRPr sz="3200" b="1" dirty="0">
              <a:solidFill>
                <a:schemeClr val="accent2"/>
              </a:solidFill>
              <a:latin typeface="Arimo"/>
              <a:ea typeface="Arimo"/>
              <a:cs typeface="Arimo"/>
              <a:sym typeface="Arimo"/>
            </a:endParaRPr>
          </a:p>
        </p:txBody>
      </p:sp>
      <p:pic>
        <p:nvPicPr>
          <p:cNvPr id="3" name="图片 2" descr="图片包含 游戏机, 围栏&#10;&#10;描述已自动生成">
            <a:extLst>
              <a:ext uri="{FF2B5EF4-FFF2-40B4-BE49-F238E27FC236}">
                <a16:creationId xmlns:a16="http://schemas.microsoft.com/office/drawing/2014/main" id="{B9100217-6D6E-414C-B85E-0D93C9EBAD7D}"/>
              </a:ext>
            </a:extLst>
          </p:cNvPr>
          <p:cNvPicPr>
            <a:picLocks noChangeAspect="1"/>
          </p:cNvPicPr>
          <p:nvPr/>
        </p:nvPicPr>
        <p:blipFill>
          <a:blip r:embed="rId3"/>
          <a:stretch>
            <a:fillRect/>
          </a:stretch>
        </p:blipFill>
        <p:spPr>
          <a:xfrm>
            <a:off x="144124" y="1744979"/>
            <a:ext cx="5265904" cy="2787832"/>
          </a:xfrm>
          <a:prstGeom prst="rect">
            <a:avLst/>
          </a:prstGeom>
        </p:spPr>
      </p:pic>
      <p:pic>
        <p:nvPicPr>
          <p:cNvPr id="11" name="图片 10" descr="图片包含 游戏机, 画&#10;&#10;描述已自动生成">
            <a:extLst>
              <a:ext uri="{FF2B5EF4-FFF2-40B4-BE49-F238E27FC236}">
                <a16:creationId xmlns:a16="http://schemas.microsoft.com/office/drawing/2014/main" id="{F97242A5-349D-D546-BE6B-8CBA7B2E1A20}"/>
              </a:ext>
            </a:extLst>
          </p:cNvPr>
          <p:cNvPicPr>
            <a:picLocks noChangeAspect="1"/>
          </p:cNvPicPr>
          <p:nvPr/>
        </p:nvPicPr>
        <p:blipFill>
          <a:blip r:embed="rId4"/>
          <a:stretch>
            <a:fillRect/>
          </a:stretch>
        </p:blipFill>
        <p:spPr>
          <a:xfrm>
            <a:off x="5348872" y="1744980"/>
            <a:ext cx="3703240" cy="2787832"/>
          </a:xfrm>
          <a:prstGeom prst="rect">
            <a:avLst/>
          </a:prstGeom>
        </p:spPr>
      </p:pic>
      <p:sp>
        <p:nvSpPr>
          <p:cNvPr id="12" name="文本框 11">
            <a:extLst>
              <a:ext uri="{FF2B5EF4-FFF2-40B4-BE49-F238E27FC236}">
                <a16:creationId xmlns:a16="http://schemas.microsoft.com/office/drawing/2014/main" id="{06998454-E363-4C41-8CE1-DE47201EF3BD}"/>
              </a:ext>
            </a:extLst>
          </p:cNvPr>
          <p:cNvSpPr txBox="1"/>
          <p:nvPr/>
        </p:nvSpPr>
        <p:spPr>
          <a:xfrm>
            <a:off x="970059" y="1059679"/>
            <a:ext cx="7360916" cy="369332"/>
          </a:xfrm>
          <a:prstGeom prst="rect">
            <a:avLst/>
          </a:prstGeom>
          <a:noFill/>
        </p:spPr>
        <p:txBody>
          <a:bodyPr wrap="square" rtlCol="0">
            <a:spAutoFit/>
          </a:bodyPr>
          <a:lstStyle/>
          <a:p>
            <a:r>
              <a:rPr lang="zh-CN" altLang="zh-CN" sz="1800" dirty="0"/>
              <a:t>The Distribution of Garbage Classes and Categories in Training Set </a:t>
            </a:r>
            <a:endParaRPr kumimoji="1" lang="zh-CN" altLang="en-US" sz="1800" dirty="0"/>
          </a:p>
        </p:txBody>
      </p:sp>
    </p:spTree>
    <p:extLst>
      <p:ext uri="{BB962C8B-B14F-4D97-AF65-F5344CB8AC3E}">
        <p14:creationId xmlns:p14="http://schemas.microsoft.com/office/powerpoint/2010/main" val="3473603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46"/>
          <p:cNvSpPr txBox="1">
            <a:spLocks noGrp="1"/>
          </p:cNvSpPr>
          <p:nvPr>
            <p:ph type="sldNum" idx="12"/>
          </p:nvPr>
        </p:nvSpPr>
        <p:spPr>
          <a:xfrm>
            <a:off x="7649248" y="261670"/>
            <a:ext cx="2133600" cy="274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827" name="Google Shape;827;p46"/>
          <p:cNvSpPr/>
          <p:nvPr/>
        </p:nvSpPr>
        <p:spPr>
          <a:xfrm>
            <a:off x="283464" y="286512"/>
            <a:ext cx="155400" cy="4572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828" name="Google Shape;828;p46"/>
          <p:cNvCxnSpPr/>
          <p:nvPr/>
        </p:nvCxnSpPr>
        <p:spPr>
          <a:xfrm>
            <a:off x="502920" y="286512"/>
            <a:ext cx="0" cy="457200"/>
          </a:xfrm>
          <a:prstGeom prst="straightConnector1">
            <a:avLst/>
          </a:prstGeom>
          <a:noFill/>
          <a:ln w="38100" cap="flat" cmpd="sng">
            <a:solidFill>
              <a:schemeClr val="accent2"/>
            </a:solidFill>
            <a:prstDash val="solid"/>
            <a:round/>
            <a:headEnd type="none" w="sm" len="sm"/>
            <a:tailEnd type="none" w="sm" len="sm"/>
          </a:ln>
        </p:spPr>
      </p:cxnSp>
      <p:sp>
        <p:nvSpPr>
          <p:cNvPr id="26" name="Google Shape;858;p47">
            <a:extLst>
              <a:ext uri="{FF2B5EF4-FFF2-40B4-BE49-F238E27FC236}">
                <a16:creationId xmlns:a16="http://schemas.microsoft.com/office/drawing/2014/main" id="{23F58FE4-D06B-42CA-BC44-0F9A85CB1A93}"/>
              </a:ext>
            </a:extLst>
          </p:cNvPr>
          <p:cNvSpPr/>
          <p:nvPr/>
        </p:nvSpPr>
        <p:spPr>
          <a:xfrm>
            <a:off x="512210" y="196070"/>
            <a:ext cx="3181957" cy="54764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US" sz="3200" b="1" dirty="0">
                <a:solidFill>
                  <a:schemeClr val="accent2"/>
                </a:solidFill>
                <a:latin typeface="Arimo"/>
                <a:ea typeface="Arimo"/>
                <a:cs typeface="Arimo"/>
                <a:sym typeface="Arimo"/>
              </a:rPr>
              <a:t>EDA</a:t>
            </a:r>
            <a:endParaRPr sz="3200" b="1" dirty="0">
              <a:solidFill>
                <a:schemeClr val="accent2"/>
              </a:solidFill>
              <a:latin typeface="Arimo"/>
              <a:ea typeface="Arimo"/>
              <a:cs typeface="Arimo"/>
              <a:sym typeface="Arimo"/>
            </a:endParaRPr>
          </a:p>
        </p:txBody>
      </p:sp>
      <p:pic>
        <p:nvPicPr>
          <p:cNvPr id="3" name="图片 2">
            <a:extLst>
              <a:ext uri="{FF2B5EF4-FFF2-40B4-BE49-F238E27FC236}">
                <a16:creationId xmlns:a16="http://schemas.microsoft.com/office/drawing/2014/main" id="{B9100217-6D6E-414C-B85E-0D93C9EBAD7D}"/>
              </a:ext>
            </a:extLst>
          </p:cNvPr>
          <p:cNvPicPr>
            <a:picLocks noChangeAspect="1"/>
          </p:cNvPicPr>
          <p:nvPr/>
        </p:nvPicPr>
        <p:blipFill>
          <a:blip r:embed="rId3"/>
          <a:srcRect/>
          <a:stretch/>
        </p:blipFill>
        <p:spPr>
          <a:xfrm>
            <a:off x="238158" y="1744979"/>
            <a:ext cx="5077836" cy="2787832"/>
          </a:xfrm>
          <a:prstGeom prst="rect">
            <a:avLst/>
          </a:prstGeom>
        </p:spPr>
      </p:pic>
      <p:pic>
        <p:nvPicPr>
          <p:cNvPr id="11" name="图片 10">
            <a:extLst>
              <a:ext uri="{FF2B5EF4-FFF2-40B4-BE49-F238E27FC236}">
                <a16:creationId xmlns:a16="http://schemas.microsoft.com/office/drawing/2014/main" id="{F97242A5-349D-D546-BE6B-8CBA7B2E1A20}"/>
              </a:ext>
            </a:extLst>
          </p:cNvPr>
          <p:cNvPicPr>
            <a:picLocks noChangeAspect="1"/>
          </p:cNvPicPr>
          <p:nvPr/>
        </p:nvPicPr>
        <p:blipFill>
          <a:blip r:embed="rId4"/>
          <a:srcRect/>
          <a:stretch/>
        </p:blipFill>
        <p:spPr>
          <a:xfrm>
            <a:off x="5430117" y="1744980"/>
            <a:ext cx="3540750" cy="2787832"/>
          </a:xfrm>
          <a:prstGeom prst="rect">
            <a:avLst/>
          </a:prstGeom>
        </p:spPr>
      </p:pic>
      <p:sp>
        <p:nvSpPr>
          <p:cNvPr id="12" name="文本框 11">
            <a:extLst>
              <a:ext uri="{FF2B5EF4-FFF2-40B4-BE49-F238E27FC236}">
                <a16:creationId xmlns:a16="http://schemas.microsoft.com/office/drawing/2014/main" id="{06998454-E363-4C41-8CE1-DE47201EF3BD}"/>
              </a:ext>
            </a:extLst>
          </p:cNvPr>
          <p:cNvSpPr txBox="1"/>
          <p:nvPr/>
        </p:nvSpPr>
        <p:spPr>
          <a:xfrm>
            <a:off x="1069450" y="1059679"/>
            <a:ext cx="7360916" cy="369332"/>
          </a:xfrm>
          <a:prstGeom prst="rect">
            <a:avLst/>
          </a:prstGeom>
          <a:noFill/>
        </p:spPr>
        <p:txBody>
          <a:bodyPr wrap="square" rtlCol="0">
            <a:spAutoFit/>
          </a:bodyPr>
          <a:lstStyle/>
          <a:p>
            <a:r>
              <a:rPr lang="zh-CN" altLang="zh-CN" sz="1800" dirty="0"/>
              <a:t>The Distribution of Garbage Classes and Categories in </a:t>
            </a:r>
            <a:r>
              <a:rPr lang="en-US" altLang="zh-CN" sz="1800" dirty="0"/>
              <a:t>Testing</a:t>
            </a:r>
            <a:r>
              <a:rPr lang="zh-CN" altLang="zh-CN" sz="1800" dirty="0"/>
              <a:t> Set </a:t>
            </a:r>
            <a:endParaRPr kumimoji="1" lang="zh-CN" altLang="en-US" sz="1800" dirty="0"/>
          </a:p>
        </p:txBody>
      </p:sp>
    </p:spTree>
    <p:extLst>
      <p:ext uri="{BB962C8B-B14F-4D97-AF65-F5344CB8AC3E}">
        <p14:creationId xmlns:p14="http://schemas.microsoft.com/office/powerpoint/2010/main" val="1792016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grpSp>
        <p:nvGrpSpPr>
          <p:cNvPr id="204" name="Google Shape;204;p29"/>
          <p:cNvGrpSpPr/>
          <p:nvPr/>
        </p:nvGrpSpPr>
        <p:grpSpPr>
          <a:xfrm>
            <a:off x="2786285" y="627534"/>
            <a:ext cx="3571431" cy="3180603"/>
            <a:chOff x="3186113" y="530112"/>
            <a:chExt cx="2625725" cy="2338387"/>
          </a:xfrm>
        </p:grpSpPr>
        <p:sp>
          <p:nvSpPr>
            <p:cNvPr id="205" name="Google Shape;205;p29"/>
            <p:cNvSpPr/>
            <p:nvPr/>
          </p:nvSpPr>
          <p:spPr>
            <a:xfrm>
              <a:off x="3338513" y="693625"/>
              <a:ext cx="2320925" cy="1635125"/>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 name="Google Shape;206;p29"/>
            <p:cNvSpPr/>
            <p:nvPr/>
          </p:nvSpPr>
          <p:spPr>
            <a:xfrm>
              <a:off x="3186113" y="530112"/>
              <a:ext cx="2625725" cy="1895475"/>
            </a:xfrm>
            <a:custGeom>
              <a:avLst/>
              <a:gdLst/>
              <a:ahLst/>
              <a:cxnLst/>
              <a:rect l="l" t="t" r="r" b="b"/>
              <a:pathLst>
                <a:path w="432" h="312" extrusionOk="0">
                  <a:moveTo>
                    <a:pt x="397" y="0"/>
                  </a:moveTo>
                  <a:cubicBezTo>
                    <a:pt x="33" y="0"/>
                    <a:pt x="33" y="0"/>
                    <a:pt x="33" y="0"/>
                  </a:cubicBezTo>
                  <a:cubicBezTo>
                    <a:pt x="15" y="0"/>
                    <a:pt x="0" y="16"/>
                    <a:pt x="0" y="35"/>
                  </a:cubicBezTo>
                  <a:cubicBezTo>
                    <a:pt x="0" y="276"/>
                    <a:pt x="0" y="276"/>
                    <a:pt x="0" y="276"/>
                  </a:cubicBezTo>
                  <a:cubicBezTo>
                    <a:pt x="0" y="295"/>
                    <a:pt x="15" y="312"/>
                    <a:pt x="33" y="312"/>
                  </a:cubicBezTo>
                  <a:cubicBezTo>
                    <a:pt x="397" y="312"/>
                    <a:pt x="397" y="312"/>
                    <a:pt x="397" y="312"/>
                  </a:cubicBezTo>
                  <a:cubicBezTo>
                    <a:pt x="416" y="312"/>
                    <a:pt x="432" y="295"/>
                    <a:pt x="432" y="276"/>
                  </a:cubicBezTo>
                  <a:cubicBezTo>
                    <a:pt x="432" y="35"/>
                    <a:pt x="432" y="35"/>
                    <a:pt x="432" y="35"/>
                  </a:cubicBezTo>
                  <a:cubicBezTo>
                    <a:pt x="432" y="16"/>
                    <a:pt x="416" y="0"/>
                    <a:pt x="397" y="0"/>
                  </a:cubicBezTo>
                  <a:close/>
                  <a:moveTo>
                    <a:pt x="408" y="284"/>
                  </a:moveTo>
                  <a:cubicBezTo>
                    <a:pt x="24" y="284"/>
                    <a:pt x="24" y="284"/>
                    <a:pt x="24" y="284"/>
                  </a:cubicBezTo>
                  <a:cubicBezTo>
                    <a:pt x="24" y="28"/>
                    <a:pt x="24" y="28"/>
                    <a:pt x="24" y="28"/>
                  </a:cubicBezTo>
                  <a:cubicBezTo>
                    <a:pt x="408" y="28"/>
                    <a:pt x="408" y="28"/>
                    <a:pt x="408" y="28"/>
                  </a:cubicBezTo>
                  <a:lnTo>
                    <a:pt x="408" y="284"/>
                  </a:lnTo>
                  <a:close/>
                </a:path>
              </a:pathLst>
            </a:custGeom>
            <a:solidFill>
              <a:srgbClr val="1C2B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29"/>
            <p:cNvSpPr/>
            <p:nvPr/>
          </p:nvSpPr>
          <p:spPr>
            <a:xfrm>
              <a:off x="3867150" y="2546237"/>
              <a:ext cx="1257300" cy="322262"/>
            </a:xfrm>
            <a:custGeom>
              <a:avLst/>
              <a:gdLst/>
              <a:ahLst/>
              <a:cxnLst/>
              <a:rect l="l" t="t" r="r" b="b"/>
              <a:pathLst>
                <a:path w="207" h="53" extrusionOk="0">
                  <a:moveTo>
                    <a:pt x="163" y="35"/>
                  </a:moveTo>
                  <a:cubicBezTo>
                    <a:pt x="207" y="35"/>
                    <a:pt x="207" y="35"/>
                    <a:pt x="207" y="35"/>
                  </a:cubicBezTo>
                  <a:cubicBezTo>
                    <a:pt x="207" y="53"/>
                    <a:pt x="207" y="53"/>
                    <a:pt x="207" y="53"/>
                  </a:cubicBezTo>
                  <a:cubicBezTo>
                    <a:pt x="0" y="53"/>
                    <a:pt x="0" y="53"/>
                    <a:pt x="0" y="53"/>
                  </a:cubicBezTo>
                  <a:cubicBezTo>
                    <a:pt x="0" y="35"/>
                    <a:pt x="0" y="35"/>
                    <a:pt x="0" y="35"/>
                  </a:cubicBezTo>
                  <a:cubicBezTo>
                    <a:pt x="44" y="35"/>
                    <a:pt x="44" y="35"/>
                    <a:pt x="44" y="35"/>
                  </a:cubicBezTo>
                  <a:cubicBezTo>
                    <a:pt x="48" y="31"/>
                    <a:pt x="53" y="24"/>
                    <a:pt x="58" y="11"/>
                  </a:cubicBezTo>
                  <a:cubicBezTo>
                    <a:pt x="58" y="11"/>
                    <a:pt x="61" y="1"/>
                    <a:pt x="66" y="0"/>
                  </a:cubicBezTo>
                  <a:cubicBezTo>
                    <a:pt x="69" y="0"/>
                    <a:pt x="86" y="0"/>
                    <a:pt x="104" y="0"/>
                  </a:cubicBezTo>
                  <a:cubicBezTo>
                    <a:pt x="121" y="0"/>
                    <a:pt x="138" y="0"/>
                    <a:pt x="141" y="0"/>
                  </a:cubicBezTo>
                  <a:cubicBezTo>
                    <a:pt x="146" y="1"/>
                    <a:pt x="149" y="11"/>
                    <a:pt x="149" y="11"/>
                  </a:cubicBezTo>
                  <a:cubicBezTo>
                    <a:pt x="154" y="24"/>
                    <a:pt x="159" y="31"/>
                    <a:pt x="163" y="35"/>
                  </a:cubicBezTo>
                  <a:close/>
                </a:path>
              </a:pathLst>
            </a:custGeom>
            <a:solidFill>
              <a:srgbClr val="464F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29"/>
            <p:cNvSpPr/>
            <p:nvPr/>
          </p:nvSpPr>
          <p:spPr>
            <a:xfrm>
              <a:off x="4340225" y="2546237"/>
              <a:ext cx="784225" cy="322262"/>
            </a:xfrm>
            <a:custGeom>
              <a:avLst/>
              <a:gdLst/>
              <a:ahLst/>
              <a:cxnLst/>
              <a:rect l="l" t="t" r="r" b="b"/>
              <a:pathLst>
                <a:path w="129" h="53" extrusionOk="0">
                  <a:moveTo>
                    <a:pt x="85" y="35"/>
                  </a:moveTo>
                  <a:cubicBezTo>
                    <a:pt x="81" y="31"/>
                    <a:pt x="76" y="24"/>
                    <a:pt x="71" y="11"/>
                  </a:cubicBezTo>
                  <a:cubicBezTo>
                    <a:pt x="71" y="11"/>
                    <a:pt x="68" y="1"/>
                    <a:pt x="63" y="0"/>
                  </a:cubicBezTo>
                  <a:cubicBezTo>
                    <a:pt x="60" y="0"/>
                    <a:pt x="43" y="0"/>
                    <a:pt x="26" y="0"/>
                  </a:cubicBezTo>
                  <a:cubicBezTo>
                    <a:pt x="16" y="0"/>
                    <a:pt x="7" y="0"/>
                    <a:pt x="0" y="0"/>
                  </a:cubicBezTo>
                  <a:cubicBezTo>
                    <a:pt x="21" y="15"/>
                    <a:pt x="41" y="33"/>
                    <a:pt x="59" y="53"/>
                  </a:cubicBezTo>
                  <a:cubicBezTo>
                    <a:pt x="129" y="53"/>
                    <a:pt x="129" y="53"/>
                    <a:pt x="129" y="53"/>
                  </a:cubicBezTo>
                  <a:cubicBezTo>
                    <a:pt x="129" y="35"/>
                    <a:pt x="129" y="35"/>
                    <a:pt x="129" y="35"/>
                  </a:cubicBezTo>
                  <a:lnTo>
                    <a:pt x="85" y="35"/>
                  </a:lnTo>
                  <a:close/>
                </a:path>
              </a:pathLst>
            </a:custGeom>
            <a:solidFill>
              <a:srgbClr val="1C2B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10" name="Google Shape;210;p29"/>
          <p:cNvSpPr/>
          <p:nvPr/>
        </p:nvSpPr>
        <p:spPr>
          <a:xfrm>
            <a:off x="2086092" y="3881629"/>
            <a:ext cx="4963178" cy="584775"/>
          </a:xfrm>
          <a:prstGeom prst="rect">
            <a:avLst/>
          </a:prstGeom>
          <a:noFill/>
          <a:ln>
            <a:noFill/>
          </a:ln>
        </p:spPr>
        <p:txBody>
          <a:bodyPr spcFirstLastPara="1" wrap="square" lIns="91425" tIns="45700" rIns="91425" bIns="45700" anchor="t" anchorCtr="0">
            <a:noAutofit/>
          </a:bodyPr>
          <a:lstStyle/>
          <a:p>
            <a:pPr lvl="0" algn="ctr"/>
            <a:r>
              <a:rPr lang="en-US" altLang="zh-CN" sz="2800" b="1" dirty="0"/>
              <a:t>Modeling</a:t>
            </a:r>
            <a:endParaRPr sz="3200" b="1" dirty="0">
              <a:solidFill>
                <a:srgbClr val="1C2B38"/>
              </a:solidFill>
              <a:latin typeface="Calibri"/>
              <a:ea typeface="Calibri"/>
              <a:cs typeface="Calibri"/>
              <a:sym typeface="Calibri"/>
            </a:endParaRPr>
          </a:p>
        </p:txBody>
      </p:sp>
      <p:sp>
        <p:nvSpPr>
          <p:cNvPr id="10" name="矩形 34">
            <a:extLst>
              <a:ext uri="{FF2B5EF4-FFF2-40B4-BE49-F238E27FC236}">
                <a16:creationId xmlns:a16="http://schemas.microsoft.com/office/drawing/2014/main" id="{D5432D30-F4E5-6046-AFE4-22F22D354C0C}"/>
              </a:ext>
            </a:extLst>
          </p:cNvPr>
          <p:cNvSpPr/>
          <p:nvPr/>
        </p:nvSpPr>
        <p:spPr>
          <a:xfrm>
            <a:off x="3343140" y="1287955"/>
            <a:ext cx="2457724" cy="1200329"/>
          </a:xfrm>
          <a:prstGeom prst="rect">
            <a:avLst/>
          </a:prstGeom>
        </p:spPr>
        <p:txBody>
          <a:bodyPr wrap="none">
            <a:spAutoFit/>
          </a:bodyPr>
          <a:lstStyle/>
          <a:p>
            <a:pPr algn="ctr"/>
            <a:r>
              <a:rPr lang="en-US" altLang="zh-CN" sz="7200" b="1" dirty="0">
                <a:solidFill>
                  <a:schemeClr val="accent1"/>
                </a:solidFill>
                <a:latin typeface="Calibri" panose="020F0502020204030204" pitchFamily="34" charset="0"/>
                <a:ea typeface="Arial Unicode MS" pitchFamily="34" charset="-122"/>
                <a:cs typeface="Calibri" panose="020F0502020204030204" pitchFamily="34" charset="0"/>
              </a:rPr>
              <a:t>Part</a:t>
            </a:r>
            <a:r>
              <a:rPr lang="zh-CN" altLang="en-US" sz="7200" b="1" dirty="0">
                <a:solidFill>
                  <a:schemeClr val="accent1"/>
                </a:solidFill>
                <a:latin typeface="Calibri" panose="020F0502020204030204" pitchFamily="34" charset="0"/>
                <a:ea typeface="Arial Unicode MS" pitchFamily="34" charset="-122"/>
                <a:cs typeface="Calibri" panose="020F0502020204030204" pitchFamily="34" charset="0"/>
              </a:rPr>
              <a:t> </a:t>
            </a:r>
            <a:r>
              <a:rPr lang="en-US" altLang="zh-CN" sz="7200" b="1" dirty="0">
                <a:solidFill>
                  <a:schemeClr val="accent1"/>
                </a:solidFill>
                <a:latin typeface="Calibri" panose="020F0502020204030204" pitchFamily="34" charset="0"/>
                <a:ea typeface="Arial Unicode MS" pitchFamily="34" charset="-122"/>
                <a:cs typeface="Calibri" panose="020F0502020204030204" pitchFamily="34" charset="0"/>
              </a:rPr>
              <a:t>3</a:t>
            </a:r>
            <a:endParaRPr lang="zh-CN" altLang="en-US" sz="1200" dirty="0">
              <a:solidFill>
                <a:schemeClr val="accent1"/>
              </a:solidFill>
              <a:latin typeface="Calibri" panose="020F0502020204030204" pitchFamily="34" charset="0"/>
              <a:ea typeface="Arial Unicode MS" pitchFamily="34" charset="-122"/>
              <a:cs typeface="Calibri" panose="020F0502020204030204" pitchFamily="34" charset="0"/>
            </a:endParaRPr>
          </a:p>
        </p:txBody>
      </p:sp>
    </p:spTree>
    <p:extLst>
      <p:ext uri="{BB962C8B-B14F-4D97-AF65-F5344CB8AC3E}">
        <p14:creationId xmlns:p14="http://schemas.microsoft.com/office/powerpoint/2010/main" val="26539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46"/>
          <p:cNvSpPr txBox="1">
            <a:spLocks noGrp="1"/>
          </p:cNvSpPr>
          <p:nvPr>
            <p:ph type="sldNum" idx="12"/>
          </p:nvPr>
        </p:nvSpPr>
        <p:spPr>
          <a:xfrm>
            <a:off x="7649248" y="261670"/>
            <a:ext cx="2133600" cy="274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827" name="Google Shape;827;p46"/>
          <p:cNvSpPr/>
          <p:nvPr/>
        </p:nvSpPr>
        <p:spPr>
          <a:xfrm>
            <a:off x="283464" y="286512"/>
            <a:ext cx="155400" cy="4572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828" name="Google Shape;828;p46"/>
          <p:cNvCxnSpPr/>
          <p:nvPr/>
        </p:nvCxnSpPr>
        <p:spPr>
          <a:xfrm>
            <a:off x="502920" y="286512"/>
            <a:ext cx="0" cy="457200"/>
          </a:xfrm>
          <a:prstGeom prst="straightConnector1">
            <a:avLst/>
          </a:prstGeom>
          <a:noFill/>
          <a:ln w="38100" cap="flat" cmpd="sng">
            <a:solidFill>
              <a:schemeClr val="accent2"/>
            </a:solidFill>
            <a:prstDash val="solid"/>
            <a:round/>
            <a:headEnd type="none" w="sm" len="sm"/>
            <a:tailEnd type="none" w="sm" len="sm"/>
          </a:ln>
        </p:spPr>
      </p:cxnSp>
      <p:sp>
        <p:nvSpPr>
          <p:cNvPr id="26" name="Google Shape;858;p47">
            <a:extLst>
              <a:ext uri="{FF2B5EF4-FFF2-40B4-BE49-F238E27FC236}">
                <a16:creationId xmlns:a16="http://schemas.microsoft.com/office/drawing/2014/main" id="{23F58FE4-D06B-42CA-BC44-0F9A85CB1A93}"/>
              </a:ext>
            </a:extLst>
          </p:cNvPr>
          <p:cNvSpPr/>
          <p:nvPr/>
        </p:nvSpPr>
        <p:spPr>
          <a:xfrm>
            <a:off x="512210" y="196070"/>
            <a:ext cx="3993891" cy="54764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US" altLang="zh-CN" sz="3200" b="1" dirty="0">
                <a:solidFill>
                  <a:schemeClr val="accent2"/>
                </a:solidFill>
                <a:latin typeface="Arimo"/>
                <a:ea typeface="Arimo"/>
                <a:cs typeface="Arimo"/>
                <a:sym typeface="Arimo"/>
              </a:rPr>
              <a:t>Method</a:t>
            </a:r>
            <a:r>
              <a:rPr lang="zh-CN" altLang="en-US" sz="3200" b="1" dirty="0">
                <a:solidFill>
                  <a:schemeClr val="accent2"/>
                </a:solidFill>
                <a:latin typeface="Arimo"/>
                <a:ea typeface="Arimo"/>
                <a:cs typeface="Arimo"/>
                <a:sym typeface="Arimo"/>
              </a:rPr>
              <a:t> </a:t>
            </a:r>
            <a:r>
              <a:rPr lang="en-US" altLang="zh-CN" sz="3200" b="1" dirty="0">
                <a:solidFill>
                  <a:schemeClr val="accent2"/>
                </a:solidFill>
                <a:latin typeface="Arimo"/>
                <a:ea typeface="Arimo"/>
                <a:cs typeface="Arimo"/>
                <a:sym typeface="Arimo"/>
              </a:rPr>
              <a:t>and Platform</a:t>
            </a:r>
            <a:endParaRPr sz="3200" b="1" dirty="0">
              <a:solidFill>
                <a:schemeClr val="accent2"/>
              </a:solidFill>
              <a:latin typeface="Arimo"/>
              <a:ea typeface="Arimo"/>
              <a:cs typeface="Arimo"/>
              <a:sym typeface="Arimo"/>
            </a:endParaRPr>
          </a:p>
        </p:txBody>
      </p:sp>
      <p:sp>
        <p:nvSpPr>
          <p:cNvPr id="11" name="Google Shape;401;p52"/>
          <p:cNvSpPr txBox="1"/>
          <p:nvPr/>
        </p:nvSpPr>
        <p:spPr>
          <a:xfrm>
            <a:off x="512210" y="1241758"/>
            <a:ext cx="2313600" cy="3693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accent1"/>
              </a:buClr>
              <a:buSzPts val="1600"/>
              <a:buFont typeface="Calibri"/>
              <a:buChar char="●"/>
            </a:pPr>
            <a:r>
              <a:rPr lang="en-US" sz="1600" b="1" dirty="0">
                <a:solidFill>
                  <a:schemeClr val="accent1"/>
                </a:solidFill>
                <a:latin typeface="Calibri"/>
                <a:ea typeface="Calibri"/>
                <a:cs typeface="Calibri"/>
                <a:sym typeface="Calibri"/>
              </a:rPr>
              <a:t>Method</a:t>
            </a:r>
            <a:endParaRPr sz="1600" b="1" dirty="0">
              <a:solidFill>
                <a:schemeClr val="accent1"/>
              </a:solidFill>
              <a:latin typeface="Calibri"/>
              <a:ea typeface="Calibri"/>
              <a:cs typeface="Calibri"/>
              <a:sym typeface="Calibri"/>
            </a:endParaRPr>
          </a:p>
        </p:txBody>
      </p:sp>
      <p:sp>
        <p:nvSpPr>
          <p:cNvPr id="3" name="Rectangle 2"/>
          <p:cNvSpPr/>
          <p:nvPr/>
        </p:nvSpPr>
        <p:spPr>
          <a:xfrm>
            <a:off x="1025722" y="1815160"/>
            <a:ext cx="6778487" cy="738664"/>
          </a:xfrm>
          <a:prstGeom prst="rect">
            <a:avLst/>
          </a:prstGeom>
        </p:spPr>
        <p:txBody>
          <a:bodyPr wrap="square">
            <a:spAutoFit/>
          </a:bodyPr>
          <a:lstStyle/>
          <a:p>
            <a:pPr marL="457200" lvl="0" indent="-317500">
              <a:lnSpc>
                <a:spcPct val="150000"/>
              </a:lnSpc>
              <a:buClr>
                <a:srgbClr val="1C2B38"/>
              </a:buClr>
              <a:buSzPts val="1400"/>
              <a:buFont typeface="Calibri"/>
              <a:buChar char="-"/>
            </a:pPr>
            <a:r>
              <a:rPr lang="en-US" dirty="0"/>
              <a:t>To use </a:t>
            </a:r>
            <a:r>
              <a:rPr lang="en-US" dirty="0" err="1"/>
              <a:t>Pytorch</a:t>
            </a:r>
            <a:r>
              <a:rPr lang="en-US" dirty="0"/>
              <a:t> in Python to train and test our convolutional neural network</a:t>
            </a:r>
          </a:p>
          <a:p>
            <a:pPr marL="457200" lvl="0" indent="-317500">
              <a:lnSpc>
                <a:spcPct val="150000"/>
              </a:lnSpc>
              <a:buClr>
                <a:srgbClr val="1C2B38"/>
              </a:buClr>
              <a:buSzPts val="1400"/>
              <a:buFont typeface="Calibri"/>
              <a:buChar char="-"/>
            </a:pPr>
            <a:r>
              <a:rPr lang="en-US" altLang="zh-CN" dirty="0"/>
              <a:t>To</a:t>
            </a:r>
            <a:r>
              <a:rPr lang="zh-CN" altLang="en-US" dirty="0"/>
              <a:t> </a:t>
            </a:r>
            <a:r>
              <a:rPr lang="en-US" dirty="0"/>
              <a:t>choose transfer learning of Resnet18, Resnet50 and ResNext50(32x4d)  </a:t>
            </a:r>
          </a:p>
        </p:txBody>
      </p:sp>
      <p:sp>
        <p:nvSpPr>
          <p:cNvPr id="14" name="Google Shape;401;p52"/>
          <p:cNvSpPr txBox="1"/>
          <p:nvPr/>
        </p:nvSpPr>
        <p:spPr>
          <a:xfrm>
            <a:off x="512210" y="2803176"/>
            <a:ext cx="2313600" cy="3693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accent1"/>
              </a:buClr>
              <a:buSzPts val="1600"/>
              <a:buFont typeface="Calibri"/>
              <a:buChar char="●"/>
            </a:pPr>
            <a:r>
              <a:rPr lang="en-US" sz="1600" b="1" dirty="0">
                <a:solidFill>
                  <a:schemeClr val="accent1"/>
                </a:solidFill>
                <a:latin typeface="Calibri"/>
                <a:ea typeface="Calibri"/>
                <a:cs typeface="Calibri"/>
                <a:sym typeface="Calibri"/>
              </a:rPr>
              <a:t>Platform</a:t>
            </a:r>
            <a:endParaRPr sz="1600" b="1" dirty="0">
              <a:solidFill>
                <a:schemeClr val="accent1"/>
              </a:solidFill>
              <a:latin typeface="Calibri"/>
              <a:ea typeface="Calibri"/>
              <a:cs typeface="Calibri"/>
              <a:sym typeface="Calibri"/>
            </a:endParaRPr>
          </a:p>
        </p:txBody>
      </p:sp>
      <p:sp>
        <p:nvSpPr>
          <p:cNvPr id="17" name="Rectangle 16"/>
          <p:cNvSpPr/>
          <p:nvPr/>
        </p:nvSpPr>
        <p:spPr>
          <a:xfrm>
            <a:off x="1025722" y="3180216"/>
            <a:ext cx="6778487" cy="1021883"/>
          </a:xfrm>
          <a:prstGeom prst="rect">
            <a:avLst/>
          </a:prstGeom>
        </p:spPr>
        <p:txBody>
          <a:bodyPr wrap="square">
            <a:spAutoFit/>
          </a:bodyPr>
          <a:lstStyle/>
          <a:p>
            <a:pPr marL="457200" indent="-317500">
              <a:lnSpc>
                <a:spcPct val="150000"/>
              </a:lnSpc>
              <a:buClr>
                <a:srgbClr val="1C2B38"/>
              </a:buClr>
              <a:buSzPts val="1400"/>
              <a:buFont typeface="Calibri"/>
              <a:buChar char="-"/>
            </a:pPr>
            <a:r>
              <a:rPr lang="en-US" dirty="0"/>
              <a:t>To use Google </a:t>
            </a:r>
            <a:r>
              <a:rPr lang="en-US" dirty="0" err="1"/>
              <a:t>Colab</a:t>
            </a:r>
            <a:r>
              <a:rPr lang="en-US" dirty="0"/>
              <a:t> (GPU mode) to load images and train above models after data preparation.</a:t>
            </a:r>
          </a:p>
          <a:p>
            <a:pPr marL="457200" lvl="0" indent="-317500">
              <a:lnSpc>
                <a:spcPct val="150000"/>
              </a:lnSpc>
              <a:buClr>
                <a:srgbClr val="1C2B38"/>
              </a:buClr>
              <a:buSzPts val="1400"/>
              <a:buFont typeface="Calibri"/>
              <a:buChar char="-"/>
            </a:pPr>
            <a:endParaRPr lang="en-US" dirty="0"/>
          </a:p>
        </p:txBody>
      </p:sp>
      <p:grpSp>
        <p:nvGrpSpPr>
          <p:cNvPr id="19" name="Google Shape;405;p52"/>
          <p:cNvGrpSpPr/>
          <p:nvPr/>
        </p:nvGrpSpPr>
        <p:grpSpPr>
          <a:xfrm>
            <a:off x="7649248" y="4015140"/>
            <a:ext cx="1287025" cy="956805"/>
            <a:chOff x="3780987" y="1285596"/>
            <a:chExt cx="1551754" cy="1153612"/>
          </a:xfrm>
        </p:grpSpPr>
        <p:sp>
          <p:nvSpPr>
            <p:cNvPr id="20" name="Google Shape;406;p52"/>
            <p:cNvSpPr/>
            <p:nvPr/>
          </p:nvSpPr>
          <p:spPr>
            <a:xfrm>
              <a:off x="3907042" y="1285596"/>
              <a:ext cx="1299675" cy="925023"/>
            </a:xfrm>
            <a:custGeom>
              <a:avLst/>
              <a:gdLst/>
              <a:ahLst/>
              <a:cxnLst/>
              <a:rect l="l" t="t" r="r" b="b"/>
              <a:pathLst>
                <a:path w="293" h="208" extrusionOk="0">
                  <a:moveTo>
                    <a:pt x="293" y="187"/>
                  </a:moveTo>
                  <a:cubicBezTo>
                    <a:pt x="293" y="199"/>
                    <a:pt x="284" y="208"/>
                    <a:pt x="272" y="208"/>
                  </a:cubicBezTo>
                  <a:cubicBezTo>
                    <a:pt x="21" y="208"/>
                    <a:pt x="21" y="208"/>
                    <a:pt x="21" y="208"/>
                  </a:cubicBezTo>
                  <a:cubicBezTo>
                    <a:pt x="9" y="208"/>
                    <a:pt x="0" y="199"/>
                    <a:pt x="0" y="187"/>
                  </a:cubicBezTo>
                  <a:cubicBezTo>
                    <a:pt x="0" y="21"/>
                    <a:pt x="0" y="21"/>
                    <a:pt x="0" y="21"/>
                  </a:cubicBezTo>
                  <a:cubicBezTo>
                    <a:pt x="0" y="9"/>
                    <a:pt x="9" y="0"/>
                    <a:pt x="21" y="0"/>
                  </a:cubicBezTo>
                  <a:cubicBezTo>
                    <a:pt x="272" y="0"/>
                    <a:pt x="272" y="0"/>
                    <a:pt x="272" y="0"/>
                  </a:cubicBezTo>
                  <a:cubicBezTo>
                    <a:pt x="284" y="0"/>
                    <a:pt x="293" y="9"/>
                    <a:pt x="293" y="21"/>
                  </a:cubicBezTo>
                  <a:lnTo>
                    <a:pt x="293" y="187"/>
                  </a:lnTo>
                  <a:close/>
                  <a:moveTo>
                    <a:pt x="263" y="23"/>
                  </a:moveTo>
                  <a:cubicBezTo>
                    <a:pt x="29" y="23"/>
                    <a:pt x="29" y="23"/>
                    <a:pt x="29" y="23"/>
                  </a:cubicBezTo>
                  <a:cubicBezTo>
                    <a:pt x="29" y="182"/>
                    <a:pt x="29" y="182"/>
                    <a:pt x="29" y="182"/>
                  </a:cubicBezTo>
                  <a:cubicBezTo>
                    <a:pt x="263" y="182"/>
                    <a:pt x="263" y="182"/>
                    <a:pt x="263" y="182"/>
                  </a:cubicBezTo>
                  <a:lnTo>
                    <a:pt x="263" y="2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p:txBody>
        </p:sp>
        <p:sp>
          <p:nvSpPr>
            <p:cNvPr id="21" name="Google Shape;407;p52"/>
            <p:cNvSpPr/>
            <p:nvPr/>
          </p:nvSpPr>
          <p:spPr>
            <a:xfrm>
              <a:off x="3780987" y="2278442"/>
              <a:ext cx="1551754" cy="160766"/>
            </a:xfrm>
            <a:custGeom>
              <a:avLst/>
              <a:gdLst/>
              <a:ahLst/>
              <a:cxnLst/>
              <a:rect l="l" t="t" r="r" b="b"/>
              <a:pathLst>
                <a:path w="364" h="38" extrusionOk="0">
                  <a:moveTo>
                    <a:pt x="364" y="19"/>
                  </a:moveTo>
                  <a:cubicBezTo>
                    <a:pt x="364" y="29"/>
                    <a:pt x="355" y="38"/>
                    <a:pt x="345" y="38"/>
                  </a:cubicBezTo>
                  <a:cubicBezTo>
                    <a:pt x="19" y="38"/>
                    <a:pt x="19" y="38"/>
                    <a:pt x="19" y="38"/>
                  </a:cubicBezTo>
                  <a:cubicBezTo>
                    <a:pt x="9" y="38"/>
                    <a:pt x="0" y="29"/>
                    <a:pt x="0" y="19"/>
                  </a:cubicBezTo>
                  <a:cubicBezTo>
                    <a:pt x="0" y="19"/>
                    <a:pt x="0" y="19"/>
                    <a:pt x="0" y="19"/>
                  </a:cubicBezTo>
                  <a:cubicBezTo>
                    <a:pt x="0" y="8"/>
                    <a:pt x="9" y="0"/>
                    <a:pt x="19" y="0"/>
                  </a:cubicBezTo>
                  <a:cubicBezTo>
                    <a:pt x="345" y="0"/>
                    <a:pt x="345" y="0"/>
                    <a:pt x="345" y="0"/>
                  </a:cubicBezTo>
                  <a:cubicBezTo>
                    <a:pt x="355" y="0"/>
                    <a:pt x="364" y="8"/>
                    <a:pt x="364" y="19"/>
                  </a:cubicBezTo>
                  <a:close/>
                  <a:moveTo>
                    <a:pt x="104" y="10"/>
                  </a:moveTo>
                  <a:cubicBezTo>
                    <a:pt x="50" y="10"/>
                    <a:pt x="50" y="10"/>
                    <a:pt x="50" y="10"/>
                  </a:cubicBezTo>
                  <a:cubicBezTo>
                    <a:pt x="50" y="28"/>
                    <a:pt x="50" y="28"/>
                    <a:pt x="50" y="28"/>
                  </a:cubicBezTo>
                  <a:cubicBezTo>
                    <a:pt x="104" y="28"/>
                    <a:pt x="104" y="28"/>
                    <a:pt x="104" y="28"/>
                  </a:cubicBezTo>
                  <a:lnTo>
                    <a:pt x="104" y="10"/>
                  </a:lnTo>
                  <a:close/>
                  <a:moveTo>
                    <a:pt x="278" y="8"/>
                  </a:moveTo>
                  <a:cubicBezTo>
                    <a:pt x="272" y="8"/>
                    <a:pt x="267" y="13"/>
                    <a:pt x="267" y="18"/>
                  </a:cubicBezTo>
                  <a:cubicBezTo>
                    <a:pt x="267" y="23"/>
                    <a:pt x="272" y="27"/>
                    <a:pt x="278" y="27"/>
                  </a:cubicBezTo>
                  <a:cubicBezTo>
                    <a:pt x="284" y="27"/>
                    <a:pt x="289" y="23"/>
                    <a:pt x="289" y="18"/>
                  </a:cubicBezTo>
                  <a:cubicBezTo>
                    <a:pt x="289" y="13"/>
                    <a:pt x="284" y="8"/>
                    <a:pt x="278" y="8"/>
                  </a:cubicBezTo>
                  <a:close/>
                  <a:moveTo>
                    <a:pt x="312" y="8"/>
                  </a:moveTo>
                  <a:cubicBezTo>
                    <a:pt x="306" y="8"/>
                    <a:pt x="301" y="12"/>
                    <a:pt x="301" y="17"/>
                  </a:cubicBezTo>
                  <a:cubicBezTo>
                    <a:pt x="301" y="22"/>
                    <a:pt x="306" y="27"/>
                    <a:pt x="312" y="27"/>
                  </a:cubicBezTo>
                  <a:cubicBezTo>
                    <a:pt x="318" y="27"/>
                    <a:pt x="323" y="22"/>
                    <a:pt x="323" y="17"/>
                  </a:cubicBezTo>
                  <a:cubicBezTo>
                    <a:pt x="323" y="12"/>
                    <a:pt x="318" y="8"/>
                    <a:pt x="312" y="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p:txBody>
        </p:sp>
        <p:sp>
          <p:nvSpPr>
            <p:cNvPr id="22" name="Google Shape;408;p52"/>
            <p:cNvSpPr/>
            <p:nvPr/>
          </p:nvSpPr>
          <p:spPr>
            <a:xfrm>
              <a:off x="3967822" y="1472557"/>
              <a:ext cx="1178100" cy="551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dirty="0">
                  <a:solidFill>
                    <a:srgbClr val="464F5A"/>
                  </a:solidFill>
                  <a:latin typeface="Calibri"/>
                  <a:ea typeface="Calibri"/>
                  <a:cs typeface="Calibri"/>
                  <a:sym typeface="Calibri"/>
                </a:rPr>
                <a:t>TO BE CONTINUED</a:t>
              </a:r>
              <a:endParaRPr sz="1200" b="1" i="0" u="none" strike="noStrike" cap="none" dirty="0">
                <a:solidFill>
                  <a:srgbClr val="464F5A"/>
                </a:solidFill>
                <a:latin typeface="Calibri"/>
                <a:ea typeface="Calibri"/>
                <a:cs typeface="Calibri"/>
                <a:sym typeface="Calibri"/>
              </a:endParaRPr>
            </a:p>
          </p:txBody>
        </p:sp>
      </p:grpSp>
    </p:spTree>
    <p:extLst>
      <p:ext uri="{BB962C8B-B14F-4D97-AF65-F5344CB8AC3E}">
        <p14:creationId xmlns:p14="http://schemas.microsoft.com/office/powerpoint/2010/main" val="179121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44"/>
          <p:cNvSpPr txBox="1">
            <a:spLocks noGrp="1"/>
          </p:cNvSpPr>
          <p:nvPr>
            <p:ph type="sldNum" idx="12"/>
          </p:nvPr>
        </p:nvSpPr>
        <p:spPr>
          <a:xfrm>
            <a:off x="7649248" y="261670"/>
            <a:ext cx="2133600" cy="274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685" name="Google Shape;685;p44"/>
          <p:cNvSpPr/>
          <p:nvPr/>
        </p:nvSpPr>
        <p:spPr>
          <a:xfrm>
            <a:off x="283464" y="286512"/>
            <a:ext cx="155448" cy="4572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686" name="Google Shape;686;p44"/>
          <p:cNvCxnSpPr/>
          <p:nvPr/>
        </p:nvCxnSpPr>
        <p:spPr>
          <a:xfrm>
            <a:off x="502920" y="286512"/>
            <a:ext cx="0" cy="457200"/>
          </a:xfrm>
          <a:prstGeom prst="straightConnector1">
            <a:avLst/>
          </a:prstGeom>
          <a:noFill/>
          <a:ln w="38100" cap="flat" cmpd="sng">
            <a:solidFill>
              <a:schemeClr val="accent2"/>
            </a:solidFill>
            <a:prstDash val="solid"/>
            <a:round/>
            <a:headEnd type="none" w="sm" len="sm"/>
            <a:tailEnd type="none" w="sm" len="sm"/>
          </a:ln>
        </p:spPr>
      </p:cxnSp>
      <p:sp>
        <p:nvSpPr>
          <p:cNvPr id="687" name="Google Shape;687;p44"/>
          <p:cNvSpPr/>
          <p:nvPr/>
        </p:nvSpPr>
        <p:spPr>
          <a:xfrm>
            <a:off x="512210" y="196070"/>
            <a:ext cx="6144992" cy="40011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 sz="3200" b="1" dirty="0">
                <a:solidFill>
                  <a:schemeClr val="accent2"/>
                </a:solidFill>
                <a:latin typeface="Arimo"/>
                <a:ea typeface="Arimo"/>
                <a:cs typeface="Arimo"/>
                <a:sym typeface="Arimo"/>
              </a:rPr>
              <a:t>Data Preparation and Loading </a:t>
            </a:r>
            <a:endParaRPr sz="3200" b="1" dirty="0">
              <a:solidFill>
                <a:schemeClr val="accent2"/>
              </a:solidFill>
              <a:latin typeface="Arimo"/>
              <a:ea typeface="Arimo"/>
              <a:cs typeface="Arimo"/>
              <a:sym typeface="Arimo"/>
            </a:endParaRPr>
          </a:p>
        </p:txBody>
      </p:sp>
      <p:sp>
        <p:nvSpPr>
          <p:cNvPr id="33" name="Google Shape;682;p44">
            <a:extLst>
              <a:ext uri="{FF2B5EF4-FFF2-40B4-BE49-F238E27FC236}">
                <a16:creationId xmlns:a16="http://schemas.microsoft.com/office/drawing/2014/main" id="{C9B5F1C1-CBFD-3E49-BD3A-3911DF341563}"/>
              </a:ext>
            </a:extLst>
          </p:cNvPr>
          <p:cNvSpPr/>
          <p:nvPr/>
        </p:nvSpPr>
        <p:spPr>
          <a:xfrm>
            <a:off x="2607277" y="1029131"/>
            <a:ext cx="1880374" cy="1376174"/>
          </a:xfrm>
          <a:prstGeom prst="rect">
            <a:avLst/>
          </a:prstGeom>
          <a:noFill/>
          <a:ln>
            <a:noFill/>
          </a:ln>
        </p:spPr>
        <p:txBody>
          <a:bodyPr spcFirstLastPara="1" wrap="square" lIns="91425" tIns="45700" rIns="91425" bIns="45700" anchor="t" anchorCtr="0">
            <a:noAutofit/>
          </a:bodyPr>
          <a:lstStyle/>
          <a:p>
            <a:pPr marL="342900" lvl="0" indent="-342900">
              <a:buFont typeface="Wingdings" charset="2"/>
              <a:buChar char="ü"/>
            </a:pPr>
            <a:r>
              <a:rPr lang="en-US" altLang="zh-CN" sz="1200" dirty="0"/>
              <a:t>R</a:t>
            </a:r>
            <a:r>
              <a:rPr lang="zh-CN" altLang="zh-CN" sz="1200" dirty="0"/>
              <a:t>andomly crop the  into size 256 </a:t>
            </a:r>
            <a:endParaRPr lang="en-US" altLang="zh-CN" sz="1200" dirty="0"/>
          </a:p>
          <a:p>
            <a:pPr marL="342900" lvl="0" indent="-342900">
              <a:buFont typeface="Wingdings" charset="2"/>
              <a:buChar char="ü"/>
            </a:pPr>
            <a:r>
              <a:rPr lang="en-US" altLang="zh-CN" sz="1200" dirty="0"/>
              <a:t>F</a:t>
            </a:r>
            <a:r>
              <a:rPr lang="zh-CN" altLang="zh-CN" sz="1200" dirty="0"/>
              <a:t>lip part </a:t>
            </a:r>
            <a:r>
              <a:rPr lang="en-US" altLang="zh-CN" sz="1200" dirty="0"/>
              <a:t>and </a:t>
            </a:r>
            <a:r>
              <a:rPr lang="zh-CN" altLang="zh-CN" sz="1200" dirty="0"/>
              <a:t>crop into size 224 </a:t>
            </a:r>
            <a:endParaRPr lang="en-US" altLang="zh-CN" sz="1200" dirty="0"/>
          </a:p>
          <a:p>
            <a:pPr marL="342900" lvl="0" indent="-342900">
              <a:buFont typeface="Wingdings" charset="2"/>
              <a:buChar char="ü"/>
            </a:pPr>
            <a:r>
              <a:rPr lang="en-US" altLang="zh-CN" sz="1200" dirty="0"/>
              <a:t>C</a:t>
            </a:r>
            <a:r>
              <a:rPr lang="zh-CN" altLang="zh-CN" sz="1200" dirty="0"/>
              <a:t>onvert them into tensor type </a:t>
            </a:r>
            <a:endParaRPr lang="en-US" altLang="zh-CN" sz="1200" dirty="0"/>
          </a:p>
          <a:p>
            <a:pPr marL="342900" lvl="0" indent="-342900">
              <a:buFont typeface="Wingdings" charset="2"/>
              <a:buChar char="ü"/>
            </a:pPr>
            <a:r>
              <a:rPr lang="en-US" altLang="zh-CN" sz="1200" dirty="0"/>
              <a:t>N</a:t>
            </a:r>
            <a:r>
              <a:rPr lang="zh-CN" altLang="zh-CN" sz="1200" dirty="0"/>
              <a:t>ormalization </a:t>
            </a:r>
            <a:endParaRPr sz="1200" dirty="0">
              <a:solidFill>
                <a:srgbClr val="1C2B38"/>
              </a:solidFill>
              <a:latin typeface="Calibri"/>
              <a:ea typeface="Calibri"/>
              <a:cs typeface="Calibri"/>
              <a:sym typeface="Calibri"/>
            </a:endParaRPr>
          </a:p>
        </p:txBody>
      </p:sp>
      <p:sp>
        <p:nvSpPr>
          <p:cNvPr id="660" name="Google Shape;660;p44"/>
          <p:cNvSpPr/>
          <p:nvPr/>
        </p:nvSpPr>
        <p:spPr>
          <a:xfrm>
            <a:off x="4349201" y="1709548"/>
            <a:ext cx="2539279" cy="1238159"/>
          </a:xfrm>
          <a:custGeom>
            <a:avLst/>
            <a:gdLst/>
            <a:ahLst/>
            <a:cxnLst/>
            <a:rect l="l" t="t" r="r" b="b"/>
            <a:pathLst>
              <a:path w="951" h="431" extrusionOk="0">
                <a:moveTo>
                  <a:pt x="951" y="238"/>
                </a:moveTo>
                <a:cubicBezTo>
                  <a:pt x="757" y="431"/>
                  <a:pt x="757" y="431"/>
                  <a:pt x="757" y="431"/>
                </a:cubicBezTo>
                <a:cubicBezTo>
                  <a:pt x="593" y="299"/>
                  <a:pt x="357" y="299"/>
                  <a:pt x="193" y="430"/>
                </a:cubicBezTo>
                <a:cubicBezTo>
                  <a:pt x="0" y="237"/>
                  <a:pt x="0" y="237"/>
                  <a:pt x="0" y="237"/>
                </a:cubicBezTo>
                <a:cubicBezTo>
                  <a:pt x="272" y="0"/>
                  <a:pt x="679" y="1"/>
                  <a:pt x="951" y="23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1" name="Google Shape;661;p44"/>
          <p:cNvSpPr/>
          <p:nvPr/>
        </p:nvSpPr>
        <p:spPr>
          <a:xfrm>
            <a:off x="2273802" y="2436858"/>
            <a:ext cx="2539279" cy="1238159"/>
          </a:xfrm>
          <a:custGeom>
            <a:avLst/>
            <a:gdLst/>
            <a:ahLst/>
            <a:cxnLst/>
            <a:rect l="l" t="t" r="r" b="b"/>
            <a:pathLst>
              <a:path w="951" h="431" extrusionOk="0">
                <a:moveTo>
                  <a:pt x="951" y="193"/>
                </a:moveTo>
                <a:cubicBezTo>
                  <a:pt x="758" y="0"/>
                  <a:pt x="758" y="0"/>
                  <a:pt x="758" y="0"/>
                </a:cubicBezTo>
                <a:cubicBezTo>
                  <a:pt x="593" y="132"/>
                  <a:pt x="358" y="133"/>
                  <a:pt x="193" y="1"/>
                </a:cubicBezTo>
                <a:cubicBezTo>
                  <a:pt x="0" y="194"/>
                  <a:pt x="0" y="194"/>
                  <a:pt x="0" y="194"/>
                </a:cubicBezTo>
                <a:cubicBezTo>
                  <a:pt x="272" y="431"/>
                  <a:pt x="679" y="431"/>
                  <a:pt x="951" y="193"/>
                </a:cubicBezTo>
              </a:path>
            </a:pathLst>
          </a:custGeom>
          <a:solidFill>
            <a:srgbClr val="464F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2" name="Google Shape;662;p44"/>
          <p:cNvSpPr/>
          <p:nvPr/>
        </p:nvSpPr>
        <p:spPr>
          <a:xfrm>
            <a:off x="199745" y="1709548"/>
            <a:ext cx="2539279" cy="1238159"/>
          </a:xfrm>
          <a:custGeom>
            <a:avLst/>
            <a:gdLst/>
            <a:ahLst/>
            <a:cxnLst/>
            <a:rect l="l" t="t" r="r" b="b"/>
            <a:pathLst>
              <a:path w="951" h="431" extrusionOk="0">
                <a:moveTo>
                  <a:pt x="951" y="238"/>
                </a:moveTo>
                <a:cubicBezTo>
                  <a:pt x="757" y="431"/>
                  <a:pt x="757" y="431"/>
                  <a:pt x="757" y="431"/>
                </a:cubicBezTo>
                <a:cubicBezTo>
                  <a:pt x="593" y="299"/>
                  <a:pt x="358" y="299"/>
                  <a:pt x="193" y="430"/>
                </a:cubicBezTo>
                <a:cubicBezTo>
                  <a:pt x="0" y="237"/>
                  <a:pt x="0" y="237"/>
                  <a:pt x="0" y="237"/>
                </a:cubicBezTo>
                <a:cubicBezTo>
                  <a:pt x="272" y="0"/>
                  <a:pt x="679" y="1"/>
                  <a:pt x="951" y="23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4" name="Google Shape;664;p44"/>
          <p:cNvSpPr/>
          <p:nvPr/>
        </p:nvSpPr>
        <p:spPr>
          <a:xfrm>
            <a:off x="1460000" y="2663421"/>
            <a:ext cx="5363" cy="176055"/>
          </a:xfrm>
          <a:prstGeom prst="rect">
            <a:avLst/>
          </a:prstGeom>
          <a:solidFill>
            <a:schemeClr val="accent1"/>
          </a:solid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5" name="Google Shape;665;p44"/>
          <p:cNvSpPr/>
          <p:nvPr/>
        </p:nvSpPr>
        <p:spPr>
          <a:xfrm>
            <a:off x="1460000" y="2507569"/>
            <a:ext cx="5363" cy="155852"/>
          </a:xfrm>
          <a:prstGeom prst="rect">
            <a:avLst/>
          </a:prstGeom>
          <a:solidFill>
            <a:srgbClr val="FFFFFF"/>
          </a:solid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6" name="Google Shape;666;p44"/>
          <p:cNvSpPr/>
          <p:nvPr/>
        </p:nvSpPr>
        <p:spPr>
          <a:xfrm>
            <a:off x="1460000" y="1881274"/>
            <a:ext cx="5363" cy="152966"/>
          </a:xfrm>
          <a:prstGeom prst="rect">
            <a:avLst/>
          </a:prstGeom>
          <a:solidFill>
            <a:srgbClr val="FFFFFF"/>
          </a:solid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8" name="Google Shape;668;p44"/>
          <p:cNvSpPr/>
          <p:nvPr/>
        </p:nvSpPr>
        <p:spPr>
          <a:xfrm>
            <a:off x="3542101" y="2545089"/>
            <a:ext cx="5363" cy="178941"/>
          </a:xfrm>
          <a:prstGeom prst="rect">
            <a:avLst/>
          </a:prstGeom>
          <a:solidFill>
            <a:srgbClr val="ABA9B3"/>
          </a:solidFill>
          <a:ln w="9525" cap="flat" cmpd="sng">
            <a:solidFill>
              <a:srgbClr val="464F5A"/>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9" name="Google Shape;669;p44"/>
          <p:cNvSpPr/>
          <p:nvPr/>
        </p:nvSpPr>
        <p:spPr>
          <a:xfrm>
            <a:off x="3542101" y="2724031"/>
            <a:ext cx="5363" cy="155852"/>
          </a:xfrm>
          <a:prstGeom prst="rect">
            <a:avLst/>
          </a:prstGeom>
          <a:solidFill>
            <a:srgbClr val="FFFFFF"/>
          </a:solid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0" name="Google Shape;670;p44"/>
          <p:cNvSpPr/>
          <p:nvPr/>
        </p:nvSpPr>
        <p:spPr>
          <a:xfrm>
            <a:off x="3542101" y="3350325"/>
            <a:ext cx="5363" cy="155852"/>
          </a:xfrm>
          <a:prstGeom prst="rect">
            <a:avLst/>
          </a:prstGeom>
          <a:solidFill>
            <a:srgbClr val="FFFFFF"/>
          </a:solid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2" name="Google Shape;672;p44"/>
          <p:cNvSpPr/>
          <p:nvPr/>
        </p:nvSpPr>
        <p:spPr>
          <a:xfrm>
            <a:off x="5614818" y="2663421"/>
            <a:ext cx="5363" cy="176055"/>
          </a:xfrm>
          <a:prstGeom prst="rect">
            <a:avLst/>
          </a:prstGeom>
          <a:solidFill>
            <a:schemeClr val="accent2"/>
          </a:solidFill>
          <a:ln w="9525" cap="flat" cmpd="sng">
            <a:solidFill>
              <a:schemeClr val="accen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3" name="Google Shape;673;p44"/>
          <p:cNvSpPr/>
          <p:nvPr/>
        </p:nvSpPr>
        <p:spPr>
          <a:xfrm>
            <a:off x="5614818" y="2507569"/>
            <a:ext cx="5363" cy="155852"/>
          </a:xfrm>
          <a:prstGeom prst="rect">
            <a:avLst/>
          </a:prstGeom>
          <a:solidFill>
            <a:srgbClr val="FFFFFF"/>
          </a:solid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4" name="Google Shape;674;p44"/>
          <p:cNvSpPr/>
          <p:nvPr/>
        </p:nvSpPr>
        <p:spPr>
          <a:xfrm>
            <a:off x="5614818" y="1881274"/>
            <a:ext cx="5363" cy="152966"/>
          </a:xfrm>
          <a:prstGeom prst="rect">
            <a:avLst/>
          </a:prstGeom>
          <a:solidFill>
            <a:srgbClr val="FFFFFF"/>
          </a:solid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9" name="Google Shape;679;p44"/>
          <p:cNvSpPr txBox="1"/>
          <p:nvPr/>
        </p:nvSpPr>
        <p:spPr>
          <a:xfrm>
            <a:off x="857833" y="2061934"/>
            <a:ext cx="1123329" cy="64348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dirty="0">
                <a:solidFill>
                  <a:schemeClr val="lt1"/>
                </a:solidFill>
                <a:latin typeface="Arimo"/>
                <a:ea typeface="Arimo"/>
                <a:cs typeface="Arimo"/>
                <a:sym typeface="Arimo"/>
              </a:rPr>
              <a:t>Loading</a:t>
            </a:r>
            <a:endParaRPr sz="1800" dirty="0">
              <a:solidFill>
                <a:schemeClr val="lt1"/>
              </a:solidFill>
              <a:latin typeface="Arimo"/>
              <a:ea typeface="Arimo"/>
              <a:cs typeface="Arimo"/>
              <a:sym typeface="Arimo"/>
            </a:endParaRPr>
          </a:p>
        </p:txBody>
      </p:sp>
      <p:sp>
        <p:nvSpPr>
          <p:cNvPr id="681" name="Google Shape;681;p44"/>
          <p:cNvSpPr txBox="1"/>
          <p:nvPr/>
        </p:nvSpPr>
        <p:spPr>
          <a:xfrm>
            <a:off x="2769189" y="2772031"/>
            <a:ext cx="1654495" cy="643485"/>
          </a:xfrm>
          <a:prstGeom prst="rect">
            <a:avLst/>
          </a:prstGeom>
          <a:noFill/>
          <a:ln>
            <a:noFill/>
          </a:ln>
        </p:spPr>
        <p:txBody>
          <a:bodyPr spcFirstLastPara="1" wrap="square" lIns="91425" tIns="45700" rIns="91425" bIns="45700" anchor="t" anchorCtr="0">
            <a:noAutofit/>
          </a:bodyPr>
          <a:lstStyle/>
          <a:p>
            <a:pPr lvl="0"/>
            <a:r>
              <a:rPr lang="en-US" sz="1800" dirty="0">
                <a:solidFill>
                  <a:schemeClr val="lt1"/>
                </a:solidFill>
                <a:latin typeface="Arimo"/>
                <a:ea typeface="Arimo"/>
                <a:cs typeface="Arimo"/>
                <a:sym typeface="Arimo"/>
              </a:rPr>
              <a:t>Training Set</a:t>
            </a:r>
          </a:p>
          <a:p>
            <a:pPr lvl="0"/>
            <a:r>
              <a:rPr lang="en-US" sz="1800" dirty="0">
                <a:solidFill>
                  <a:schemeClr val="lt1"/>
                </a:solidFill>
                <a:latin typeface="Arimo"/>
                <a:ea typeface="Arimo"/>
                <a:cs typeface="Arimo"/>
                <a:sym typeface="Arimo"/>
              </a:rPr>
              <a:t>Augmentation</a:t>
            </a:r>
          </a:p>
        </p:txBody>
      </p:sp>
      <p:sp>
        <p:nvSpPr>
          <p:cNvPr id="682" name="Google Shape;682;p44"/>
          <p:cNvSpPr/>
          <p:nvPr/>
        </p:nvSpPr>
        <p:spPr>
          <a:xfrm>
            <a:off x="605949" y="3024592"/>
            <a:ext cx="1708101" cy="1409081"/>
          </a:xfrm>
          <a:prstGeom prst="rect">
            <a:avLst/>
          </a:prstGeom>
          <a:noFill/>
          <a:ln>
            <a:noFill/>
          </a:ln>
        </p:spPr>
        <p:txBody>
          <a:bodyPr spcFirstLastPara="1" wrap="square" lIns="91425" tIns="45700" rIns="91425" bIns="45700" anchor="t" anchorCtr="0">
            <a:noAutofit/>
          </a:bodyPr>
          <a:lstStyle/>
          <a:p>
            <a:pPr marL="342900" lvl="0" indent="-342900">
              <a:buFont typeface="Wingdings" charset="2"/>
              <a:buChar char="ü"/>
            </a:pPr>
            <a:r>
              <a:rPr lang="en-US" altLang="zh-CN" sz="1200" dirty="0"/>
              <a:t>C</a:t>
            </a:r>
            <a:r>
              <a:rPr lang="zh-CN" altLang="zh-CN" sz="1200" dirty="0"/>
              <a:t>reate 40 folders denoted as 40 classes of trash </a:t>
            </a:r>
            <a:endParaRPr lang="en-US" altLang="zh-CN" sz="1200" dirty="0"/>
          </a:p>
          <a:p>
            <a:pPr marL="342900" lvl="0" indent="-342900">
              <a:buFont typeface="Wingdings" charset="2"/>
              <a:buChar char="ü"/>
            </a:pPr>
            <a:r>
              <a:rPr lang="en-US" altLang="zh-CN" sz="1200" dirty="0"/>
              <a:t>M</a:t>
            </a:r>
            <a:r>
              <a:rPr lang="zh-CN" altLang="zh-CN" sz="1200" dirty="0"/>
              <a:t>ove the images to corresponding folders </a:t>
            </a:r>
            <a:endParaRPr sz="1200" dirty="0">
              <a:solidFill>
                <a:srgbClr val="1C2B38"/>
              </a:solidFill>
              <a:latin typeface="Calibri"/>
              <a:ea typeface="Calibri"/>
              <a:cs typeface="Calibri"/>
              <a:sym typeface="Calibri"/>
            </a:endParaRPr>
          </a:p>
        </p:txBody>
      </p:sp>
      <p:sp>
        <p:nvSpPr>
          <p:cNvPr id="34" name="Google Shape;681;p44">
            <a:extLst>
              <a:ext uri="{FF2B5EF4-FFF2-40B4-BE49-F238E27FC236}">
                <a16:creationId xmlns:a16="http://schemas.microsoft.com/office/drawing/2014/main" id="{86654F9A-F55E-FA48-815C-C1CCEA97F9C5}"/>
              </a:ext>
            </a:extLst>
          </p:cNvPr>
          <p:cNvSpPr txBox="1"/>
          <p:nvPr/>
        </p:nvSpPr>
        <p:spPr>
          <a:xfrm>
            <a:off x="4913700" y="1978024"/>
            <a:ext cx="1720475" cy="643485"/>
          </a:xfrm>
          <a:prstGeom prst="rect">
            <a:avLst/>
          </a:prstGeom>
          <a:noFill/>
          <a:ln>
            <a:noFill/>
          </a:ln>
        </p:spPr>
        <p:txBody>
          <a:bodyPr spcFirstLastPara="1" wrap="square" lIns="91425" tIns="45700" rIns="91425" bIns="45700" anchor="t" anchorCtr="0">
            <a:noAutofit/>
          </a:bodyPr>
          <a:lstStyle/>
          <a:p>
            <a:pPr lvl="0"/>
            <a:r>
              <a:rPr lang="en-US" sz="1800" dirty="0">
                <a:solidFill>
                  <a:schemeClr val="lt1"/>
                </a:solidFill>
                <a:latin typeface="Arimo"/>
                <a:ea typeface="Arimo"/>
                <a:cs typeface="Arimo"/>
                <a:sym typeface="Arimo"/>
              </a:rPr>
              <a:t>Testing Set</a:t>
            </a:r>
          </a:p>
          <a:p>
            <a:pPr lvl="0"/>
            <a:r>
              <a:rPr lang="en-US" sz="1800" dirty="0">
                <a:solidFill>
                  <a:schemeClr val="lt1"/>
                </a:solidFill>
                <a:latin typeface="Arimo"/>
                <a:ea typeface="Arimo"/>
                <a:cs typeface="Arimo"/>
                <a:sym typeface="Arimo"/>
              </a:rPr>
              <a:t>Augmentation</a:t>
            </a:r>
          </a:p>
        </p:txBody>
      </p:sp>
      <p:sp>
        <p:nvSpPr>
          <p:cNvPr id="35" name="Google Shape;682;p44">
            <a:extLst>
              <a:ext uri="{FF2B5EF4-FFF2-40B4-BE49-F238E27FC236}">
                <a16:creationId xmlns:a16="http://schemas.microsoft.com/office/drawing/2014/main" id="{96F552BB-18C1-D543-B902-3E7C0DF1C529}"/>
              </a:ext>
            </a:extLst>
          </p:cNvPr>
          <p:cNvSpPr/>
          <p:nvPr/>
        </p:nvSpPr>
        <p:spPr>
          <a:xfrm>
            <a:off x="4643546" y="3080707"/>
            <a:ext cx="1949440" cy="1265186"/>
          </a:xfrm>
          <a:prstGeom prst="rect">
            <a:avLst/>
          </a:prstGeom>
          <a:noFill/>
          <a:ln>
            <a:noFill/>
          </a:ln>
        </p:spPr>
        <p:txBody>
          <a:bodyPr spcFirstLastPara="1" wrap="square" lIns="91425" tIns="45700" rIns="91425" bIns="45700" anchor="t" anchorCtr="0">
            <a:noAutofit/>
          </a:bodyPr>
          <a:lstStyle/>
          <a:p>
            <a:pPr marL="342900" lvl="0" indent="-342900">
              <a:buFont typeface="Wingdings" charset="2"/>
              <a:buChar char="ü"/>
            </a:pPr>
            <a:r>
              <a:rPr lang="en-US" altLang="zh-CN" sz="1200" dirty="0"/>
              <a:t>R</a:t>
            </a:r>
            <a:r>
              <a:rPr lang="zh-CN" altLang="zh-CN" sz="1200" dirty="0"/>
              <a:t>esize and crop into size 256 and 244 respectively</a:t>
            </a:r>
            <a:endParaRPr lang="en-US" altLang="zh-CN" sz="1200" dirty="0"/>
          </a:p>
          <a:p>
            <a:pPr marL="342900" lvl="0" indent="-342900">
              <a:buFont typeface="Wingdings" charset="2"/>
              <a:buChar char="ü"/>
            </a:pPr>
            <a:r>
              <a:rPr lang="en-US" sz="1200" dirty="0"/>
              <a:t>Make conversion and normalization </a:t>
            </a:r>
            <a:endParaRPr sz="1200" dirty="0">
              <a:solidFill>
                <a:srgbClr val="1C2B38"/>
              </a:solidFill>
              <a:latin typeface="Calibri"/>
              <a:ea typeface="Calibri"/>
              <a:cs typeface="Calibri"/>
              <a:sym typeface="Calibri"/>
            </a:endParaRPr>
          </a:p>
        </p:txBody>
      </p:sp>
      <p:sp>
        <p:nvSpPr>
          <p:cNvPr id="39" name="Google Shape;661;p44">
            <a:extLst>
              <a:ext uri="{FF2B5EF4-FFF2-40B4-BE49-F238E27FC236}">
                <a16:creationId xmlns:a16="http://schemas.microsoft.com/office/drawing/2014/main" id="{295E04FB-4E7C-9442-B9DD-6D05A061D797}"/>
              </a:ext>
            </a:extLst>
          </p:cNvPr>
          <p:cNvSpPr/>
          <p:nvPr/>
        </p:nvSpPr>
        <p:spPr>
          <a:xfrm>
            <a:off x="6423451" y="2423792"/>
            <a:ext cx="2539279" cy="1238159"/>
          </a:xfrm>
          <a:custGeom>
            <a:avLst/>
            <a:gdLst/>
            <a:ahLst/>
            <a:cxnLst/>
            <a:rect l="l" t="t" r="r" b="b"/>
            <a:pathLst>
              <a:path w="951" h="431" extrusionOk="0">
                <a:moveTo>
                  <a:pt x="951" y="193"/>
                </a:moveTo>
                <a:cubicBezTo>
                  <a:pt x="758" y="0"/>
                  <a:pt x="758" y="0"/>
                  <a:pt x="758" y="0"/>
                </a:cubicBezTo>
                <a:cubicBezTo>
                  <a:pt x="593" y="132"/>
                  <a:pt x="358" y="133"/>
                  <a:pt x="193" y="1"/>
                </a:cubicBezTo>
                <a:cubicBezTo>
                  <a:pt x="0" y="194"/>
                  <a:pt x="0" y="194"/>
                  <a:pt x="0" y="194"/>
                </a:cubicBezTo>
                <a:cubicBezTo>
                  <a:pt x="272" y="431"/>
                  <a:pt x="679" y="431"/>
                  <a:pt x="951" y="193"/>
                </a:cubicBezTo>
              </a:path>
            </a:pathLst>
          </a:custGeom>
          <a:solidFill>
            <a:srgbClr val="464F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 name="Google Shape;668;p44">
            <a:extLst>
              <a:ext uri="{FF2B5EF4-FFF2-40B4-BE49-F238E27FC236}">
                <a16:creationId xmlns:a16="http://schemas.microsoft.com/office/drawing/2014/main" id="{1C543578-6B1F-AA48-9A08-3B469F603251}"/>
              </a:ext>
            </a:extLst>
          </p:cNvPr>
          <p:cNvSpPr/>
          <p:nvPr/>
        </p:nvSpPr>
        <p:spPr>
          <a:xfrm>
            <a:off x="7691750" y="2532023"/>
            <a:ext cx="5363" cy="178941"/>
          </a:xfrm>
          <a:prstGeom prst="rect">
            <a:avLst/>
          </a:prstGeom>
          <a:solidFill>
            <a:srgbClr val="ABA9B3"/>
          </a:solidFill>
          <a:ln w="9525" cap="flat" cmpd="sng">
            <a:solidFill>
              <a:srgbClr val="464F5A"/>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669;p44">
            <a:extLst>
              <a:ext uri="{FF2B5EF4-FFF2-40B4-BE49-F238E27FC236}">
                <a16:creationId xmlns:a16="http://schemas.microsoft.com/office/drawing/2014/main" id="{95D9E458-73F5-224A-BC44-A49CB2F769A6}"/>
              </a:ext>
            </a:extLst>
          </p:cNvPr>
          <p:cNvSpPr/>
          <p:nvPr/>
        </p:nvSpPr>
        <p:spPr>
          <a:xfrm>
            <a:off x="7691750" y="2710965"/>
            <a:ext cx="5363" cy="155852"/>
          </a:xfrm>
          <a:prstGeom prst="rect">
            <a:avLst/>
          </a:prstGeom>
          <a:solidFill>
            <a:srgbClr val="FFFFFF"/>
          </a:solid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670;p44">
            <a:extLst>
              <a:ext uri="{FF2B5EF4-FFF2-40B4-BE49-F238E27FC236}">
                <a16:creationId xmlns:a16="http://schemas.microsoft.com/office/drawing/2014/main" id="{2BE69799-ED8F-5248-BEAF-5616C8604F96}"/>
              </a:ext>
            </a:extLst>
          </p:cNvPr>
          <p:cNvSpPr/>
          <p:nvPr/>
        </p:nvSpPr>
        <p:spPr>
          <a:xfrm>
            <a:off x="7691750" y="3337259"/>
            <a:ext cx="5363" cy="155852"/>
          </a:xfrm>
          <a:prstGeom prst="rect">
            <a:avLst/>
          </a:prstGeom>
          <a:solidFill>
            <a:srgbClr val="FFFFFF"/>
          </a:solid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681;p44">
            <a:extLst>
              <a:ext uri="{FF2B5EF4-FFF2-40B4-BE49-F238E27FC236}">
                <a16:creationId xmlns:a16="http://schemas.microsoft.com/office/drawing/2014/main" id="{DA3E42A0-A85F-B540-BCC5-F2DD53B6373B}"/>
              </a:ext>
            </a:extLst>
          </p:cNvPr>
          <p:cNvSpPr txBox="1"/>
          <p:nvPr/>
        </p:nvSpPr>
        <p:spPr>
          <a:xfrm>
            <a:off x="6918838" y="2758965"/>
            <a:ext cx="1654495" cy="643485"/>
          </a:xfrm>
          <a:prstGeom prst="rect">
            <a:avLst/>
          </a:prstGeom>
          <a:noFill/>
          <a:ln>
            <a:noFill/>
          </a:ln>
        </p:spPr>
        <p:txBody>
          <a:bodyPr spcFirstLastPara="1" wrap="square" lIns="91425" tIns="45700" rIns="91425" bIns="45700" anchor="t" anchorCtr="0">
            <a:noAutofit/>
          </a:bodyPr>
          <a:lstStyle/>
          <a:p>
            <a:pPr lvl="0" algn="ctr"/>
            <a:r>
              <a:rPr lang="en-US" altLang="zh-CN" sz="1800" dirty="0">
                <a:solidFill>
                  <a:schemeClr val="lt1"/>
                </a:solidFill>
                <a:latin typeface="Arimo"/>
                <a:ea typeface="Arimo"/>
                <a:cs typeface="Arimo"/>
                <a:sym typeface="Arimo"/>
              </a:rPr>
              <a:t>Final</a:t>
            </a:r>
            <a:r>
              <a:rPr lang="en-US" sz="1800" dirty="0">
                <a:solidFill>
                  <a:schemeClr val="lt1"/>
                </a:solidFill>
                <a:latin typeface="Arimo"/>
                <a:ea typeface="Arimo"/>
                <a:cs typeface="Arimo"/>
                <a:sym typeface="Arimo"/>
              </a:rPr>
              <a:t> </a:t>
            </a:r>
          </a:p>
          <a:p>
            <a:pPr lvl="0" algn="ctr"/>
            <a:r>
              <a:rPr lang="en-US" sz="1800" dirty="0">
                <a:solidFill>
                  <a:schemeClr val="lt1"/>
                </a:solidFill>
                <a:latin typeface="Arimo"/>
                <a:ea typeface="Arimo"/>
                <a:cs typeface="Arimo"/>
                <a:sym typeface="Arimo"/>
              </a:rPr>
              <a:t>Settings</a:t>
            </a:r>
          </a:p>
        </p:txBody>
      </p:sp>
      <p:sp>
        <p:nvSpPr>
          <p:cNvPr id="44" name="Google Shape;682;p44">
            <a:extLst>
              <a:ext uri="{FF2B5EF4-FFF2-40B4-BE49-F238E27FC236}">
                <a16:creationId xmlns:a16="http://schemas.microsoft.com/office/drawing/2014/main" id="{B6E450A3-BAF8-D94E-A836-D4482DD6927E}"/>
              </a:ext>
            </a:extLst>
          </p:cNvPr>
          <p:cNvSpPr/>
          <p:nvPr/>
        </p:nvSpPr>
        <p:spPr>
          <a:xfrm>
            <a:off x="6754041" y="1724198"/>
            <a:ext cx="1886143" cy="741916"/>
          </a:xfrm>
          <a:prstGeom prst="rect">
            <a:avLst/>
          </a:prstGeom>
          <a:noFill/>
          <a:ln>
            <a:noFill/>
          </a:ln>
        </p:spPr>
        <p:txBody>
          <a:bodyPr spcFirstLastPara="1" wrap="square" lIns="91425" tIns="45700" rIns="91425" bIns="45700" anchor="t" anchorCtr="0">
            <a:noAutofit/>
          </a:bodyPr>
          <a:lstStyle/>
          <a:p>
            <a:pPr marL="342900" lvl="0" indent="-342900">
              <a:buFont typeface="Wingdings" charset="2"/>
              <a:buChar char="ü"/>
            </a:pPr>
            <a:r>
              <a:rPr lang="en-US" altLang="zh-CN" sz="1200" dirty="0"/>
              <a:t>Batch size: 128</a:t>
            </a:r>
          </a:p>
          <a:p>
            <a:pPr marL="342900" lvl="0" indent="-342900">
              <a:buFont typeface="Wingdings" charset="2"/>
              <a:buChar char="ü"/>
            </a:pPr>
            <a:r>
              <a:rPr lang="en-US" altLang="zh-CN" sz="1200" dirty="0"/>
              <a:t>Input shape</a:t>
            </a:r>
            <a:r>
              <a:rPr lang="zh-CN" altLang="en-US" sz="1200" dirty="0"/>
              <a:t>：</a:t>
            </a:r>
            <a:endParaRPr lang="en-US" altLang="zh-CN" sz="1200" dirty="0"/>
          </a:p>
          <a:p>
            <a:pPr lvl="0" algn="ctr"/>
            <a:r>
              <a:rPr lang="zh-CN" altLang="zh-CN" sz="1200" dirty="0"/>
              <a:t>[128, 3, 224, 224] </a:t>
            </a:r>
            <a:endParaRPr lang="en-US" altLang="zh-CN" sz="1200" dirty="0"/>
          </a:p>
          <a:p>
            <a:pPr marL="342900" lvl="0" indent="-342900">
              <a:buFont typeface="Wingdings" charset="2"/>
              <a:buChar char="ü"/>
            </a:pPr>
            <a:endParaRPr sz="1200" dirty="0">
              <a:solidFill>
                <a:srgbClr val="1C2B38"/>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46"/>
          <p:cNvSpPr txBox="1">
            <a:spLocks noGrp="1"/>
          </p:cNvSpPr>
          <p:nvPr>
            <p:ph type="sldNum" idx="12"/>
          </p:nvPr>
        </p:nvSpPr>
        <p:spPr>
          <a:xfrm>
            <a:off x="7649248" y="261670"/>
            <a:ext cx="2133600" cy="274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827" name="Google Shape;827;p46"/>
          <p:cNvSpPr/>
          <p:nvPr/>
        </p:nvSpPr>
        <p:spPr>
          <a:xfrm>
            <a:off x="283464" y="286512"/>
            <a:ext cx="155400" cy="4572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828" name="Google Shape;828;p46"/>
          <p:cNvCxnSpPr/>
          <p:nvPr/>
        </p:nvCxnSpPr>
        <p:spPr>
          <a:xfrm>
            <a:off x="502920" y="286512"/>
            <a:ext cx="0" cy="457200"/>
          </a:xfrm>
          <a:prstGeom prst="straightConnector1">
            <a:avLst/>
          </a:prstGeom>
          <a:noFill/>
          <a:ln w="38100" cap="flat" cmpd="sng">
            <a:solidFill>
              <a:schemeClr val="accent2"/>
            </a:solidFill>
            <a:prstDash val="solid"/>
            <a:round/>
            <a:headEnd type="none" w="sm" len="sm"/>
            <a:tailEnd type="none" w="sm" len="sm"/>
          </a:ln>
        </p:spPr>
      </p:cxnSp>
      <p:sp>
        <p:nvSpPr>
          <p:cNvPr id="26" name="Google Shape;858;p47">
            <a:extLst>
              <a:ext uri="{FF2B5EF4-FFF2-40B4-BE49-F238E27FC236}">
                <a16:creationId xmlns:a16="http://schemas.microsoft.com/office/drawing/2014/main" id="{23F58FE4-D06B-42CA-BC44-0F9A85CB1A93}"/>
              </a:ext>
            </a:extLst>
          </p:cNvPr>
          <p:cNvSpPr/>
          <p:nvPr/>
        </p:nvSpPr>
        <p:spPr>
          <a:xfrm>
            <a:off x="512210" y="196070"/>
            <a:ext cx="3181957" cy="54764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US" sz="3200" b="1" dirty="0">
                <a:solidFill>
                  <a:schemeClr val="accent2"/>
                </a:solidFill>
                <a:latin typeface="Arimo"/>
                <a:ea typeface="Arimo"/>
                <a:cs typeface="Arimo"/>
                <a:sym typeface="Arimo"/>
              </a:rPr>
              <a:t>Modeling</a:t>
            </a:r>
            <a:endParaRPr sz="3200" b="1" dirty="0">
              <a:solidFill>
                <a:schemeClr val="accent2"/>
              </a:solidFill>
              <a:latin typeface="Arimo"/>
              <a:ea typeface="Arimo"/>
              <a:cs typeface="Arimo"/>
              <a:sym typeface="Arimo"/>
            </a:endParaRPr>
          </a:p>
        </p:txBody>
      </p:sp>
      <p:graphicFrame>
        <p:nvGraphicFramePr>
          <p:cNvPr id="2" name="表格 1">
            <a:extLst>
              <a:ext uri="{FF2B5EF4-FFF2-40B4-BE49-F238E27FC236}">
                <a16:creationId xmlns:a16="http://schemas.microsoft.com/office/drawing/2014/main" id="{75BF1BA5-433D-394A-8FA9-922428D80C0E}"/>
              </a:ext>
            </a:extLst>
          </p:cNvPr>
          <p:cNvGraphicFramePr>
            <a:graphicFrameLocks noGrp="1"/>
          </p:cNvGraphicFramePr>
          <p:nvPr>
            <p:extLst>
              <p:ext uri="{D42A27DB-BD31-4B8C-83A1-F6EECF244321}">
                <p14:modId xmlns:p14="http://schemas.microsoft.com/office/powerpoint/2010/main" val="222902510"/>
              </p:ext>
            </p:extLst>
          </p:nvPr>
        </p:nvGraphicFramePr>
        <p:xfrm>
          <a:off x="1928958" y="1710159"/>
          <a:ext cx="5316553" cy="1386674"/>
        </p:xfrm>
        <a:graphic>
          <a:graphicData uri="http://schemas.openxmlformats.org/drawingml/2006/table">
            <a:tbl>
              <a:tblPr firstRow="1" firstCol="1" bandRow="1">
                <a:tableStyleId>{5C22544A-7EE6-4342-B048-85BDC9FD1C3A}</a:tableStyleId>
              </a:tblPr>
              <a:tblGrid>
                <a:gridCol w="1153162">
                  <a:extLst>
                    <a:ext uri="{9D8B030D-6E8A-4147-A177-3AD203B41FA5}">
                      <a16:colId xmlns:a16="http://schemas.microsoft.com/office/drawing/2014/main" val="177219916"/>
                    </a:ext>
                  </a:extLst>
                </a:gridCol>
                <a:gridCol w="661110">
                  <a:extLst>
                    <a:ext uri="{9D8B030D-6E8A-4147-A177-3AD203B41FA5}">
                      <a16:colId xmlns:a16="http://schemas.microsoft.com/office/drawing/2014/main" val="5446360"/>
                    </a:ext>
                  </a:extLst>
                </a:gridCol>
                <a:gridCol w="749846">
                  <a:extLst>
                    <a:ext uri="{9D8B030D-6E8A-4147-A177-3AD203B41FA5}">
                      <a16:colId xmlns:a16="http://schemas.microsoft.com/office/drawing/2014/main" val="1330877632"/>
                    </a:ext>
                  </a:extLst>
                </a:gridCol>
                <a:gridCol w="738818">
                  <a:extLst>
                    <a:ext uri="{9D8B030D-6E8A-4147-A177-3AD203B41FA5}">
                      <a16:colId xmlns:a16="http://schemas.microsoft.com/office/drawing/2014/main" val="2423359627"/>
                    </a:ext>
                  </a:extLst>
                </a:gridCol>
                <a:gridCol w="571074">
                  <a:extLst>
                    <a:ext uri="{9D8B030D-6E8A-4147-A177-3AD203B41FA5}">
                      <a16:colId xmlns:a16="http://schemas.microsoft.com/office/drawing/2014/main" val="3776379697"/>
                    </a:ext>
                  </a:extLst>
                </a:gridCol>
                <a:gridCol w="732232">
                  <a:extLst>
                    <a:ext uri="{9D8B030D-6E8A-4147-A177-3AD203B41FA5}">
                      <a16:colId xmlns:a16="http://schemas.microsoft.com/office/drawing/2014/main" val="2543884980"/>
                    </a:ext>
                  </a:extLst>
                </a:gridCol>
                <a:gridCol w="710311">
                  <a:extLst>
                    <a:ext uri="{9D8B030D-6E8A-4147-A177-3AD203B41FA5}">
                      <a16:colId xmlns:a16="http://schemas.microsoft.com/office/drawing/2014/main" val="923579809"/>
                    </a:ext>
                  </a:extLst>
                </a:gridCol>
              </a:tblGrid>
              <a:tr h="220874">
                <a:tc>
                  <a:txBody>
                    <a:bodyPr/>
                    <a:lstStyle/>
                    <a:p>
                      <a:pPr algn="ctr">
                        <a:lnSpc>
                          <a:spcPct val="115000"/>
                        </a:lnSpc>
                        <a:spcAft>
                          <a:spcPts val="600"/>
                        </a:spcAft>
                      </a:pPr>
                      <a:r>
                        <a:rPr lang="zh-CN" sz="1200" dirty="0">
                          <a:effectLst/>
                        </a:rPr>
                        <a:t>Model</a:t>
                      </a:r>
                      <a:endParaRPr lang="zh-CN" sz="1100" dirty="0">
                        <a:effectLst/>
                        <a:latin typeface="Arial" panose="020B0604020202020204" pitchFamily="34" charset="0"/>
                        <a:ea typeface="宋体" panose="02010600030101010101" pitchFamily="2" charset="-122"/>
                      </a:endParaRPr>
                    </a:p>
                  </a:txBody>
                  <a:tcPr marL="68580" marR="68580" marT="0" marB="0" anchor="ctr"/>
                </a:tc>
                <a:tc gridSpan="6">
                  <a:txBody>
                    <a:bodyPr/>
                    <a:lstStyle/>
                    <a:p>
                      <a:pPr algn="ctr">
                        <a:lnSpc>
                          <a:spcPct val="115000"/>
                        </a:lnSpc>
                        <a:spcAft>
                          <a:spcPts val="600"/>
                        </a:spcAft>
                      </a:pPr>
                      <a:r>
                        <a:rPr lang="zh-CN" sz="1200" dirty="0">
                          <a:effectLst/>
                        </a:rPr>
                        <a:t>ResNet-18</a:t>
                      </a:r>
                      <a:r>
                        <a:rPr lang="en-US" altLang="zh-CN" sz="1200" dirty="0">
                          <a:effectLst/>
                        </a:rPr>
                        <a:t> </a:t>
                      </a:r>
                      <a:r>
                        <a:rPr lang="zh-CN" sz="1200" dirty="0">
                          <a:effectLst/>
                        </a:rPr>
                        <a:t>/</a:t>
                      </a:r>
                      <a:r>
                        <a:rPr lang="en-US" altLang="zh-CN" sz="1200" dirty="0">
                          <a:effectLst/>
                        </a:rPr>
                        <a:t> </a:t>
                      </a:r>
                      <a:r>
                        <a:rPr lang="zh-CN" sz="1200" dirty="0">
                          <a:effectLst/>
                        </a:rPr>
                        <a:t>ResNet-50</a:t>
                      </a:r>
                      <a:r>
                        <a:rPr lang="en-US" altLang="zh-CN" sz="1200" dirty="0">
                          <a:effectLst/>
                        </a:rPr>
                        <a:t> </a:t>
                      </a:r>
                      <a:r>
                        <a:rPr lang="zh-CN" sz="1200" dirty="0">
                          <a:effectLst/>
                        </a:rPr>
                        <a:t>/</a:t>
                      </a:r>
                      <a:r>
                        <a:rPr lang="en-US" altLang="zh-CN" sz="1200" dirty="0">
                          <a:effectLst/>
                        </a:rPr>
                        <a:t> </a:t>
                      </a:r>
                      <a:r>
                        <a:rPr lang="zh-CN" sz="1200" dirty="0">
                          <a:effectLst/>
                        </a:rPr>
                        <a:t>ResNext-50</a:t>
                      </a:r>
                      <a:endParaRPr lang="zh-CN" sz="1100" dirty="0">
                        <a:effectLst/>
                        <a:latin typeface="Arial" panose="020B0604020202020204" pitchFamily="34" charset="0"/>
                        <a:ea typeface="宋体" panose="02010600030101010101" pitchFamily="2" charset="-122"/>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90744210"/>
                  </a:ext>
                </a:extLst>
              </a:tr>
              <a:tr h="462225">
                <a:tc>
                  <a:txBody>
                    <a:bodyPr/>
                    <a:lstStyle/>
                    <a:p>
                      <a:pPr algn="ctr">
                        <a:lnSpc>
                          <a:spcPct val="115000"/>
                        </a:lnSpc>
                        <a:spcAft>
                          <a:spcPts val="600"/>
                        </a:spcAft>
                      </a:pPr>
                      <a:r>
                        <a:rPr lang="zh-CN" sz="1200">
                          <a:effectLst/>
                        </a:rPr>
                        <a:t>Optimizer</a:t>
                      </a:r>
                      <a:endParaRPr lang="zh-CN" sz="1100">
                        <a:effectLst/>
                        <a:latin typeface="Arial" panose="020B0604020202020204" pitchFamily="34" charset="0"/>
                        <a:ea typeface="宋体" panose="02010600030101010101" pitchFamily="2" charset="-122"/>
                      </a:endParaRPr>
                    </a:p>
                  </a:txBody>
                  <a:tcPr marL="68580" marR="68580" marT="0" marB="0" anchor="ctr"/>
                </a:tc>
                <a:tc gridSpan="3">
                  <a:txBody>
                    <a:bodyPr/>
                    <a:lstStyle/>
                    <a:p>
                      <a:pPr algn="ctr">
                        <a:lnSpc>
                          <a:spcPct val="115000"/>
                        </a:lnSpc>
                        <a:spcAft>
                          <a:spcPts val="600"/>
                        </a:spcAft>
                      </a:pPr>
                      <a:r>
                        <a:rPr lang="zh-CN" sz="1200" dirty="0">
                          <a:effectLst/>
                        </a:rPr>
                        <a:t>Adam</a:t>
                      </a:r>
                      <a:endParaRPr lang="zh-CN" sz="1100" dirty="0">
                        <a:effectLst/>
                        <a:latin typeface="Arial" panose="020B0604020202020204" pitchFamily="34" charset="0"/>
                        <a:ea typeface="宋体" panose="02010600030101010101" pitchFamily="2" charset="-122"/>
                      </a:endParaRPr>
                    </a:p>
                  </a:txBody>
                  <a:tcPr marL="68580" marR="68580" marT="0" marB="0" anchor="ctr"/>
                </a:tc>
                <a:tc hMerge="1">
                  <a:txBody>
                    <a:bodyPr/>
                    <a:lstStyle/>
                    <a:p>
                      <a:endParaRPr lang="zh-CN" altLang="en-US"/>
                    </a:p>
                  </a:txBody>
                  <a:tcPr/>
                </a:tc>
                <a:tc hMerge="1">
                  <a:txBody>
                    <a:bodyPr/>
                    <a:lstStyle/>
                    <a:p>
                      <a:endParaRPr lang="zh-CN" altLang="en-US"/>
                    </a:p>
                  </a:txBody>
                  <a:tcPr/>
                </a:tc>
                <a:tc gridSpan="3">
                  <a:txBody>
                    <a:bodyPr/>
                    <a:lstStyle/>
                    <a:p>
                      <a:pPr algn="ctr">
                        <a:lnSpc>
                          <a:spcPct val="115000"/>
                        </a:lnSpc>
                        <a:spcAft>
                          <a:spcPts val="600"/>
                        </a:spcAft>
                      </a:pPr>
                      <a:r>
                        <a:rPr lang="zh-CN" sz="1200" dirty="0">
                          <a:effectLst/>
                        </a:rPr>
                        <a:t>SGD</a:t>
                      </a:r>
                      <a:endParaRPr lang="zh-CN" sz="1100" dirty="0">
                        <a:effectLst/>
                        <a:latin typeface="Arial" panose="020B0604020202020204" pitchFamily="34" charset="0"/>
                        <a:ea typeface="宋体" panose="02010600030101010101" pitchFamily="2" charset="-122"/>
                      </a:endParaRPr>
                    </a:p>
                  </a:txBody>
                  <a:tcPr marL="68580" marR="68580"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09860506"/>
                  </a:ext>
                </a:extLst>
              </a:tr>
              <a:tr h="703575">
                <a:tc>
                  <a:txBody>
                    <a:bodyPr/>
                    <a:lstStyle/>
                    <a:p>
                      <a:pPr algn="ctr">
                        <a:lnSpc>
                          <a:spcPct val="115000"/>
                        </a:lnSpc>
                        <a:spcAft>
                          <a:spcPts val="600"/>
                        </a:spcAft>
                      </a:pPr>
                      <a:r>
                        <a:rPr lang="zh-CN" sz="1200" dirty="0">
                          <a:effectLst/>
                        </a:rPr>
                        <a:t>Learning rate</a:t>
                      </a:r>
                      <a:endParaRPr lang="zh-CN" sz="1100" dirty="0">
                        <a:effectLst/>
                        <a:latin typeface="Arial" panose="020B0604020202020204" pitchFamily="34" charset="0"/>
                        <a:ea typeface="宋体" panose="02010600030101010101" pitchFamily="2" charset="-122"/>
                      </a:endParaRPr>
                    </a:p>
                  </a:txBody>
                  <a:tcPr marL="68580" marR="68580" marT="0" marB="0" anchor="ctr"/>
                </a:tc>
                <a:tc>
                  <a:txBody>
                    <a:bodyPr/>
                    <a:lstStyle/>
                    <a:p>
                      <a:pPr algn="ctr">
                        <a:lnSpc>
                          <a:spcPct val="115000"/>
                        </a:lnSpc>
                        <a:spcAft>
                          <a:spcPts val="600"/>
                        </a:spcAft>
                      </a:pPr>
                      <a:r>
                        <a:rPr lang="zh-CN" sz="1200" dirty="0">
                          <a:effectLst/>
                        </a:rPr>
                        <a:t>0.01</a:t>
                      </a:r>
                      <a:endParaRPr lang="zh-CN" sz="1100" dirty="0">
                        <a:effectLst/>
                        <a:latin typeface="Arial" panose="020B0604020202020204" pitchFamily="34" charset="0"/>
                        <a:ea typeface="宋体" panose="02010600030101010101" pitchFamily="2" charset="-122"/>
                      </a:endParaRPr>
                    </a:p>
                  </a:txBody>
                  <a:tcPr marL="68580" marR="68580" marT="0" marB="0" anchor="ctr"/>
                </a:tc>
                <a:tc>
                  <a:txBody>
                    <a:bodyPr/>
                    <a:lstStyle/>
                    <a:p>
                      <a:pPr algn="ctr">
                        <a:lnSpc>
                          <a:spcPct val="115000"/>
                        </a:lnSpc>
                        <a:spcAft>
                          <a:spcPts val="600"/>
                        </a:spcAft>
                      </a:pPr>
                      <a:r>
                        <a:rPr lang="zh-CN" sz="1200" dirty="0">
                          <a:effectLst/>
                        </a:rPr>
                        <a:t>0.001</a:t>
                      </a:r>
                      <a:endParaRPr lang="zh-CN" sz="1100" dirty="0">
                        <a:effectLst/>
                        <a:latin typeface="Arial" panose="020B0604020202020204" pitchFamily="34" charset="0"/>
                        <a:ea typeface="宋体" panose="02010600030101010101" pitchFamily="2" charset="-122"/>
                      </a:endParaRPr>
                    </a:p>
                  </a:txBody>
                  <a:tcPr marL="68580" marR="68580" marT="0" marB="0" anchor="ctr"/>
                </a:tc>
                <a:tc>
                  <a:txBody>
                    <a:bodyPr/>
                    <a:lstStyle/>
                    <a:p>
                      <a:pPr algn="ctr">
                        <a:lnSpc>
                          <a:spcPct val="115000"/>
                        </a:lnSpc>
                        <a:spcAft>
                          <a:spcPts val="600"/>
                        </a:spcAft>
                      </a:pPr>
                      <a:r>
                        <a:rPr lang="zh-CN" sz="1200" dirty="0">
                          <a:effectLst/>
                        </a:rPr>
                        <a:t>0.0001</a:t>
                      </a:r>
                      <a:endParaRPr lang="zh-CN" sz="1100" dirty="0">
                        <a:effectLst/>
                        <a:latin typeface="Arial" panose="020B0604020202020204" pitchFamily="34" charset="0"/>
                        <a:ea typeface="宋体" panose="02010600030101010101" pitchFamily="2" charset="-122"/>
                      </a:endParaRPr>
                    </a:p>
                  </a:txBody>
                  <a:tcPr marL="68580" marR="68580" marT="0" marB="0" anchor="ctr"/>
                </a:tc>
                <a:tc>
                  <a:txBody>
                    <a:bodyPr/>
                    <a:lstStyle/>
                    <a:p>
                      <a:pPr algn="ctr">
                        <a:lnSpc>
                          <a:spcPct val="115000"/>
                        </a:lnSpc>
                        <a:spcAft>
                          <a:spcPts val="600"/>
                        </a:spcAft>
                      </a:pPr>
                      <a:r>
                        <a:rPr lang="zh-CN" sz="1200" dirty="0">
                          <a:effectLst/>
                        </a:rPr>
                        <a:t>0.01</a:t>
                      </a:r>
                      <a:endParaRPr lang="zh-CN" sz="1100" dirty="0">
                        <a:effectLst/>
                        <a:latin typeface="Arial" panose="020B0604020202020204" pitchFamily="34" charset="0"/>
                        <a:ea typeface="宋体" panose="02010600030101010101" pitchFamily="2" charset="-122"/>
                      </a:endParaRPr>
                    </a:p>
                  </a:txBody>
                  <a:tcPr marL="68580" marR="68580" marT="0" marB="0" anchor="ctr"/>
                </a:tc>
                <a:tc>
                  <a:txBody>
                    <a:bodyPr/>
                    <a:lstStyle/>
                    <a:p>
                      <a:pPr algn="ctr">
                        <a:lnSpc>
                          <a:spcPct val="115000"/>
                        </a:lnSpc>
                        <a:spcAft>
                          <a:spcPts val="600"/>
                        </a:spcAft>
                      </a:pPr>
                      <a:r>
                        <a:rPr lang="zh-CN" sz="1200" dirty="0">
                          <a:effectLst/>
                        </a:rPr>
                        <a:t>0.001</a:t>
                      </a:r>
                      <a:endParaRPr lang="zh-CN" sz="1100" dirty="0">
                        <a:effectLst/>
                        <a:latin typeface="Arial" panose="020B0604020202020204" pitchFamily="34" charset="0"/>
                        <a:ea typeface="宋体" panose="02010600030101010101" pitchFamily="2" charset="-122"/>
                      </a:endParaRPr>
                    </a:p>
                  </a:txBody>
                  <a:tcPr marL="68580" marR="68580" marT="0" marB="0" anchor="ctr"/>
                </a:tc>
                <a:tc>
                  <a:txBody>
                    <a:bodyPr/>
                    <a:lstStyle/>
                    <a:p>
                      <a:pPr algn="ctr">
                        <a:lnSpc>
                          <a:spcPct val="115000"/>
                        </a:lnSpc>
                        <a:spcAft>
                          <a:spcPts val="600"/>
                        </a:spcAft>
                      </a:pPr>
                      <a:r>
                        <a:rPr lang="zh-CN" sz="1200" dirty="0">
                          <a:effectLst/>
                        </a:rPr>
                        <a:t>0.0001</a:t>
                      </a:r>
                      <a:endParaRPr lang="zh-CN" sz="1100" dirty="0">
                        <a:effectLst/>
                        <a:latin typeface="Arial" panose="020B0604020202020204" pitchFamily="34" charset="0"/>
                        <a:ea typeface="宋体" panose="02010600030101010101" pitchFamily="2" charset="-122"/>
                      </a:endParaRPr>
                    </a:p>
                  </a:txBody>
                  <a:tcPr marL="68580" marR="68580" marT="0" marB="0" anchor="ctr"/>
                </a:tc>
                <a:extLst>
                  <a:ext uri="{0D108BD9-81ED-4DB2-BD59-A6C34878D82A}">
                    <a16:rowId xmlns:a16="http://schemas.microsoft.com/office/drawing/2014/main" val="471826325"/>
                  </a:ext>
                </a:extLst>
              </a:tr>
            </a:tbl>
          </a:graphicData>
        </a:graphic>
      </p:graphicFrame>
      <p:sp>
        <p:nvSpPr>
          <p:cNvPr id="8" name="Google Shape;631;p42">
            <a:extLst>
              <a:ext uri="{FF2B5EF4-FFF2-40B4-BE49-F238E27FC236}">
                <a16:creationId xmlns:a16="http://schemas.microsoft.com/office/drawing/2014/main" id="{334AEA53-E0A7-2C48-8954-C3ED76362FF5}"/>
              </a:ext>
            </a:extLst>
          </p:cNvPr>
          <p:cNvSpPr/>
          <p:nvPr/>
        </p:nvSpPr>
        <p:spPr>
          <a:xfrm>
            <a:off x="804181" y="3488636"/>
            <a:ext cx="7375723" cy="1441174"/>
          </a:xfrm>
          <a:prstGeom prst="rect">
            <a:avLst/>
          </a:prstGeom>
          <a:noFill/>
          <a:ln>
            <a:noFill/>
          </a:ln>
        </p:spPr>
        <p:txBody>
          <a:bodyPr spcFirstLastPara="1" wrap="square" lIns="91425" tIns="45700" rIns="91425" bIns="45700" anchor="t" anchorCtr="0">
            <a:noAutofit/>
          </a:bodyPr>
          <a:lstStyle/>
          <a:p>
            <a:pPr marL="285750" lvl="0" indent="-285750" algn="just">
              <a:buFont typeface="Arial" charset="0"/>
              <a:buChar char="•"/>
            </a:pPr>
            <a:r>
              <a:rPr lang="en-US" altLang="zh-CN" dirty="0">
                <a:latin typeface="+mn-lt"/>
              </a:rPr>
              <a:t>I</a:t>
            </a:r>
            <a:r>
              <a:rPr lang="zh-CN" altLang="zh-CN" dirty="0">
                <a:latin typeface="+mn-lt"/>
              </a:rPr>
              <a:t>nitialize the network with a pretrained network</a:t>
            </a:r>
            <a:endParaRPr lang="en-US" altLang="zh-CN" dirty="0">
              <a:latin typeface="+mn-lt"/>
            </a:endParaRPr>
          </a:p>
          <a:p>
            <a:pPr marL="285750" lvl="0" indent="-285750" algn="just">
              <a:buFont typeface="Arial" charset="0"/>
              <a:buChar char="•"/>
            </a:pPr>
            <a:r>
              <a:rPr lang="en-US" altLang="zh-CN" dirty="0">
                <a:latin typeface="+mn-lt"/>
              </a:rPr>
              <a:t>F</a:t>
            </a:r>
            <a:r>
              <a:rPr lang="zh-CN" altLang="zh-CN" dirty="0">
                <a:latin typeface="+mn-lt"/>
              </a:rPr>
              <a:t>reeze the parameters firstly </a:t>
            </a:r>
            <a:endParaRPr lang="en-US" altLang="zh-CN" dirty="0">
              <a:latin typeface="+mn-lt"/>
            </a:endParaRPr>
          </a:p>
          <a:p>
            <a:pPr marL="285750" lvl="0" indent="-285750" algn="just">
              <a:buFont typeface="Arial" charset="0"/>
              <a:buChar char="•"/>
            </a:pPr>
            <a:r>
              <a:rPr lang="en-US" altLang="zh-CN" dirty="0">
                <a:solidFill>
                  <a:srgbClr val="1C2B38"/>
                </a:solidFill>
                <a:latin typeface="+mn-lt"/>
                <a:ea typeface="Calibri"/>
                <a:cs typeface="Calibri"/>
                <a:sym typeface="Calibri"/>
              </a:rPr>
              <a:t>I</a:t>
            </a:r>
            <a:r>
              <a:rPr lang="zh-CN" altLang="zh-CN" dirty="0">
                <a:latin typeface="+mn-lt"/>
              </a:rPr>
              <a:t>mprove the performance by tuning optimizer and learning rate parameters, fixing weight decay = 5e-4. </a:t>
            </a:r>
            <a:endParaRPr lang="en-US" altLang="zh-CN" dirty="0">
              <a:latin typeface="+mn-lt"/>
            </a:endParaRPr>
          </a:p>
          <a:p>
            <a:pPr marL="285750" lvl="0" indent="-285750" algn="just">
              <a:buFont typeface="Arial" charset="0"/>
              <a:buChar char="•"/>
            </a:pPr>
            <a:r>
              <a:rPr lang="en-US" altLang="zh-CN" dirty="0">
                <a:solidFill>
                  <a:srgbClr val="1C2B38"/>
                </a:solidFill>
                <a:latin typeface="+mn-lt"/>
                <a:ea typeface="Calibri"/>
                <a:cs typeface="Calibri"/>
                <a:sym typeface="Calibri"/>
              </a:rPr>
              <a:t>T</a:t>
            </a:r>
            <a:r>
              <a:rPr lang="zh-CN" altLang="zh-CN" dirty="0"/>
              <a:t>ry finetuning the convnet (not freeze the parameters) </a:t>
            </a:r>
            <a:r>
              <a:rPr lang="en-US" altLang="zh-CN" dirty="0"/>
              <a:t>after </a:t>
            </a:r>
            <a:r>
              <a:rPr lang="en-US" dirty="0"/>
              <a:t>selecting the best network</a:t>
            </a:r>
            <a:endParaRPr dirty="0">
              <a:solidFill>
                <a:srgbClr val="1C2B38"/>
              </a:solidFill>
              <a:latin typeface="+mn-lt"/>
              <a:ea typeface="Calibri"/>
              <a:cs typeface="Calibri"/>
              <a:sym typeface="Calibri"/>
            </a:endParaRPr>
          </a:p>
        </p:txBody>
      </p:sp>
      <p:sp>
        <p:nvSpPr>
          <p:cNvPr id="9" name="Google Shape;632;p42">
            <a:extLst>
              <a:ext uri="{FF2B5EF4-FFF2-40B4-BE49-F238E27FC236}">
                <a16:creationId xmlns:a16="http://schemas.microsoft.com/office/drawing/2014/main" id="{0565F39D-3F7D-7C4D-80AD-A86B057E371E}"/>
              </a:ext>
            </a:extLst>
          </p:cNvPr>
          <p:cNvSpPr txBox="1"/>
          <p:nvPr/>
        </p:nvSpPr>
        <p:spPr>
          <a:xfrm>
            <a:off x="512210" y="975184"/>
            <a:ext cx="4214867" cy="446276"/>
          </a:xfrm>
          <a:prstGeom prst="rect">
            <a:avLst/>
          </a:prstGeom>
          <a:noFill/>
          <a:ln>
            <a:noFill/>
          </a:ln>
        </p:spPr>
        <p:txBody>
          <a:bodyPr spcFirstLastPara="1" wrap="square" lIns="91425" tIns="45700" rIns="91425" bIns="45700" anchor="t" anchorCtr="0">
            <a:noAutofit/>
          </a:bodyPr>
          <a:lstStyle/>
          <a:p>
            <a:pPr lvl="0"/>
            <a:r>
              <a:rPr lang="en-US" altLang="zh-CN" sz="1800" b="1" dirty="0"/>
              <a:t>S</a:t>
            </a:r>
            <a:r>
              <a:rPr lang="zh-CN" altLang="zh-CN" sz="1800" b="1" dirty="0"/>
              <a:t>elect the best network among ResNet18, ResNet50 and ResNext-50</a:t>
            </a:r>
            <a:endParaRPr sz="1800" b="1" dirty="0">
              <a:solidFill>
                <a:srgbClr val="1C2B38"/>
              </a:solidFill>
              <a:latin typeface="Calibri"/>
              <a:ea typeface="Calibri"/>
              <a:cs typeface="Calibri"/>
              <a:sym typeface="Calibri"/>
            </a:endParaRPr>
          </a:p>
        </p:txBody>
      </p:sp>
      <p:cxnSp>
        <p:nvCxnSpPr>
          <p:cNvPr id="11" name="Google Shape;553;p58"/>
          <p:cNvCxnSpPr/>
          <p:nvPr/>
        </p:nvCxnSpPr>
        <p:spPr>
          <a:xfrm>
            <a:off x="625585" y="3385533"/>
            <a:ext cx="7923300" cy="0"/>
          </a:xfrm>
          <a:prstGeom prst="straightConnector1">
            <a:avLst/>
          </a:prstGeom>
          <a:noFill/>
          <a:ln w="9525" cap="flat" cmpd="sng">
            <a:solidFill>
              <a:srgbClr val="1C2B38"/>
            </a:solidFill>
            <a:prstDash val="dash"/>
            <a:round/>
            <a:headEnd type="none" w="sm" len="sm"/>
            <a:tailEnd type="none" w="sm" len="sm"/>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grpSp>
        <p:nvGrpSpPr>
          <p:cNvPr id="204" name="Google Shape;204;p29"/>
          <p:cNvGrpSpPr/>
          <p:nvPr/>
        </p:nvGrpSpPr>
        <p:grpSpPr>
          <a:xfrm>
            <a:off x="2786285" y="627534"/>
            <a:ext cx="3571431" cy="3180603"/>
            <a:chOff x="3186113" y="530112"/>
            <a:chExt cx="2625725" cy="2338387"/>
          </a:xfrm>
        </p:grpSpPr>
        <p:sp>
          <p:nvSpPr>
            <p:cNvPr id="205" name="Google Shape;205;p29"/>
            <p:cNvSpPr/>
            <p:nvPr/>
          </p:nvSpPr>
          <p:spPr>
            <a:xfrm>
              <a:off x="3338513" y="693625"/>
              <a:ext cx="2320925" cy="1635125"/>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 name="Google Shape;206;p29"/>
            <p:cNvSpPr/>
            <p:nvPr/>
          </p:nvSpPr>
          <p:spPr>
            <a:xfrm>
              <a:off x="3186113" y="530112"/>
              <a:ext cx="2625725" cy="1895475"/>
            </a:xfrm>
            <a:custGeom>
              <a:avLst/>
              <a:gdLst/>
              <a:ahLst/>
              <a:cxnLst/>
              <a:rect l="l" t="t" r="r" b="b"/>
              <a:pathLst>
                <a:path w="432" h="312" extrusionOk="0">
                  <a:moveTo>
                    <a:pt x="397" y="0"/>
                  </a:moveTo>
                  <a:cubicBezTo>
                    <a:pt x="33" y="0"/>
                    <a:pt x="33" y="0"/>
                    <a:pt x="33" y="0"/>
                  </a:cubicBezTo>
                  <a:cubicBezTo>
                    <a:pt x="15" y="0"/>
                    <a:pt x="0" y="16"/>
                    <a:pt x="0" y="35"/>
                  </a:cubicBezTo>
                  <a:cubicBezTo>
                    <a:pt x="0" y="276"/>
                    <a:pt x="0" y="276"/>
                    <a:pt x="0" y="276"/>
                  </a:cubicBezTo>
                  <a:cubicBezTo>
                    <a:pt x="0" y="295"/>
                    <a:pt x="15" y="312"/>
                    <a:pt x="33" y="312"/>
                  </a:cubicBezTo>
                  <a:cubicBezTo>
                    <a:pt x="397" y="312"/>
                    <a:pt x="397" y="312"/>
                    <a:pt x="397" y="312"/>
                  </a:cubicBezTo>
                  <a:cubicBezTo>
                    <a:pt x="416" y="312"/>
                    <a:pt x="432" y="295"/>
                    <a:pt x="432" y="276"/>
                  </a:cubicBezTo>
                  <a:cubicBezTo>
                    <a:pt x="432" y="35"/>
                    <a:pt x="432" y="35"/>
                    <a:pt x="432" y="35"/>
                  </a:cubicBezTo>
                  <a:cubicBezTo>
                    <a:pt x="432" y="16"/>
                    <a:pt x="416" y="0"/>
                    <a:pt x="397" y="0"/>
                  </a:cubicBezTo>
                  <a:close/>
                  <a:moveTo>
                    <a:pt x="408" y="284"/>
                  </a:moveTo>
                  <a:cubicBezTo>
                    <a:pt x="24" y="284"/>
                    <a:pt x="24" y="284"/>
                    <a:pt x="24" y="284"/>
                  </a:cubicBezTo>
                  <a:cubicBezTo>
                    <a:pt x="24" y="28"/>
                    <a:pt x="24" y="28"/>
                    <a:pt x="24" y="28"/>
                  </a:cubicBezTo>
                  <a:cubicBezTo>
                    <a:pt x="408" y="28"/>
                    <a:pt x="408" y="28"/>
                    <a:pt x="408" y="28"/>
                  </a:cubicBezTo>
                  <a:lnTo>
                    <a:pt x="408" y="284"/>
                  </a:lnTo>
                  <a:close/>
                </a:path>
              </a:pathLst>
            </a:custGeom>
            <a:solidFill>
              <a:srgbClr val="1C2B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29"/>
            <p:cNvSpPr/>
            <p:nvPr/>
          </p:nvSpPr>
          <p:spPr>
            <a:xfrm>
              <a:off x="3867150" y="2546237"/>
              <a:ext cx="1257300" cy="322262"/>
            </a:xfrm>
            <a:custGeom>
              <a:avLst/>
              <a:gdLst/>
              <a:ahLst/>
              <a:cxnLst/>
              <a:rect l="l" t="t" r="r" b="b"/>
              <a:pathLst>
                <a:path w="207" h="53" extrusionOk="0">
                  <a:moveTo>
                    <a:pt x="163" y="35"/>
                  </a:moveTo>
                  <a:cubicBezTo>
                    <a:pt x="207" y="35"/>
                    <a:pt x="207" y="35"/>
                    <a:pt x="207" y="35"/>
                  </a:cubicBezTo>
                  <a:cubicBezTo>
                    <a:pt x="207" y="53"/>
                    <a:pt x="207" y="53"/>
                    <a:pt x="207" y="53"/>
                  </a:cubicBezTo>
                  <a:cubicBezTo>
                    <a:pt x="0" y="53"/>
                    <a:pt x="0" y="53"/>
                    <a:pt x="0" y="53"/>
                  </a:cubicBezTo>
                  <a:cubicBezTo>
                    <a:pt x="0" y="35"/>
                    <a:pt x="0" y="35"/>
                    <a:pt x="0" y="35"/>
                  </a:cubicBezTo>
                  <a:cubicBezTo>
                    <a:pt x="44" y="35"/>
                    <a:pt x="44" y="35"/>
                    <a:pt x="44" y="35"/>
                  </a:cubicBezTo>
                  <a:cubicBezTo>
                    <a:pt x="48" y="31"/>
                    <a:pt x="53" y="24"/>
                    <a:pt x="58" y="11"/>
                  </a:cubicBezTo>
                  <a:cubicBezTo>
                    <a:pt x="58" y="11"/>
                    <a:pt x="61" y="1"/>
                    <a:pt x="66" y="0"/>
                  </a:cubicBezTo>
                  <a:cubicBezTo>
                    <a:pt x="69" y="0"/>
                    <a:pt x="86" y="0"/>
                    <a:pt x="104" y="0"/>
                  </a:cubicBezTo>
                  <a:cubicBezTo>
                    <a:pt x="121" y="0"/>
                    <a:pt x="138" y="0"/>
                    <a:pt x="141" y="0"/>
                  </a:cubicBezTo>
                  <a:cubicBezTo>
                    <a:pt x="146" y="1"/>
                    <a:pt x="149" y="11"/>
                    <a:pt x="149" y="11"/>
                  </a:cubicBezTo>
                  <a:cubicBezTo>
                    <a:pt x="154" y="24"/>
                    <a:pt x="159" y="31"/>
                    <a:pt x="163" y="35"/>
                  </a:cubicBezTo>
                  <a:close/>
                </a:path>
              </a:pathLst>
            </a:custGeom>
            <a:solidFill>
              <a:srgbClr val="464F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29"/>
            <p:cNvSpPr/>
            <p:nvPr/>
          </p:nvSpPr>
          <p:spPr>
            <a:xfrm>
              <a:off x="4340225" y="2546237"/>
              <a:ext cx="784225" cy="322262"/>
            </a:xfrm>
            <a:custGeom>
              <a:avLst/>
              <a:gdLst/>
              <a:ahLst/>
              <a:cxnLst/>
              <a:rect l="l" t="t" r="r" b="b"/>
              <a:pathLst>
                <a:path w="129" h="53" extrusionOk="0">
                  <a:moveTo>
                    <a:pt x="85" y="35"/>
                  </a:moveTo>
                  <a:cubicBezTo>
                    <a:pt x="81" y="31"/>
                    <a:pt x="76" y="24"/>
                    <a:pt x="71" y="11"/>
                  </a:cubicBezTo>
                  <a:cubicBezTo>
                    <a:pt x="71" y="11"/>
                    <a:pt x="68" y="1"/>
                    <a:pt x="63" y="0"/>
                  </a:cubicBezTo>
                  <a:cubicBezTo>
                    <a:pt x="60" y="0"/>
                    <a:pt x="43" y="0"/>
                    <a:pt x="26" y="0"/>
                  </a:cubicBezTo>
                  <a:cubicBezTo>
                    <a:pt x="16" y="0"/>
                    <a:pt x="7" y="0"/>
                    <a:pt x="0" y="0"/>
                  </a:cubicBezTo>
                  <a:cubicBezTo>
                    <a:pt x="21" y="15"/>
                    <a:pt x="41" y="33"/>
                    <a:pt x="59" y="53"/>
                  </a:cubicBezTo>
                  <a:cubicBezTo>
                    <a:pt x="129" y="53"/>
                    <a:pt x="129" y="53"/>
                    <a:pt x="129" y="53"/>
                  </a:cubicBezTo>
                  <a:cubicBezTo>
                    <a:pt x="129" y="35"/>
                    <a:pt x="129" y="35"/>
                    <a:pt x="129" y="35"/>
                  </a:cubicBezTo>
                  <a:lnTo>
                    <a:pt x="85" y="35"/>
                  </a:lnTo>
                  <a:close/>
                </a:path>
              </a:pathLst>
            </a:custGeom>
            <a:solidFill>
              <a:srgbClr val="1C2B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10" name="Google Shape;210;p29"/>
          <p:cNvSpPr/>
          <p:nvPr/>
        </p:nvSpPr>
        <p:spPr>
          <a:xfrm>
            <a:off x="2086092" y="3881629"/>
            <a:ext cx="4963178" cy="584775"/>
          </a:xfrm>
          <a:prstGeom prst="rect">
            <a:avLst/>
          </a:prstGeom>
          <a:noFill/>
          <a:ln>
            <a:noFill/>
          </a:ln>
        </p:spPr>
        <p:txBody>
          <a:bodyPr spcFirstLastPara="1" wrap="square" lIns="91425" tIns="45700" rIns="91425" bIns="45700" anchor="t" anchorCtr="0">
            <a:noAutofit/>
          </a:bodyPr>
          <a:lstStyle/>
          <a:p>
            <a:pPr lvl="0" algn="ctr"/>
            <a:r>
              <a:rPr lang="en-US" sz="2800" b="1" dirty="0"/>
              <a:t>Results</a:t>
            </a:r>
            <a:endParaRPr sz="3200" b="1" dirty="0">
              <a:solidFill>
                <a:srgbClr val="1C2B38"/>
              </a:solidFill>
              <a:latin typeface="Calibri"/>
              <a:ea typeface="Calibri"/>
              <a:cs typeface="Calibri"/>
              <a:sym typeface="Calibri"/>
            </a:endParaRPr>
          </a:p>
        </p:txBody>
      </p:sp>
      <p:sp>
        <p:nvSpPr>
          <p:cNvPr id="10" name="矩形 34">
            <a:extLst>
              <a:ext uri="{FF2B5EF4-FFF2-40B4-BE49-F238E27FC236}">
                <a16:creationId xmlns:a16="http://schemas.microsoft.com/office/drawing/2014/main" id="{D5432D30-F4E5-6046-AFE4-22F22D354C0C}"/>
              </a:ext>
            </a:extLst>
          </p:cNvPr>
          <p:cNvSpPr/>
          <p:nvPr/>
        </p:nvSpPr>
        <p:spPr>
          <a:xfrm>
            <a:off x="3343140" y="1287955"/>
            <a:ext cx="2457724" cy="1200329"/>
          </a:xfrm>
          <a:prstGeom prst="rect">
            <a:avLst/>
          </a:prstGeom>
        </p:spPr>
        <p:txBody>
          <a:bodyPr wrap="none">
            <a:spAutoFit/>
          </a:bodyPr>
          <a:lstStyle/>
          <a:p>
            <a:pPr algn="ctr"/>
            <a:r>
              <a:rPr lang="en-US" altLang="zh-CN" sz="7200" b="1" dirty="0">
                <a:solidFill>
                  <a:schemeClr val="accent1"/>
                </a:solidFill>
                <a:latin typeface="Calibri" panose="020F0502020204030204" pitchFamily="34" charset="0"/>
                <a:ea typeface="Arial Unicode MS" pitchFamily="34" charset="-122"/>
                <a:cs typeface="Calibri" panose="020F0502020204030204" pitchFamily="34" charset="0"/>
              </a:rPr>
              <a:t>Part</a:t>
            </a:r>
            <a:r>
              <a:rPr lang="zh-CN" altLang="en-US" sz="7200" b="1" dirty="0">
                <a:solidFill>
                  <a:schemeClr val="accent1"/>
                </a:solidFill>
                <a:latin typeface="Calibri" panose="020F0502020204030204" pitchFamily="34" charset="0"/>
                <a:ea typeface="Arial Unicode MS" pitchFamily="34" charset="-122"/>
                <a:cs typeface="Calibri" panose="020F0502020204030204" pitchFamily="34" charset="0"/>
              </a:rPr>
              <a:t> </a:t>
            </a:r>
            <a:r>
              <a:rPr lang="en-US" altLang="zh-CN" sz="7200" b="1" dirty="0">
                <a:solidFill>
                  <a:schemeClr val="accent1"/>
                </a:solidFill>
                <a:latin typeface="Calibri" panose="020F0502020204030204" pitchFamily="34" charset="0"/>
                <a:ea typeface="Arial Unicode MS" pitchFamily="34" charset="-122"/>
                <a:cs typeface="Calibri" panose="020F0502020204030204" pitchFamily="34" charset="0"/>
              </a:rPr>
              <a:t>4</a:t>
            </a:r>
            <a:endParaRPr lang="zh-CN" altLang="en-US" sz="1200" dirty="0">
              <a:solidFill>
                <a:schemeClr val="accent1"/>
              </a:solidFill>
              <a:latin typeface="Calibri" panose="020F0502020204030204" pitchFamily="34" charset="0"/>
              <a:ea typeface="Arial Unicode MS" pitchFamily="34" charset="-122"/>
              <a:cs typeface="Calibri" panose="020F0502020204030204" pitchFamily="34" charset="0"/>
            </a:endParaRPr>
          </a:p>
        </p:txBody>
      </p:sp>
    </p:spTree>
    <p:extLst>
      <p:ext uri="{BB962C8B-B14F-4D97-AF65-F5344CB8AC3E}">
        <p14:creationId xmlns:p14="http://schemas.microsoft.com/office/powerpoint/2010/main" val="619671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46"/>
          <p:cNvSpPr txBox="1">
            <a:spLocks noGrp="1"/>
          </p:cNvSpPr>
          <p:nvPr>
            <p:ph type="sldNum" idx="12"/>
          </p:nvPr>
        </p:nvSpPr>
        <p:spPr>
          <a:xfrm>
            <a:off x="7649248" y="261670"/>
            <a:ext cx="2133600" cy="274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827" name="Google Shape;827;p46"/>
          <p:cNvSpPr/>
          <p:nvPr/>
        </p:nvSpPr>
        <p:spPr>
          <a:xfrm>
            <a:off x="283464" y="286512"/>
            <a:ext cx="155400" cy="4572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828" name="Google Shape;828;p46"/>
          <p:cNvCxnSpPr/>
          <p:nvPr/>
        </p:nvCxnSpPr>
        <p:spPr>
          <a:xfrm>
            <a:off x="502920" y="286512"/>
            <a:ext cx="0" cy="457200"/>
          </a:xfrm>
          <a:prstGeom prst="straightConnector1">
            <a:avLst/>
          </a:prstGeom>
          <a:noFill/>
          <a:ln w="38100" cap="flat" cmpd="sng">
            <a:solidFill>
              <a:schemeClr val="accent2"/>
            </a:solidFill>
            <a:prstDash val="solid"/>
            <a:round/>
            <a:headEnd type="none" w="sm" len="sm"/>
            <a:tailEnd type="none" w="sm" len="sm"/>
          </a:ln>
        </p:spPr>
      </p:cxnSp>
      <p:sp>
        <p:nvSpPr>
          <p:cNvPr id="26" name="Google Shape;858;p47">
            <a:extLst>
              <a:ext uri="{FF2B5EF4-FFF2-40B4-BE49-F238E27FC236}">
                <a16:creationId xmlns:a16="http://schemas.microsoft.com/office/drawing/2014/main" id="{23F58FE4-D06B-42CA-BC44-0F9A85CB1A93}"/>
              </a:ext>
            </a:extLst>
          </p:cNvPr>
          <p:cNvSpPr/>
          <p:nvPr/>
        </p:nvSpPr>
        <p:spPr>
          <a:xfrm>
            <a:off x="512210" y="196070"/>
            <a:ext cx="3181957" cy="54764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US" sz="3200" b="1" dirty="0">
                <a:solidFill>
                  <a:schemeClr val="accent2"/>
                </a:solidFill>
                <a:latin typeface="Arimo"/>
                <a:ea typeface="Arimo"/>
                <a:cs typeface="Arimo"/>
                <a:sym typeface="Arimo"/>
              </a:rPr>
              <a:t>Results</a:t>
            </a:r>
            <a:endParaRPr sz="3200" b="1" dirty="0">
              <a:solidFill>
                <a:schemeClr val="accent2"/>
              </a:solidFill>
              <a:latin typeface="Arimo"/>
              <a:ea typeface="Arimo"/>
              <a:cs typeface="Arimo"/>
              <a:sym typeface="Arimo"/>
            </a:endParaRPr>
          </a:p>
        </p:txBody>
      </p:sp>
      <p:graphicFrame>
        <p:nvGraphicFramePr>
          <p:cNvPr id="3" name="表格 2">
            <a:extLst>
              <a:ext uri="{FF2B5EF4-FFF2-40B4-BE49-F238E27FC236}">
                <a16:creationId xmlns:a16="http://schemas.microsoft.com/office/drawing/2014/main" id="{56E73D52-8F86-4043-851A-E741D4BEA770}"/>
              </a:ext>
            </a:extLst>
          </p:cNvPr>
          <p:cNvGraphicFramePr>
            <a:graphicFrameLocks noGrp="1"/>
          </p:cNvGraphicFramePr>
          <p:nvPr>
            <p:extLst>
              <p:ext uri="{D42A27DB-BD31-4B8C-83A1-F6EECF244321}">
                <p14:modId xmlns:p14="http://schemas.microsoft.com/office/powerpoint/2010/main" val="3876270337"/>
              </p:ext>
            </p:extLst>
          </p:nvPr>
        </p:nvGraphicFramePr>
        <p:xfrm>
          <a:off x="540688" y="1176749"/>
          <a:ext cx="4763907" cy="673608"/>
        </p:xfrm>
        <a:graphic>
          <a:graphicData uri="http://schemas.openxmlformats.org/drawingml/2006/table">
            <a:tbl>
              <a:tblPr firstRow="1" firstCol="1" bandRow="1">
                <a:tableStyleId>{5C22544A-7EE6-4342-B048-85BDC9FD1C3A}</a:tableStyleId>
              </a:tblPr>
              <a:tblGrid>
                <a:gridCol w="1518051">
                  <a:extLst>
                    <a:ext uri="{9D8B030D-6E8A-4147-A177-3AD203B41FA5}">
                      <a16:colId xmlns:a16="http://schemas.microsoft.com/office/drawing/2014/main" val="59448416"/>
                    </a:ext>
                  </a:extLst>
                </a:gridCol>
                <a:gridCol w="540976">
                  <a:extLst>
                    <a:ext uri="{9D8B030D-6E8A-4147-A177-3AD203B41FA5}">
                      <a16:colId xmlns:a16="http://schemas.microsoft.com/office/drawing/2014/main" val="3795203018"/>
                    </a:ext>
                  </a:extLst>
                </a:gridCol>
                <a:gridCol w="540976">
                  <a:extLst>
                    <a:ext uri="{9D8B030D-6E8A-4147-A177-3AD203B41FA5}">
                      <a16:colId xmlns:a16="http://schemas.microsoft.com/office/drawing/2014/main" val="1202012229"/>
                    </a:ext>
                  </a:extLst>
                </a:gridCol>
                <a:gridCol w="540976">
                  <a:extLst>
                    <a:ext uri="{9D8B030D-6E8A-4147-A177-3AD203B41FA5}">
                      <a16:colId xmlns:a16="http://schemas.microsoft.com/office/drawing/2014/main" val="3980277661"/>
                    </a:ext>
                  </a:extLst>
                </a:gridCol>
                <a:gridCol w="540976">
                  <a:extLst>
                    <a:ext uri="{9D8B030D-6E8A-4147-A177-3AD203B41FA5}">
                      <a16:colId xmlns:a16="http://schemas.microsoft.com/office/drawing/2014/main" val="3472673604"/>
                    </a:ext>
                  </a:extLst>
                </a:gridCol>
                <a:gridCol w="540976">
                  <a:extLst>
                    <a:ext uri="{9D8B030D-6E8A-4147-A177-3AD203B41FA5}">
                      <a16:colId xmlns:a16="http://schemas.microsoft.com/office/drawing/2014/main" val="2953878520"/>
                    </a:ext>
                  </a:extLst>
                </a:gridCol>
                <a:gridCol w="540976">
                  <a:extLst>
                    <a:ext uri="{9D8B030D-6E8A-4147-A177-3AD203B41FA5}">
                      <a16:colId xmlns:a16="http://schemas.microsoft.com/office/drawing/2014/main" val="1615389225"/>
                    </a:ext>
                  </a:extLst>
                </a:gridCol>
              </a:tblGrid>
              <a:tr h="0">
                <a:tc>
                  <a:txBody>
                    <a:bodyPr/>
                    <a:lstStyle/>
                    <a:p>
                      <a:pPr algn="ctr">
                        <a:lnSpc>
                          <a:spcPct val="115000"/>
                        </a:lnSpc>
                        <a:spcAft>
                          <a:spcPts val="250"/>
                        </a:spcAft>
                      </a:pPr>
                      <a:r>
                        <a:rPr lang="zh-CN" sz="1050">
                          <a:effectLst/>
                        </a:rPr>
                        <a:t>Model</a:t>
                      </a:r>
                      <a:endParaRPr lang="zh-CN" sz="1100">
                        <a:effectLst/>
                        <a:latin typeface="Arial" panose="020B0604020202020204" pitchFamily="34" charset="0"/>
                        <a:ea typeface="宋体" panose="02010600030101010101" pitchFamily="2" charset="-122"/>
                      </a:endParaRPr>
                    </a:p>
                  </a:txBody>
                  <a:tcPr marL="68580" marR="68580" marT="0" marB="0"/>
                </a:tc>
                <a:tc gridSpan="6">
                  <a:txBody>
                    <a:bodyPr/>
                    <a:lstStyle/>
                    <a:p>
                      <a:pPr algn="ctr">
                        <a:lnSpc>
                          <a:spcPct val="115000"/>
                        </a:lnSpc>
                        <a:spcAft>
                          <a:spcPts val="250"/>
                        </a:spcAft>
                      </a:pPr>
                      <a:r>
                        <a:rPr lang="zh-CN" sz="1050">
                          <a:effectLst/>
                        </a:rPr>
                        <a:t>ResNet-18</a:t>
                      </a:r>
                      <a:endParaRPr lang="zh-CN" sz="1100">
                        <a:effectLst/>
                        <a:latin typeface="Arial" panose="020B0604020202020204" pitchFamily="34"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81510642"/>
                  </a:ext>
                </a:extLst>
              </a:tr>
              <a:tr h="0">
                <a:tc>
                  <a:txBody>
                    <a:bodyPr/>
                    <a:lstStyle/>
                    <a:p>
                      <a:pPr algn="ctr">
                        <a:lnSpc>
                          <a:spcPct val="115000"/>
                        </a:lnSpc>
                        <a:spcAft>
                          <a:spcPts val="250"/>
                        </a:spcAft>
                      </a:pPr>
                      <a:r>
                        <a:rPr lang="zh-CN" sz="1050" dirty="0">
                          <a:effectLst/>
                        </a:rPr>
                        <a:t>Optimizer</a:t>
                      </a:r>
                      <a:endParaRPr lang="zh-CN" sz="1100" dirty="0">
                        <a:effectLst/>
                        <a:latin typeface="Arial" panose="020B0604020202020204" pitchFamily="34" charset="0"/>
                        <a:ea typeface="宋体" panose="02010600030101010101" pitchFamily="2" charset="-122"/>
                      </a:endParaRPr>
                    </a:p>
                  </a:txBody>
                  <a:tcPr marL="68580" marR="68580" marT="0" marB="0"/>
                </a:tc>
                <a:tc gridSpan="3">
                  <a:txBody>
                    <a:bodyPr/>
                    <a:lstStyle/>
                    <a:p>
                      <a:pPr algn="ctr">
                        <a:lnSpc>
                          <a:spcPct val="115000"/>
                        </a:lnSpc>
                        <a:spcAft>
                          <a:spcPts val="250"/>
                        </a:spcAft>
                      </a:pPr>
                      <a:r>
                        <a:rPr lang="zh-CN" sz="1050" dirty="0">
                          <a:effectLst/>
                          <a:latin typeface="+mn-lt"/>
                        </a:rPr>
                        <a:t>Adam</a:t>
                      </a:r>
                      <a:endParaRPr lang="zh-CN" sz="1100" dirty="0">
                        <a:effectLst/>
                        <a:latin typeface="+mn-lt"/>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gridSpan="3">
                  <a:txBody>
                    <a:bodyPr/>
                    <a:lstStyle/>
                    <a:p>
                      <a:pPr algn="ctr">
                        <a:lnSpc>
                          <a:spcPct val="115000"/>
                        </a:lnSpc>
                        <a:spcAft>
                          <a:spcPts val="250"/>
                        </a:spcAft>
                      </a:pPr>
                      <a:r>
                        <a:rPr lang="zh-CN" sz="1050" dirty="0">
                          <a:effectLst/>
                          <a:latin typeface="+mn-lt"/>
                        </a:rPr>
                        <a:t>SGD</a:t>
                      </a:r>
                      <a:endParaRPr lang="zh-CN" sz="1100" dirty="0">
                        <a:effectLst/>
                        <a:latin typeface="+mn-lt"/>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92042528"/>
                  </a:ext>
                </a:extLst>
              </a:tr>
              <a:tr h="0">
                <a:tc>
                  <a:txBody>
                    <a:bodyPr/>
                    <a:lstStyle/>
                    <a:p>
                      <a:pPr algn="ctr">
                        <a:lnSpc>
                          <a:spcPct val="115000"/>
                        </a:lnSpc>
                        <a:spcAft>
                          <a:spcPts val="250"/>
                        </a:spcAft>
                      </a:pPr>
                      <a:r>
                        <a:rPr lang="zh-CN" sz="1050">
                          <a:effectLst/>
                        </a:rPr>
                        <a:t>Learning rate</a:t>
                      </a:r>
                      <a:endParaRPr lang="zh-CN" sz="1100">
                        <a:effectLst/>
                        <a:latin typeface="Arial" panose="020B0604020202020204" pitchFamily="34" charset="0"/>
                        <a:ea typeface="宋体" panose="02010600030101010101" pitchFamily="2" charset="-122"/>
                      </a:endParaRPr>
                    </a:p>
                  </a:txBody>
                  <a:tcPr marL="68580" marR="68580" marT="0" marB="0"/>
                </a:tc>
                <a:tc>
                  <a:txBody>
                    <a:bodyPr/>
                    <a:lstStyle/>
                    <a:p>
                      <a:pPr algn="ctr">
                        <a:lnSpc>
                          <a:spcPct val="115000"/>
                        </a:lnSpc>
                        <a:spcAft>
                          <a:spcPts val="250"/>
                        </a:spcAft>
                      </a:pPr>
                      <a:r>
                        <a:rPr lang="zh-CN" sz="1000" dirty="0">
                          <a:effectLst/>
                          <a:latin typeface="+mn-lt"/>
                        </a:rPr>
                        <a:t>0.01</a:t>
                      </a:r>
                      <a:endParaRPr lang="zh-CN" sz="1000" dirty="0">
                        <a:effectLst/>
                        <a:latin typeface="+mn-lt"/>
                        <a:ea typeface="宋体" panose="02010600030101010101" pitchFamily="2" charset="-122"/>
                      </a:endParaRPr>
                    </a:p>
                  </a:txBody>
                  <a:tcPr marL="68580" marR="68580" marT="0" marB="0"/>
                </a:tc>
                <a:tc>
                  <a:txBody>
                    <a:bodyPr/>
                    <a:lstStyle/>
                    <a:p>
                      <a:pPr algn="ctr">
                        <a:lnSpc>
                          <a:spcPct val="115000"/>
                        </a:lnSpc>
                        <a:spcAft>
                          <a:spcPts val="250"/>
                        </a:spcAft>
                      </a:pPr>
                      <a:r>
                        <a:rPr lang="zh-CN" sz="1000" dirty="0">
                          <a:effectLst/>
                          <a:latin typeface="+mn-lt"/>
                        </a:rPr>
                        <a:t>0.001</a:t>
                      </a:r>
                      <a:endParaRPr lang="zh-CN" sz="1000" dirty="0">
                        <a:effectLst/>
                        <a:latin typeface="+mn-lt"/>
                        <a:ea typeface="宋体" panose="02010600030101010101" pitchFamily="2" charset="-122"/>
                      </a:endParaRPr>
                    </a:p>
                  </a:txBody>
                  <a:tcPr marL="68580" marR="68580" marT="0" marB="0"/>
                </a:tc>
                <a:tc>
                  <a:txBody>
                    <a:bodyPr/>
                    <a:lstStyle/>
                    <a:p>
                      <a:pPr algn="ctr">
                        <a:lnSpc>
                          <a:spcPct val="115000"/>
                        </a:lnSpc>
                        <a:spcAft>
                          <a:spcPts val="250"/>
                        </a:spcAft>
                      </a:pPr>
                      <a:r>
                        <a:rPr lang="zh-CN" sz="1000" dirty="0">
                          <a:effectLst/>
                          <a:latin typeface="+mn-lt"/>
                        </a:rPr>
                        <a:t>0.0001</a:t>
                      </a:r>
                      <a:endParaRPr lang="zh-CN" sz="1000" dirty="0">
                        <a:effectLst/>
                        <a:latin typeface="+mn-lt"/>
                        <a:ea typeface="宋体" panose="02010600030101010101" pitchFamily="2" charset="-122"/>
                      </a:endParaRPr>
                    </a:p>
                  </a:txBody>
                  <a:tcPr marL="68580" marR="68580" marT="0" marB="0"/>
                </a:tc>
                <a:tc>
                  <a:txBody>
                    <a:bodyPr/>
                    <a:lstStyle/>
                    <a:p>
                      <a:pPr algn="ctr">
                        <a:lnSpc>
                          <a:spcPct val="115000"/>
                        </a:lnSpc>
                        <a:spcAft>
                          <a:spcPts val="250"/>
                        </a:spcAft>
                      </a:pPr>
                      <a:r>
                        <a:rPr lang="zh-CN" sz="1000" dirty="0">
                          <a:effectLst/>
                          <a:latin typeface="+mn-lt"/>
                        </a:rPr>
                        <a:t>0.01</a:t>
                      </a:r>
                      <a:endParaRPr lang="zh-CN" sz="1000" dirty="0">
                        <a:effectLst/>
                        <a:latin typeface="+mn-lt"/>
                        <a:ea typeface="宋体" panose="02010600030101010101" pitchFamily="2" charset="-122"/>
                      </a:endParaRPr>
                    </a:p>
                  </a:txBody>
                  <a:tcPr marL="68580" marR="68580" marT="0" marB="0"/>
                </a:tc>
                <a:tc>
                  <a:txBody>
                    <a:bodyPr/>
                    <a:lstStyle/>
                    <a:p>
                      <a:pPr algn="ctr">
                        <a:lnSpc>
                          <a:spcPct val="115000"/>
                        </a:lnSpc>
                        <a:spcAft>
                          <a:spcPts val="250"/>
                        </a:spcAft>
                      </a:pPr>
                      <a:r>
                        <a:rPr lang="zh-CN" sz="1000" dirty="0">
                          <a:effectLst/>
                          <a:latin typeface="+mn-lt"/>
                        </a:rPr>
                        <a:t>0.001</a:t>
                      </a:r>
                      <a:endParaRPr lang="zh-CN" sz="1000" dirty="0">
                        <a:effectLst/>
                        <a:latin typeface="+mn-lt"/>
                        <a:ea typeface="宋体" panose="02010600030101010101" pitchFamily="2" charset="-122"/>
                      </a:endParaRPr>
                    </a:p>
                  </a:txBody>
                  <a:tcPr marL="68580" marR="68580" marT="0" marB="0"/>
                </a:tc>
                <a:tc>
                  <a:txBody>
                    <a:bodyPr/>
                    <a:lstStyle/>
                    <a:p>
                      <a:pPr algn="ctr">
                        <a:lnSpc>
                          <a:spcPct val="115000"/>
                        </a:lnSpc>
                        <a:spcAft>
                          <a:spcPts val="250"/>
                        </a:spcAft>
                      </a:pPr>
                      <a:r>
                        <a:rPr lang="zh-CN" sz="1000" dirty="0">
                          <a:effectLst/>
                          <a:latin typeface="+mn-lt"/>
                        </a:rPr>
                        <a:t>0.0001</a:t>
                      </a:r>
                      <a:endParaRPr lang="zh-CN" sz="1000" dirty="0">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74872262"/>
                  </a:ext>
                </a:extLst>
              </a:tr>
              <a:tr h="0">
                <a:tc>
                  <a:txBody>
                    <a:bodyPr/>
                    <a:lstStyle/>
                    <a:p>
                      <a:pPr algn="ctr">
                        <a:lnSpc>
                          <a:spcPct val="115000"/>
                        </a:lnSpc>
                        <a:spcAft>
                          <a:spcPts val="250"/>
                        </a:spcAft>
                      </a:pPr>
                      <a:r>
                        <a:rPr lang="zh-CN" sz="1050" dirty="0">
                          <a:effectLst/>
                        </a:rPr>
                        <a:t>Testing accuracy (%)</a:t>
                      </a:r>
                      <a:endParaRPr lang="zh-CN" sz="1100" dirty="0">
                        <a:effectLst/>
                        <a:latin typeface="Arial" panose="020B0604020202020204" pitchFamily="34" charset="0"/>
                        <a:ea typeface="宋体" panose="02010600030101010101" pitchFamily="2" charset="-122"/>
                      </a:endParaRPr>
                    </a:p>
                  </a:txBody>
                  <a:tcPr marL="68580" marR="68580" marT="0" marB="0"/>
                </a:tc>
                <a:tc>
                  <a:txBody>
                    <a:bodyPr/>
                    <a:lstStyle/>
                    <a:p>
                      <a:pPr algn="ctr">
                        <a:lnSpc>
                          <a:spcPct val="115000"/>
                        </a:lnSpc>
                        <a:spcAft>
                          <a:spcPts val="250"/>
                        </a:spcAft>
                      </a:pPr>
                      <a:r>
                        <a:rPr lang="zh-CN" sz="1000">
                          <a:effectLst/>
                          <a:latin typeface="+mn-lt"/>
                        </a:rPr>
                        <a:t>78.06</a:t>
                      </a:r>
                      <a:endParaRPr lang="zh-CN" sz="1000">
                        <a:effectLst/>
                        <a:latin typeface="+mn-lt"/>
                        <a:ea typeface="宋体" panose="02010600030101010101" pitchFamily="2" charset="-122"/>
                      </a:endParaRPr>
                    </a:p>
                  </a:txBody>
                  <a:tcPr marL="68580" marR="68580" marT="0" marB="0"/>
                </a:tc>
                <a:tc>
                  <a:txBody>
                    <a:bodyPr/>
                    <a:lstStyle/>
                    <a:p>
                      <a:pPr algn="ctr">
                        <a:lnSpc>
                          <a:spcPct val="115000"/>
                        </a:lnSpc>
                        <a:spcAft>
                          <a:spcPts val="250"/>
                        </a:spcAft>
                      </a:pPr>
                      <a:r>
                        <a:rPr lang="zh-CN" sz="1000">
                          <a:effectLst/>
                          <a:latin typeface="+mn-lt"/>
                        </a:rPr>
                        <a:t>80.58</a:t>
                      </a:r>
                      <a:endParaRPr lang="zh-CN" sz="1000">
                        <a:effectLst/>
                        <a:latin typeface="+mn-lt"/>
                        <a:ea typeface="宋体" panose="02010600030101010101" pitchFamily="2" charset="-122"/>
                      </a:endParaRPr>
                    </a:p>
                  </a:txBody>
                  <a:tcPr marL="68580" marR="68580" marT="0" marB="0"/>
                </a:tc>
                <a:tc>
                  <a:txBody>
                    <a:bodyPr/>
                    <a:lstStyle/>
                    <a:p>
                      <a:pPr algn="ctr">
                        <a:lnSpc>
                          <a:spcPct val="115000"/>
                        </a:lnSpc>
                        <a:spcAft>
                          <a:spcPts val="250"/>
                        </a:spcAft>
                      </a:pPr>
                      <a:r>
                        <a:rPr lang="zh-CN" sz="1000" dirty="0">
                          <a:effectLst/>
                          <a:latin typeface="+mn-lt"/>
                        </a:rPr>
                        <a:t>79.11</a:t>
                      </a:r>
                      <a:endParaRPr lang="zh-CN" sz="1000" dirty="0">
                        <a:effectLst/>
                        <a:latin typeface="+mn-lt"/>
                        <a:ea typeface="宋体" panose="02010600030101010101" pitchFamily="2" charset="-122"/>
                      </a:endParaRPr>
                    </a:p>
                  </a:txBody>
                  <a:tcPr marL="68580" marR="68580" marT="0" marB="0"/>
                </a:tc>
                <a:tc>
                  <a:txBody>
                    <a:bodyPr/>
                    <a:lstStyle/>
                    <a:p>
                      <a:pPr algn="ctr">
                        <a:lnSpc>
                          <a:spcPct val="115000"/>
                        </a:lnSpc>
                        <a:spcAft>
                          <a:spcPts val="250"/>
                        </a:spcAft>
                      </a:pPr>
                      <a:r>
                        <a:rPr lang="zh-CN" sz="1000" dirty="0">
                          <a:effectLst/>
                          <a:latin typeface="+mn-lt"/>
                        </a:rPr>
                        <a:t>81.01</a:t>
                      </a:r>
                      <a:endParaRPr lang="zh-CN" sz="1000" dirty="0">
                        <a:effectLst/>
                        <a:latin typeface="+mn-lt"/>
                        <a:ea typeface="宋体" panose="02010600030101010101" pitchFamily="2" charset="-122"/>
                      </a:endParaRPr>
                    </a:p>
                  </a:txBody>
                  <a:tcPr marL="68580" marR="68580" marT="0" marB="0"/>
                </a:tc>
                <a:tc>
                  <a:txBody>
                    <a:bodyPr/>
                    <a:lstStyle/>
                    <a:p>
                      <a:pPr algn="ctr">
                        <a:lnSpc>
                          <a:spcPct val="115000"/>
                        </a:lnSpc>
                        <a:spcAft>
                          <a:spcPts val="250"/>
                        </a:spcAft>
                      </a:pPr>
                      <a:r>
                        <a:rPr lang="zh-CN" sz="1000" dirty="0">
                          <a:effectLst/>
                          <a:latin typeface="+mn-lt"/>
                        </a:rPr>
                        <a:t>79.06</a:t>
                      </a:r>
                      <a:endParaRPr lang="zh-CN" sz="1000" dirty="0">
                        <a:effectLst/>
                        <a:latin typeface="+mn-lt"/>
                        <a:ea typeface="宋体" panose="02010600030101010101" pitchFamily="2" charset="-122"/>
                      </a:endParaRPr>
                    </a:p>
                  </a:txBody>
                  <a:tcPr marL="68580" marR="68580" marT="0" marB="0"/>
                </a:tc>
                <a:tc>
                  <a:txBody>
                    <a:bodyPr/>
                    <a:lstStyle/>
                    <a:p>
                      <a:pPr algn="ctr">
                        <a:lnSpc>
                          <a:spcPct val="115000"/>
                        </a:lnSpc>
                        <a:spcAft>
                          <a:spcPts val="250"/>
                        </a:spcAft>
                      </a:pPr>
                      <a:r>
                        <a:rPr lang="zh-CN" sz="1000" dirty="0">
                          <a:effectLst/>
                          <a:latin typeface="+mn-lt"/>
                        </a:rPr>
                        <a:t>72.89</a:t>
                      </a:r>
                      <a:endParaRPr lang="zh-CN" sz="1000" dirty="0">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194255600"/>
                  </a:ext>
                </a:extLst>
              </a:tr>
            </a:tbl>
          </a:graphicData>
        </a:graphic>
      </p:graphicFrame>
      <p:graphicFrame>
        <p:nvGraphicFramePr>
          <p:cNvPr id="13" name="表格 12">
            <a:extLst>
              <a:ext uri="{FF2B5EF4-FFF2-40B4-BE49-F238E27FC236}">
                <a16:creationId xmlns:a16="http://schemas.microsoft.com/office/drawing/2014/main" id="{EE981C9F-7A04-CE43-AC36-ED268A1F8E57}"/>
              </a:ext>
            </a:extLst>
          </p:cNvPr>
          <p:cNvGraphicFramePr>
            <a:graphicFrameLocks noGrp="1"/>
          </p:cNvGraphicFramePr>
          <p:nvPr>
            <p:extLst>
              <p:ext uri="{D42A27DB-BD31-4B8C-83A1-F6EECF244321}">
                <p14:modId xmlns:p14="http://schemas.microsoft.com/office/powerpoint/2010/main" val="3803760115"/>
              </p:ext>
            </p:extLst>
          </p:nvPr>
        </p:nvGraphicFramePr>
        <p:xfrm>
          <a:off x="535341" y="2400303"/>
          <a:ext cx="4769252" cy="673608"/>
        </p:xfrm>
        <a:graphic>
          <a:graphicData uri="http://schemas.openxmlformats.org/drawingml/2006/table">
            <a:tbl>
              <a:tblPr firstRow="1" firstCol="1" bandRow="1">
                <a:tableStyleId>{5C22544A-7EE6-4342-B048-85BDC9FD1C3A}</a:tableStyleId>
              </a:tblPr>
              <a:tblGrid>
                <a:gridCol w="1512704">
                  <a:extLst>
                    <a:ext uri="{9D8B030D-6E8A-4147-A177-3AD203B41FA5}">
                      <a16:colId xmlns:a16="http://schemas.microsoft.com/office/drawing/2014/main" val="59448416"/>
                    </a:ext>
                  </a:extLst>
                </a:gridCol>
                <a:gridCol w="542758">
                  <a:extLst>
                    <a:ext uri="{9D8B030D-6E8A-4147-A177-3AD203B41FA5}">
                      <a16:colId xmlns:a16="http://schemas.microsoft.com/office/drawing/2014/main" val="3795203018"/>
                    </a:ext>
                  </a:extLst>
                </a:gridCol>
                <a:gridCol w="542758">
                  <a:extLst>
                    <a:ext uri="{9D8B030D-6E8A-4147-A177-3AD203B41FA5}">
                      <a16:colId xmlns:a16="http://schemas.microsoft.com/office/drawing/2014/main" val="1202012229"/>
                    </a:ext>
                  </a:extLst>
                </a:gridCol>
                <a:gridCol w="542758">
                  <a:extLst>
                    <a:ext uri="{9D8B030D-6E8A-4147-A177-3AD203B41FA5}">
                      <a16:colId xmlns:a16="http://schemas.microsoft.com/office/drawing/2014/main" val="3980277661"/>
                    </a:ext>
                  </a:extLst>
                </a:gridCol>
                <a:gridCol w="542758">
                  <a:extLst>
                    <a:ext uri="{9D8B030D-6E8A-4147-A177-3AD203B41FA5}">
                      <a16:colId xmlns:a16="http://schemas.microsoft.com/office/drawing/2014/main" val="3472673604"/>
                    </a:ext>
                  </a:extLst>
                </a:gridCol>
                <a:gridCol w="542758">
                  <a:extLst>
                    <a:ext uri="{9D8B030D-6E8A-4147-A177-3AD203B41FA5}">
                      <a16:colId xmlns:a16="http://schemas.microsoft.com/office/drawing/2014/main" val="2953878520"/>
                    </a:ext>
                  </a:extLst>
                </a:gridCol>
                <a:gridCol w="542758">
                  <a:extLst>
                    <a:ext uri="{9D8B030D-6E8A-4147-A177-3AD203B41FA5}">
                      <a16:colId xmlns:a16="http://schemas.microsoft.com/office/drawing/2014/main" val="1615389225"/>
                    </a:ext>
                  </a:extLst>
                </a:gridCol>
              </a:tblGrid>
              <a:tr h="0">
                <a:tc>
                  <a:txBody>
                    <a:bodyPr/>
                    <a:lstStyle/>
                    <a:p>
                      <a:pPr algn="ctr">
                        <a:lnSpc>
                          <a:spcPct val="115000"/>
                        </a:lnSpc>
                        <a:spcAft>
                          <a:spcPts val="250"/>
                        </a:spcAft>
                      </a:pPr>
                      <a:r>
                        <a:rPr lang="zh-CN" sz="1050" dirty="0">
                          <a:effectLst/>
                        </a:rPr>
                        <a:t>Model</a:t>
                      </a:r>
                      <a:endParaRPr lang="zh-CN" sz="1100" dirty="0">
                        <a:effectLst/>
                        <a:latin typeface="Arial" panose="020B0604020202020204" pitchFamily="34" charset="0"/>
                        <a:ea typeface="宋体" panose="02010600030101010101" pitchFamily="2" charset="-122"/>
                      </a:endParaRPr>
                    </a:p>
                  </a:txBody>
                  <a:tcPr marL="68580" marR="68580" marT="0" marB="0"/>
                </a:tc>
                <a:tc gridSpan="6">
                  <a:txBody>
                    <a:bodyPr/>
                    <a:lstStyle/>
                    <a:p>
                      <a:pPr algn="ctr">
                        <a:lnSpc>
                          <a:spcPct val="115000"/>
                        </a:lnSpc>
                        <a:spcAft>
                          <a:spcPts val="250"/>
                        </a:spcAft>
                      </a:pPr>
                      <a:r>
                        <a:rPr lang="zh-CN" sz="1050" dirty="0">
                          <a:effectLst/>
                        </a:rPr>
                        <a:t>ResNet-</a:t>
                      </a:r>
                      <a:r>
                        <a:rPr lang="en-US" altLang="zh-CN" sz="1050" dirty="0">
                          <a:effectLst/>
                        </a:rPr>
                        <a:t>50</a:t>
                      </a:r>
                      <a:endParaRPr lang="zh-CN" sz="1100" dirty="0">
                        <a:effectLst/>
                        <a:latin typeface="Arial" panose="020B0604020202020204" pitchFamily="34"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81510642"/>
                  </a:ext>
                </a:extLst>
              </a:tr>
              <a:tr h="0">
                <a:tc>
                  <a:txBody>
                    <a:bodyPr/>
                    <a:lstStyle/>
                    <a:p>
                      <a:pPr algn="ctr">
                        <a:lnSpc>
                          <a:spcPct val="115000"/>
                        </a:lnSpc>
                        <a:spcAft>
                          <a:spcPts val="250"/>
                        </a:spcAft>
                      </a:pPr>
                      <a:r>
                        <a:rPr lang="zh-CN" sz="1050">
                          <a:effectLst/>
                        </a:rPr>
                        <a:t>Optimizer</a:t>
                      </a:r>
                      <a:endParaRPr lang="zh-CN" sz="1100">
                        <a:effectLst/>
                        <a:latin typeface="Arial" panose="020B0604020202020204" pitchFamily="34" charset="0"/>
                        <a:ea typeface="宋体" panose="02010600030101010101" pitchFamily="2" charset="-122"/>
                      </a:endParaRPr>
                    </a:p>
                  </a:txBody>
                  <a:tcPr marL="68580" marR="68580" marT="0" marB="0"/>
                </a:tc>
                <a:tc gridSpan="3">
                  <a:txBody>
                    <a:bodyPr/>
                    <a:lstStyle/>
                    <a:p>
                      <a:pPr algn="ctr">
                        <a:lnSpc>
                          <a:spcPct val="115000"/>
                        </a:lnSpc>
                        <a:spcAft>
                          <a:spcPts val="250"/>
                        </a:spcAft>
                      </a:pPr>
                      <a:r>
                        <a:rPr lang="zh-CN" sz="1050" b="0" dirty="0">
                          <a:solidFill>
                            <a:schemeClr val="tx1"/>
                          </a:solidFill>
                          <a:effectLst/>
                          <a:latin typeface="+mn-lt"/>
                          <a:ea typeface="+mn-ea"/>
                        </a:rPr>
                        <a:t>Adam</a:t>
                      </a:r>
                      <a:endParaRPr lang="zh-CN" sz="1100" b="0" dirty="0">
                        <a:solidFill>
                          <a:schemeClr val="tx1"/>
                        </a:solidFill>
                        <a:effectLst/>
                        <a:latin typeface="+mn-lt"/>
                        <a:ea typeface="+mn-ea"/>
                      </a:endParaRPr>
                    </a:p>
                  </a:txBody>
                  <a:tcPr marL="68580" marR="68580" marT="0" marB="0"/>
                </a:tc>
                <a:tc hMerge="1">
                  <a:txBody>
                    <a:bodyPr/>
                    <a:lstStyle/>
                    <a:p>
                      <a:endParaRPr lang="zh-CN" altLang="en-US"/>
                    </a:p>
                  </a:txBody>
                  <a:tcPr/>
                </a:tc>
                <a:tc hMerge="1">
                  <a:txBody>
                    <a:bodyPr/>
                    <a:lstStyle/>
                    <a:p>
                      <a:endParaRPr lang="zh-CN" altLang="en-US"/>
                    </a:p>
                  </a:txBody>
                  <a:tcPr/>
                </a:tc>
                <a:tc gridSpan="3">
                  <a:txBody>
                    <a:bodyPr/>
                    <a:lstStyle/>
                    <a:p>
                      <a:pPr algn="ctr">
                        <a:lnSpc>
                          <a:spcPct val="115000"/>
                        </a:lnSpc>
                        <a:spcAft>
                          <a:spcPts val="250"/>
                        </a:spcAft>
                      </a:pPr>
                      <a:r>
                        <a:rPr lang="zh-CN" sz="1050" b="0">
                          <a:solidFill>
                            <a:schemeClr val="tx1"/>
                          </a:solidFill>
                          <a:effectLst/>
                          <a:latin typeface="+mn-lt"/>
                          <a:ea typeface="+mn-ea"/>
                        </a:rPr>
                        <a:t>SGD</a:t>
                      </a:r>
                      <a:endParaRPr lang="zh-CN" sz="1100" b="0">
                        <a:solidFill>
                          <a:schemeClr val="tx1"/>
                        </a:solidFill>
                        <a:effectLst/>
                        <a:latin typeface="+mn-lt"/>
                        <a:ea typeface="+mn-ea"/>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92042528"/>
                  </a:ext>
                </a:extLst>
              </a:tr>
              <a:tr h="0">
                <a:tc>
                  <a:txBody>
                    <a:bodyPr/>
                    <a:lstStyle/>
                    <a:p>
                      <a:pPr algn="ctr">
                        <a:lnSpc>
                          <a:spcPct val="115000"/>
                        </a:lnSpc>
                        <a:spcAft>
                          <a:spcPts val="250"/>
                        </a:spcAft>
                      </a:pPr>
                      <a:r>
                        <a:rPr lang="zh-CN" sz="1050">
                          <a:effectLst/>
                        </a:rPr>
                        <a:t>Learning rate</a:t>
                      </a:r>
                      <a:endParaRPr lang="zh-CN" sz="1100">
                        <a:effectLst/>
                        <a:latin typeface="Arial" panose="020B0604020202020204" pitchFamily="34" charset="0"/>
                        <a:ea typeface="宋体" panose="02010600030101010101" pitchFamily="2" charset="-122"/>
                      </a:endParaRPr>
                    </a:p>
                  </a:txBody>
                  <a:tcPr marL="68580" marR="68580" marT="0" marB="0"/>
                </a:tc>
                <a:tc>
                  <a:txBody>
                    <a:bodyPr/>
                    <a:lstStyle/>
                    <a:p>
                      <a:pPr algn="ctr">
                        <a:lnSpc>
                          <a:spcPct val="115000"/>
                        </a:lnSpc>
                        <a:spcAft>
                          <a:spcPts val="250"/>
                        </a:spcAft>
                      </a:pPr>
                      <a:r>
                        <a:rPr lang="zh-CN" sz="1000" b="0" dirty="0">
                          <a:solidFill>
                            <a:srgbClr val="000000"/>
                          </a:solidFill>
                          <a:effectLst/>
                          <a:latin typeface="+mn-lt"/>
                          <a:ea typeface="+mn-ea"/>
                        </a:rPr>
                        <a:t>0.01</a:t>
                      </a:r>
                      <a:endParaRPr lang="zh-CN" sz="1000" b="0" dirty="0">
                        <a:effectLst/>
                        <a:latin typeface="+mn-lt"/>
                        <a:ea typeface="+mn-ea"/>
                      </a:endParaRPr>
                    </a:p>
                  </a:txBody>
                  <a:tcPr marL="68580" marR="68580" marT="0" marB="0"/>
                </a:tc>
                <a:tc>
                  <a:txBody>
                    <a:bodyPr/>
                    <a:lstStyle/>
                    <a:p>
                      <a:pPr algn="ctr">
                        <a:lnSpc>
                          <a:spcPct val="115000"/>
                        </a:lnSpc>
                        <a:spcAft>
                          <a:spcPts val="250"/>
                        </a:spcAft>
                      </a:pPr>
                      <a:r>
                        <a:rPr lang="zh-CN" sz="1000" b="0" dirty="0">
                          <a:solidFill>
                            <a:schemeClr val="tx1"/>
                          </a:solidFill>
                          <a:effectLst/>
                          <a:latin typeface="+mn-lt"/>
                          <a:ea typeface="+mn-ea"/>
                        </a:rPr>
                        <a:t>0.001</a:t>
                      </a:r>
                    </a:p>
                  </a:txBody>
                  <a:tcPr marL="68580" marR="68580" marT="0" marB="0"/>
                </a:tc>
                <a:tc>
                  <a:txBody>
                    <a:bodyPr/>
                    <a:lstStyle/>
                    <a:p>
                      <a:pPr algn="ctr">
                        <a:lnSpc>
                          <a:spcPct val="115000"/>
                        </a:lnSpc>
                        <a:spcAft>
                          <a:spcPts val="250"/>
                        </a:spcAft>
                      </a:pPr>
                      <a:r>
                        <a:rPr lang="zh-CN" sz="1000" b="0" dirty="0">
                          <a:solidFill>
                            <a:schemeClr val="tx1"/>
                          </a:solidFill>
                          <a:effectLst/>
                          <a:latin typeface="+mn-lt"/>
                          <a:ea typeface="+mn-ea"/>
                        </a:rPr>
                        <a:t>0.0001</a:t>
                      </a:r>
                    </a:p>
                  </a:txBody>
                  <a:tcPr marL="68580" marR="68580" marT="0" marB="0"/>
                </a:tc>
                <a:tc>
                  <a:txBody>
                    <a:bodyPr/>
                    <a:lstStyle/>
                    <a:p>
                      <a:pPr algn="ctr">
                        <a:lnSpc>
                          <a:spcPct val="115000"/>
                        </a:lnSpc>
                        <a:spcAft>
                          <a:spcPts val="250"/>
                        </a:spcAft>
                      </a:pPr>
                      <a:r>
                        <a:rPr lang="zh-CN" sz="1000" b="0" dirty="0">
                          <a:solidFill>
                            <a:schemeClr val="tx1"/>
                          </a:solidFill>
                          <a:effectLst/>
                          <a:latin typeface="+mn-lt"/>
                          <a:ea typeface="+mn-ea"/>
                        </a:rPr>
                        <a:t>0.01</a:t>
                      </a:r>
                    </a:p>
                  </a:txBody>
                  <a:tcPr marL="68580" marR="68580" marT="0" marB="0"/>
                </a:tc>
                <a:tc>
                  <a:txBody>
                    <a:bodyPr/>
                    <a:lstStyle/>
                    <a:p>
                      <a:pPr algn="ctr">
                        <a:lnSpc>
                          <a:spcPct val="115000"/>
                        </a:lnSpc>
                        <a:spcAft>
                          <a:spcPts val="250"/>
                        </a:spcAft>
                      </a:pPr>
                      <a:r>
                        <a:rPr lang="zh-CN" sz="1000" b="0" dirty="0">
                          <a:solidFill>
                            <a:schemeClr val="tx1"/>
                          </a:solidFill>
                          <a:effectLst/>
                          <a:latin typeface="+mn-lt"/>
                          <a:ea typeface="+mn-ea"/>
                        </a:rPr>
                        <a:t>0.001</a:t>
                      </a:r>
                    </a:p>
                  </a:txBody>
                  <a:tcPr marL="68580" marR="68580" marT="0" marB="0"/>
                </a:tc>
                <a:tc>
                  <a:txBody>
                    <a:bodyPr/>
                    <a:lstStyle/>
                    <a:p>
                      <a:pPr algn="ctr">
                        <a:lnSpc>
                          <a:spcPct val="115000"/>
                        </a:lnSpc>
                        <a:spcAft>
                          <a:spcPts val="250"/>
                        </a:spcAft>
                      </a:pPr>
                      <a:r>
                        <a:rPr lang="zh-CN" sz="1000" b="0" dirty="0">
                          <a:solidFill>
                            <a:schemeClr val="tx1"/>
                          </a:solidFill>
                          <a:effectLst/>
                          <a:latin typeface="+mn-lt"/>
                          <a:ea typeface="+mn-ea"/>
                        </a:rPr>
                        <a:t>0.0001</a:t>
                      </a:r>
                    </a:p>
                  </a:txBody>
                  <a:tcPr marL="68580" marR="68580" marT="0" marB="0"/>
                </a:tc>
                <a:extLst>
                  <a:ext uri="{0D108BD9-81ED-4DB2-BD59-A6C34878D82A}">
                    <a16:rowId xmlns:a16="http://schemas.microsoft.com/office/drawing/2014/main" val="174872262"/>
                  </a:ext>
                </a:extLst>
              </a:tr>
              <a:tr h="0">
                <a:tc>
                  <a:txBody>
                    <a:bodyPr/>
                    <a:lstStyle/>
                    <a:p>
                      <a:pPr algn="ctr">
                        <a:lnSpc>
                          <a:spcPct val="115000"/>
                        </a:lnSpc>
                        <a:spcAft>
                          <a:spcPts val="250"/>
                        </a:spcAft>
                      </a:pPr>
                      <a:r>
                        <a:rPr lang="zh-CN" sz="1050">
                          <a:effectLst/>
                        </a:rPr>
                        <a:t>Testing accuracy (%)</a:t>
                      </a:r>
                      <a:endParaRPr lang="zh-CN" sz="1100">
                        <a:effectLst/>
                        <a:latin typeface="Arial" panose="020B0604020202020204" pitchFamily="34" charset="0"/>
                        <a:ea typeface="宋体" panose="02010600030101010101" pitchFamily="2" charset="-122"/>
                      </a:endParaRPr>
                    </a:p>
                  </a:txBody>
                  <a:tcPr marL="68580" marR="68580" marT="0" marB="0"/>
                </a:tc>
                <a:tc>
                  <a:txBody>
                    <a:bodyPr/>
                    <a:lstStyle/>
                    <a:p>
                      <a:pPr algn="ctr">
                        <a:lnSpc>
                          <a:spcPct val="115000"/>
                        </a:lnSpc>
                        <a:spcAft>
                          <a:spcPts val="250"/>
                        </a:spcAft>
                      </a:pPr>
                      <a:r>
                        <a:rPr lang="zh-CN" sz="1000" b="0" dirty="0">
                          <a:effectLst/>
                          <a:latin typeface="+mn-lt"/>
                          <a:ea typeface="+mn-ea"/>
                        </a:rPr>
                        <a:t>80.93</a:t>
                      </a:r>
                    </a:p>
                  </a:txBody>
                  <a:tcPr marL="68580" marR="68580" marT="0" marB="0"/>
                </a:tc>
                <a:tc>
                  <a:txBody>
                    <a:bodyPr/>
                    <a:lstStyle/>
                    <a:p>
                      <a:pPr algn="ctr">
                        <a:lnSpc>
                          <a:spcPct val="115000"/>
                        </a:lnSpc>
                        <a:spcAft>
                          <a:spcPts val="250"/>
                        </a:spcAft>
                      </a:pPr>
                      <a:r>
                        <a:rPr lang="zh-CN" sz="1000" b="0">
                          <a:solidFill>
                            <a:schemeClr val="tx1"/>
                          </a:solidFill>
                          <a:effectLst/>
                          <a:latin typeface="+mn-lt"/>
                          <a:ea typeface="+mn-ea"/>
                        </a:rPr>
                        <a:t>84.48</a:t>
                      </a:r>
                    </a:p>
                  </a:txBody>
                  <a:tcPr marL="68580" marR="68580" marT="0" marB="0"/>
                </a:tc>
                <a:tc>
                  <a:txBody>
                    <a:bodyPr/>
                    <a:lstStyle/>
                    <a:p>
                      <a:pPr algn="ctr">
                        <a:lnSpc>
                          <a:spcPct val="115000"/>
                        </a:lnSpc>
                        <a:spcAft>
                          <a:spcPts val="250"/>
                        </a:spcAft>
                      </a:pPr>
                      <a:r>
                        <a:rPr lang="zh-CN" sz="1000" b="0" dirty="0">
                          <a:solidFill>
                            <a:schemeClr val="tx1"/>
                          </a:solidFill>
                          <a:effectLst/>
                          <a:latin typeface="+mn-lt"/>
                          <a:ea typeface="+mn-ea"/>
                        </a:rPr>
                        <a:t>84.93</a:t>
                      </a:r>
                    </a:p>
                  </a:txBody>
                  <a:tcPr marL="68580" marR="68580" marT="0" marB="0"/>
                </a:tc>
                <a:tc>
                  <a:txBody>
                    <a:bodyPr/>
                    <a:lstStyle/>
                    <a:p>
                      <a:pPr algn="ctr">
                        <a:lnSpc>
                          <a:spcPct val="115000"/>
                        </a:lnSpc>
                        <a:spcAft>
                          <a:spcPts val="250"/>
                        </a:spcAft>
                      </a:pPr>
                      <a:r>
                        <a:rPr lang="zh-CN" sz="1000" b="0" dirty="0">
                          <a:solidFill>
                            <a:schemeClr val="tx1"/>
                          </a:solidFill>
                          <a:effectLst/>
                          <a:latin typeface="+mn-lt"/>
                          <a:ea typeface="+mn-ea"/>
                        </a:rPr>
                        <a:t>N/A</a:t>
                      </a:r>
                    </a:p>
                  </a:txBody>
                  <a:tcPr marL="68580" marR="68580" marT="0" marB="0"/>
                </a:tc>
                <a:tc>
                  <a:txBody>
                    <a:bodyPr/>
                    <a:lstStyle/>
                    <a:p>
                      <a:pPr algn="ctr">
                        <a:lnSpc>
                          <a:spcPct val="115000"/>
                        </a:lnSpc>
                        <a:spcAft>
                          <a:spcPts val="250"/>
                        </a:spcAft>
                      </a:pPr>
                      <a:r>
                        <a:rPr lang="zh-CN" sz="1000" b="0" dirty="0">
                          <a:solidFill>
                            <a:schemeClr val="tx1"/>
                          </a:solidFill>
                          <a:effectLst/>
                          <a:latin typeface="+mn-lt"/>
                          <a:ea typeface="+mn-ea"/>
                        </a:rPr>
                        <a:t>84.22</a:t>
                      </a:r>
                    </a:p>
                  </a:txBody>
                  <a:tcPr marL="68580" marR="68580" marT="0" marB="0"/>
                </a:tc>
                <a:tc>
                  <a:txBody>
                    <a:bodyPr/>
                    <a:lstStyle/>
                    <a:p>
                      <a:pPr algn="ctr">
                        <a:lnSpc>
                          <a:spcPct val="115000"/>
                        </a:lnSpc>
                        <a:spcAft>
                          <a:spcPts val="250"/>
                        </a:spcAft>
                      </a:pPr>
                      <a:r>
                        <a:rPr lang="zh-CN" sz="1000" b="0" dirty="0">
                          <a:solidFill>
                            <a:schemeClr val="tx1"/>
                          </a:solidFill>
                          <a:effectLst/>
                          <a:latin typeface="+mn-lt"/>
                          <a:ea typeface="+mn-ea"/>
                        </a:rPr>
                        <a:t>84.98</a:t>
                      </a:r>
                    </a:p>
                  </a:txBody>
                  <a:tcPr marL="68580" marR="68580" marT="0" marB="0"/>
                </a:tc>
                <a:extLst>
                  <a:ext uri="{0D108BD9-81ED-4DB2-BD59-A6C34878D82A}">
                    <a16:rowId xmlns:a16="http://schemas.microsoft.com/office/drawing/2014/main" val="1194255600"/>
                  </a:ext>
                </a:extLst>
              </a:tr>
            </a:tbl>
          </a:graphicData>
        </a:graphic>
      </p:graphicFrame>
      <p:graphicFrame>
        <p:nvGraphicFramePr>
          <p:cNvPr id="14" name="表格 13">
            <a:extLst>
              <a:ext uri="{FF2B5EF4-FFF2-40B4-BE49-F238E27FC236}">
                <a16:creationId xmlns:a16="http://schemas.microsoft.com/office/drawing/2014/main" id="{9F867BB1-1C9D-9642-86F1-A6627746F41A}"/>
              </a:ext>
            </a:extLst>
          </p:cNvPr>
          <p:cNvGraphicFramePr>
            <a:graphicFrameLocks noGrp="1"/>
          </p:cNvGraphicFramePr>
          <p:nvPr>
            <p:extLst>
              <p:ext uri="{D42A27DB-BD31-4B8C-83A1-F6EECF244321}">
                <p14:modId xmlns:p14="http://schemas.microsoft.com/office/powerpoint/2010/main" val="2970408533"/>
              </p:ext>
            </p:extLst>
          </p:nvPr>
        </p:nvGraphicFramePr>
        <p:xfrm>
          <a:off x="508603" y="3615378"/>
          <a:ext cx="4812032" cy="673608"/>
        </p:xfrm>
        <a:graphic>
          <a:graphicData uri="http://schemas.openxmlformats.org/drawingml/2006/table">
            <a:tbl>
              <a:tblPr firstRow="1" firstCol="1" bandRow="1">
                <a:tableStyleId>{5C22544A-7EE6-4342-B048-85BDC9FD1C3A}</a:tableStyleId>
              </a:tblPr>
              <a:tblGrid>
                <a:gridCol w="1443188">
                  <a:extLst>
                    <a:ext uri="{9D8B030D-6E8A-4147-A177-3AD203B41FA5}">
                      <a16:colId xmlns:a16="http://schemas.microsoft.com/office/drawing/2014/main" val="59448416"/>
                    </a:ext>
                  </a:extLst>
                </a:gridCol>
                <a:gridCol w="561474">
                  <a:extLst>
                    <a:ext uri="{9D8B030D-6E8A-4147-A177-3AD203B41FA5}">
                      <a16:colId xmlns:a16="http://schemas.microsoft.com/office/drawing/2014/main" val="3795203018"/>
                    </a:ext>
                  </a:extLst>
                </a:gridCol>
                <a:gridCol w="561474">
                  <a:extLst>
                    <a:ext uri="{9D8B030D-6E8A-4147-A177-3AD203B41FA5}">
                      <a16:colId xmlns:a16="http://schemas.microsoft.com/office/drawing/2014/main" val="1202012229"/>
                    </a:ext>
                  </a:extLst>
                </a:gridCol>
                <a:gridCol w="561474">
                  <a:extLst>
                    <a:ext uri="{9D8B030D-6E8A-4147-A177-3AD203B41FA5}">
                      <a16:colId xmlns:a16="http://schemas.microsoft.com/office/drawing/2014/main" val="3980277661"/>
                    </a:ext>
                  </a:extLst>
                </a:gridCol>
                <a:gridCol w="561474">
                  <a:extLst>
                    <a:ext uri="{9D8B030D-6E8A-4147-A177-3AD203B41FA5}">
                      <a16:colId xmlns:a16="http://schemas.microsoft.com/office/drawing/2014/main" val="3472673604"/>
                    </a:ext>
                  </a:extLst>
                </a:gridCol>
                <a:gridCol w="561474">
                  <a:extLst>
                    <a:ext uri="{9D8B030D-6E8A-4147-A177-3AD203B41FA5}">
                      <a16:colId xmlns:a16="http://schemas.microsoft.com/office/drawing/2014/main" val="2953878520"/>
                    </a:ext>
                  </a:extLst>
                </a:gridCol>
                <a:gridCol w="561474">
                  <a:extLst>
                    <a:ext uri="{9D8B030D-6E8A-4147-A177-3AD203B41FA5}">
                      <a16:colId xmlns:a16="http://schemas.microsoft.com/office/drawing/2014/main" val="1615389225"/>
                    </a:ext>
                  </a:extLst>
                </a:gridCol>
              </a:tblGrid>
              <a:tr h="0">
                <a:tc>
                  <a:txBody>
                    <a:bodyPr/>
                    <a:lstStyle/>
                    <a:p>
                      <a:pPr algn="ctr">
                        <a:lnSpc>
                          <a:spcPct val="115000"/>
                        </a:lnSpc>
                        <a:spcAft>
                          <a:spcPts val="250"/>
                        </a:spcAft>
                      </a:pPr>
                      <a:r>
                        <a:rPr lang="zh-CN" sz="1050" dirty="0">
                          <a:effectLst/>
                        </a:rPr>
                        <a:t>Model</a:t>
                      </a:r>
                      <a:endParaRPr lang="zh-CN" sz="1100" dirty="0">
                        <a:effectLst/>
                        <a:latin typeface="Arial" panose="020B0604020202020204" pitchFamily="34" charset="0"/>
                        <a:ea typeface="宋体" panose="02010600030101010101" pitchFamily="2" charset="-122"/>
                      </a:endParaRPr>
                    </a:p>
                  </a:txBody>
                  <a:tcPr marL="68580" marR="68580" marT="0" marB="0"/>
                </a:tc>
                <a:tc gridSpan="6">
                  <a:txBody>
                    <a:bodyPr/>
                    <a:lstStyle/>
                    <a:p>
                      <a:pPr algn="ctr">
                        <a:lnSpc>
                          <a:spcPct val="115000"/>
                        </a:lnSpc>
                        <a:spcAft>
                          <a:spcPts val="250"/>
                        </a:spcAft>
                      </a:pPr>
                      <a:r>
                        <a:rPr lang="zh-CN" sz="1050" dirty="0">
                          <a:effectLst/>
                        </a:rPr>
                        <a:t>ResNe</a:t>
                      </a:r>
                      <a:r>
                        <a:rPr lang="en-US" altLang="zh-CN" sz="1050" dirty="0">
                          <a:effectLst/>
                        </a:rPr>
                        <a:t>X</a:t>
                      </a:r>
                      <a:r>
                        <a:rPr lang="zh-CN" sz="1050" dirty="0">
                          <a:effectLst/>
                        </a:rPr>
                        <a:t>t-</a:t>
                      </a:r>
                      <a:r>
                        <a:rPr lang="en-US" altLang="zh-CN" sz="1050" dirty="0">
                          <a:effectLst/>
                        </a:rPr>
                        <a:t>50</a:t>
                      </a:r>
                      <a:endParaRPr lang="zh-CN" sz="1100" dirty="0">
                        <a:effectLst/>
                        <a:latin typeface="Arial" panose="020B0604020202020204" pitchFamily="34"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81510642"/>
                  </a:ext>
                </a:extLst>
              </a:tr>
              <a:tr h="0">
                <a:tc>
                  <a:txBody>
                    <a:bodyPr/>
                    <a:lstStyle/>
                    <a:p>
                      <a:pPr algn="ctr">
                        <a:lnSpc>
                          <a:spcPct val="115000"/>
                        </a:lnSpc>
                        <a:spcAft>
                          <a:spcPts val="250"/>
                        </a:spcAft>
                      </a:pPr>
                      <a:r>
                        <a:rPr lang="zh-CN" sz="1050">
                          <a:effectLst/>
                        </a:rPr>
                        <a:t>Optimizer</a:t>
                      </a:r>
                      <a:endParaRPr lang="zh-CN" sz="1100">
                        <a:effectLst/>
                        <a:latin typeface="Arial" panose="020B0604020202020204" pitchFamily="34" charset="0"/>
                        <a:ea typeface="宋体" panose="02010600030101010101" pitchFamily="2" charset="-122"/>
                      </a:endParaRPr>
                    </a:p>
                  </a:txBody>
                  <a:tcPr marL="68580" marR="68580" marT="0" marB="0"/>
                </a:tc>
                <a:tc gridSpan="3">
                  <a:txBody>
                    <a:bodyPr/>
                    <a:lstStyle/>
                    <a:p>
                      <a:pPr algn="ctr">
                        <a:lnSpc>
                          <a:spcPct val="115000"/>
                        </a:lnSpc>
                        <a:spcAft>
                          <a:spcPts val="250"/>
                        </a:spcAft>
                      </a:pPr>
                      <a:r>
                        <a:rPr lang="zh-CN" sz="1050" dirty="0">
                          <a:effectLst/>
                        </a:rPr>
                        <a:t>Adam</a:t>
                      </a:r>
                      <a:endParaRPr lang="zh-CN" sz="1100" dirty="0">
                        <a:effectLst/>
                        <a:latin typeface="Arial" panose="020B0604020202020204" pitchFamily="34"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gridSpan="3">
                  <a:txBody>
                    <a:bodyPr/>
                    <a:lstStyle/>
                    <a:p>
                      <a:pPr algn="ctr">
                        <a:lnSpc>
                          <a:spcPct val="115000"/>
                        </a:lnSpc>
                        <a:spcAft>
                          <a:spcPts val="250"/>
                        </a:spcAft>
                      </a:pPr>
                      <a:r>
                        <a:rPr lang="zh-CN" sz="1050">
                          <a:effectLst/>
                        </a:rPr>
                        <a:t>SGD</a:t>
                      </a:r>
                      <a:endParaRPr lang="zh-CN" sz="1100">
                        <a:effectLst/>
                        <a:latin typeface="Arial" panose="020B0604020202020204" pitchFamily="34"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92042528"/>
                  </a:ext>
                </a:extLst>
              </a:tr>
              <a:tr h="0">
                <a:tc>
                  <a:txBody>
                    <a:bodyPr/>
                    <a:lstStyle/>
                    <a:p>
                      <a:pPr algn="ctr">
                        <a:lnSpc>
                          <a:spcPct val="115000"/>
                        </a:lnSpc>
                        <a:spcAft>
                          <a:spcPts val="250"/>
                        </a:spcAft>
                      </a:pPr>
                      <a:r>
                        <a:rPr lang="zh-CN" sz="1050">
                          <a:effectLst/>
                        </a:rPr>
                        <a:t>Learning rate</a:t>
                      </a:r>
                      <a:endParaRPr lang="zh-CN" sz="1100">
                        <a:effectLst/>
                        <a:latin typeface="Arial" panose="020B0604020202020204" pitchFamily="34" charset="0"/>
                        <a:ea typeface="宋体" panose="02010600030101010101" pitchFamily="2" charset="-122"/>
                      </a:endParaRPr>
                    </a:p>
                  </a:txBody>
                  <a:tcPr marL="68580" marR="68580" marT="0" marB="0"/>
                </a:tc>
                <a:tc>
                  <a:txBody>
                    <a:bodyPr/>
                    <a:lstStyle/>
                    <a:p>
                      <a:pPr algn="ctr">
                        <a:lnSpc>
                          <a:spcPct val="115000"/>
                        </a:lnSpc>
                        <a:spcAft>
                          <a:spcPts val="250"/>
                        </a:spcAft>
                      </a:pPr>
                      <a:r>
                        <a:rPr lang="zh-CN" sz="1050" b="0" dirty="0">
                          <a:solidFill>
                            <a:schemeClr val="tx1"/>
                          </a:solidFill>
                          <a:effectLst/>
                          <a:latin typeface="+mn-lt"/>
                          <a:ea typeface="Times New Roman" panose="02020603050405020304" pitchFamily="18" charset="0"/>
                        </a:rPr>
                        <a:t>0.01</a:t>
                      </a:r>
                      <a:endParaRPr lang="zh-CN" sz="1100" b="0" dirty="0">
                        <a:solidFill>
                          <a:schemeClr val="tx1"/>
                        </a:solidFill>
                        <a:effectLst/>
                        <a:latin typeface="+mn-lt"/>
                        <a:ea typeface="宋体" panose="02010600030101010101" pitchFamily="2" charset="-122"/>
                      </a:endParaRPr>
                    </a:p>
                  </a:txBody>
                  <a:tcPr marL="68580" marR="68580" marT="0" marB="0"/>
                </a:tc>
                <a:tc>
                  <a:txBody>
                    <a:bodyPr/>
                    <a:lstStyle/>
                    <a:p>
                      <a:pPr algn="ctr">
                        <a:lnSpc>
                          <a:spcPct val="115000"/>
                        </a:lnSpc>
                        <a:spcAft>
                          <a:spcPts val="250"/>
                        </a:spcAft>
                      </a:pPr>
                      <a:r>
                        <a:rPr lang="zh-CN" sz="1050" b="0" dirty="0">
                          <a:solidFill>
                            <a:schemeClr val="tx1"/>
                          </a:solidFill>
                          <a:effectLst/>
                          <a:latin typeface="+mn-lt"/>
                          <a:ea typeface="Times New Roman" panose="02020603050405020304" pitchFamily="18" charset="0"/>
                        </a:rPr>
                        <a:t>0.001</a:t>
                      </a:r>
                      <a:endParaRPr lang="zh-CN" sz="1100" b="0" dirty="0">
                        <a:solidFill>
                          <a:schemeClr val="tx1"/>
                        </a:solidFill>
                        <a:effectLst/>
                        <a:latin typeface="+mn-lt"/>
                        <a:ea typeface="宋体" panose="02010600030101010101" pitchFamily="2" charset="-122"/>
                      </a:endParaRPr>
                    </a:p>
                  </a:txBody>
                  <a:tcPr marL="68580" marR="68580" marT="0" marB="0"/>
                </a:tc>
                <a:tc>
                  <a:txBody>
                    <a:bodyPr/>
                    <a:lstStyle/>
                    <a:p>
                      <a:pPr algn="ctr">
                        <a:lnSpc>
                          <a:spcPct val="115000"/>
                        </a:lnSpc>
                        <a:spcAft>
                          <a:spcPts val="250"/>
                        </a:spcAft>
                      </a:pPr>
                      <a:r>
                        <a:rPr lang="zh-CN" sz="1050" b="0" dirty="0">
                          <a:solidFill>
                            <a:schemeClr val="tx1"/>
                          </a:solidFill>
                          <a:effectLst/>
                          <a:latin typeface="+mn-lt"/>
                          <a:ea typeface="Times New Roman" panose="02020603050405020304" pitchFamily="18" charset="0"/>
                        </a:rPr>
                        <a:t>0.0001</a:t>
                      </a:r>
                      <a:endParaRPr lang="zh-CN" sz="1100" b="0" dirty="0">
                        <a:solidFill>
                          <a:schemeClr val="tx1"/>
                        </a:solidFill>
                        <a:effectLst/>
                        <a:latin typeface="+mn-lt"/>
                        <a:ea typeface="宋体" panose="02010600030101010101" pitchFamily="2" charset="-122"/>
                      </a:endParaRPr>
                    </a:p>
                  </a:txBody>
                  <a:tcPr marL="68580" marR="68580" marT="0" marB="0"/>
                </a:tc>
                <a:tc>
                  <a:txBody>
                    <a:bodyPr/>
                    <a:lstStyle/>
                    <a:p>
                      <a:pPr algn="ctr">
                        <a:lnSpc>
                          <a:spcPct val="115000"/>
                        </a:lnSpc>
                        <a:spcAft>
                          <a:spcPts val="250"/>
                        </a:spcAft>
                      </a:pPr>
                      <a:r>
                        <a:rPr lang="zh-CN" sz="1050" b="0" dirty="0">
                          <a:solidFill>
                            <a:schemeClr val="tx1"/>
                          </a:solidFill>
                          <a:effectLst/>
                          <a:latin typeface="+mn-lt"/>
                          <a:ea typeface="Times New Roman" panose="02020603050405020304" pitchFamily="18" charset="0"/>
                        </a:rPr>
                        <a:t>0.01</a:t>
                      </a:r>
                      <a:endParaRPr lang="zh-CN" sz="1100" b="0" dirty="0">
                        <a:solidFill>
                          <a:schemeClr val="tx1"/>
                        </a:solidFill>
                        <a:effectLst/>
                        <a:latin typeface="+mn-lt"/>
                        <a:ea typeface="宋体" panose="02010600030101010101" pitchFamily="2" charset="-122"/>
                      </a:endParaRPr>
                    </a:p>
                  </a:txBody>
                  <a:tcPr marL="68580" marR="68580" marT="0" marB="0"/>
                </a:tc>
                <a:tc>
                  <a:txBody>
                    <a:bodyPr/>
                    <a:lstStyle/>
                    <a:p>
                      <a:pPr algn="ctr">
                        <a:lnSpc>
                          <a:spcPct val="115000"/>
                        </a:lnSpc>
                        <a:spcAft>
                          <a:spcPts val="250"/>
                        </a:spcAft>
                      </a:pPr>
                      <a:r>
                        <a:rPr lang="zh-CN" sz="1050" b="0" dirty="0">
                          <a:solidFill>
                            <a:schemeClr val="tx1"/>
                          </a:solidFill>
                          <a:effectLst/>
                          <a:latin typeface="+mn-lt"/>
                          <a:ea typeface="Times New Roman" panose="02020603050405020304" pitchFamily="18" charset="0"/>
                        </a:rPr>
                        <a:t>0.001</a:t>
                      </a:r>
                      <a:endParaRPr lang="zh-CN" sz="1100" b="0" dirty="0">
                        <a:solidFill>
                          <a:schemeClr val="tx1"/>
                        </a:solidFill>
                        <a:effectLst/>
                        <a:latin typeface="+mn-lt"/>
                        <a:ea typeface="宋体" panose="02010600030101010101" pitchFamily="2" charset="-122"/>
                      </a:endParaRPr>
                    </a:p>
                  </a:txBody>
                  <a:tcPr marL="68580" marR="68580" marT="0" marB="0"/>
                </a:tc>
                <a:tc>
                  <a:txBody>
                    <a:bodyPr/>
                    <a:lstStyle/>
                    <a:p>
                      <a:pPr algn="ctr">
                        <a:lnSpc>
                          <a:spcPct val="115000"/>
                        </a:lnSpc>
                        <a:spcAft>
                          <a:spcPts val="250"/>
                        </a:spcAft>
                      </a:pPr>
                      <a:r>
                        <a:rPr lang="zh-CN" sz="1050" b="0" dirty="0">
                          <a:solidFill>
                            <a:schemeClr val="tx1"/>
                          </a:solidFill>
                          <a:effectLst/>
                          <a:latin typeface="+mn-lt"/>
                          <a:ea typeface="Times New Roman" panose="02020603050405020304" pitchFamily="18" charset="0"/>
                        </a:rPr>
                        <a:t>0.0001</a:t>
                      </a:r>
                      <a:endParaRPr lang="zh-CN" sz="1100" b="0" dirty="0">
                        <a:solidFill>
                          <a:schemeClr val="tx1"/>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74872262"/>
                  </a:ext>
                </a:extLst>
              </a:tr>
              <a:tr h="0">
                <a:tc>
                  <a:txBody>
                    <a:bodyPr/>
                    <a:lstStyle/>
                    <a:p>
                      <a:pPr algn="ctr">
                        <a:lnSpc>
                          <a:spcPct val="115000"/>
                        </a:lnSpc>
                        <a:spcAft>
                          <a:spcPts val="250"/>
                        </a:spcAft>
                      </a:pPr>
                      <a:r>
                        <a:rPr lang="zh-CN" sz="1050">
                          <a:effectLst/>
                        </a:rPr>
                        <a:t>Testing accuracy (%)</a:t>
                      </a:r>
                      <a:endParaRPr lang="zh-CN" sz="1100">
                        <a:effectLst/>
                        <a:latin typeface="Arial" panose="020B0604020202020204" pitchFamily="34" charset="0"/>
                        <a:ea typeface="宋体" panose="02010600030101010101" pitchFamily="2" charset="-122"/>
                      </a:endParaRPr>
                    </a:p>
                  </a:txBody>
                  <a:tcPr marL="68580" marR="68580" marT="0" marB="0"/>
                </a:tc>
                <a:tc>
                  <a:txBody>
                    <a:bodyPr/>
                    <a:lstStyle/>
                    <a:p>
                      <a:pPr algn="ctr">
                        <a:lnSpc>
                          <a:spcPct val="115000"/>
                        </a:lnSpc>
                        <a:spcAft>
                          <a:spcPts val="250"/>
                        </a:spcAft>
                      </a:pPr>
                      <a:r>
                        <a:rPr lang="zh-CN" sz="1050" b="0">
                          <a:solidFill>
                            <a:schemeClr val="tx1"/>
                          </a:solidFill>
                          <a:effectLst/>
                          <a:latin typeface="+mn-lt"/>
                          <a:ea typeface="Times New Roman" panose="02020603050405020304" pitchFamily="18" charset="0"/>
                        </a:rPr>
                        <a:t>N/A</a:t>
                      </a:r>
                      <a:endParaRPr lang="zh-CN" sz="1100" b="0">
                        <a:solidFill>
                          <a:schemeClr val="tx1"/>
                        </a:solidFill>
                        <a:effectLst/>
                        <a:latin typeface="+mn-lt"/>
                        <a:ea typeface="宋体" panose="02010600030101010101" pitchFamily="2" charset="-122"/>
                      </a:endParaRPr>
                    </a:p>
                  </a:txBody>
                  <a:tcPr marL="68580" marR="68580" marT="0" marB="0"/>
                </a:tc>
                <a:tc>
                  <a:txBody>
                    <a:bodyPr/>
                    <a:lstStyle/>
                    <a:p>
                      <a:pPr algn="ctr">
                        <a:lnSpc>
                          <a:spcPct val="115000"/>
                        </a:lnSpc>
                        <a:spcAft>
                          <a:spcPts val="250"/>
                        </a:spcAft>
                      </a:pPr>
                      <a:r>
                        <a:rPr lang="zh-CN" sz="1050" b="0">
                          <a:solidFill>
                            <a:schemeClr val="tx1"/>
                          </a:solidFill>
                          <a:effectLst/>
                          <a:latin typeface="+mn-lt"/>
                          <a:ea typeface="Times New Roman" panose="02020603050405020304" pitchFamily="18" charset="0"/>
                        </a:rPr>
                        <a:t>84.43</a:t>
                      </a:r>
                      <a:endParaRPr lang="zh-CN" sz="1100" b="0">
                        <a:solidFill>
                          <a:schemeClr val="tx1"/>
                        </a:solidFill>
                        <a:effectLst/>
                        <a:latin typeface="+mn-lt"/>
                        <a:ea typeface="宋体" panose="02010600030101010101" pitchFamily="2" charset="-122"/>
                      </a:endParaRPr>
                    </a:p>
                  </a:txBody>
                  <a:tcPr marL="68580" marR="68580" marT="0" marB="0"/>
                </a:tc>
                <a:tc>
                  <a:txBody>
                    <a:bodyPr/>
                    <a:lstStyle/>
                    <a:p>
                      <a:pPr algn="ctr">
                        <a:lnSpc>
                          <a:spcPct val="115000"/>
                        </a:lnSpc>
                        <a:spcAft>
                          <a:spcPts val="250"/>
                        </a:spcAft>
                      </a:pPr>
                      <a:r>
                        <a:rPr lang="zh-CN" sz="1050" b="0" dirty="0">
                          <a:solidFill>
                            <a:schemeClr val="tx1"/>
                          </a:solidFill>
                          <a:effectLst/>
                          <a:latin typeface="+mn-lt"/>
                          <a:ea typeface="Times New Roman" panose="02020603050405020304" pitchFamily="18" charset="0"/>
                        </a:rPr>
                        <a:t>84.98</a:t>
                      </a:r>
                      <a:endParaRPr lang="zh-CN" sz="1100" b="0" dirty="0">
                        <a:solidFill>
                          <a:schemeClr val="tx1"/>
                        </a:solidFill>
                        <a:effectLst/>
                        <a:latin typeface="+mn-lt"/>
                        <a:ea typeface="宋体" panose="02010600030101010101" pitchFamily="2" charset="-122"/>
                      </a:endParaRPr>
                    </a:p>
                  </a:txBody>
                  <a:tcPr marL="68580" marR="68580" marT="0" marB="0"/>
                </a:tc>
                <a:tc>
                  <a:txBody>
                    <a:bodyPr/>
                    <a:lstStyle/>
                    <a:p>
                      <a:pPr algn="ctr">
                        <a:lnSpc>
                          <a:spcPct val="115000"/>
                        </a:lnSpc>
                        <a:spcAft>
                          <a:spcPts val="250"/>
                        </a:spcAft>
                      </a:pPr>
                      <a:r>
                        <a:rPr lang="zh-CN" sz="1050" b="0" dirty="0">
                          <a:solidFill>
                            <a:schemeClr val="tx1"/>
                          </a:solidFill>
                          <a:effectLst/>
                          <a:latin typeface="+mn-lt"/>
                          <a:ea typeface="Times New Roman" panose="02020603050405020304" pitchFamily="18" charset="0"/>
                        </a:rPr>
                        <a:t>N/A</a:t>
                      </a:r>
                      <a:endParaRPr lang="zh-CN" sz="1100" b="0" dirty="0">
                        <a:solidFill>
                          <a:schemeClr val="tx1"/>
                        </a:solidFill>
                        <a:effectLst/>
                        <a:latin typeface="+mn-lt"/>
                        <a:ea typeface="宋体" panose="02010600030101010101" pitchFamily="2" charset="-122"/>
                      </a:endParaRPr>
                    </a:p>
                  </a:txBody>
                  <a:tcPr marL="68580" marR="68580" marT="0" marB="0"/>
                </a:tc>
                <a:tc>
                  <a:txBody>
                    <a:bodyPr/>
                    <a:lstStyle/>
                    <a:p>
                      <a:pPr algn="ctr">
                        <a:lnSpc>
                          <a:spcPct val="115000"/>
                        </a:lnSpc>
                        <a:spcAft>
                          <a:spcPts val="250"/>
                        </a:spcAft>
                      </a:pPr>
                      <a:r>
                        <a:rPr lang="zh-CN" sz="1050" b="0" dirty="0">
                          <a:solidFill>
                            <a:schemeClr val="tx1"/>
                          </a:solidFill>
                          <a:effectLst/>
                          <a:latin typeface="+mn-lt"/>
                          <a:ea typeface="Times New Roman" panose="02020603050405020304" pitchFamily="18" charset="0"/>
                        </a:rPr>
                        <a:t>84.73</a:t>
                      </a:r>
                      <a:endParaRPr lang="zh-CN" sz="1100" b="0" dirty="0">
                        <a:solidFill>
                          <a:schemeClr val="tx1"/>
                        </a:solidFill>
                        <a:effectLst/>
                        <a:latin typeface="+mn-lt"/>
                        <a:ea typeface="宋体" panose="02010600030101010101" pitchFamily="2" charset="-122"/>
                      </a:endParaRPr>
                    </a:p>
                  </a:txBody>
                  <a:tcPr marL="68580" marR="68580" marT="0" marB="0"/>
                </a:tc>
                <a:tc>
                  <a:txBody>
                    <a:bodyPr/>
                    <a:lstStyle/>
                    <a:p>
                      <a:pPr algn="ctr">
                        <a:lnSpc>
                          <a:spcPct val="115000"/>
                        </a:lnSpc>
                        <a:spcAft>
                          <a:spcPts val="250"/>
                        </a:spcAft>
                      </a:pPr>
                      <a:r>
                        <a:rPr lang="zh-CN" sz="1050" b="0" dirty="0">
                          <a:solidFill>
                            <a:schemeClr val="tx1"/>
                          </a:solidFill>
                          <a:effectLst/>
                          <a:latin typeface="+mn-lt"/>
                          <a:ea typeface="Times New Roman" panose="02020603050405020304" pitchFamily="18" charset="0"/>
                        </a:rPr>
                        <a:t>N/A</a:t>
                      </a:r>
                      <a:endParaRPr lang="zh-CN" sz="1100" b="0" dirty="0">
                        <a:solidFill>
                          <a:schemeClr val="tx1"/>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194255600"/>
                  </a:ext>
                </a:extLst>
              </a:tr>
            </a:tbl>
          </a:graphicData>
        </a:graphic>
      </p:graphicFrame>
      <p:sp>
        <p:nvSpPr>
          <p:cNvPr id="19" name="Google Shape;631;p42">
            <a:extLst>
              <a:ext uri="{FF2B5EF4-FFF2-40B4-BE49-F238E27FC236}">
                <a16:creationId xmlns:a16="http://schemas.microsoft.com/office/drawing/2014/main" id="{9B4E421C-A6D1-944A-A783-6B8AC7F86802}"/>
              </a:ext>
            </a:extLst>
          </p:cNvPr>
          <p:cNvSpPr/>
          <p:nvPr/>
        </p:nvSpPr>
        <p:spPr>
          <a:xfrm>
            <a:off x="5635487" y="2271696"/>
            <a:ext cx="3339548" cy="934571"/>
          </a:xfrm>
          <a:prstGeom prst="rect">
            <a:avLst/>
          </a:prstGeom>
          <a:noFill/>
          <a:ln>
            <a:noFill/>
          </a:ln>
        </p:spPr>
        <p:txBody>
          <a:bodyPr spcFirstLastPara="1" wrap="square" lIns="91425" tIns="45700" rIns="91425" bIns="45700" anchor="t" anchorCtr="0">
            <a:noAutofit/>
          </a:bodyPr>
          <a:lstStyle/>
          <a:p>
            <a:pPr>
              <a:lnSpc>
                <a:spcPct val="150000"/>
              </a:lnSpc>
            </a:pPr>
            <a:r>
              <a:rPr lang="en-US" dirty="0"/>
              <a:t>When freezing the parameters and training the models, we observe that ResNext-50 has the best performances, with test accuracy of around 85%. </a:t>
            </a:r>
          </a:p>
        </p:txBody>
      </p:sp>
    </p:spTree>
    <p:extLst>
      <p:ext uri="{BB962C8B-B14F-4D97-AF65-F5344CB8AC3E}">
        <p14:creationId xmlns:p14="http://schemas.microsoft.com/office/powerpoint/2010/main" val="2865132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46"/>
          <p:cNvSpPr txBox="1">
            <a:spLocks noGrp="1"/>
          </p:cNvSpPr>
          <p:nvPr>
            <p:ph type="sldNum" idx="12"/>
          </p:nvPr>
        </p:nvSpPr>
        <p:spPr>
          <a:xfrm>
            <a:off x="7649248" y="261670"/>
            <a:ext cx="2133600" cy="274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827" name="Google Shape;827;p46"/>
          <p:cNvSpPr/>
          <p:nvPr/>
        </p:nvSpPr>
        <p:spPr>
          <a:xfrm>
            <a:off x="252453" y="286512"/>
            <a:ext cx="155400" cy="4572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828" name="Google Shape;828;p46"/>
          <p:cNvCxnSpPr/>
          <p:nvPr/>
        </p:nvCxnSpPr>
        <p:spPr>
          <a:xfrm>
            <a:off x="502920" y="286512"/>
            <a:ext cx="0" cy="457200"/>
          </a:xfrm>
          <a:prstGeom prst="straightConnector1">
            <a:avLst/>
          </a:prstGeom>
          <a:noFill/>
          <a:ln w="38100" cap="flat" cmpd="sng">
            <a:solidFill>
              <a:schemeClr val="accent2"/>
            </a:solidFill>
            <a:prstDash val="solid"/>
            <a:round/>
            <a:headEnd type="none" w="sm" len="sm"/>
            <a:tailEnd type="none" w="sm" len="sm"/>
          </a:ln>
        </p:spPr>
      </p:cxnSp>
      <p:sp>
        <p:nvSpPr>
          <p:cNvPr id="26" name="Google Shape;858;p47">
            <a:extLst>
              <a:ext uri="{FF2B5EF4-FFF2-40B4-BE49-F238E27FC236}">
                <a16:creationId xmlns:a16="http://schemas.microsoft.com/office/drawing/2014/main" id="{23F58FE4-D06B-42CA-BC44-0F9A85CB1A93}"/>
              </a:ext>
            </a:extLst>
          </p:cNvPr>
          <p:cNvSpPr/>
          <p:nvPr/>
        </p:nvSpPr>
        <p:spPr>
          <a:xfrm>
            <a:off x="512210" y="196070"/>
            <a:ext cx="3181957" cy="54764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US" sz="3200" b="1" dirty="0">
                <a:solidFill>
                  <a:schemeClr val="accent2"/>
                </a:solidFill>
                <a:latin typeface="Arimo"/>
                <a:ea typeface="Arimo"/>
                <a:cs typeface="Arimo"/>
                <a:sym typeface="Arimo"/>
              </a:rPr>
              <a:t>Results</a:t>
            </a:r>
            <a:endParaRPr sz="3200" b="1" dirty="0">
              <a:solidFill>
                <a:schemeClr val="accent2"/>
              </a:solidFill>
              <a:latin typeface="Arimo"/>
              <a:ea typeface="Arimo"/>
              <a:cs typeface="Arimo"/>
              <a:sym typeface="Arimo"/>
            </a:endParaRPr>
          </a:p>
        </p:txBody>
      </p:sp>
      <p:pic>
        <p:nvPicPr>
          <p:cNvPr id="9" name="Picture 8">
            <a:extLst>
              <a:ext uri="{FF2B5EF4-FFF2-40B4-BE49-F238E27FC236}">
                <a16:creationId xmlns:a16="http://schemas.microsoft.com/office/drawing/2014/main" id="{64107395-5A9E-FE4A-8F81-66AD18686A4B}"/>
              </a:ext>
            </a:extLst>
          </p:cNvPr>
          <p:cNvPicPr/>
          <p:nvPr/>
        </p:nvPicPr>
        <p:blipFill rotWithShape="1">
          <a:blip r:embed="rId3">
            <a:extLst>
              <a:ext uri="{28A0092B-C50C-407E-A947-70E740481C1C}">
                <a14:useLocalDpi xmlns:a14="http://schemas.microsoft.com/office/drawing/2010/main" val="0"/>
              </a:ext>
            </a:extLst>
          </a:blip>
          <a:srcRect l="3517" t="5717" r="7092"/>
          <a:stretch/>
        </p:blipFill>
        <p:spPr bwMode="auto">
          <a:xfrm>
            <a:off x="4721568" y="2747331"/>
            <a:ext cx="3230968" cy="1957539"/>
          </a:xfrm>
          <a:prstGeom prst="rect">
            <a:avLst/>
          </a:prstGeom>
          <a:ln>
            <a:noFill/>
          </a:ln>
          <a:extLst>
            <a:ext uri="{53640926-AAD7-44D8-BBD7-CCE9431645EC}">
              <a14:shadowObscured xmlns:a14="http://schemas.microsoft.com/office/drawing/2010/main"/>
            </a:ext>
          </a:extLst>
        </p:spPr>
      </p:pic>
      <p:pic>
        <p:nvPicPr>
          <p:cNvPr id="10" name="Picture 8">
            <a:extLst>
              <a:ext uri="{FF2B5EF4-FFF2-40B4-BE49-F238E27FC236}">
                <a16:creationId xmlns:a16="http://schemas.microsoft.com/office/drawing/2014/main" id="{2F71154B-B616-1B41-8026-81B2F0B63A17}"/>
              </a:ext>
            </a:extLst>
          </p:cNvPr>
          <p:cNvPicPr/>
          <p:nvPr/>
        </p:nvPicPr>
        <p:blipFill rotWithShape="1">
          <a:blip r:embed="rId3">
            <a:extLst>
              <a:ext uri="{28A0092B-C50C-407E-A947-70E740481C1C}">
                <a14:useLocalDpi xmlns:a14="http://schemas.microsoft.com/office/drawing/2010/main" val="0"/>
              </a:ext>
            </a:extLst>
          </a:blip>
          <a:srcRect l="3517" t="5717" r="7092"/>
          <a:stretch/>
        </p:blipFill>
        <p:spPr bwMode="auto">
          <a:xfrm>
            <a:off x="828849" y="2736642"/>
            <a:ext cx="3230968" cy="1957539"/>
          </a:xfrm>
          <a:prstGeom prst="rect">
            <a:avLst/>
          </a:prstGeom>
          <a:ln>
            <a:noFill/>
          </a:ln>
          <a:extLst>
            <a:ext uri="{53640926-AAD7-44D8-BBD7-CCE9431645EC}">
              <a14:shadowObscured xmlns:a14="http://schemas.microsoft.com/office/drawing/2010/main"/>
            </a:ext>
          </a:extLst>
        </p:spPr>
      </p:pic>
      <p:sp>
        <p:nvSpPr>
          <p:cNvPr id="12" name="文本框 2">
            <a:extLst>
              <a:ext uri="{FF2B5EF4-FFF2-40B4-BE49-F238E27FC236}">
                <a16:creationId xmlns:a16="http://schemas.microsoft.com/office/drawing/2014/main" id="{0DC8133C-B47A-EA48-9C90-1E1569DF9BAD}"/>
              </a:ext>
            </a:extLst>
          </p:cNvPr>
          <p:cNvSpPr txBox="1">
            <a:spLocks noChangeArrowheads="1"/>
          </p:cNvSpPr>
          <p:nvPr/>
        </p:nvSpPr>
        <p:spPr bwMode="auto">
          <a:xfrm>
            <a:off x="5143003" y="2530779"/>
            <a:ext cx="2388096" cy="220308"/>
          </a:xfrm>
          <a:prstGeom prst="rect">
            <a:avLst/>
          </a:prstGeom>
          <a:noFill/>
          <a:ln w="9525">
            <a:noFill/>
            <a:miter lim="800000"/>
            <a:headEnd/>
            <a:tailEnd/>
          </a:ln>
        </p:spPr>
        <p:txBody>
          <a:bodyPr rot="0" vert="horz" wrap="square" lIns="91440" tIns="45720" rIns="91440" bIns="45720" anchor="t" anchorCtr="0">
            <a:spAutoFit/>
          </a:bodyPr>
          <a:lstStyle/>
          <a:p>
            <a:pPr algn="ctr">
              <a:lnSpc>
                <a:spcPct val="115000"/>
              </a:lnSpc>
              <a:spcAft>
                <a:spcPts val="250"/>
              </a:spcAft>
            </a:pPr>
            <a:r>
              <a:rPr lang="zh-CN" sz="1000" dirty="0">
                <a:effectLst/>
                <a:latin typeface="Arial" panose="020B0604020202020204" pitchFamily="34" charset="0"/>
                <a:ea typeface="Times New Roman" panose="02020603050405020304" pitchFamily="18" charset="0"/>
              </a:rPr>
              <a:t>ResNeXt50 (SGD, learning rate=0.001)</a:t>
            </a:r>
            <a:endParaRPr lang="zh-CN" sz="1100" dirty="0">
              <a:effectLst/>
              <a:latin typeface="Arial" panose="020B0604020202020204" pitchFamily="34" charset="0"/>
              <a:ea typeface="宋体" panose="02010600030101010101" pitchFamily="2" charset="-122"/>
            </a:endParaRPr>
          </a:p>
        </p:txBody>
      </p:sp>
      <p:sp>
        <p:nvSpPr>
          <p:cNvPr id="15" name="文本框 2">
            <a:extLst>
              <a:ext uri="{FF2B5EF4-FFF2-40B4-BE49-F238E27FC236}">
                <a16:creationId xmlns:a16="http://schemas.microsoft.com/office/drawing/2014/main" id="{26DCF761-5629-4949-A7D6-6FD89D554F43}"/>
              </a:ext>
            </a:extLst>
          </p:cNvPr>
          <p:cNvSpPr txBox="1">
            <a:spLocks noChangeArrowheads="1"/>
          </p:cNvSpPr>
          <p:nvPr/>
        </p:nvSpPr>
        <p:spPr bwMode="auto">
          <a:xfrm>
            <a:off x="1250286" y="2530779"/>
            <a:ext cx="2538396" cy="220308"/>
          </a:xfrm>
          <a:prstGeom prst="rect">
            <a:avLst/>
          </a:prstGeom>
          <a:noFill/>
          <a:ln w="9525">
            <a:noFill/>
            <a:miter lim="800000"/>
            <a:headEnd/>
            <a:tailEnd/>
          </a:ln>
        </p:spPr>
        <p:txBody>
          <a:bodyPr rot="0" vert="horz" wrap="square" lIns="91440" tIns="45720" rIns="91440" bIns="45720" anchor="t" anchorCtr="0">
            <a:spAutoFit/>
          </a:bodyPr>
          <a:lstStyle/>
          <a:p>
            <a:pPr algn="ctr">
              <a:lnSpc>
                <a:spcPct val="115000"/>
              </a:lnSpc>
              <a:spcAft>
                <a:spcPts val="250"/>
              </a:spcAft>
            </a:pPr>
            <a:r>
              <a:rPr lang="zh-CN" sz="1000" dirty="0">
                <a:effectLst/>
                <a:latin typeface="Arial" panose="020B0604020202020204" pitchFamily="34" charset="0"/>
                <a:ea typeface="Times New Roman" panose="02020603050405020304" pitchFamily="18" charset="0"/>
              </a:rPr>
              <a:t>ResNeXt50 (Adam, learning rate=0.0001)</a:t>
            </a:r>
            <a:endParaRPr lang="zh-CN" sz="1100" dirty="0">
              <a:effectLst/>
              <a:latin typeface="Arial" panose="020B0604020202020204" pitchFamily="34" charset="0"/>
              <a:ea typeface="宋体" panose="02010600030101010101" pitchFamily="2" charset="-122"/>
            </a:endParaRPr>
          </a:p>
        </p:txBody>
      </p:sp>
      <p:graphicFrame>
        <p:nvGraphicFramePr>
          <p:cNvPr id="14" name="表格 13">
            <a:extLst>
              <a:ext uri="{FF2B5EF4-FFF2-40B4-BE49-F238E27FC236}">
                <a16:creationId xmlns:a16="http://schemas.microsoft.com/office/drawing/2014/main" id="{FF7A436C-DA52-4508-A7AE-C7B6D21CED7A}"/>
              </a:ext>
            </a:extLst>
          </p:cNvPr>
          <p:cNvGraphicFramePr>
            <a:graphicFrameLocks noGrp="1"/>
          </p:cNvGraphicFramePr>
          <p:nvPr>
            <p:extLst>
              <p:ext uri="{D42A27DB-BD31-4B8C-83A1-F6EECF244321}">
                <p14:modId xmlns:p14="http://schemas.microsoft.com/office/powerpoint/2010/main" val="1895245283"/>
              </p:ext>
            </p:extLst>
          </p:nvPr>
        </p:nvGraphicFramePr>
        <p:xfrm>
          <a:off x="1770582" y="1041651"/>
          <a:ext cx="4812032" cy="673608"/>
        </p:xfrm>
        <a:graphic>
          <a:graphicData uri="http://schemas.openxmlformats.org/drawingml/2006/table">
            <a:tbl>
              <a:tblPr firstRow="1" firstCol="1" bandRow="1">
                <a:tableStyleId>{5C22544A-7EE6-4342-B048-85BDC9FD1C3A}</a:tableStyleId>
              </a:tblPr>
              <a:tblGrid>
                <a:gridCol w="1443188">
                  <a:extLst>
                    <a:ext uri="{9D8B030D-6E8A-4147-A177-3AD203B41FA5}">
                      <a16:colId xmlns:a16="http://schemas.microsoft.com/office/drawing/2014/main" val="59448416"/>
                    </a:ext>
                  </a:extLst>
                </a:gridCol>
                <a:gridCol w="561474">
                  <a:extLst>
                    <a:ext uri="{9D8B030D-6E8A-4147-A177-3AD203B41FA5}">
                      <a16:colId xmlns:a16="http://schemas.microsoft.com/office/drawing/2014/main" val="3795203018"/>
                    </a:ext>
                  </a:extLst>
                </a:gridCol>
                <a:gridCol w="561474">
                  <a:extLst>
                    <a:ext uri="{9D8B030D-6E8A-4147-A177-3AD203B41FA5}">
                      <a16:colId xmlns:a16="http://schemas.microsoft.com/office/drawing/2014/main" val="1202012229"/>
                    </a:ext>
                  </a:extLst>
                </a:gridCol>
                <a:gridCol w="561474">
                  <a:extLst>
                    <a:ext uri="{9D8B030D-6E8A-4147-A177-3AD203B41FA5}">
                      <a16:colId xmlns:a16="http://schemas.microsoft.com/office/drawing/2014/main" val="3980277661"/>
                    </a:ext>
                  </a:extLst>
                </a:gridCol>
                <a:gridCol w="561474">
                  <a:extLst>
                    <a:ext uri="{9D8B030D-6E8A-4147-A177-3AD203B41FA5}">
                      <a16:colId xmlns:a16="http://schemas.microsoft.com/office/drawing/2014/main" val="3472673604"/>
                    </a:ext>
                  </a:extLst>
                </a:gridCol>
                <a:gridCol w="561474">
                  <a:extLst>
                    <a:ext uri="{9D8B030D-6E8A-4147-A177-3AD203B41FA5}">
                      <a16:colId xmlns:a16="http://schemas.microsoft.com/office/drawing/2014/main" val="2953878520"/>
                    </a:ext>
                  </a:extLst>
                </a:gridCol>
                <a:gridCol w="561474">
                  <a:extLst>
                    <a:ext uri="{9D8B030D-6E8A-4147-A177-3AD203B41FA5}">
                      <a16:colId xmlns:a16="http://schemas.microsoft.com/office/drawing/2014/main" val="1615389225"/>
                    </a:ext>
                  </a:extLst>
                </a:gridCol>
              </a:tblGrid>
              <a:tr h="0">
                <a:tc>
                  <a:txBody>
                    <a:bodyPr/>
                    <a:lstStyle/>
                    <a:p>
                      <a:pPr algn="ctr">
                        <a:lnSpc>
                          <a:spcPct val="115000"/>
                        </a:lnSpc>
                        <a:spcAft>
                          <a:spcPts val="250"/>
                        </a:spcAft>
                      </a:pPr>
                      <a:r>
                        <a:rPr lang="zh-CN" sz="1050" dirty="0">
                          <a:effectLst/>
                        </a:rPr>
                        <a:t>Model</a:t>
                      </a:r>
                      <a:endParaRPr lang="zh-CN" sz="1100" dirty="0">
                        <a:effectLst/>
                        <a:latin typeface="Arial" panose="020B0604020202020204" pitchFamily="34" charset="0"/>
                        <a:ea typeface="宋体" panose="02010600030101010101" pitchFamily="2" charset="-122"/>
                      </a:endParaRPr>
                    </a:p>
                  </a:txBody>
                  <a:tcPr marL="68580" marR="68580" marT="0" marB="0"/>
                </a:tc>
                <a:tc gridSpan="6">
                  <a:txBody>
                    <a:bodyPr/>
                    <a:lstStyle/>
                    <a:p>
                      <a:pPr algn="ctr">
                        <a:lnSpc>
                          <a:spcPct val="115000"/>
                        </a:lnSpc>
                        <a:spcAft>
                          <a:spcPts val="250"/>
                        </a:spcAft>
                      </a:pPr>
                      <a:r>
                        <a:rPr lang="zh-CN" sz="1050" dirty="0">
                          <a:effectLst/>
                        </a:rPr>
                        <a:t>ResNe</a:t>
                      </a:r>
                      <a:r>
                        <a:rPr lang="en-US" altLang="zh-CN" sz="1050" dirty="0">
                          <a:effectLst/>
                        </a:rPr>
                        <a:t>X</a:t>
                      </a:r>
                      <a:r>
                        <a:rPr lang="zh-CN" sz="1050" dirty="0">
                          <a:effectLst/>
                        </a:rPr>
                        <a:t>t-</a:t>
                      </a:r>
                      <a:r>
                        <a:rPr lang="en-US" altLang="zh-CN" sz="1050" dirty="0">
                          <a:effectLst/>
                        </a:rPr>
                        <a:t>50</a:t>
                      </a:r>
                      <a:endParaRPr lang="zh-CN" sz="1100" dirty="0">
                        <a:effectLst/>
                        <a:latin typeface="Arial" panose="020B0604020202020204" pitchFamily="34"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81510642"/>
                  </a:ext>
                </a:extLst>
              </a:tr>
              <a:tr h="0">
                <a:tc>
                  <a:txBody>
                    <a:bodyPr/>
                    <a:lstStyle/>
                    <a:p>
                      <a:pPr algn="ctr">
                        <a:lnSpc>
                          <a:spcPct val="115000"/>
                        </a:lnSpc>
                        <a:spcAft>
                          <a:spcPts val="250"/>
                        </a:spcAft>
                      </a:pPr>
                      <a:r>
                        <a:rPr lang="zh-CN" sz="1050">
                          <a:effectLst/>
                        </a:rPr>
                        <a:t>Optimizer</a:t>
                      </a:r>
                      <a:endParaRPr lang="zh-CN" sz="1100">
                        <a:effectLst/>
                        <a:latin typeface="Arial" panose="020B0604020202020204" pitchFamily="34" charset="0"/>
                        <a:ea typeface="宋体" panose="02010600030101010101" pitchFamily="2" charset="-122"/>
                      </a:endParaRPr>
                    </a:p>
                  </a:txBody>
                  <a:tcPr marL="68580" marR="68580" marT="0" marB="0"/>
                </a:tc>
                <a:tc gridSpan="3">
                  <a:txBody>
                    <a:bodyPr/>
                    <a:lstStyle/>
                    <a:p>
                      <a:pPr algn="ctr">
                        <a:lnSpc>
                          <a:spcPct val="115000"/>
                        </a:lnSpc>
                        <a:spcAft>
                          <a:spcPts val="250"/>
                        </a:spcAft>
                      </a:pPr>
                      <a:r>
                        <a:rPr lang="zh-CN" sz="1050" dirty="0">
                          <a:effectLst/>
                        </a:rPr>
                        <a:t>Adam</a:t>
                      </a:r>
                      <a:endParaRPr lang="zh-CN" sz="1100" dirty="0">
                        <a:effectLst/>
                        <a:latin typeface="Arial" panose="020B0604020202020204" pitchFamily="34"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gridSpan="3">
                  <a:txBody>
                    <a:bodyPr/>
                    <a:lstStyle/>
                    <a:p>
                      <a:pPr algn="ctr">
                        <a:lnSpc>
                          <a:spcPct val="115000"/>
                        </a:lnSpc>
                        <a:spcAft>
                          <a:spcPts val="250"/>
                        </a:spcAft>
                      </a:pPr>
                      <a:r>
                        <a:rPr lang="zh-CN" sz="1050">
                          <a:effectLst/>
                        </a:rPr>
                        <a:t>SGD</a:t>
                      </a:r>
                      <a:endParaRPr lang="zh-CN" sz="1100">
                        <a:effectLst/>
                        <a:latin typeface="Arial" panose="020B0604020202020204" pitchFamily="34"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92042528"/>
                  </a:ext>
                </a:extLst>
              </a:tr>
              <a:tr h="0">
                <a:tc>
                  <a:txBody>
                    <a:bodyPr/>
                    <a:lstStyle/>
                    <a:p>
                      <a:pPr algn="ctr">
                        <a:lnSpc>
                          <a:spcPct val="115000"/>
                        </a:lnSpc>
                        <a:spcAft>
                          <a:spcPts val="250"/>
                        </a:spcAft>
                      </a:pPr>
                      <a:r>
                        <a:rPr lang="zh-CN" sz="1050">
                          <a:effectLst/>
                        </a:rPr>
                        <a:t>Learning rate</a:t>
                      </a:r>
                      <a:endParaRPr lang="zh-CN" sz="1100">
                        <a:effectLst/>
                        <a:latin typeface="Arial" panose="020B0604020202020204" pitchFamily="34" charset="0"/>
                        <a:ea typeface="宋体" panose="02010600030101010101" pitchFamily="2" charset="-122"/>
                      </a:endParaRPr>
                    </a:p>
                  </a:txBody>
                  <a:tcPr marL="68580" marR="68580" marT="0" marB="0"/>
                </a:tc>
                <a:tc>
                  <a:txBody>
                    <a:bodyPr/>
                    <a:lstStyle/>
                    <a:p>
                      <a:pPr algn="ctr">
                        <a:lnSpc>
                          <a:spcPct val="115000"/>
                        </a:lnSpc>
                        <a:spcAft>
                          <a:spcPts val="250"/>
                        </a:spcAft>
                      </a:pPr>
                      <a:r>
                        <a:rPr lang="zh-CN" sz="1050" b="0" dirty="0">
                          <a:solidFill>
                            <a:schemeClr val="tx1"/>
                          </a:solidFill>
                          <a:effectLst/>
                          <a:latin typeface="+mn-lt"/>
                          <a:ea typeface="Times New Roman" panose="02020603050405020304" pitchFamily="18" charset="0"/>
                        </a:rPr>
                        <a:t>0.01</a:t>
                      </a:r>
                      <a:endParaRPr lang="zh-CN" sz="1100" b="0" dirty="0">
                        <a:solidFill>
                          <a:schemeClr val="tx1"/>
                        </a:solidFill>
                        <a:effectLst/>
                        <a:latin typeface="+mn-lt"/>
                        <a:ea typeface="宋体" panose="02010600030101010101" pitchFamily="2" charset="-122"/>
                      </a:endParaRPr>
                    </a:p>
                  </a:txBody>
                  <a:tcPr marL="68580" marR="68580" marT="0" marB="0"/>
                </a:tc>
                <a:tc>
                  <a:txBody>
                    <a:bodyPr/>
                    <a:lstStyle/>
                    <a:p>
                      <a:pPr algn="ctr">
                        <a:lnSpc>
                          <a:spcPct val="115000"/>
                        </a:lnSpc>
                        <a:spcAft>
                          <a:spcPts val="250"/>
                        </a:spcAft>
                      </a:pPr>
                      <a:r>
                        <a:rPr lang="zh-CN" sz="1050" b="0" dirty="0">
                          <a:solidFill>
                            <a:schemeClr val="tx1"/>
                          </a:solidFill>
                          <a:effectLst/>
                          <a:latin typeface="+mn-lt"/>
                          <a:ea typeface="Times New Roman" panose="02020603050405020304" pitchFamily="18" charset="0"/>
                        </a:rPr>
                        <a:t>0.001</a:t>
                      </a:r>
                      <a:endParaRPr lang="zh-CN" sz="1100" b="0" dirty="0">
                        <a:solidFill>
                          <a:schemeClr val="tx1"/>
                        </a:solidFill>
                        <a:effectLst/>
                        <a:latin typeface="+mn-lt"/>
                        <a:ea typeface="宋体" panose="02010600030101010101" pitchFamily="2" charset="-122"/>
                      </a:endParaRPr>
                    </a:p>
                  </a:txBody>
                  <a:tcPr marL="68580" marR="68580" marT="0" marB="0"/>
                </a:tc>
                <a:tc>
                  <a:txBody>
                    <a:bodyPr/>
                    <a:lstStyle/>
                    <a:p>
                      <a:pPr algn="ctr">
                        <a:lnSpc>
                          <a:spcPct val="115000"/>
                        </a:lnSpc>
                        <a:spcAft>
                          <a:spcPts val="250"/>
                        </a:spcAft>
                      </a:pPr>
                      <a:r>
                        <a:rPr lang="zh-CN" sz="1050" b="0" dirty="0">
                          <a:solidFill>
                            <a:schemeClr val="tx1"/>
                          </a:solidFill>
                          <a:effectLst/>
                          <a:latin typeface="+mn-lt"/>
                          <a:ea typeface="Times New Roman" panose="02020603050405020304" pitchFamily="18" charset="0"/>
                        </a:rPr>
                        <a:t>0.0001</a:t>
                      </a:r>
                      <a:endParaRPr lang="zh-CN" sz="1100" b="0" dirty="0">
                        <a:solidFill>
                          <a:schemeClr val="tx1"/>
                        </a:solidFill>
                        <a:effectLst/>
                        <a:latin typeface="+mn-lt"/>
                        <a:ea typeface="宋体" panose="02010600030101010101" pitchFamily="2" charset="-122"/>
                      </a:endParaRPr>
                    </a:p>
                  </a:txBody>
                  <a:tcPr marL="68580" marR="68580" marT="0" marB="0"/>
                </a:tc>
                <a:tc>
                  <a:txBody>
                    <a:bodyPr/>
                    <a:lstStyle/>
                    <a:p>
                      <a:pPr algn="ctr">
                        <a:lnSpc>
                          <a:spcPct val="115000"/>
                        </a:lnSpc>
                        <a:spcAft>
                          <a:spcPts val="250"/>
                        </a:spcAft>
                      </a:pPr>
                      <a:r>
                        <a:rPr lang="zh-CN" sz="1050" b="0" dirty="0">
                          <a:solidFill>
                            <a:schemeClr val="tx1"/>
                          </a:solidFill>
                          <a:effectLst/>
                          <a:latin typeface="+mn-lt"/>
                          <a:ea typeface="Times New Roman" panose="02020603050405020304" pitchFamily="18" charset="0"/>
                        </a:rPr>
                        <a:t>0.01</a:t>
                      </a:r>
                      <a:endParaRPr lang="zh-CN" sz="1100" b="0" dirty="0">
                        <a:solidFill>
                          <a:schemeClr val="tx1"/>
                        </a:solidFill>
                        <a:effectLst/>
                        <a:latin typeface="+mn-lt"/>
                        <a:ea typeface="宋体" panose="02010600030101010101" pitchFamily="2" charset="-122"/>
                      </a:endParaRPr>
                    </a:p>
                  </a:txBody>
                  <a:tcPr marL="68580" marR="68580" marT="0" marB="0"/>
                </a:tc>
                <a:tc>
                  <a:txBody>
                    <a:bodyPr/>
                    <a:lstStyle/>
                    <a:p>
                      <a:pPr algn="ctr">
                        <a:lnSpc>
                          <a:spcPct val="115000"/>
                        </a:lnSpc>
                        <a:spcAft>
                          <a:spcPts val="250"/>
                        </a:spcAft>
                      </a:pPr>
                      <a:r>
                        <a:rPr lang="zh-CN" sz="1050" b="0" dirty="0">
                          <a:solidFill>
                            <a:schemeClr val="tx1"/>
                          </a:solidFill>
                          <a:effectLst/>
                          <a:latin typeface="+mn-lt"/>
                          <a:ea typeface="Times New Roman" panose="02020603050405020304" pitchFamily="18" charset="0"/>
                        </a:rPr>
                        <a:t>0.001</a:t>
                      </a:r>
                      <a:endParaRPr lang="zh-CN" sz="1100" b="0" dirty="0">
                        <a:solidFill>
                          <a:schemeClr val="tx1"/>
                        </a:solidFill>
                        <a:effectLst/>
                        <a:latin typeface="+mn-lt"/>
                        <a:ea typeface="宋体" panose="02010600030101010101" pitchFamily="2" charset="-122"/>
                      </a:endParaRPr>
                    </a:p>
                  </a:txBody>
                  <a:tcPr marL="68580" marR="68580" marT="0" marB="0"/>
                </a:tc>
                <a:tc>
                  <a:txBody>
                    <a:bodyPr/>
                    <a:lstStyle/>
                    <a:p>
                      <a:pPr algn="ctr">
                        <a:lnSpc>
                          <a:spcPct val="115000"/>
                        </a:lnSpc>
                        <a:spcAft>
                          <a:spcPts val="250"/>
                        </a:spcAft>
                      </a:pPr>
                      <a:r>
                        <a:rPr lang="zh-CN" sz="1050" b="0" dirty="0">
                          <a:solidFill>
                            <a:schemeClr val="tx1"/>
                          </a:solidFill>
                          <a:effectLst/>
                          <a:latin typeface="+mn-lt"/>
                          <a:ea typeface="Times New Roman" panose="02020603050405020304" pitchFamily="18" charset="0"/>
                        </a:rPr>
                        <a:t>0.0001</a:t>
                      </a:r>
                      <a:endParaRPr lang="zh-CN" sz="1100" b="0" dirty="0">
                        <a:solidFill>
                          <a:schemeClr val="tx1"/>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74872262"/>
                  </a:ext>
                </a:extLst>
              </a:tr>
              <a:tr h="0">
                <a:tc>
                  <a:txBody>
                    <a:bodyPr/>
                    <a:lstStyle/>
                    <a:p>
                      <a:pPr algn="ctr">
                        <a:lnSpc>
                          <a:spcPct val="115000"/>
                        </a:lnSpc>
                        <a:spcAft>
                          <a:spcPts val="250"/>
                        </a:spcAft>
                      </a:pPr>
                      <a:r>
                        <a:rPr lang="zh-CN" sz="1050">
                          <a:effectLst/>
                        </a:rPr>
                        <a:t>Testing accuracy (%)</a:t>
                      </a:r>
                      <a:endParaRPr lang="zh-CN" sz="1100">
                        <a:effectLst/>
                        <a:latin typeface="Arial" panose="020B0604020202020204" pitchFamily="34" charset="0"/>
                        <a:ea typeface="宋体" panose="02010600030101010101" pitchFamily="2" charset="-122"/>
                      </a:endParaRPr>
                    </a:p>
                  </a:txBody>
                  <a:tcPr marL="68580" marR="68580" marT="0" marB="0"/>
                </a:tc>
                <a:tc>
                  <a:txBody>
                    <a:bodyPr/>
                    <a:lstStyle/>
                    <a:p>
                      <a:pPr algn="ctr">
                        <a:lnSpc>
                          <a:spcPct val="115000"/>
                        </a:lnSpc>
                        <a:spcAft>
                          <a:spcPts val="250"/>
                        </a:spcAft>
                      </a:pPr>
                      <a:r>
                        <a:rPr lang="zh-CN" sz="1050" b="0">
                          <a:solidFill>
                            <a:schemeClr val="tx1"/>
                          </a:solidFill>
                          <a:effectLst/>
                          <a:latin typeface="+mn-lt"/>
                          <a:ea typeface="Times New Roman" panose="02020603050405020304" pitchFamily="18" charset="0"/>
                        </a:rPr>
                        <a:t>N/A</a:t>
                      </a:r>
                      <a:endParaRPr lang="zh-CN" sz="1100" b="0">
                        <a:solidFill>
                          <a:schemeClr val="tx1"/>
                        </a:solidFill>
                        <a:effectLst/>
                        <a:latin typeface="+mn-lt"/>
                        <a:ea typeface="宋体" panose="02010600030101010101" pitchFamily="2" charset="-122"/>
                      </a:endParaRPr>
                    </a:p>
                  </a:txBody>
                  <a:tcPr marL="68580" marR="68580" marT="0" marB="0"/>
                </a:tc>
                <a:tc>
                  <a:txBody>
                    <a:bodyPr/>
                    <a:lstStyle/>
                    <a:p>
                      <a:pPr algn="ctr">
                        <a:lnSpc>
                          <a:spcPct val="115000"/>
                        </a:lnSpc>
                        <a:spcAft>
                          <a:spcPts val="250"/>
                        </a:spcAft>
                      </a:pPr>
                      <a:r>
                        <a:rPr lang="zh-CN" sz="1050" b="0">
                          <a:solidFill>
                            <a:schemeClr val="tx1"/>
                          </a:solidFill>
                          <a:effectLst/>
                          <a:latin typeface="+mn-lt"/>
                          <a:ea typeface="Times New Roman" panose="02020603050405020304" pitchFamily="18" charset="0"/>
                        </a:rPr>
                        <a:t>84.43</a:t>
                      </a:r>
                      <a:endParaRPr lang="zh-CN" sz="1100" b="0">
                        <a:solidFill>
                          <a:schemeClr val="tx1"/>
                        </a:solidFill>
                        <a:effectLst/>
                        <a:latin typeface="+mn-lt"/>
                        <a:ea typeface="宋体" panose="02010600030101010101" pitchFamily="2" charset="-122"/>
                      </a:endParaRPr>
                    </a:p>
                  </a:txBody>
                  <a:tcPr marL="68580" marR="68580" marT="0" marB="0"/>
                </a:tc>
                <a:tc>
                  <a:txBody>
                    <a:bodyPr/>
                    <a:lstStyle/>
                    <a:p>
                      <a:pPr algn="ctr">
                        <a:lnSpc>
                          <a:spcPct val="115000"/>
                        </a:lnSpc>
                        <a:spcAft>
                          <a:spcPts val="250"/>
                        </a:spcAft>
                      </a:pPr>
                      <a:r>
                        <a:rPr lang="zh-CN" sz="1050" b="0" dirty="0">
                          <a:solidFill>
                            <a:schemeClr val="tx1"/>
                          </a:solidFill>
                          <a:effectLst/>
                          <a:latin typeface="+mn-lt"/>
                          <a:ea typeface="Times New Roman" panose="02020603050405020304" pitchFamily="18" charset="0"/>
                        </a:rPr>
                        <a:t>84.98</a:t>
                      </a:r>
                      <a:endParaRPr lang="zh-CN" sz="1100" b="0" dirty="0">
                        <a:solidFill>
                          <a:schemeClr val="tx1"/>
                        </a:solidFill>
                        <a:effectLst/>
                        <a:latin typeface="+mn-lt"/>
                        <a:ea typeface="宋体" panose="02010600030101010101" pitchFamily="2" charset="-122"/>
                      </a:endParaRPr>
                    </a:p>
                  </a:txBody>
                  <a:tcPr marL="68580" marR="68580" marT="0" marB="0"/>
                </a:tc>
                <a:tc>
                  <a:txBody>
                    <a:bodyPr/>
                    <a:lstStyle/>
                    <a:p>
                      <a:pPr algn="ctr">
                        <a:lnSpc>
                          <a:spcPct val="115000"/>
                        </a:lnSpc>
                        <a:spcAft>
                          <a:spcPts val="250"/>
                        </a:spcAft>
                      </a:pPr>
                      <a:r>
                        <a:rPr lang="zh-CN" sz="1050" b="0" dirty="0">
                          <a:solidFill>
                            <a:schemeClr val="tx1"/>
                          </a:solidFill>
                          <a:effectLst/>
                          <a:latin typeface="+mn-lt"/>
                          <a:ea typeface="Times New Roman" panose="02020603050405020304" pitchFamily="18" charset="0"/>
                        </a:rPr>
                        <a:t>N/A</a:t>
                      </a:r>
                      <a:endParaRPr lang="zh-CN" sz="1100" b="0" dirty="0">
                        <a:solidFill>
                          <a:schemeClr val="tx1"/>
                        </a:solidFill>
                        <a:effectLst/>
                        <a:latin typeface="+mn-lt"/>
                        <a:ea typeface="宋体" panose="02010600030101010101" pitchFamily="2" charset="-122"/>
                      </a:endParaRPr>
                    </a:p>
                  </a:txBody>
                  <a:tcPr marL="68580" marR="68580" marT="0" marB="0"/>
                </a:tc>
                <a:tc>
                  <a:txBody>
                    <a:bodyPr/>
                    <a:lstStyle/>
                    <a:p>
                      <a:pPr algn="ctr">
                        <a:lnSpc>
                          <a:spcPct val="115000"/>
                        </a:lnSpc>
                        <a:spcAft>
                          <a:spcPts val="250"/>
                        </a:spcAft>
                      </a:pPr>
                      <a:r>
                        <a:rPr lang="zh-CN" sz="1050" b="0" dirty="0">
                          <a:solidFill>
                            <a:schemeClr val="tx1"/>
                          </a:solidFill>
                          <a:effectLst/>
                          <a:latin typeface="+mn-lt"/>
                          <a:ea typeface="Times New Roman" panose="02020603050405020304" pitchFamily="18" charset="0"/>
                        </a:rPr>
                        <a:t>84.73</a:t>
                      </a:r>
                      <a:endParaRPr lang="zh-CN" sz="1100" b="0" dirty="0">
                        <a:solidFill>
                          <a:schemeClr val="tx1"/>
                        </a:solidFill>
                        <a:effectLst/>
                        <a:latin typeface="+mn-lt"/>
                        <a:ea typeface="宋体" panose="02010600030101010101" pitchFamily="2" charset="-122"/>
                      </a:endParaRPr>
                    </a:p>
                  </a:txBody>
                  <a:tcPr marL="68580" marR="68580" marT="0" marB="0"/>
                </a:tc>
                <a:tc>
                  <a:txBody>
                    <a:bodyPr/>
                    <a:lstStyle/>
                    <a:p>
                      <a:pPr algn="ctr">
                        <a:lnSpc>
                          <a:spcPct val="115000"/>
                        </a:lnSpc>
                        <a:spcAft>
                          <a:spcPts val="250"/>
                        </a:spcAft>
                      </a:pPr>
                      <a:r>
                        <a:rPr lang="zh-CN" sz="1050" b="0" dirty="0">
                          <a:solidFill>
                            <a:schemeClr val="tx1"/>
                          </a:solidFill>
                          <a:effectLst/>
                          <a:latin typeface="+mn-lt"/>
                          <a:ea typeface="Times New Roman" panose="02020603050405020304" pitchFamily="18" charset="0"/>
                        </a:rPr>
                        <a:t>N/A</a:t>
                      </a:r>
                      <a:endParaRPr lang="zh-CN" sz="1100" b="0" dirty="0">
                        <a:solidFill>
                          <a:schemeClr val="tx1"/>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194255600"/>
                  </a:ext>
                </a:extLst>
              </a:tr>
            </a:tbl>
          </a:graphicData>
        </a:graphic>
      </p:graphicFrame>
      <p:cxnSp>
        <p:nvCxnSpPr>
          <p:cNvPr id="3" name="直接箭头连接符 2">
            <a:extLst>
              <a:ext uri="{FF2B5EF4-FFF2-40B4-BE49-F238E27FC236}">
                <a16:creationId xmlns:a16="http://schemas.microsoft.com/office/drawing/2014/main" id="{E241CBE9-6192-436E-BD14-42EABC182B17}"/>
              </a:ext>
            </a:extLst>
          </p:cNvPr>
          <p:cNvCxnSpPr>
            <a:cxnSpLocks/>
          </p:cNvCxnSpPr>
          <p:nvPr/>
        </p:nvCxnSpPr>
        <p:spPr>
          <a:xfrm flipH="1">
            <a:off x="2695074" y="1765095"/>
            <a:ext cx="1876926" cy="737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544D8955-7B78-4F0C-9FB3-78C5B4197789}"/>
              </a:ext>
            </a:extLst>
          </p:cNvPr>
          <p:cNvCxnSpPr>
            <a:cxnSpLocks/>
            <a:endCxn id="12" idx="0"/>
          </p:cNvCxnSpPr>
          <p:nvPr/>
        </p:nvCxnSpPr>
        <p:spPr>
          <a:xfrm>
            <a:off x="5655186" y="1765095"/>
            <a:ext cx="681865" cy="765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6150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46"/>
          <p:cNvSpPr txBox="1">
            <a:spLocks noGrp="1"/>
          </p:cNvSpPr>
          <p:nvPr>
            <p:ph type="sldNum" idx="12"/>
          </p:nvPr>
        </p:nvSpPr>
        <p:spPr>
          <a:xfrm>
            <a:off x="7649248" y="261670"/>
            <a:ext cx="2133600" cy="274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827" name="Google Shape;827;p46"/>
          <p:cNvSpPr/>
          <p:nvPr/>
        </p:nvSpPr>
        <p:spPr>
          <a:xfrm>
            <a:off x="252453" y="286512"/>
            <a:ext cx="155400" cy="4572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828" name="Google Shape;828;p46"/>
          <p:cNvCxnSpPr/>
          <p:nvPr/>
        </p:nvCxnSpPr>
        <p:spPr>
          <a:xfrm>
            <a:off x="502920" y="286512"/>
            <a:ext cx="0" cy="457200"/>
          </a:xfrm>
          <a:prstGeom prst="straightConnector1">
            <a:avLst/>
          </a:prstGeom>
          <a:noFill/>
          <a:ln w="38100" cap="flat" cmpd="sng">
            <a:solidFill>
              <a:schemeClr val="accent2"/>
            </a:solidFill>
            <a:prstDash val="solid"/>
            <a:round/>
            <a:headEnd type="none" w="sm" len="sm"/>
            <a:tailEnd type="none" w="sm" len="sm"/>
          </a:ln>
        </p:spPr>
      </p:cxnSp>
      <p:sp>
        <p:nvSpPr>
          <p:cNvPr id="26" name="Google Shape;858;p47">
            <a:extLst>
              <a:ext uri="{FF2B5EF4-FFF2-40B4-BE49-F238E27FC236}">
                <a16:creationId xmlns:a16="http://schemas.microsoft.com/office/drawing/2014/main" id="{23F58FE4-D06B-42CA-BC44-0F9A85CB1A93}"/>
              </a:ext>
            </a:extLst>
          </p:cNvPr>
          <p:cNvSpPr/>
          <p:nvPr/>
        </p:nvSpPr>
        <p:spPr>
          <a:xfrm>
            <a:off x="512210" y="196070"/>
            <a:ext cx="3181957" cy="54764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US" sz="3200" b="1" dirty="0">
                <a:solidFill>
                  <a:schemeClr val="accent2"/>
                </a:solidFill>
                <a:latin typeface="Arimo"/>
                <a:ea typeface="Arimo"/>
                <a:cs typeface="Arimo"/>
                <a:sym typeface="Arimo"/>
              </a:rPr>
              <a:t>Results</a:t>
            </a:r>
            <a:endParaRPr sz="3200" b="1" dirty="0">
              <a:solidFill>
                <a:schemeClr val="accent2"/>
              </a:solidFill>
              <a:latin typeface="Arimo"/>
              <a:ea typeface="Arimo"/>
              <a:cs typeface="Arimo"/>
              <a:sym typeface="Arimo"/>
            </a:endParaRPr>
          </a:p>
        </p:txBody>
      </p:sp>
      <p:pic>
        <p:nvPicPr>
          <p:cNvPr id="16" name="图片 15">
            <a:extLst>
              <a:ext uri="{FF2B5EF4-FFF2-40B4-BE49-F238E27FC236}">
                <a16:creationId xmlns:a16="http://schemas.microsoft.com/office/drawing/2014/main" id="{5EF4A1D6-33BB-EA40-8047-418550B0A1F7}"/>
              </a:ext>
            </a:extLst>
          </p:cNvPr>
          <p:cNvPicPr/>
          <p:nvPr/>
        </p:nvPicPr>
        <p:blipFill>
          <a:blip r:embed="rId3"/>
          <a:stretch>
            <a:fillRect/>
          </a:stretch>
        </p:blipFill>
        <p:spPr>
          <a:xfrm>
            <a:off x="155536" y="3240505"/>
            <a:ext cx="2807371" cy="1627716"/>
          </a:xfrm>
          <a:prstGeom prst="rect">
            <a:avLst/>
          </a:prstGeom>
        </p:spPr>
      </p:pic>
      <p:pic>
        <p:nvPicPr>
          <p:cNvPr id="17" name="图片 16">
            <a:extLst>
              <a:ext uri="{FF2B5EF4-FFF2-40B4-BE49-F238E27FC236}">
                <a16:creationId xmlns:a16="http://schemas.microsoft.com/office/drawing/2014/main" id="{DDD7C851-7C53-5D46-BD10-A5328E43BCF8}"/>
              </a:ext>
            </a:extLst>
          </p:cNvPr>
          <p:cNvPicPr/>
          <p:nvPr/>
        </p:nvPicPr>
        <p:blipFill>
          <a:blip r:embed="rId4"/>
          <a:stretch>
            <a:fillRect/>
          </a:stretch>
        </p:blipFill>
        <p:spPr>
          <a:xfrm>
            <a:off x="3507880" y="3240505"/>
            <a:ext cx="2807371" cy="1681189"/>
          </a:xfrm>
          <a:prstGeom prst="rect">
            <a:avLst/>
          </a:prstGeom>
        </p:spPr>
      </p:pic>
      <p:sp>
        <p:nvSpPr>
          <p:cNvPr id="18" name="文本框 2">
            <a:extLst>
              <a:ext uri="{FF2B5EF4-FFF2-40B4-BE49-F238E27FC236}">
                <a16:creationId xmlns:a16="http://schemas.microsoft.com/office/drawing/2014/main" id="{54CBA768-8DFD-7E45-97FC-00EFE65D01C0}"/>
              </a:ext>
            </a:extLst>
          </p:cNvPr>
          <p:cNvSpPr txBox="1">
            <a:spLocks noChangeArrowheads="1"/>
          </p:cNvSpPr>
          <p:nvPr/>
        </p:nvSpPr>
        <p:spPr bwMode="auto">
          <a:xfrm>
            <a:off x="2181553" y="2952340"/>
            <a:ext cx="2724150" cy="254237"/>
          </a:xfrm>
          <a:prstGeom prst="rect">
            <a:avLst/>
          </a:prstGeom>
          <a:noFill/>
          <a:ln w="9525">
            <a:noFill/>
            <a:miter lim="800000"/>
            <a:headEnd/>
            <a:tailEnd/>
          </a:ln>
        </p:spPr>
        <p:txBody>
          <a:bodyPr rot="0" vert="horz" wrap="square" lIns="91440" tIns="45720" rIns="91440" bIns="45720" anchor="t" anchorCtr="0">
            <a:spAutoFit/>
          </a:bodyPr>
          <a:lstStyle/>
          <a:p>
            <a:pPr algn="ctr">
              <a:lnSpc>
                <a:spcPct val="115000"/>
              </a:lnSpc>
              <a:spcAft>
                <a:spcPts val="250"/>
              </a:spcAft>
            </a:pPr>
            <a:r>
              <a:rPr lang="zh-CN" sz="1000" dirty="0">
                <a:effectLst/>
                <a:latin typeface="Arial" panose="020B0604020202020204" pitchFamily="34" charset="0"/>
                <a:ea typeface="Times New Roman" panose="02020603050405020304" pitchFamily="18" charset="0"/>
              </a:rPr>
              <a:t>ResNeXt50 (SGD, learning rate=0.0001)</a:t>
            </a:r>
            <a:endParaRPr lang="zh-CN" sz="1100" dirty="0">
              <a:effectLst/>
              <a:latin typeface="Arial" panose="020B0604020202020204" pitchFamily="34" charset="0"/>
              <a:ea typeface="宋体" panose="02010600030101010101" pitchFamily="2" charset="-122"/>
            </a:endParaRPr>
          </a:p>
        </p:txBody>
      </p:sp>
      <p:sp>
        <p:nvSpPr>
          <p:cNvPr id="2" name="矩形 1">
            <a:extLst>
              <a:ext uri="{FF2B5EF4-FFF2-40B4-BE49-F238E27FC236}">
                <a16:creationId xmlns:a16="http://schemas.microsoft.com/office/drawing/2014/main" id="{40AF1A9B-E36D-4F6E-A68A-AF5734563FC0}"/>
              </a:ext>
            </a:extLst>
          </p:cNvPr>
          <p:cNvSpPr/>
          <p:nvPr/>
        </p:nvSpPr>
        <p:spPr>
          <a:xfrm>
            <a:off x="2646815" y="316002"/>
            <a:ext cx="3119765" cy="307777"/>
          </a:xfrm>
          <a:prstGeom prst="rect">
            <a:avLst/>
          </a:prstGeom>
        </p:spPr>
        <p:txBody>
          <a:bodyPr wrap="none">
            <a:spAutoFit/>
          </a:bodyPr>
          <a:lstStyle/>
          <a:p>
            <a:r>
              <a:rPr lang="zh-CN" altLang="zh-CN" dirty="0">
                <a:ea typeface="Times New Roman" panose="02020603050405020304" pitchFamily="18" charset="0"/>
              </a:rPr>
              <a:t>finetuning the convnet on ResNext50</a:t>
            </a:r>
            <a:endParaRPr lang="zh-CN" altLang="en-US" dirty="0"/>
          </a:p>
        </p:txBody>
      </p:sp>
      <p:pic>
        <p:nvPicPr>
          <p:cNvPr id="3" name="图片 2">
            <a:extLst>
              <a:ext uri="{FF2B5EF4-FFF2-40B4-BE49-F238E27FC236}">
                <a16:creationId xmlns:a16="http://schemas.microsoft.com/office/drawing/2014/main" id="{022BF74C-6DF7-40EB-8952-9931A305A596}"/>
              </a:ext>
            </a:extLst>
          </p:cNvPr>
          <p:cNvPicPr>
            <a:picLocks noChangeAspect="1"/>
          </p:cNvPicPr>
          <p:nvPr/>
        </p:nvPicPr>
        <p:blipFill>
          <a:blip r:embed="rId5"/>
          <a:stretch>
            <a:fillRect/>
          </a:stretch>
        </p:blipFill>
        <p:spPr>
          <a:xfrm>
            <a:off x="3497184" y="1071215"/>
            <a:ext cx="2724150" cy="1847196"/>
          </a:xfrm>
          <a:prstGeom prst="rect">
            <a:avLst/>
          </a:prstGeom>
        </p:spPr>
      </p:pic>
      <p:pic>
        <p:nvPicPr>
          <p:cNvPr id="4" name="图片 3">
            <a:extLst>
              <a:ext uri="{FF2B5EF4-FFF2-40B4-BE49-F238E27FC236}">
                <a16:creationId xmlns:a16="http://schemas.microsoft.com/office/drawing/2014/main" id="{E3E2DB13-A60C-4A3B-BB51-275A2A4CF21C}"/>
              </a:ext>
            </a:extLst>
          </p:cNvPr>
          <p:cNvPicPr>
            <a:picLocks noChangeAspect="1"/>
          </p:cNvPicPr>
          <p:nvPr/>
        </p:nvPicPr>
        <p:blipFill>
          <a:blip r:embed="rId6"/>
          <a:stretch>
            <a:fillRect/>
          </a:stretch>
        </p:blipFill>
        <p:spPr>
          <a:xfrm>
            <a:off x="155536" y="1045078"/>
            <a:ext cx="2757431" cy="1873333"/>
          </a:xfrm>
          <a:prstGeom prst="rect">
            <a:avLst/>
          </a:prstGeom>
        </p:spPr>
      </p:pic>
      <p:sp>
        <p:nvSpPr>
          <p:cNvPr id="19" name="文本框 2">
            <a:extLst>
              <a:ext uri="{FF2B5EF4-FFF2-40B4-BE49-F238E27FC236}">
                <a16:creationId xmlns:a16="http://schemas.microsoft.com/office/drawing/2014/main" id="{7140ADAD-C574-46CE-BBE0-0CBF0C6DAB46}"/>
              </a:ext>
            </a:extLst>
          </p:cNvPr>
          <p:cNvSpPr txBox="1">
            <a:spLocks noChangeArrowheads="1"/>
          </p:cNvSpPr>
          <p:nvPr/>
        </p:nvSpPr>
        <p:spPr bwMode="auto">
          <a:xfrm>
            <a:off x="2039085" y="777641"/>
            <a:ext cx="2724150" cy="254237"/>
          </a:xfrm>
          <a:prstGeom prst="rect">
            <a:avLst/>
          </a:prstGeom>
          <a:noFill/>
          <a:ln w="9525">
            <a:noFill/>
            <a:miter lim="800000"/>
            <a:headEnd/>
            <a:tailEnd/>
          </a:ln>
        </p:spPr>
        <p:txBody>
          <a:bodyPr rot="0" vert="horz" wrap="square" lIns="91440" tIns="45720" rIns="91440" bIns="45720" anchor="t" anchorCtr="0">
            <a:spAutoFit/>
          </a:bodyPr>
          <a:lstStyle/>
          <a:p>
            <a:pPr algn="ctr">
              <a:lnSpc>
                <a:spcPct val="115000"/>
              </a:lnSpc>
              <a:spcAft>
                <a:spcPts val="250"/>
              </a:spcAft>
            </a:pPr>
            <a:r>
              <a:rPr lang="zh-CN" sz="1000" dirty="0">
                <a:effectLst/>
                <a:latin typeface="Arial" panose="020B0604020202020204" pitchFamily="34" charset="0"/>
                <a:ea typeface="Times New Roman" panose="02020603050405020304" pitchFamily="18" charset="0"/>
              </a:rPr>
              <a:t>ResNeXt50 (</a:t>
            </a:r>
            <a:r>
              <a:rPr lang="en-US" altLang="zh-CN" sz="1000" dirty="0">
                <a:latin typeface="Arial" panose="020B0604020202020204" pitchFamily="34" charset="0"/>
                <a:ea typeface="Times New Roman" panose="02020603050405020304" pitchFamily="18" charset="0"/>
              </a:rPr>
              <a:t>Adam</a:t>
            </a:r>
            <a:r>
              <a:rPr lang="zh-CN" sz="1000" dirty="0">
                <a:effectLst/>
                <a:latin typeface="Arial" panose="020B0604020202020204" pitchFamily="34" charset="0"/>
                <a:ea typeface="Times New Roman" panose="02020603050405020304" pitchFamily="18" charset="0"/>
              </a:rPr>
              <a:t>, learning rate=0.0001)</a:t>
            </a:r>
            <a:endParaRPr lang="zh-CN" sz="1100" dirty="0">
              <a:effectLst/>
              <a:latin typeface="Arial" panose="020B0604020202020204" pitchFamily="34" charset="0"/>
              <a:ea typeface="宋体" panose="02010600030101010101" pitchFamily="2" charset="-122"/>
            </a:endParaRPr>
          </a:p>
        </p:txBody>
      </p:sp>
      <p:graphicFrame>
        <p:nvGraphicFramePr>
          <p:cNvPr id="5" name="表格 4">
            <a:extLst>
              <a:ext uri="{FF2B5EF4-FFF2-40B4-BE49-F238E27FC236}">
                <a16:creationId xmlns:a16="http://schemas.microsoft.com/office/drawing/2014/main" id="{916D0CFB-DBB4-4207-9515-F690F40766DD}"/>
              </a:ext>
            </a:extLst>
          </p:cNvPr>
          <p:cNvGraphicFramePr>
            <a:graphicFrameLocks noGrp="1"/>
          </p:cNvGraphicFramePr>
          <p:nvPr>
            <p:extLst>
              <p:ext uri="{D42A27DB-BD31-4B8C-83A1-F6EECF244321}">
                <p14:modId xmlns:p14="http://schemas.microsoft.com/office/powerpoint/2010/main" val="2558781739"/>
              </p:ext>
            </p:extLst>
          </p:nvPr>
        </p:nvGraphicFramePr>
        <p:xfrm>
          <a:off x="6637104" y="3049360"/>
          <a:ext cx="2185892" cy="1813179"/>
        </p:xfrm>
        <a:graphic>
          <a:graphicData uri="http://schemas.openxmlformats.org/drawingml/2006/table">
            <a:tbl>
              <a:tblPr firstRow="1" firstCol="1" bandRow="1">
                <a:tableStyleId>{5C22544A-7EE6-4342-B048-85BDC9FD1C3A}</a:tableStyleId>
              </a:tblPr>
              <a:tblGrid>
                <a:gridCol w="1063107">
                  <a:extLst>
                    <a:ext uri="{9D8B030D-6E8A-4147-A177-3AD203B41FA5}">
                      <a16:colId xmlns:a16="http://schemas.microsoft.com/office/drawing/2014/main" val="4197920807"/>
                    </a:ext>
                  </a:extLst>
                </a:gridCol>
                <a:gridCol w="1122785">
                  <a:extLst>
                    <a:ext uri="{9D8B030D-6E8A-4147-A177-3AD203B41FA5}">
                      <a16:colId xmlns:a16="http://schemas.microsoft.com/office/drawing/2014/main" val="4218616729"/>
                    </a:ext>
                  </a:extLst>
                </a:gridCol>
              </a:tblGrid>
              <a:tr h="0">
                <a:tc>
                  <a:txBody>
                    <a:bodyPr/>
                    <a:lstStyle/>
                    <a:p>
                      <a:pPr algn="ctr">
                        <a:lnSpc>
                          <a:spcPct val="115000"/>
                        </a:lnSpc>
                        <a:spcAft>
                          <a:spcPts val="250"/>
                        </a:spcAft>
                      </a:pPr>
                      <a:r>
                        <a:rPr lang="zh-CN" sz="1100">
                          <a:effectLst/>
                        </a:rPr>
                        <a:t>Model</a:t>
                      </a:r>
                      <a:endParaRPr lang="zh-CN" sz="1100">
                        <a:effectLst/>
                        <a:latin typeface="Arial" panose="020B0604020202020204" pitchFamily="34" charset="0"/>
                        <a:ea typeface="宋体" panose="02010600030101010101" pitchFamily="2" charset="-122"/>
                      </a:endParaRPr>
                    </a:p>
                  </a:txBody>
                  <a:tcPr marL="68580" marR="68580" marT="0" marB="0"/>
                </a:tc>
                <a:tc>
                  <a:txBody>
                    <a:bodyPr/>
                    <a:lstStyle/>
                    <a:p>
                      <a:pPr algn="ctr">
                        <a:lnSpc>
                          <a:spcPct val="115000"/>
                        </a:lnSpc>
                        <a:spcAft>
                          <a:spcPts val="250"/>
                        </a:spcAft>
                      </a:pPr>
                      <a:r>
                        <a:rPr lang="zh-CN" sz="1100" dirty="0">
                          <a:effectLst/>
                        </a:rPr>
                        <a:t>ResNext50(32x4d)</a:t>
                      </a:r>
                      <a:endParaRPr lang="zh-CN" sz="1100" dirty="0">
                        <a:effectLst/>
                        <a:latin typeface="Arial" panose="020B0604020202020204" pitchFamily="34" charset="0"/>
                        <a:ea typeface="宋体" panose="02010600030101010101" pitchFamily="2" charset="-122"/>
                      </a:endParaRPr>
                    </a:p>
                  </a:txBody>
                  <a:tcPr marL="68580" marR="68580" marT="0" marB="0"/>
                </a:tc>
                <a:extLst>
                  <a:ext uri="{0D108BD9-81ED-4DB2-BD59-A6C34878D82A}">
                    <a16:rowId xmlns:a16="http://schemas.microsoft.com/office/drawing/2014/main" val="1835253133"/>
                  </a:ext>
                </a:extLst>
              </a:tr>
              <a:tr h="0">
                <a:tc>
                  <a:txBody>
                    <a:bodyPr/>
                    <a:lstStyle/>
                    <a:p>
                      <a:pPr algn="ctr">
                        <a:lnSpc>
                          <a:spcPct val="115000"/>
                        </a:lnSpc>
                        <a:spcAft>
                          <a:spcPts val="250"/>
                        </a:spcAft>
                      </a:pPr>
                      <a:r>
                        <a:rPr lang="zh-CN" sz="1100">
                          <a:effectLst/>
                        </a:rPr>
                        <a:t>Optimizer</a:t>
                      </a:r>
                      <a:endParaRPr lang="zh-CN" sz="1100">
                        <a:effectLst/>
                        <a:latin typeface="Arial" panose="020B0604020202020204" pitchFamily="34" charset="0"/>
                        <a:ea typeface="宋体" panose="02010600030101010101" pitchFamily="2" charset="-122"/>
                      </a:endParaRPr>
                    </a:p>
                  </a:txBody>
                  <a:tcPr marL="68580" marR="68580" marT="0" marB="0"/>
                </a:tc>
                <a:tc>
                  <a:txBody>
                    <a:bodyPr/>
                    <a:lstStyle/>
                    <a:p>
                      <a:pPr algn="ctr">
                        <a:lnSpc>
                          <a:spcPct val="115000"/>
                        </a:lnSpc>
                        <a:spcAft>
                          <a:spcPts val="250"/>
                        </a:spcAft>
                      </a:pPr>
                      <a:r>
                        <a:rPr lang="zh-CN" sz="1100">
                          <a:effectLst/>
                        </a:rPr>
                        <a:t>SGD</a:t>
                      </a:r>
                      <a:endParaRPr lang="zh-CN" sz="1100">
                        <a:effectLst/>
                        <a:latin typeface="Arial" panose="020B0604020202020204" pitchFamily="34" charset="0"/>
                        <a:ea typeface="宋体" panose="02010600030101010101" pitchFamily="2" charset="-122"/>
                      </a:endParaRPr>
                    </a:p>
                  </a:txBody>
                  <a:tcPr marL="68580" marR="68580" marT="0" marB="0"/>
                </a:tc>
                <a:extLst>
                  <a:ext uri="{0D108BD9-81ED-4DB2-BD59-A6C34878D82A}">
                    <a16:rowId xmlns:a16="http://schemas.microsoft.com/office/drawing/2014/main" val="3416108721"/>
                  </a:ext>
                </a:extLst>
              </a:tr>
              <a:tr h="0">
                <a:tc>
                  <a:txBody>
                    <a:bodyPr/>
                    <a:lstStyle/>
                    <a:p>
                      <a:pPr algn="ctr">
                        <a:lnSpc>
                          <a:spcPct val="115000"/>
                        </a:lnSpc>
                        <a:spcAft>
                          <a:spcPts val="250"/>
                        </a:spcAft>
                      </a:pPr>
                      <a:r>
                        <a:rPr lang="zh-CN" sz="1100" dirty="0">
                          <a:effectLst/>
                        </a:rPr>
                        <a:t>Scenarios</a:t>
                      </a:r>
                      <a:endParaRPr lang="zh-CN" sz="1100" dirty="0">
                        <a:effectLst/>
                        <a:latin typeface="Arial" panose="020B0604020202020204" pitchFamily="34" charset="0"/>
                        <a:ea typeface="宋体" panose="02010600030101010101" pitchFamily="2" charset="-122"/>
                      </a:endParaRPr>
                    </a:p>
                  </a:txBody>
                  <a:tcPr marL="68580" marR="68580" marT="0" marB="0"/>
                </a:tc>
                <a:tc>
                  <a:txBody>
                    <a:bodyPr/>
                    <a:lstStyle/>
                    <a:p>
                      <a:pPr algn="ctr">
                        <a:lnSpc>
                          <a:spcPct val="115000"/>
                        </a:lnSpc>
                        <a:spcAft>
                          <a:spcPts val="250"/>
                        </a:spcAft>
                      </a:pPr>
                      <a:r>
                        <a:rPr lang="zh-CN" sz="1100" dirty="0">
                          <a:effectLst/>
                        </a:rPr>
                        <a:t>Finetuning the convnet</a:t>
                      </a:r>
                      <a:endParaRPr lang="zh-CN" sz="1100" dirty="0">
                        <a:effectLst/>
                        <a:latin typeface="Arial" panose="020B0604020202020204" pitchFamily="34" charset="0"/>
                        <a:ea typeface="宋体" panose="02010600030101010101" pitchFamily="2" charset="-122"/>
                      </a:endParaRPr>
                    </a:p>
                  </a:txBody>
                  <a:tcPr marL="68580" marR="68580" marT="0" marB="0"/>
                </a:tc>
                <a:extLst>
                  <a:ext uri="{0D108BD9-81ED-4DB2-BD59-A6C34878D82A}">
                    <a16:rowId xmlns:a16="http://schemas.microsoft.com/office/drawing/2014/main" val="269437253"/>
                  </a:ext>
                </a:extLst>
              </a:tr>
              <a:tr h="0">
                <a:tc>
                  <a:txBody>
                    <a:bodyPr/>
                    <a:lstStyle/>
                    <a:p>
                      <a:pPr algn="ctr">
                        <a:lnSpc>
                          <a:spcPct val="115000"/>
                        </a:lnSpc>
                        <a:spcAft>
                          <a:spcPts val="250"/>
                        </a:spcAft>
                      </a:pPr>
                      <a:r>
                        <a:rPr lang="zh-CN" sz="1100">
                          <a:effectLst/>
                        </a:rPr>
                        <a:t>Learning rate</a:t>
                      </a:r>
                      <a:endParaRPr lang="zh-CN" sz="1100">
                        <a:effectLst/>
                        <a:latin typeface="Arial" panose="020B0604020202020204" pitchFamily="34" charset="0"/>
                        <a:ea typeface="宋体" panose="02010600030101010101" pitchFamily="2" charset="-122"/>
                      </a:endParaRPr>
                    </a:p>
                  </a:txBody>
                  <a:tcPr marL="68580" marR="68580" marT="0" marB="0"/>
                </a:tc>
                <a:tc>
                  <a:txBody>
                    <a:bodyPr/>
                    <a:lstStyle/>
                    <a:p>
                      <a:pPr algn="ctr">
                        <a:lnSpc>
                          <a:spcPct val="115000"/>
                        </a:lnSpc>
                        <a:spcAft>
                          <a:spcPts val="250"/>
                        </a:spcAft>
                      </a:pPr>
                      <a:r>
                        <a:rPr lang="zh-CN" sz="1100">
                          <a:effectLst/>
                        </a:rPr>
                        <a:t>0.0001</a:t>
                      </a:r>
                      <a:endParaRPr lang="zh-CN" sz="1100">
                        <a:effectLst/>
                        <a:latin typeface="Arial" panose="020B0604020202020204" pitchFamily="34" charset="0"/>
                        <a:ea typeface="宋体" panose="02010600030101010101" pitchFamily="2" charset="-122"/>
                      </a:endParaRPr>
                    </a:p>
                  </a:txBody>
                  <a:tcPr marL="68580" marR="68580" marT="0" marB="0"/>
                </a:tc>
                <a:extLst>
                  <a:ext uri="{0D108BD9-81ED-4DB2-BD59-A6C34878D82A}">
                    <a16:rowId xmlns:a16="http://schemas.microsoft.com/office/drawing/2014/main" val="1491315852"/>
                  </a:ext>
                </a:extLst>
              </a:tr>
              <a:tr h="0">
                <a:tc>
                  <a:txBody>
                    <a:bodyPr/>
                    <a:lstStyle/>
                    <a:p>
                      <a:pPr algn="ctr">
                        <a:lnSpc>
                          <a:spcPct val="115000"/>
                        </a:lnSpc>
                        <a:spcAft>
                          <a:spcPts val="250"/>
                        </a:spcAft>
                      </a:pPr>
                      <a:r>
                        <a:rPr lang="zh-CN" sz="1100">
                          <a:effectLst/>
                        </a:rPr>
                        <a:t>Weight Decay</a:t>
                      </a:r>
                      <a:endParaRPr lang="zh-CN" sz="1100">
                        <a:effectLst/>
                        <a:latin typeface="Arial" panose="020B0604020202020204" pitchFamily="34" charset="0"/>
                        <a:ea typeface="宋体" panose="02010600030101010101" pitchFamily="2" charset="-122"/>
                      </a:endParaRPr>
                    </a:p>
                  </a:txBody>
                  <a:tcPr marL="68580" marR="68580" marT="0" marB="0"/>
                </a:tc>
                <a:tc>
                  <a:txBody>
                    <a:bodyPr/>
                    <a:lstStyle/>
                    <a:p>
                      <a:pPr algn="ctr">
                        <a:lnSpc>
                          <a:spcPct val="115000"/>
                        </a:lnSpc>
                        <a:spcAft>
                          <a:spcPts val="250"/>
                        </a:spcAft>
                      </a:pPr>
                      <a:r>
                        <a:rPr lang="zh-CN" sz="1100">
                          <a:effectLst/>
                        </a:rPr>
                        <a:t>5e-4</a:t>
                      </a:r>
                      <a:endParaRPr lang="zh-CN" sz="1100">
                        <a:effectLst/>
                        <a:latin typeface="Arial" panose="020B0604020202020204" pitchFamily="34" charset="0"/>
                        <a:ea typeface="宋体" panose="02010600030101010101" pitchFamily="2" charset="-122"/>
                      </a:endParaRPr>
                    </a:p>
                  </a:txBody>
                  <a:tcPr marL="68580" marR="68580" marT="0" marB="0"/>
                </a:tc>
                <a:extLst>
                  <a:ext uri="{0D108BD9-81ED-4DB2-BD59-A6C34878D82A}">
                    <a16:rowId xmlns:a16="http://schemas.microsoft.com/office/drawing/2014/main" val="2440693467"/>
                  </a:ext>
                </a:extLst>
              </a:tr>
              <a:tr h="0">
                <a:tc>
                  <a:txBody>
                    <a:bodyPr/>
                    <a:lstStyle/>
                    <a:p>
                      <a:pPr algn="ctr">
                        <a:lnSpc>
                          <a:spcPct val="115000"/>
                        </a:lnSpc>
                        <a:spcAft>
                          <a:spcPts val="250"/>
                        </a:spcAft>
                      </a:pPr>
                      <a:r>
                        <a:rPr lang="zh-CN" sz="1100">
                          <a:effectLst/>
                        </a:rPr>
                        <a:t>Epoch</a:t>
                      </a:r>
                      <a:endParaRPr lang="zh-CN" sz="1100">
                        <a:effectLst/>
                        <a:latin typeface="Arial" panose="020B0604020202020204" pitchFamily="34" charset="0"/>
                        <a:ea typeface="宋体" panose="02010600030101010101" pitchFamily="2" charset="-122"/>
                      </a:endParaRPr>
                    </a:p>
                  </a:txBody>
                  <a:tcPr marL="68580" marR="68580" marT="0" marB="0"/>
                </a:tc>
                <a:tc>
                  <a:txBody>
                    <a:bodyPr/>
                    <a:lstStyle/>
                    <a:p>
                      <a:pPr algn="ctr">
                        <a:lnSpc>
                          <a:spcPct val="115000"/>
                        </a:lnSpc>
                        <a:spcAft>
                          <a:spcPts val="250"/>
                        </a:spcAft>
                      </a:pPr>
                      <a:r>
                        <a:rPr lang="zh-CN" sz="1100">
                          <a:effectLst/>
                        </a:rPr>
                        <a:t>40</a:t>
                      </a:r>
                      <a:endParaRPr lang="zh-CN" sz="1100">
                        <a:effectLst/>
                        <a:latin typeface="Arial" panose="020B0604020202020204" pitchFamily="34" charset="0"/>
                        <a:ea typeface="宋体" panose="02010600030101010101" pitchFamily="2" charset="-122"/>
                      </a:endParaRPr>
                    </a:p>
                  </a:txBody>
                  <a:tcPr marL="68580" marR="68580" marT="0" marB="0"/>
                </a:tc>
                <a:extLst>
                  <a:ext uri="{0D108BD9-81ED-4DB2-BD59-A6C34878D82A}">
                    <a16:rowId xmlns:a16="http://schemas.microsoft.com/office/drawing/2014/main" val="160751417"/>
                  </a:ext>
                </a:extLst>
              </a:tr>
              <a:tr h="0">
                <a:tc>
                  <a:txBody>
                    <a:bodyPr/>
                    <a:lstStyle/>
                    <a:p>
                      <a:pPr algn="ctr">
                        <a:lnSpc>
                          <a:spcPct val="115000"/>
                        </a:lnSpc>
                        <a:spcAft>
                          <a:spcPts val="250"/>
                        </a:spcAft>
                      </a:pPr>
                      <a:r>
                        <a:rPr lang="zh-CN" sz="1100">
                          <a:effectLst/>
                        </a:rPr>
                        <a:t>Testing accuracy (%)</a:t>
                      </a:r>
                      <a:endParaRPr lang="zh-CN" sz="1100">
                        <a:effectLst/>
                        <a:latin typeface="Arial" panose="020B0604020202020204" pitchFamily="34" charset="0"/>
                        <a:ea typeface="宋体" panose="02010600030101010101" pitchFamily="2" charset="-122"/>
                      </a:endParaRPr>
                    </a:p>
                  </a:txBody>
                  <a:tcPr marL="68580" marR="68580" marT="0" marB="0"/>
                </a:tc>
                <a:tc>
                  <a:txBody>
                    <a:bodyPr/>
                    <a:lstStyle/>
                    <a:p>
                      <a:pPr algn="ctr">
                        <a:lnSpc>
                          <a:spcPct val="115000"/>
                        </a:lnSpc>
                        <a:spcAft>
                          <a:spcPts val="250"/>
                        </a:spcAft>
                      </a:pPr>
                      <a:r>
                        <a:rPr lang="zh-CN" sz="1100" dirty="0">
                          <a:effectLst/>
                        </a:rPr>
                        <a:t>87.18%</a:t>
                      </a:r>
                      <a:endParaRPr lang="zh-CN" sz="1100" dirty="0">
                        <a:effectLst/>
                        <a:latin typeface="Arial" panose="020B0604020202020204" pitchFamily="34" charset="0"/>
                        <a:ea typeface="宋体" panose="02010600030101010101" pitchFamily="2" charset="-122"/>
                      </a:endParaRPr>
                    </a:p>
                  </a:txBody>
                  <a:tcPr marL="68580" marR="68580" marT="0" marB="0"/>
                </a:tc>
                <a:extLst>
                  <a:ext uri="{0D108BD9-81ED-4DB2-BD59-A6C34878D82A}">
                    <a16:rowId xmlns:a16="http://schemas.microsoft.com/office/drawing/2014/main" val="3594370124"/>
                  </a:ext>
                </a:extLst>
              </a:tr>
            </a:tbl>
          </a:graphicData>
        </a:graphic>
      </p:graphicFrame>
    </p:spTree>
    <p:extLst>
      <p:ext uri="{BB962C8B-B14F-4D97-AF65-F5344CB8AC3E}">
        <p14:creationId xmlns:p14="http://schemas.microsoft.com/office/powerpoint/2010/main" val="85943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cxnSp>
        <p:nvCxnSpPr>
          <p:cNvPr id="174" name="Google Shape;174;p28"/>
          <p:cNvCxnSpPr/>
          <p:nvPr/>
        </p:nvCxnSpPr>
        <p:spPr>
          <a:xfrm>
            <a:off x="1543426" y="2147065"/>
            <a:ext cx="0" cy="0"/>
          </a:xfrm>
          <a:prstGeom prst="straightConnector1">
            <a:avLst/>
          </a:prstGeom>
          <a:noFill/>
          <a:ln>
            <a:noFill/>
          </a:ln>
        </p:spPr>
      </p:cxnSp>
      <p:cxnSp>
        <p:nvCxnSpPr>
          <p:cNvPr id="175" name="Google Shape;175;p28"/>
          <p:cNvCxnSpPr/>
          <p:nvPr/>
        </p:nvCxnSpPr>
        <p:spPr>
          <a:xfrm>
            <a:off x="1543426" y="2147065"/>
            <a:ext cx="0" cy="0"/>
          </a:xfrm>
          <a:prstGeom prst="straightConnector1">
            <a:avLst/>
          </a:prstGeom>
          <a:noFill/>
          <a:ln>
            <a:noFill/>
          </a:ln>
        </p:spPr>
      </p:cxnSp>
      <p:grpSp>
        <p:nvGrpSpPr>
          <p:cNvPr id="180" name="Google Shape;180;p28"/>
          <p:cNvGrpSpPr/>
          <p:nvPr/>
        </p:nvGrpSpPr>
        <p:grpSpPr>
          <a:xfrm>
            <a:off x="2558254" y="685305"/>
            <a:ext cx="4011840" cy="830997"/>
            <a:chOff x="2558254" y="904761"/>
            <a:chExt cx="4011840" cy="830997"/>
          </a:xfrm>
        </p:grpSpPr>
        <p:sp>
          <p:nvSpPr>
            <p:cNvPr id="181" name="Google Shape;181;p28"/>
            <p:cNvSpPr txBox="1"/>
            <p:nvPr/>
          </p:nvSpPr>
          <p:spPr>
            <a:xfrm>
              <a:off x="3106283" y="904761"/>
              <a:ext cx="2931123" cy="83099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tLang="zh-CN" sz="2800" b="1" dirty="0">
                  <a:solidFill>
                    <a:srgbClr val="1C2B38"/>
                  </a:solidFill>
                  <a:latin typeface="Calibri"/>
                  <a:ea typeface="Calibri"/>
                  <a:cs typeface="Calibri"/>
                  <a:sym typeface="Calibri"/>
                </a:rPr>
                <a:t>Work</a:t>
              </a:r>
              <a:r>
                <a:rPr lang="zh-CN" altLang="en-US" sz="2800" b="1" dirty="0">
                  <a:solidFill>
                    <a:srgbClr val="1C2B38"/>
                  </a:solidFill>
                  <a:latin typeface="Calibri"/>
                  <a:ea typeface="Calibri"/>
                  <a:cs typeface="Calibri"/>
                  <a:sym typeface="Calibri"/>
                </a:rPr>
                <a:t> </a:t>
              </a:r>
              <a:r>
                <a:rPr lang="en-US" altLang="zh-CN" sz="2800" b="1" dirty="0">
                  <a:solidFill>
                    <a:srgbClr val="1C2B38"/>
                  </a:solidFill>
                  <a:latin typeface="Calibri"/>
                  <a:ea typeface="Calibri"/>
                  <a:cs typeface="Calibri"/>
                  <a:sym typeface="Calibri"/>
                </a:rPr>
                <a:t>Allocation</a:t>
              </a:r>
              <a:endParaRPr sz="2800" b="1" dirty="0">
                <a:solidFill>
                  <a:srgbClr val="1C2B38"/>
                </a:solidFill>
                <a:latin typeface="Calibri"/>
                <a:ea typeface="Calibri"/>
                <a:cs typeface="Calibri"/>
                <a:sym typeface="Calibri"/>
              </a:endParaRPr>
            </a:p>
          </p:txBody>
        </p:sp>
        <p:grpSp>
          <p:nvGrpSpPr>
            <p:cNvPr id="182" name="Google Shape;182;p28"/>
            <p:cNvGrpSpPr/>
            <p:nvPr/>
          </p:nvGrpSpPr>
          <p:grpSpPr>
            <a:xfrm>
              <a:off x="2558254" y="904761"/>
              <a:ext cx="491493" cy="404576"/>
              <a:chOff x="1928813" y="1763600"/>
              <a:chExt cx="1373188" cy="1130350"/>
            </a:xfrm>
          </p:grpSpPr>
          <p:sp>
            <p:nvSpPr>
              <p:cNvPr id="183" name="Google Shape;183;p28"/>
              <p:cNvSpPr/>
              <p:nvPr/>
            </p:nvSpPr>
            <p:spPr>
              <a:xfrm>
                <a:off x="1928813" y="2747850"/>
                <a:ext cx="231900" cy="1461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 name="Google Shape;184;p28"/>
              <p:cNvSpPr/>
              <p:nvPr/>
            </p:nvSpPr>
            <p:spPr>
              <a:xfrm>
                <a:off x="2160588" y="2473212"/>
                <a:ext cx="223838" cy="420687"/>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 name="Google Shape;185;p28"/>
              <p:cNvSpPr/>
              <p:nvPr/>
            </p:nvSpPr>
            <p:spPr>
              <a:xfrm>
                <a:off x="2384425" y="2060462"/>
                <a:ext cx="231775" cy="833437"/>
              </a:xfrm>
              <a:prstGeom prst="rect">
                <a:avLst/>
              </a:prstGeom>
              <a:solidFill>
                <a:srgbClr val="464F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28"/>
              <p:cNvSpPr/>
              <p:nvPr/>
            </p:nvSpPr>
            <p:spPr>
              <a:xfrm>
                <a:off x="2616200" y="1763600"/>
                <a:ext cx="230188" cy="1130300"/>
              </a:xfrm>
              <a:prstGeom prst="rect">
                <a:avLst/>
              </a:prstGeom>
              <a:solidFill>
                <a:srgbClr val="1C2B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28"/>
              <p:cNvSpPr/>
              <p:nvPr/>
            </p:nvSpPr>
            <p:spPr>
              <a:xfrm>
                <a:off x="2846388" y="2406537"/>
                <a:ext cx="225425" cy="487362"/>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Google Shape;188;p28"/>
              <p:cNvSpPr/>
              <p:nvPr/>
            </p:nvSpPr>
            <p:spPr>
              <a:xfrm>
                <a:off x="3071813" y="2692287"/>
                <a:ext cx="230188" cy="201612"/>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89" name="Google Shape;189;p28"/>
            <p:cNvGrpSpPr/>
            <p:nvPr/>
          </p:nvGrpSpPr>
          <p:grpSpPr>
            <a:xfrm flipH="1">
              <a:off x="6078601" y="904761"/>
              <a:ext cx="491493" cy="404558"/>
              <a:chOff x="1928813" y="1763600"/>
              <a:chExt cx="1373188" cy="1130300"/>
            </a:xfrm>
          </p:grpSpPr>
          <p:sp>
            <p:nvSpPr>
              <p:cNvPr id="190" name="Google Shape;190;p28"/>
              <p:cNvSpPr/>
              <p:nvPr/>
            </p:nvSpPr>
            <p:spPr>
              <a:xfrm>
                <a:off x="1928813" y="2747850"/>
                <a:ext cx="231775" cy="14605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 name="Google Shape;191;p28"/>
              <p:cNvSpPr/>
              <p:nvPr/>
            </p:nvSpPr>
            <p:spPr>
              <a:xfrm>
                <a:off x="2160588" y="2473212"/>
                <a:ext cx="223838" cy="420687"/>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 name="Google Shape;192;p28"/>
              <p:cNvSpPr/>
              <p:nvPr/>
            </p:nvSpPr>
            <p:spPr>
              <a:xfrm>
                <a:off x="2384425" y="2060462"/>
                <a:ext cx="231775" cy="833437"/>
              </a:xfrm>
              <a:prstGeom prst="rect">
                <a:avLst/>
              </a:prstGeom>
              <a:solidFill>
                <a:srgbClr val="464F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 name="Google Shape;193;p28"/>
              <p:cNvSpPr/>
              <p:nvPr/>
            </p:nvSpPr>
            <p:spPr>
              <a:xfrm>
                <a:off x="2616200" y="1763600"/>
                <a:ext cx="230188" cy="1130300"/>
              </a:xfrm>
              <a:prstGeom prst="rect">
                <a:avLst/>
              </a:prstGeom>
              <a:solidFill>
                <a:srgbClr val="1C2B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 name="Google Shape;194;p28"/>
              <p:cNvSpPr/>
              <p:nvPr/>
            </p:nvSpPr>
            <p:spPr>
              <a:xfrm>
                <a:off x="2846388" y="2406537"/>
                <a:ext cx="225425" cy="487362"/>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 name="Google Shape;195;p28"/>
              <p:cNvSpPr/>
              <p:nvPr/>
            </p:nvSpPr>
            <p:spPr>
              <a:xfrm>
                <a:off x="3071813" y="2692287"/>
                <a:ext cx="230188" cy="201612"/>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sp>
        <p:nvSpPr>
          <p:cNvPr id="53" name="Google Shape;196;p28">
            <a:extLst>
              <a:ext uri="{FF2B5EF4-FFF2-40B4-BE49-F238E27FC236}">
                <a16:creationId xmlns:a16="http://schemas.microsoft.com/office/drawing/2014/main" id="{0592F168-1D84-424C-998D-9B2B82344AE9}"/>
              </a:ext>
            </a:extLst>
          </p:cNvPr>
          <p:cNvSpPr/>
          <p:nvPr/>
        </p:nvSpPr>
        <p:spPr>
          <a:xfrm>
            <a:off x="769318" y="2893923"/>
            <a:ext cx="2975174" cy="46166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 dirty="0">
                <a:solidFill>
                  <a:schemeClr val="lt1"/>
                </a:solidFill>
                <a:latin typeface="Calibri"/>
                <a:ea typeface="Calibri"/>
                <a:cs typeface="Calibri"/>
                <a:sym typeface="Calibri"/>
              </a:rPr>
              <a:t>Wang Yang:</a:t>
            </a:r>
          </a:p>
          <a:p>
            <a:pPr marL="0" marR="0" lvl="0" indent="0" rtl="0">
              <a:spcBef>
                <a:spcPts val="0"/>
              </a:spcBef>
              <a:spcAft>
                <a:spcPts val="0"/>
              </a:spcAft>
              <a:buNone/>
            </a:pPr>
            <a:endParaRPr lang="en" dirty="0">
              <a:solidFill>
                <a:schemeClr val="lt1"/>
              </a:solidFill>
              <a:latin typeface="Calibri"/>
              <a:ea typeface="Calibri"/>
              <a:cs typeface="Calibri"/>
              <a:sym typeface="Calibri"/>
            </a:endParaRPr>
          </a:p>
          <a:p>
            <a:pPr marL="0" marR="0" lvl="0" indent="0" algn="ctr" rtl="0">
              <a:spcBef>
                <a:spcPts val="0"/>
              </a:spcBef>
              <a:spcAft>
                <a:spcPts val="0"/>
              </a:spcAft>
              <a:buNone/>
            </a:pPr>
            <a:endParaRPr sz="2400" dirty="0">
              <a:solidFill>
                <a:schemeClr val="lt1"/>
              </a:solidFill>
              <a:latin typeface="Calibri"/>
              <a:ea typeface="Calibri"/>
              <a:cs typeface="Calibri"/>
              <a:sym typeface="Calibri"/>
            </a:endParaRPr>
          </a:p>
        </p:txBody>
      </p:sp>
      <p:sp>
        <p:nvSpPr>
          <p:cNvPr id="55" name="Google Shape;196;p28">
            <a:extLst>
              <a:ext uri="{FF2B5EF4-FFF2-40B4-BE49-F238E27FC236}">
                <a16:creationId xmlns:a16="http://schemas.microsoft.com/office/drawing/2014/main" id="{1F1439BB-AFE9-6243-99C1-4C99092C38C3}"/>
              </a:ext>
            </a:extLst>
          </p:cNvPr>
          <p:cNvSpPr/>
          <p:nvPr/>
        </p:nvSpPr>
        <p:spPr>
          <a:xfrm>
            <a:off x="4999549" y="3905992"/>
            <a:ext cx="2975174" cy="46166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 dirty="0">
                <a:solidFill>
                  <a:schemeClr val="lt1"/>
                </a:solidFill>
                <a:latin typeface="Calibri"/>
                <a:ea typeface="Calibri"/>
                <a:cs typeface="Calibri"/>
                <a:sym typeface="Calibri"/>
              </a:rPr>
              <a:t>Zhang Xiao:</a:t>
            </a:r>
          </a:p>
          <a:p>
            <a:pPr marL="0" marR="0" lvl="0" indent="0" rtl="0">
              <a:spcBef>
                <a:spcPts val="0"/>
              </a:spcBef>
              <a:spcAft>
                <a:spcPts val="0"/>
              </a:spcAft>
              <a:buNone/>
            </a:pPr>
            <a:endParaRPr lang="en" dirty="0">
              <a:solidFill>
                <a:schemeClr val="lt1"/>
              </a:solidFill>
              <a:latin typeface="Calibri"/>
              <a:ea typeface="Calibri"/>
              <a:cs typeface="Calibri"/>
              <a:sym typeface="Calibri"/>
            </a:endParaRPr>
          </a:p>
          <a:p>
            <a:pPr marL="0" marR="0" lvl="0" indent="0" algn="ctr" rtl="0">
              <a:spcBef>
                <a:spcPts val="0"/>
              </a:spcBef>
              <a:spcAft>
                <a:spcPts val="0"/>
              </a:spcAft>
              <a:buNone/>
            </a:pPr>
            <a:endParaRPr sz="2400" dirty="0">
              <a:solidFill>
                <a:schemeClr val="lt1"/>
              </a:solidFill>
              <a:latin typeface="Calibri"/>
              <a:ea typeface="Calibri"/>
              <a:cs typeface="Calibri"/>
              <a:sym typeface="Calibri"/>
            </a:endParaRPr>
          </a:p>
        </p:txBody>
      </p:sp>
      <p:graphicFrame>
        <p:nvGraphicFramePr>
          <p:cNvPr id="2" name="Table 1"/>
          <p:cNvGraphicFramePr>
            <a:graphicFrameLocks noGrp="1"/>
          </p:cNvGraphicFramePr>
          <p:nvPr>
            <p:extLst>
              <p:ext uri="{D42A27DB-BD31-4B8C-83A1-F6EECF244321}">
                <p14:modId xmlns:p14="http://schemas.microsoft.com/office/powerpoint/2010/main" val="2575858684"/>
              </p:ext>
            </p:extLst>
          </p:nvPr>
        </p:nvGraphicFramePr>
        <p:xfrm>
          <a:off x="884583" y="1516302"/>
          <a:ext cx="7533859" cy="2851352"/>
        </p:xfrm>
        <a:graphic>
          <a:graphicData uri="http://schemas.openxmlformats.org/drawingml/2006/table">
            <a:tbl>
              <a:tblPr firstRow="1" bandRow="1">
                <a:tableStyleId>{5C22544A-7EE6-4342-B048-85BDC9FD1C3A}</a:tableStyleId>
              </a:tblPr>
              <a:tblGrid>
                <a:gridCol w="526774">
                  <a:extLst>
                    <a:ext uri="{9D8B030D-6E8A-4147-A177-3AD203B41FA5}">
                      <a16:colId xmlns:a16="http://schemas.microsoft.com/office/drawing/2014/main" val="20000"/>
                    </a:ext>
                  </a:extLst>
                </a:gridCol>
                <a:gridCol w="1669773">
                  <a:extLst>
                    <a:ext uri="{9D8B030D-6E8A-4147-A177-3AD203B41FA5}">
                      <a16:colId xmlns:a16="http://schemas.microsoft.com/office/drawing/2014/main" val="20001"/>
                    </a:ext>
                  </a:extLst>
                </a:gridCol>
                <a:gridCol w="1331844">
                  <a:extLst>
                    <a:ext uri="{9D8B030D-6E8A-4147-A177-3AD203B41FA5}">
                      <a16:colId xmlns:a16="http://schemas.microsoft.com/office/drawing/2014/main" val="20002"/>
                    </a:ext>
                  </a:extLst>
                </a:gridCol>
                <a:gridCol w="4005468">
                  <a:extLst>
                    <a:ext uri="{9D8B030D-6E8A-4147-A177-3AD203B41FA5}">
                      <a16:colId xmlns:a16="http://schemas.microsoft.com/office/drawing/2014/main" val="20003"/>
                    </a:ext>
                  </a:extLst>
                </a:gridCol>
              </a:tblGrid>
              <a:tr h="407336">
                <a:tc>
                  <a:txBody>
                    <a:bodyPr/>
                    <a:lstStyle/>
                    <a:p>
                      <a:pPr algn="ctr"/>
                      <a:r>
                        <a:rPr lang="en-US" dirty="0"/>
                        <a:t>No. </a:t>
                      </a:r>
                    </a:p>
                  </a:txBody>
                  <a:tcPr/>
                </a:tc>
                <a:tc>
                  <a:txBody>
                    <a:bodyPr/>
                    <a:lstStyle/>
                    <a:p>
                      <a:pPr algn="ctr"/>
                      <a:r>
                        <a:rPr lang="en-US" dirty="0"/>
                        <a:t>Name</a:t>
                      </a:r>
                    </a:p>
                  </a:txBody>
                  <a:tcPr/>
                </a:tc>
                <a:tc>
                  <a:txBody>
                    <a:bodyPr/>
                    <a:lstStyle/>
                    <a:p>
                      <a:pPr algn="ctr"/>
                      <a:r>
                        <a:rPr lang="en-US" dirty="0"/>
                        <a:t>UID</a:t>
                      </a:r>
                    </a:p>
                  </a:txBody>
                  <a:tcPr/>
                </a:tc>
                <a:tc>
                  <a:txBody>
                    <a:bodyPr/>
                    <a:lstStyle/>
                    <a:p>
                      <a:pPr algn="ctr"/>
                      <a:r>
                        <a:rPr lang="en-US" dirty="0"/>
                        <a:t>Duties</a:t>
                      </a:r>
                    </a:p>
                  </a:txBody>
                  <a:tcPr/>
                </a:tc>
                <a:extLst>
                  <a:ext uri="{0D108BD9-81ED-4DB2-BD59-A6C34878D82A}">
                    <a16:rowId xmlns:a16="http://schemas.microsoft.com/office/drawing/2014/main" val="10000"/>
                  </a:ext>
                </a:extLst>
              </a:tr>
              <a:tr h="407336">
                <a:tc>
                  <a:txBody>
                    <a:bodyPr/>
                    <a:lstStyle/>
                    <a:p>
                      <a:pPr algn="ctr"/>
                      <a:r>
                        <a:rPr lang="en-US" dirty="0"/>
                        <a:t>1</a:t>
                      </a:r>
                    </a:p>
                  </a:txBody>
                  <a:tcPr/>
                </a:tc>
                <a:tc>
                  <a:txBody>
                    <a:bodyPr/>
                    <a:lstStyle/>
                    <a:p>
                      <a:pPr algn="ctr"/>
                      <a:r>
                        <a:rPr lang="en-US" sz="1400" b="0" i="0" u="none" strike="noStrike" cap="none" dirty="0">
                          <a:solidFill>
                            <a:schemeClr val="dk1"/>
                          </a:solidFill>
                          <a:effectLst/>
                          <a:latin typeface="+mn-lt"/>
                          <a:ea typeface="+mn-ea"/>
                          <a:cs typeface="+mn-cs"/>
                          <a:sym typeface="Arial"/>
                        </a:rPr>
                        <a:t>Chen </a:t>
                      </a:r>
                      <a:r>
                        <a:rPr lang="en-US" sz="1400" b="0" i="0" u="none" strike="noStrike" cap="none" dirty="0" err="1">
                          <a:solidFill>
                            <a:schemeClr val="dk1"/>
                          </a:solidFill>
                          <a:effectLst/>
                          <a:latin typeface="+mn-lt"/>
                          <a:ea typeface="+mn-ea"/>
                          <a:cs typeface="+mn-cs"/>
                          <a:sym typeface="Arial"/>
                        </a:rPr>
                        <a:t>Jiaojiao</a:t>
                      </a:r>
                      <a:r>
                        <a:rPr lang="en-US" dirty="0">
                          <a:effectLst/>
                        </a:rPr>
                        <a:t> </a:t>
                      </a:r>
                      <a:endParaRPr lang="en-US" dirty="0"/>
                    </a:p>
                  </a:txBody>
                  <a:tcPr/>
                </a:tc>
                <a:tc>
                  <a:txBody>
                    <a:bodyPr/>
                    <a:lstStyle/>
                    <a:p>
                      <a:pPr algn="ctr"/>
                      <a:r>
                        <a:rPr lang="en-US" sz="1400" b="0" i="0" u="none" strike="noStrike" cap="none" dirty="0">
                          <a:solidFill>
                            <a:schemeClr val="dk1"/>
                          </a:solidFill>
                          <a:effectLst/>
                          <a:latin typeface="+mn-lt"/>
                          <a:ea typeface="+mn-ea"/>
                          <a:cs typeface="+mn-cs"/>
                          <a:sym typeface="Arial"/>
                        </a:rPr>
                        <a:t>3035675579</a:t>
                      </a:r>
                      <a:r>
                        <a:rPr lang="en-US" dirty="0">
                          <a:effectLst/>
                        </a:rPr>
                        <a:t> </a:t>
                      </a:r>
                      <a:endParaRPr lang="en-US" dirty="0"/>
                    </a:p>
                  </a:txBody>
                  <a:tcPr/>
                </a:tc>
                <a:tc>
                  <a:txBody>
                    <a:bodyPr/>
                    <a:lstStyle/>
                    <a:p>
                      <a:pPr algn="ctr"/>
                      <a:r>
                        <a:rPr lang="en-US" dirty="0"/>
                        <a:t>C</a:t>
                      </a:r>
                      <a:r>
                        <a:rPr lang="en-US" altLang="zh-CN" dirty="0"/>
                        <a:t>oding,</a:t>
                      </a:r>
                      <a:r>
                        <a:rPr lang="zh-CN" altLang="en-US" dirty="0"/>
                        <a:t> </a:t>
                      </a:r>
                      <a:r>
                        <a:rPr lang="en-US" altLang="zh-CN" dirty="0"/>
                        <a:t>Modeling, Report Writing</a:t>
                      </a:r>
                      <a:endParaRPr lang="en-US" dirty="0"/>
                    </a:p>
                  </a:txBody>
                  <a:tcPr/>
                </a:tc>
                <a:extLst>
                  <a:ext uri="{0D108BD9-81ED-4DB2-BD59-A6C34878D82A}">
                    <a16:rowId xmlns:a16="http://schemas.microsoft.com/office/drawing/2014/main" val="10001"/>
                  </a:ext>
                </a:extLst>
              </a:tr>
              <a:tr h="407336">
                <a:tc>
                  <a:txBody>
                    <a:bodyPr/>
                    <a:lstStyle/>
                    <a:p>
                      <a:pPr algn="ctr"/>
                      <a:r>
                        <a:rPr lang="en-US"/>
                        <a:t>2</a:t>
                      </a:r>
                      <a:endParaRPr lang="en-US" dirty="0"/>
                    </a:p>
                  </a:txBody>
                  <a:tcPr/>
                </a:tc>
                <a:tc>
                  <a:txBody>
                    <a:bodyPr/>
                    <a:lstStyle/>
                    <a:p>
                      <a:pPr algn="ctr"/>
                      <a:r>
                        <a:rPr lang="en-US" sz="1400" b="0" i="0" u="none" strike="noStrike" cap="none" dirty="0">
                          <a:solidFill>
                            <a:schemeClr val="dk1"/>
                          </a:solidFill>
                          <a:effectLst/>
                          <a:latin typeface="+mn-lt"/>
                          <a:ea typeface="+mn-ea"/>
                          <a:cs typeface="+mn-cs"/>
                          <a:sym typeface="Arial"/>
                        </a:rPr>
                        <a:t>Tang </a:t>
                      </a:r>
                      <a:r>
                        <a:rPr lang="en-US" sz="1400" b="0" i="0" u="none" strike="noStrike" cap="none" dirty="0" err="1">
                          <a:solidFill>
                            <a:schemeClr val="dk1"/>
                          </a:solidFill>
                          <a:effectLst/>
                          <a:latin typeface="+mn-lt"/>
                          <a:ea typeface="+mn-ea"/>
                          <a:cs typeface="+mn-cs"/>
                          <a:sym typeface="Arial"/>
                        </a:rPr>
                        <a:t>Xiaojun</a:t>
                      </a:r>
                      <a:r>
                        <a:rPr lang="en-US" dirty="0">
                          <a:effectLst/>
                        </a:rPr>
                        <a:t> </a:t>
                      </a:r>
                      <a:endParaRPr lang="en-US" dirty="0"/>
                    </a:p>
                  </a:txBody>
                  <a:tcPr/>
                </a:tc>
                <a:tc>
                  <a:txBody>
                    <a:bodyPr/>
                    <a:lstStyle/>
                    <a:p>
                      <a:pPr algn="ctr"/>
                      <a:r>
                        <a:rPr lang="en-US" sz="1400" b="0" i="0" u="none" strike="noStrike" cap="none" dirty="0">
                          <a:solidFill>
                            <a:schemeClr val="dk1"/>
                          </a:solidFill>
                          <a:effectLst/>
                          <a:latin typeface="+mn-lt"/>
                          <a:ea typeface="+mn-ea"/>
                          <a:cs typeface="+mn-cs"/>
                          <a:sym typeface="Arial"/>
                        </a:rPr>
                        <a:t>3035675048</a:t>
                      </a:r>
                      <a:r>
                        <a:rPr lang="en-US" dirty="0">
                          <a:effectLst/>
                        </a:rPr>
                        <a:t> </a:t>
                      </a:r>
                      <a:endParaRPr lang="en-US" dirty="0"/>
                    </a:p>
                  </a:txBody>
                  <a:tcPr/>
                </a:tc>
                <a:tc>
                  <a:txBody>
                    <a:bodyPr/>
                    <a:lstStyle/>
                    <a:p>
                      <a:pPr algn="ctr"/>
                      <a:r>
                        <a:rPr lang="en-US" dirty="0"/>
                        <a:t>Data and Paper Search, Report Writing</a:t>
                      </a:r>
                    </a:p>
                  </a:txBody>
                  <a:tcPr/>
                </a:tc>
                <a:extLst>
                  <a:ext uri="{0D108BD9-81ED-4DB2-BD59-A6C34878D82A}">
                    <a16:rowId xmlns:a16="http://schemas.microsoft.com/office/drawing/2014/main" val="10002"/>
                  </a:ext>
                </a:extLst>
              </a:tr>
              <a:tr h="407336">
                <a:tc>
                  <a:txBody>
                    <a:bodyPr/>
                    <a:lstStyle/>
                    <a:p>
                      <a:pPr algn="ctr"/>
                      <a:r>
                        <a:rPr lang="en-US" dirty="0"/>
                        <a:t>3</a:t>
                      </a:r>
                    </a:p>
                  </a:txBody>
                  <a:tcPr/>
                </a:tc>
                <a:tc>
                  <a:txBody>
                    <a:bodyPr/>
                    <a:lstStyle/>
                    <a:p>
                      <a:pPr algn="ctr"/>
                      <a:r>
                        <a:rPr lang="en-US" sz="1400" b="0" i="0" u="none" strike="noStrike" cap="none" dirty="0">
                          <a:solidFill>
                            <a:schemeClr val="dk1"/>
                          </a:solidFill>
                          <a:effectLst/>
                          <a:latin typeface="+mn-lt"/>
                          <a:ea typeface="+mn-ea"/>
                          <a:cs typeface="+mn-cs"/>
                          <a:sym typeface="Arial"/>
                        </a:rPr>
                        <a:t>Wang Yang</a:t>
                      </a:r>
                      <a:r>
                        <a:rPr lang="en-US" dirty="0">
                          <a:effectLst/>
                        </a:rPr>
                        <a:t> </a:t>
                      </a:r>
                      <a:endParaRPr lang="en-US" dirty="0"/>
                    </a:p>
                  </a:txBody>
                  <a:tcPr/>
                </a:tc>
                <a:tc>
                  <a:txBody>
                    <a:bodyPr/>
                    <a:lstStyle/>
                    <a:p>
                      <a:pPr algn="ctr"/>
                      <a:r>
                        <a:rPr lang="en-US" sz="1400" b="0" i="0" u="none" strike="noStrike" cap="none" dirty="0">
                          <a:solidFill>
                            <a:schemeClr val="dk1"/>
                          </a:solidFill>
                          <a:effectLst/>
                          <a:latin typeface="+mn-lt"/>
                          <a:ea typeface="+mn-ea"/>
                          <a:cs typeface="+mn-cs"/>
                          <a:sym typeface="Arial"/>
                        </a:rPr>
                        <a:t>3035675282</a:t>
                      </a:r>
                      <a:r>
                        <a:rPr lang="en-US" dirty="0">
                          <a:effectLst/>
                        </a:rPr>
                        <a:t> </a:t>
                      </a:r>
                      <a:endParaRPr lang="en-US" dirty="0"/>
                    </a:p>
                  </a:txBody>
                  <a:tcPr/>
                </a:tc>
                <a:tc>
                  <a:txBody>
                    <a:bodyPr/>
                    <a:lstStyle/>
                    <a:p>
                      <a:pPr algn="ctr"/>
                      <a:r>
                        <a:rPr lang="en-US" altLang="zh-CN" dirty="0"/>
                        <a:t>Report Writing</a:t>
                      </a:r>
                      <a:endParaRPr lang="en-US" dirty="0"/>
                    </a:p>
                  </a:txBody>
                  <a:tcPr/>
                </a:tc>
                <a:extLst>
                  <a:ext uri="{0D108BD9-81ED-4DB2-BD59-A6C34878D82A}">
                    <a16:rowId xmlns:a16="http://schemas.microsoft.com/office/drawing/2014/main" val="10003"/>
                  </a:ext>
                </a:extLst>
              </a:tr>
              <a:tr h="407336">
                <a:tc>
                  <a:txBody>
                    <a:bodyPr/>
                    <a:lstStyle/>
                    <a:p>
                      <a:pPr algn="ctr"/>
                      <a:r>
                        <a:rPr lang="en-US" dirty="0"/>
                        <a:t>4</a:t>
                      </a:r>
                    </a:p>
                  </a:txBody>
                  <a:tcPr/>
                </a:tc>
                <a:tc>
                  <a:txBody>
                    <a:bodyPr/>
                    <a:lstStyle/>
                    <a:p>
                      <a:pPr algn="ctr"/>
                      <a:r>
                        <a:rPr lang="en-US" sz="1400" b="0" i="0" u="none" strike="noStrike" cap="none" dirty="0" err="1">
                          <a:solidFill>
                            <a:schemeClr val="dk1"/>
                          </a:solidFill>
                          <a:effectLst/>
                          <a:latin typeface="+mn-lt"/>
                          <a:ea typeface="+mn-ea"/>
                          <a:cs typeface="+mn-cs"/>
                          <a:sym typeface="Arial"/>
                        </a:rPr>
                        <a:t>Xie</a:t>
                      </a:r>
                      <a:r>
                        <a:rPr lang="en-US" sz="1400" b="0" i="0" u="none" strike="noStrike" cap="none" dirty="0">
                          <a:solidFill>
                            <a:schemeClr val="dk1"/>
                          </a:solidFill>
                          <a:effectLst/>
                          <a:latin typeface="+mn-lt"/>
                          <a:ea typeface="+mn-ea"/>
                          <a:cs typeface="+mn-cs"/>
                          <a:sym typeface="Arial"/>
                        </a:rPr>
                        <a:t> </a:t>
                      </a:r>
                      <a:r>
                        <a:rPr lang="en-US" sz="1400" b="0" i="0" u="none" strike="noStrike" cap="none" dirty="0" err="1">
                          <a:solidFill>
                            <a:schemeClr val="dk1"/>
                          </a:solidFill>
                          <a:effectLst/>
                          <a:latin typeface="+mn-lt"/>
                          <a:ea typeface="+mn-ea"/>
                          <a:cs typeface="+mn-cs"/>
                          <a:sym typeface="Arial"/>
                        </a:rPr>
                        <a:t>Siyang</a:t>
                      </a:r>
                      <a:r>
                        <a:rPr lang="en-US" dirty="0">
                          <a:effectLst/>
                        </a:rPr>
                        <a:t> </a:t>
                      </a:r>
                      <a:endParaRPr lang="en-US" dirty="0"/>
                    </a:p>
                  </a:txBody>
                  <a:tcPr/>
                </a:tc>
                <a:tc>
                  <a:txBody>
                    <a:bodyPr/>
                    <a:lstStyle/>
                    <a:p>
                      <a:pPr algn="ctr"/>
                      <a:r>
                        <a:rPr lang="en-US" sz="1400" b="0" i="0" u="none" strike="noStrike" cap="none" dirty="0">
                          <a:solidFill>
                            <a:schemeClr val="dk1"/>
                          </a:solidFill>
                          <a:effectLst/>
                          <a:latin typeface="+mn-lt"/>
                          <a:ea typeface="+mn-ea"/>
                          <a:cs typeface="+mn-cs"/>
                          <a:sym typeface="Arial"/>
                        </a:rPr>
                        <a:t>3035675323</a:t>
                      </a:r>
                      <a:r>
                        <a:rPr lang="en-US" dirty="0">
                          <a:effectLst/>
                        </a:rPr>
                        <a:t> </a:t>
                      </a:r>
                      <a:endParaRPr lang="en-US" dirty="0"/>
                    </a:p>
                  </a:txBody>
                  <a:tcPr/>
                </a:tc>
                <a:tc>
                  <a:txBody>
                    <a:bodyPr/>
                    <a:lstStyle/>
                    <a:p>
                      <a:pPr algn="ctr"/>
                      <a:r>
                        <a:rPr lang="en-US" altLang="zh-CN" dirty="0"/>
                        <a:t>Coding,</a:t>
                      </a:r>
                      <a:r>
                        <a:rPr lang="zh-CN" altLang="en-US" dirty="0"/>
                        <a:t> </a:t>
                      </a:r>
                      <a:r>
                        <a:rPr lang="en-US" altLang="zh-CN" dirty="0"/>
                        <a:t>Modeling, Files Sorting</a:t>
                      </a:r>
                      <a:endParaRPr lang="en-US" dirty="0"/>
                    </a:p>
                  </a:txBody>
                  <a:tcPr/>
                </a:tc>
                <a:extLst>
                  <a:ext uri="{0D108BD9-81ED-4DB2-BD59-A6C34878D82A}">
                    <a16:rowId xmlns:a16="http://schemas.microsoft.com/office/drawing/2014/main" val="10004"/>
                  </a:ext>
                </a:extLst>
              </a:tr>
              <a:tr h="407336">
                <a:tc>
                  <a:txBody>
                    <a:bodyPr/>
                    <a:lstStyle/>
                    <a:p>
                      <a:pPr algn="ctr"/>
                      <a:r>
                        <a:rPr lang="en-US" dirty="0"/>
                        <a:t>5</a:t>
                      </a:r>
                    </a:p>
                  </a:txBody>
                  <a:tcPr/>
                </a:tc>
                <a:tc>
                  <a:txBody>
                    <a:bodyPr/>
                    <a:lstStyle/>
                    <a:p>
                      <a:pPr algn="ctr"/>
                      <a:r>
                        <a:rPr lang="en-US" sz="1400" b="0" i="0" u="none" strike="noStrike" cap="none" dirty="0">
                          <a:solidFill>
                            <a:schemeClr val="dk1"/>
                          </a:solidFill>
                          <a:effectLst/>
                          <a:latin typeface="+mn-lt"/>
                          <a:ea typeface="+mn-ea"/>
                          <a:cs typeface="+mn-cs"/>
                          <a:sym typeface="Arial"/>
                        </a:rPr>
                        <a:t>Yan </a:t>
                      </a:r>
                      <a:r>
                        <a:rPr lang="en-US" sz="1400" b="0" i="0" u="none" strike="noStrike" cap="none" dirty="0" err="1">
                          <a:solidFill>
                            <a:schemeClr val="dk1"/>
                          </a:solidFill>
                          <a:effectLst/>
                          <a:latin typeface="+mn-lt"/>
                          <a:ea typeface="+mn-ea"/>
                          <a:cs typeface="+mn-cs"/>
                          <a:sym typeface="Arial"/>
                        </a:rPr>
                        <a:t>Shujie</a:t>
                      </a:r>
                      <a:r>
                        <a:rPr lang="en-US" dirty="0">
                          <a:effectLst/>
                        </a:rPr>
                        <a:t> </a:t>
                      </a:r>
                      <a:endParaRPr lang="en-US" dirty="0"/>
                    </a:p>
                  </a:txBody>
                  <a:tcPr/>
                </a:tc>
                <a:tc>
                  <a:txBody>
                    <a:bodyPr/>
                    <a:lstStyle/>
                    <a:p>
                      <a:pPr algn="ctr"/>
                      <a:r>
                        <a:rPr lang="en-US" sz="1400" b="0" i="0" u="none" strike="noStrike" cap="none" dirty="0">
                          <a:solidFill>
                            <a:schemeClr val="dk1"/>
                          </a:solidFill>
                          <a:effectLst/>
                          <a:latin typeface="+mn-lt"/>
                          <a:ea typeface="+mn-ea"/>
                          <a:cs typeface="+mn-cs"/>
                          <a:sym typeface="Arial"/>
                        </a:rPr>
                        <a:t>3035674460</a:t>
                      </a:r>
                      <a:r>
                        <a:rPr lang="en-US" dirty="0">
                          <a:effectLst/>
                        </a:rPr>
                        <a:t> </a:t>
                      </a:r>
                      <a:endParaRPr lang="en-US" dirty="0"/>
                    </a:p>
                  </a:txBody>
                  <a:tcPr/>
                </a:tc>
                <a:tc>
                  <a:txBody>
                    <a:bodyPr/>
                    <a:lstStyle/>
                    <a:p>
                      <a:pPr algn="ctr"/>
                      <a:r>
                        <a:rPr lang="en-US" altLang="zh-CN" dirty="0"/>
                        <a:t>Report Writing</a:t>
                      </a:r>
                      <a:endParaRPr lang="en-US" dirty="0"/>
                    </a:p>
                  </a:txBody>
                  <a:tcPr/>
                </a:tc>
                <a:extLst>
                  <a:ext uri="{0D108BD9-81ED-4DB2-BD59-A6C34878D82A}">
                    <a16:rowId xmlns:a16="http://schemas.microsoft.com/office/drawing/2014/main" val="10005"/>
                  </a:ext>
                </a:extLst>
              </a:tr>
              <a:tr h="407336">
                <a:tc>
                  <a:txBody>
                    <a:bodyPr/>
                    <a:lstStyle/>
                    <a:p>
                      <a:pPr algn="ctr"/>
                      <a:r>
                        <a:rPr lang="en-US" dirty="0"/>
                        <a:t>6</a:t>
                      </a:r>
                    </a:p>
                  </a:txBody>
                  <a:tcPr/>
                </a:tc>
                <a:tc>
                  <a:txBody>
                    <a:bodyPr/>
                    <a:lstStyle/>
                    <a:p>
                      <a:pPr algn="ctr"/>
                      <a:r>
                        <a:rPr lang="en-US" sz="1400" b="0" i="0" u="none" strike="noStrike" cap="none" dirty="0">
                          <a:solidFill>
                            <a:schemeClr val="dk1"/>
                          </a:solidFill>
                          <a:effectLst/>
                          <a:latin typeface="+mn-lt"/>
                          <a:ea typeface="+mn-ea"/>
                          <a:cs typeface="+mn-cs"/>
                          <a:sym typeface="Arial"/>
                        </a:rPr>
                        <a:t>Zhang Xiao</a:t>
                      </a:r>
                      <a:r>
                        <a:rPr lang="en-US" dirty="0">
                          <a:effectLst/>
                        </a:rPr>
                        <a:t> </a:t>
                      </a:r>
                      <a:endParaRPr lang="en-US" dirty="0"/>
                    </a:p>
                  </a:txBody>
                  <a:tcPr/>
                </a:tc>
                <a:tc>
                  <a:txBody>
                    <a:bodyPr/>
                    <a:lstStyle/>
                    <a:p>
                      <a:pPr algn="ctr"/>
                      <a:r>
                        <a:rPr lang="en-US" sz="1400" b="0" i="0" u="none" strike="noStrike" cap="none" dirty="0">
                          <a:solidFill>
                            <a:schemeClr val="dk1"/>
                          </a:solidFill>
                          <a:effectLst/>
                          <a:latin typeface="+mn-lt"/>
                          <a:ea typeface="+mn-ea"/>
                          <a:cs typeface="+mn-cs"/>
                          <a:sym typeface="Arial"/>
                        </a:rPr>
                        <a:t>3035675634</a:t>
                      </a:r>
                      <a:r>
                        <a:rPr lang="en-US" dirty="0">
                          <a:effectLst/>
                        </a:rPr>
                        <a:t>  </a:t>
                      </a:r>
                      <a:endParaRPr lang="en-US" dirty="0"/>
                    </a:p>
                  </a:txBody>
                  <a:tcPr/>
                </a:tc>
                <a:tc>
                  <a:txBody>
                    <a:bodyPr/>
                    <a:lstStyle/>
                    <a:p>
                      <a:pPr algn="ctr"/>
                      <a:r>
                        <a:rPr lang="en-US" altLang="zh-CN" dirty="0"/>
                        <a:t>PPT</a:t>
                      </a:r>
                      <a:r>
                        <a:rPr lang="zh-CN" altLang="en-US" dirty="0"/>
                        <a:t> </a:t>
                      </a:r>
                      <a:r>
                        <a:rPr lang="en-US" altLang="zh-CN" dirty="0"/>
                        <a:t>Slides Making, Video Clipping</a:t>
                      </a:r>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534736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46"/>
          <p:cNvSpPr txBox="1">
            <a:spLocks noGrp="1"/>
          </p:cNvSpPr>
          <p:nvPr>
            <p:ph type="sldNum" idx="12"/>
          </p:nvPr>
        </p:nvSpPr>
        <p:spPr>
          <a:xfrm>
            <a:off x="7649248" y="261670"/>
            <a:ext cx="2133600" cy="274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827" name="Google Shape;827;p46"/>
          <p:cNvSpPr/>
          <p:nvPr/>
        </p:nvSpPr>
        <p:spPr>
          <a:xfrm>
            <a:off x="252453" y="286512"/>
            <a:ext cx="155400" cy="4572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828" name="Google Shape;828;p46"/>
          <p:cNvCxnSpPr/>
          <p:nvPr/>
        </p:nvCxnSpPr>
        <p:spPr>
          <a:xfrm>
            <a:off x="502920" y="286512"/>
            <a:ext cx="0" cy="457200"/>
          </a:xfrm>
          <a:prstGeom prst="straightConnector1">
            <a:avLst/>
          </a:prstGeom>
          <a:noFill/>
          <a:ln w="38100" cap="flat" cmpd="sng">
            <a:solidFill>
              <a:schemeClr val="accent2"/>
            </a:solidFill>
            <a:prstDash val="solid"/>
            <a:round/>
            <a:headEnd type="none" w="sm" len="sm"/>
            <a:tailEnd type="none" w="sm" len="sm"/>
          </a:ln>
        </p:spPr>
      </p:cxnSp>
      <p:sp>
        <p:nvSpPr>
          <p:cNvPr id="26" name="Google Shape;858;p47">
            <a:extLst>
              <a:ext uri="{FF2B5EF4-FFF2-40B4-BE49-F238E27FC236}">
                <a16:creationId xmlns:a16="http://schemas.microsoft.com/office/drawing/2014/main" id="{23F58FE4-D06B-42CA-BC44-0F9A85CB1A93}"/>
              </a:ext>
            </a:extLst>
          </p:cNvPr>
          <p:cNvSpPr/>
          <p:nvPr/>
        </p:nvSpPr>
        <p:spPr>
          <a:xfrm>
            <a:off x="512210" y="196070"/>
            <a:ext cx="3181957" cy="54764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US" sz="3200" b="1" dirty="0">
                <a:solidFill>
                  <a:schemeClr val="accent2"/>
                </a:solidFill>
                <a:latin typeface="Arimo"/>
                <a:ea typeface="Arimo"/>
                <a:cs typeface="Arimo"/>
                <a:sym typeface="Arimo"/>
              </a:rPr>
              <a:t>Results</a:t>
            </a:r>
            <a:endParaRPr sz="3200" b="1" dirty="0">
              <a:solidFill>
                <a:schemeClr val="accent2"/>
              </a:solidFill>
              <a:latin typeface="Arimo"/>
              <a:ea typeface="Arimo"/>
              <a:cs typeface="Arimo"/>
              <a:sym typeface="Arimo"/>
            </a:endParaRPr>
          </a:p>
        </p:txBody>
      </p:sp>
      <p:pic>
        <p:nvPicPr>
          <p:cNvPr id="14" name="图片 13">
            <a:extLst>
              <a:ext uri="{FF2B5EF4-FFF2-40B4-BE49-F238E27FC236}">
                <a16:creationId xmlns:a16="http://schemas.microsoft.com/office/drawing/2014/main" id="{E09BE0F9-AD24-174D-94DE-BCF70EBBD8BA}"/>
              </a:ext>
            </a:extLst>
          </p:cNvPr>
          <p:cNvPicPr/>
          <p:nvPr/>
        </p:nvPicPr>
        <p:blipFill>
          <a:blip r:embed="rId3">
            <a:extLst>
              <a:ext uri="{28A0092B-C50C-407E-A947-70E740481C1C}">
                <a14:useLocalDpi xmlns:a14="http://schemas.microsoft.com/office/drawing/2010/main" val="0"/>
              </a:ext>
            </a:extLst>
          </a:blip>
          <a:stretch>
            <a:fillRect/>
          </a:stretch>
        </p:blipFill>
        <p:spPr>
          <a:xfrm>
            <a:off x="4887332" y="1156452"/>
            <a:ext cx="3794950" cy="2670175"/>
          </a:xfrm>
          <a:prstGeom prst="rect">
            <a:avLst/>
          </a:prstGeom>
        </p:spPr>
      </p:pic>
      <p:sp>
        <p:nvSpPr>
          <p:cNvPr id="19" name="文本框 2">
            <a:extLst>
              <a:ext uri="{FF2B5EF4-FFF2-40B4-BE49-F238E27FC236}">
                <a16:creationId xmlns:a16="http://schemas.microsoft.com/office/drawing/2014/main" id="{3C0BD052-E3F2-0941-AF32-0B4B7833C539}"/>
              </a:ext>
            </a:extLst>
          </p:cNvPr>
          <p:cNvSpPr txBox="1">
            <a:spLocks noChangeArrowheads="1"/>
          </p:cNvSpPr>
          <p:nvPr/>
        </p:nvSpPr>
        <p:spPr bwMode="auto">
          <a:xfrm>
            <a:off x="5609544" y="4161861"/>
            <a:ext cx="2724150" cy="351378"/>
          </a:xfrm>
          <a:prstGeom prst="rect">
            <a:avLst/>
          </a:prstGeom>
          <a:noFill/>
          <a:ln w="9525">
            <a:noFill/>
            <a:miter lim="800000"/>
            <a:headEnd/>
            <a:tailEnd/>
          </a:ln>
        </p:spPr>
        <p:txBody>
          <a:bodyPr rot="0" vert="horz" wrap="square" lIns="91440" tIns="45720" rIns="91440" bIns="45720" anchor="t" anchorCtr="0">
            <a:spAutoFit/>
          </a:bodyPr>
          <a:lstStyle/>
          <a:p>
            <a:pPr algn="ctr">
              <a:lnSpc>
                <a:spcPct val="115000"/>
              </a:lnSpc>
              <a:spcAft>
                <a:spcPts val="250"/>
              </a:spcAft>
            </a:pPr>
            <a:r>
              <a:rPr lang="en-US" altLang="zh-CN" sz="1600" dirty="0">
                <a:latin typeface="Arial" panose="020B0604020202020204" pitchFamily="34" charset="0"/>
                <a:ea typeface="宋体" panose="02010600030101010101" pitchFamily="2" charset="-122"/>
              </a:rPr>
              <a:t>Prediction Example</a:t>
            </a:r>
            <a:endParaRPr lang="zh-CN" sz="1600" dirty="0">
              <a:effectLst/>
              <a:latin typeface="Arial" panose="020B0604020202020204" pitchFamily="34" charset="0"/>
              <a:ea typeface="宋体" panose="02010600030101010101" pitchFamily="2" charset="-122"/>
            </a:endParaRPr>
          </a:p>
        </p:txBody>
      </p:sp>
      <p:sp>
        <p:nvSpPr>
          <p:cNvPr id="3" name="矩形 2">
            <a:extLst>
              <a:ext uri="{FF2B5EF4-FFF2-40B4-BE49-F238E27FC236}">
                <a16:creationId xmlns:a16="http://schemas.microsoft.com/office/drawing/2014/main" id="{4B325708-1E41-4FF7-905A-8535F9961509}"/>
              </a:ext>
            </a:extLst>
          </p:cNvPr>
          <p:cNvSpPr/>
          <p:nvPr/>
        </p:nvSpPr>
        <p:spPr>
          <a:xfrm>
            <a:off x="601579" y="1401088"/>
            <a:ext cx="4031252" cy="1384995"/>
          </a:xfrm>
          <a:prstGeom prst="rect">
            <a:avLst/>
          </a:prstGeom>
        </p:spPr>
        <p:txBody>
          <a:bodyPr wrap="square">
            <a:spAutoFit/>
          </a:bodyPr>
          <a:lstStyle/>
          <a:p>
            <a:r>
              <a:rPr lang="en-US" altLang="zh-CN" dirty="0">
                <a:ea typeface="Times New Roman" panose="02020603050405020304" pitchFamily="18" charset="0"/>
              </a:rPr>
              <a:t>S</a:t>
            </a:r>
            <a:r>
              <a:rPr lang="zh-CN" altLang="zh-CN" dirty="0">
                <a:ea typeface="Times New Roman" panose="02020603050405020304" pitchFamily="18" charset="0"/>
              </a:rPr>
              <a:t>ave the model parameters as ‘pth’ file for future prediction</a:t>
            </a:r>
            <a:endParaRPr lang="en-US" altLang="zh-CN" dirty="0">
              <a:ea typeface="Times New Roman" panose="02020603050405020304" pitchFamily="18" charset="0"/>
            </a:endParaRPr>
          </a:p>
          <a:p>
            <a:endParaRPr lang="en-US" altLang="zh-CN" dirty="0"/>
          </a:p>
          <a:p>
            <a:r>
              <a:rPr lang="en-US" altLang="zh-CN" dirty="0"/>
              <a:t>Reload the model</a:t>
            </a:r>
          </a:p>
          <a:p>
            <a:endParaRPr lang="en-US" altLang="zh-CN" dirty="0"/>
          </a:p>
          <a:p>
            <a:r>
              <a:rPr lang="en-US" altLang="zh-CN" dirty="0"/>
              <a:t>Predict</a:t>
            </a:r>
            <a:endParaRPr lang="zh-CN" altLang="en-US" dirty="0"/>
          </a:p>
        </p:txBody>
      </p:sp>
    </p:spTree>
    <p:extLst>
      <p:ext uri="{BB962C8B-B14F-4D97-AF65-F5344CB8AC3E}">
        <p14:creationId xmlns:p14="http://schemas.microsoft.com/office/powerpoint/2010/main" val="1598249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grpSp>
        <p:nvGrpSpPr>
          <p:cNvPr id="204" name="Google Shape;204;p29"/>
          <p:cNvGrpSpPr/>
          <p:nvPr/>
        </p:nvGrpSpPr>
        <p:grpSpPr>
          <a:xfrm>
            <a:off x="2786285" y="627534"/>
            <a:ext cx="3571431" cy="3180603"/>
            <a:chOff x="3186113" y="530112"/>
            <a:chExt cx="2625725" cy="2338387"/>
          </a:xfrm>
        </p:grpSpPr>
        <p:sp>
          <p:nvSpPr>
            <p:cNvPr id="205" name="Google Shape;205;p29"/>
            <p:cNvSpPr/>
            <p:nvPr/>
          </p:nvSpPr>
          <p:spPr>
            <a:xfrm>
              <a:off x="3338513" y="693625"/>
              <a:ext cx="2320925" cy="1635125"/>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 name="Google Shape;206;p29"/>
            <p:cNvSpPr/>
            <p:nvPr/>
          </p:nvSpPr>
          <p:spPr>
            <a:xfrm>
              <a:off x="3186113" y="530112"/>
              <a:ext cx="2625725" cy="1895475"/>
            </a:xfrm>
            <a:custGeom>
              <a:avLst/>
              <a:gdLst/>
              <a:ahLst/>
              <a:cxnLst/>
              <a:rect l="l" t="t" r="r" b="b"/>
              <a:pathLst>
                <a:path w="432" h="312" extrusionOk="0">
                  <a:moveTo>
                    <a:pt x="397" y="0"/>
                  </a:moveTo>
                  <a:cubicBezTo>
                    <a:pt x="33" y="0"/>
                    <a:pt x="33" y="0"/>
                    <a:pt x="33" y="0"/>
                  </a:cubicBezTo>
                  <a:cubicBezTo>
                    <a:pt x="15" y="0"/>
                    <a:pt x="0" y="16"/>
                    <a:pt x="0" y="35"/>
                  </a:cubicBezTo>
                  <a:cubicBezTo>
                    <a:pt x="0" y="276"/>
                    <a:pt x="0" y="276"/>
                    <a:pt x="0" y="276"/>
                  </a:cubicBezTo>
                  <a:cubicBezTo>
                    <a:pt x="0" y="295"/>
                    <a:pt x="15" y="312"/>
                    <a:pt x="33" y="312"/>
                  </a:cubicBezTo>
                  <a:cubicBezTo>
                    <a:pt x="397" y="312"/>
                    <a:pt x="397" y="312"/>
                    <a:pt x="397" y="312"/>
                  </a:cubicBezTo>
                  <a:cubicBezTo>
                    <a:pt x="416" y="312"/>
                    <a:pt x="432" y="295"/>
                    <a:pt x="432" y="276"/>
                  </a:cubicBezTo>
                  <a:cubicBezTo>
                    <a:pt x="432" y="35"/>
                    <a:pt x="432" y="35"/>
                    <a:pt x="432" y="35"/>
                  </a:cubicBezTo>
                  <a:cubicBezTo>
                    <a:pt x="432" y="16"/>
                    <a:pt x="416" y="0"/>
                    <a:pt x="397" y="0"/>
                  </a:cubicBezTo>
                  <a:close/>
                  <a:moveTo>
                    <a:pt x="408" y="284"/>
                  </a:moveTo>
                  <a:cubicBezTo>
                    <a:pt x="24" y="284"/>
                    <a:pt x="24" y="284"/>
                    <a:pt x="24" y="284"/>
                  </a:cubicBezTo>
                  <a:cubicBezTo>
                    <a:pt x="24" y="28"/>
                    <a:pt x="24" y="28"/>
                    <a:pt x="24" y="28"/>
                  </a:cubicBezTo>
                  <a:cubicBezTo>
                    <a:pt x="408" y="28"/>
                    <a:pt x="408" y="28"/>
                    <a:pt x="408" y="28"/>
                  </a:cubicBezTo>
                  <a:lnTo>
                    <a:pt x="408" y="284"/>
                  </a:lnTo>
                  <a:close/>
                </a:path>
              </a:pathLst>
            </a:custGeom>
            <a:solidFill>
              <a:srgbClr val="1C2B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29"/>
            <p:cNvSpPr/>
            <p:nvPr/>
          </p:nvSpPr>
          <p:spPr>
            <a:xfrm>
              <a:off x="3867150" y="2546237"/>
              <a:ext cx="1257300" cy="322262"/>
            </a:xfrm>
            <a:custGeom>
              <a:avLst/>
              <a:gdLst/>
              <a:ahLst/>
              <a:cxnLst/>
              <a:rect l="l" t="t" r="r" b="b"/>
              <a:pathLst>
                <a:path w="207" h="53" extrusionOk="0">
                  <a:moveTo>
                    <a:pt x="163" y="35"/>
                  </a:moveTo>
                  <a:cubicBezTo>
                    <a:pt x="207" y="35"/>
                    <a:pt x="207" y="35"/>
                    <a:pt x="207" y="35"/>
                  </a:cubicBezTo>
                  <a:cubicBezTo>
                    <a:pt x="207" y="53"/>
                    <a:pt x="207" y="53"/>
                    <a:pt x="207" y="53"/>
                  </a:cubicBezTo>
                  <a:cubicBezTo>
                    <a:pt x="0" y="53"/>
                    <a:pt x="0" y="53"/>
                    <a:pt x="0" y="53"/>
                  </a:cubicBezTo>
                  <a:cubicBezTo>
                    <a:pt x="0" y="35"/>
                    <a:pt x="0" y="35"/>
                    <a:pt x="0" y="35"/>
                  </a:cubicBezTo>
                  <a:cubicBezTo>
                    <a:pt x="44" y="35"/>
                    <a:pt x="44" y="35"/>
                    <a:pt x="44" y="35"/>
                  </a:cubicBezTo>
                  <a:cubicBezTo>
                    <a:pt x="48" y="31"/>
                    <a:pt x="53" y="24"/>
                    <a:pt x="58" y="11"/>
                  </a:cubicBezTo>
                  <a:cubicBezTo>
                    <a:pt x="58" y="11"/>
                    <a:pt x="61" y="1"/>
                    <a:pt x="66" y="0"/>
                  </a:cubicBezTo>
                  <a:cubicBezTo>
                    <a:pt x="69" y="0"/>
                    <a:pt x="86" y="0"/>
                    <a:pt x="104" y="0"/>
                  </a:cubicBezTo>
                  <a:cubicBezTo>
                    <a:pt x="121" y="0"/>
                    <a:pt x="138" y="0"/>
                    <a:pt x="141" y="0"/>
                  </a:cubicBezTo>
                  <a:cubicBezTo>
                    <a:pt x="146" y="1"/>
                    <a:pt x="149" y="11"/>
                    <a:pt x="149" y="11"/>
                  </a:cubicBezTo>
                  <a:cubicBezTo>
                    <a:pt x="154" y="24"/>
                    <a:pt x="159" y="31"/>
                    <a:pt x="163" y="35"/>
                  </a:cubicBezTo>
                  <a:close/>
                </a:path>
              </a:pathLst>
            </a:custGeom>
            <a:solidFill>
              <a:srgbClr val="464F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29"/>
            <p:cNvSpPr/>
            <p:nvPr/>
          </p:nvSpPr>
          <p:spPr>
            <a:xfrm>
              <a:off x="4340225" y="2546237"/>
              <a:ext cx="784225" cy="322262"/>
            </a:xfrm>
            <a:custGeom>
              <a:avLst/>
              <a:gdLst/>
              <a:ahLst/>
              <a:cxnLst/>
              <a:rect l="l" t="t" r="r" b="b"/>
              <a:pathLst>
                <a:path w="129" h="53" extrusionOk="0">
                  <a:moveTo>
                    <a:pt x="85" y="35"/>
                  </a:moveTo>
                  <a:cubicBezTo>
                    <a:pt x="81" y="31"/>
                    <a:pt x="76" y="24"/>
                    <a:pt x="71" y="11"/>
                  </a:cubicBezTo>
                  <a:cubicBezTo>
                    <a:pt x="71" y="11"/>
                    <a:pt x="68" y="1"/>
                    <a:pt x="63" y="0"/>
                  </a:cubicBezTo>
                  <a:cubicBezTo>
                    <a:pt x="60" y="0"/>
                    <a:pt x="43" y="0"/>
                    <a:pt x="26" y="0"/>
                  </a:cubicBezTo>
                  <a:cubicBezTo>
                    <a:pt x="16" y="0"/>
                    <a:pt x="7" y="0"/>
                    <a:pt x="0" y="0"/>
                  </a:cubicBezTo>
                  <a:cubicBezTo>
                    <a:pt x="21" y="15"/>
                    <a:pt x="41" y="33"/>
                    <a:pt x="59" y="53"/>
                  </a:cubicBezTo>
                  <a:cubicBezTo>
                    <a:pt x="129" y="53"/>
                    <a:pt x="129" y="53"/>
                    <a:pt x="129" y="53"/>
                  </a:cubicBezTo>
                  <a:cubicBezTo>
                    <a:pt x="129" y="35"/>
                    <a:pt x="129" y="35"/>
                    <a:pt x="129" y="35"/>
                  </a:cubicBezTo>
                  <a:lnTo>
                    <a:pt x="85" y="35"/>
                  </a:lnTo>
                  <a:close/>
                </a:path>
              </a:pathLst>
            </a:custGeom>
            <a:solidFill>
              <a:srgbClr val="1C2B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10" name="Google Shape;210;p29"/>
          <p:cNvSpPr/>
          <p:nvPr/>
        </p:nvSpPr>
        <p:spPr>
          <a:xfrm>
            <a:off x="2086092" y="3881629"/>
            <a:ext cx="4963178" cy="584775"/>
          </a:xfrm>
          <a:prstGeom prst="rect">
            <a:avLst/>
          </a:prstGeom>
          <a:noFill/>
          <a:ln>
            <a:noFill/>
          </a:ln>
        </p:spPr>
        <p:txBody>
          <a:bodyPr spcFirstLastPara="1" wrap="square" lIns="91425" tIns="45700" rIns="91425" bIns="45700" anchor="t" anchorCtr="0">
            <a:noAutofit/>
          </a:bodyPr>
          <a:lstStyle/>
          <a:p>
            <a:pPr lvl="0" algn="ctr"/>
            <a:r>
              <a:rPr lang="en-US" sz="2800" b="1" dirty="0"/>
              <a:t>Summary</a:t>
            </a:r>
            <a:endParaRPr sz="3200" b="1" dirty="0">
              <a:solidFill>
                <a:srgbClr val="1C2B38"/>
              </a:solidFill>
              <a:latin typeface="Calibri"/>
              <a:ea typeface="Calibri"/>
              <a:cs typeface="Calibri"/>
              <a:sym typeface="Calibri"/>
            </a:endParaRPr>
          </a:p>
        </p:txBody>
      </p:sp>
      <p:sp>
        <p:nvSpPr>
          <p:cNvPr id="10" name="矩形 34">
            <a:extLst>
              <a:ext uri="{FF2B5EF4-FFF2-40B4-BE49-F238E27FC236}">
                <a16:creationId xmlns:a16="http://schemas.microsoft.com/office/drawing/2014/main" id="{D5432D30-F4E5-6046-AFE4-22F22D354C0C}"/>
              </a:ext>
            </a:extLst>
          </p:cNvPr>
          <p:cNvSpPr/>
          <p:nvPr/>
        </p:nvSpPr>
        <p:spPr>
          <a:xfrm>
            <a:off x="3343140" y="1287955"/>
            <a:ext cx="2457724" cy="1200329"/>
          </a:xfrm>
          <a:prstGeom prst="rect">
            <a:avLst/>
          </a:prstGeom>
        </p:spPr>
        <p:txBody>
          <a:bodyPr wrap="none">
            <a:spAutoFit/>
          </a:bodyPr>
          <a:lstStyle/>
          <a:p>
            <a:pPr algn="ctr"/>
            <a:r>
              <a:rPr lang="en-US" altLang="zh-CN" sz="7200" b="1" dirty="0">
                <a:solidFill>
                  <a:schemeClr val="accent1"/>
                </a:solidFill>
                <a:latin typeface="Calibri" panose="020F0502020204030204" pitchFamily="34" charset="0"/>
                <a:ea typeface="Arial Unicode MS" pitchFamily="34" charset="-122"/>
                <a:cs typeface="Calibri" panose="020F0502020204030204" pitchFamily="34" charset="0"/>
              </a:rPr>
              <a:t>Part</a:t>
            </a:r>
            <a:r>
              <a:rPr lang="zh-CN" altLang="en-US" sz="7200" b="1" dirty="0">
                <a:solidFill>
                  <a:schemeClr val="accent1"/>
                </a:solidFill>
                <a:latin typeface="Calibri" panose="020F0502020204030204" pitchFamily="34" charset="0"/>
                <a:ea typeface="Arial Unicode MS" pitchFamily="34" charset="-122"/>
                <a:cs typeface="Calibri" panose="020F0502020204030204" pitchFamily="34" charset="0"/>
              </a:rPr>
              <a:t> </a:t>
            </a:r>
            <a:r>
              <a:rPr lang="en-US" altLang="zh-CN" sz="7200" b="1" dirty="0">
                <a:solidFill>
                  <a:schemeClr val="accent1"/>
                </a:solidFill>
                <a:latin typeface="Calibri" panose="020F0502020204030204" pitchFamily="34" charset="0"/>
                <a:ea typeface="Arial Unicode MS" pitchFamily="34" charset="-122"/>
                <a:cs typeface="Calibri" panose="020F0502020204030204" pitchFamily="34" charset="0"/>
              </a:rPr>
              <a:t>5</a:t>
            </a:r>
            <a:endParaRPr lang="zh-CN" altLang="en-US" sz="1200" dirty="0">
              <a:solidFill>
                <a:schemeClr val="accent1"/>
              </a:solidFill>
              <a:latin typeface="Calibri" panose="020F0502020204030204" pitchFamily="34" charset="0"/>
              <a:ea typeface="Arial Unicode MS" pitchFamily="34" charset="-122"/>
              <a:cs typeface="Calibri" panose="020F0502020204030204" pitchFamily="34" charset="0"/>
            </a:endParaRPr>
          </a:p>
        </p:txBody>
      </p:sp>
    </p:spTree>
    <p:extLst>
      <p:ext uri="{BB962C8B-B14F-4D97-AF65-F5344CB8AC3E}">
        <p14:creationId xmlns:p14="http://schemas.microsoft.com/office/powerpoint/2010/main" val="1394294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45"/>
          <p:cNvSpPr txBox="1">
            <a:spLocks noGrp="1"/>
          </p:cNvSpPr>
          <p:nvPr>
            <p:ph type="sldNum" idx="12"/>
          </p:nvPr>
        </p:nvSpPr>
        <p:spPr>
          <a:xfrm>
            <a:off x="7649248" y="261670"/>
            <a:ext cx="2133600" cy="274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800" name="Google Shape;800;p45"/>
          <p:cNvSpPr/>
          <p:nvPr/>
        </p:nvSpPr>
        <p:spPr>
          <a:xfrm>
            <a:off x="283464" y="286512"/>
            <a:ext cx="155400" cy="4572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801" name="Google Shape;801;p45"/>
          <p:cNvCxnSpPr/>
          <p:nvPr/>
        </p:nvCxnSpPr>
        <p:spPr>
          <a:xfrm>
            <a:off x="502920" y="286512"/>
            <a:ext cx="0" cy="457200"/>
          </a:xfrm>
          <a:prstGeom prst="straightConnector1">
            <a:avLst/>
          </a:prstGeom>
          <a:noFill/>
          <a:ln w="38100" cap="flat" cmpd="sng">
            <a:solidFill>
              <a:schemeClr val="accent2"/>
            </a:solidFill>
            <a:prstDash val="solid"/>
            <a:round/>
            <a:headEnd type="none" w="sm" len="sm"/>
            <a:tailEnd type="none" w="sm" len="sm"/>
          </a:ln>
        </p:spPr>
      </p:cxnSp>
      <p:sp>
        <p:nvSpPr>
          <p:cNvPr id="802" name="Google Shape;802;p45"/>
          <p:cNvSpPr/>
          <p:nvPr/>
        </p:nvSpPr>
        <p:spPr>
          <a:xfrm>
            <a:off x="512210" y="196070"/>
            <a:ext cx="5940837" cy="65737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 sz="3200" b="1" dirty="0">
                <a:solidFill>
                  <a:schemeClr val="accent2"/>
                </a:solidFill>
                <a:latin typeface="Arimo"/>
                <a:ea typeface="Arimo"/>
                <a:cs typeface="Arimo"/>
                <a:sym typeface="Arimo"/>
              </a:rPr>
              <a:t>Limitations &amp; Future Work</a:t>
            </a:r>
            <a:endParaRPr sz="3200" b="1" dirty="0">
              <a:solidFill>
                <a:schemeClr val="accent2"/>
              </a:solidFill>
              <a:latin typeface="Arimo"/>
              <a:ea typeface="Arimo"/>
              <a:cs typeface="Arimo"/>
              <a:sym typeface="Arimo"/>
            </a:endParaRPr>
          </a:p>
        </p:txBody>
      </p:sp>
      <p:pic>
        <p:nvPicPr>
          <p:cNvPr id="4" name="图片 3" descr="图片包含 室内, 桌子, 木, 食物&#10;&#10;描述已自动生成">
            <a:extLst>
              <a:ext uri="{FF2B5EF4-FFF2-40B4-BE49-F238E27FC236}">
                <a16:creationId xmlns:a16="http://schemas.microsoft.com/office/drawing/2014/main" id="{42F249DF-02C1-2B42-8D99-A1D1082E4339}"/>
              </a:ext>
            </a:extLst>
          </p:cNvPr>
          <p:cNvPicPr>
            <a:picLocks noChangeAspect="1"/>
          </p:cNvPicPr>
          <p:nvPr/>
        </p:nvPicPr>
        <p:blipFill rotWithShape="1">
          <a:blip r:embed="rId3"/>
          <a:srcRect t="6807"/>
          <a:stretch/>
        </p:blipFill>
        <p:spPr>
          <a:xfrm>
            <a:off x="438864" y="2985515"/>
            <a:ext cx="1683017" cy="1251989"/>
          </a:xfrm>
          <a:prstGeom prst="rect">
            <a:avLst/>
          </a:prstGeom>
        </p:spPr>
      </p:pic>
      <p:pic>
        <p:nvPicPr>
          <p:cNvPr id="6" name="图片 5" descr="杯子里的啤酒&#10;&#10;描述已自动生成">
            <a:extLst>
              <a:ext uri="{FF2B5EF4-FFF2-40B4-BE49-F238E27FC236}">
                <a16:creationId xmlns:a16="http://schemas.microsoft.com/office/drawing/2014/main" id="{E914D670-A9D7-2347-9A9E-BD91F461225E}"/>
              </a:ext>
            </a:extLst>
          </p:cNvPr>
          <p:cNvPicPr>
            <a:picLocks noChangeAspect="1"/>
          </p:cNvPicPr>
          <p:nvPr/>
        </p:nvPicPr>
        <p:blipFill>
          <a:blip r:embed="rId4"/>
          <a:stretch>
            <a:fillRect/>
          </a:stretch>
        </p:blipFill>
        <p:spPr>
          <a:xfrm>
            <a:off x="438864" y="1002605"/>
            <a:ext cx="1807091" cy="1061754"/>
          </a:xfrm>
          <a:prstGeom prst="rect">
            <a:avLst/>
          </a:prstGeom>
        </p:spPr>
      </p:pic>
      <p:grpSp>
        <p:nvGrpSpPr>
          <p:cNvPr id="11" name="组合 10">
            <a:extLst>
              <a:ext uri="{FF2B5EF4-FFF2-40B4-BE49-F238E27FC236}">
                <a16:creationId xmlns:a16="http://schemas.microsoft.com/office/drawing/2014/main" id="{A53121FB-2E64-4395-A735-4A0B18F34355}"/>
              </a:ext>
            </a:extLst>
          </p:cNvPr>
          <p:cNvGrpSpPr/>
          <p:nvPr/>
        </p:nvGrpSpPr>
        <p:grpSpPr>
          <a:xfrm>
            <a:off x="344561" y="887551"/>
            <a:ext cx="4467222" cy="1553045"/>
            <a:chOff x="781420" y="1536177"/>
            <a:chExt cx="4467222" cy="1553045"/>
          </a:xfrm>
        </p:grpSpPr>
        <p:grpSp>
          <p:nvGrpSpPr>
            <p:cNvPr id="12" name="Google Shape;617;p42">
              <a:extLst>
                <a:ext uri="{FF2B5EF4-FFF2-40B4-BE49-F238E27FC236}">
                  <a16:creationId xmlns:a16="http://schemas.microsoft.com/office/drawing/2014/main" id="{4B37F1F3-B2DC-4EB2-A6AA-76250EE28B7F}"/>
                </a:ext>
              </a:extLst>
            </p:cNvPr>
            <p:cNvGrpSpPr/>
            <p:nvPr/>
          </p:nvGrpSpPr>
          <p:grpSpPr>
            <a:xfrm>
              <a:off x="781420" y="1536177"/>
              <a:ext cx="4467222" cy="1553045"/>
              <a:chOff x="510" y="828"/>
              <a:chExt cx="3026" cy="1052"/>
            </a:xfrm>
          </p:grpSpPr>
          <p:sp>
            <p:nvSpPr>
              <p:cNvPr id="19" name="Google Shape;618;p42">
                <a:extLst>
                  <a:ext uri="{FF2B5EF4-FFF2-40B4-BE49-F238E27FC236}">
                    <a16:creationId xmlns:a16="http://schemas.microsoft.com/office/drawing/2014/main" id="{CF9E5500-F13A-435D-9841-1B2D5A2D4F37}"/>
                  </a:ext>
                </a:extLst>
              </p:cNvPr>
              <p:cNvSpPr/>
              <p:nvPr/>
            </p:nvSpPr>
            <p:spPr>
              <a:xfrm>
                <a:off x="510" y="828"/>
                <a:ext cx="1330" cy="902"/>
              </a:xfrm>
              <a:custGeom>
                <a:avLst/>
                <a:gdLst/>
                <a:ahLst/>
                <a:cxnLst/>
                <a:rect l="l" t="t" r="r" b="b"/>
                <a:pathLst>
                  <a:path w="276" h="196" extrusionOk="0">
                    <a:moveTo>
                      <a:pt x="276" y="177"/>
                    </a:moveTo>
                    <a:cubicBezTo>
                      <a:pt x="276" y="187"/>
                      <a:pt x="267" y="196"/>
                      <a:pt x="256" y="196"/>
                    </a:cubicBezTo>
                    <a:cubicBezTo>
                      <a:pt x="19" y="196"/>
                      <a:pt x="19" y="196"/>
                      <a:pt x="19" y="196"/>
                    </a:cubicBezTo>
                    <a:cubicBezTo>
                      <a:pt x="8" y="196"/>
                      <a:pt x="0" y="187"/>
                      <a:pt x="0" y="177"/>
                    </a:cubicBezTo>
                    <a:cubicBezTo>
                      <a:pt x="0" y="19"/>
                      <a:pt x="0" y="19"/>
                      <a:pt x="0" y="19"/>
                    </a:cubicBezTo>
                    <a:cubicBezTo>
                      <a:pt x="0" y="9"/>
                      <a:pt x="8" y="0"/>
                      <a:pt x="19" y="0"/>
                    </a:cubicBezTo>
                    <a:cubicBezTo>
                      <a:pt x="256" y="0"/>
                      <a:pt x="256" y="0"/>
                      <a:pt x="256" y="0"/>
                    </a:cubicBezTo>
                    <a:cubicBezTo>
                      <a:pt x="267" y="0"/>
                      <a:pt x="276" y="9"/>
                      <a:pt x="276" y="19"/>
                    </a:cubicBezTo>
                    <a:lnTo>
                      <a:pt x="276" y="177"/>
                    </a:lnTo>
                    <a:close/>
                    <a:moveTo>
                      <a:pt x="248" y="21"/>
                    </a:moveTo>
                    <a:cubicBezTo>
                      <a:pt x="27" y="21"/>
                      <a:pt x="27" y="21"/>
                      <a:pt x="27" y="21"/>
                    </a:cubicBezTo>
                    <a:cubicBezTo>
                      <a:pt x="27" y="172"/>
                      <a:pt x="27" y="172"/>
                      <a:pt x="27" y="172"/>
                    </a:cubicBezTo>
                    <a:cubicBezTo>
                      <a:pt x="248" y="172"/>
                      <a:pt x="248" y="172"/>
                      <a:pt x="248" y="172"/>
                    </a:cubicBezTo>
                    <a:lnTo>
                      <a:pt x="248" y="2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619;p42">
                <a:extLst>
                  <a:ext uri="{FF2B5EF4-FFF2-40B4-BE49-F238E27FC236}">
                    <a16:creationId xmlns:a16="http://schemas.microsoft.com/office/drawing/2014/main" id="{C2C066AF-38DB-4D69-A47C-5A5A45B79569}"/>
                  </a:ext>
                </a:extLst>
              </p:cNvPr>
              <p:cNvSpPr/>
              <p:nvPr/>
            </p:nvSpPr>
            <p:spPr>
              <a:xfrm>
                <a:off x="527" y="1745"/>
                <a:ext cx="1280" cy="135"/>
              </a:xfrm>
              <a:custGeom>
                <a:avLst/>
                <a:gdLst/>
                <a:ahLst/>
                <a:cxnLst/>
                <a:rect l="l" t="t" r="r" b="b"/>
                <a:pathLst>
                  <a:path w="343" h="36" extrusionOk="0">
                    <a:moveTo>
                      <a:pt x="343" y="18"/>
                    </a:moveTo>
                    <a:cubicBezTo>
                      <a:pt x="343" y="28"/>
                      <a:pt x="335" y="36"/>
                      <a:pt x="325" y="36"/>
                    </a:cubicBezTo>
                    <a:cubicBezTo>
                      <a:pt x="18" y="36"/>
                      <a:pt x="18" y="36"/>
                      <a:pt x="18" y="36"/>
                    </a:cubicBezTo>
                    <a:cubicBezTo>
                      <a:pt x="8" y="36"/>
                      <a:pt x="0" y="28"/>
                      <a:pt x="0" y="18"/>
                    </a:cubicBezTo>
                    <a:cubicBezTo>
                      <a:pt x="0" y="18"/>
                      <a:pt x="0" y="18"/>
                      <a:pt x="0" y="18"/>
                    </a:cubicBezTo>
                    <a:cubicBezTo>
                      <a:pt x="0" y="8"/>
                      <a:pt x="8" y="0"/>
                      <a:pt x="18" y="0"/>
                    </a:cubicBezTo>
                    <a:cubicBezTo>
                      <a:pt x="325" y="0"/>
                      <a:pt x="325" y="0"/>
                      <a:pt x="325" y="0"/>
                    </a:cubicBezTo>
                    <a:cubicBezTo>
                      <a:pt x="335" y="0"/>
                      <a:pt x="343" y="8"/>
                      <a:pt x="343" y="18"/>
                    </a:cubicBezTo>
                    <a:close/>
                    <a:moveTo>
                      <a:pt x="98" y="10"/>
                    </a:moveTo>
                    <a:cubicBezTo>
                      <a:pt x="47" y="10"/>
                      <a:pt x="47" y="10"/>
                      <a:pt x="47" y="10"/>
                    </a:cubicBezTo>
                    <a:cubicBezTo>
                      <a:pt x="47" y="26"/>
                      <a:pt x="47" y="26"/>
                      <a:pt x="47" y="26"/>
                    </a:cubicBezTo>
                    <a:cubicBezTo>
                      <a:pt x="98" y="26"/>
                      <a:pt x="98" y="26"/>
                      <a:pt x="98" y="26"/>
                    </a:cubicBezTo>
                    <a:lnTo>
                      <a:pt x="98" y="10"/>
                    </a:lnTo>
                    <a:close/>
                    <a:moveTo>
                      <a:pt x="262" y="8"/>
                    </a:moveTo>
                    <a:cubicBezTo>
                      <a:pt x="256" y="8"/>
                      <a:pt x="251" y="12"/>
                      <a:pt x="251" y="17"/>
                    </a:cubicBezTo>
                    <a:cubicBezTo>
                      <a:pt x="251" y="22"/>
                      <a:pt x="256" y="26"/>
                      <a:pt x="262" y="26"/>
                    </a:cubicBezTo>
                    <a:cubicBezTo>
                      <a:pt x="268" y="26"/>
                      <a:pt x="272" y="22"/>
                      <a:pt x="272" y="17"/>
                    </a:cubicBezTo>
                    <a:cubicBezTo>
                      <a:pt x="272" y="12"/>
                      <a:pt x="268" y="8"/>
                      <a:pt x="262" y="8"/>
                    </a:cubicBezTo>
                    <a:close/>
                    <a:moveTo>
                      <a:pt x="294" y="8"/>
                    </a:moveTo>
                    <a:cubicBezTo>
                      <a:pt x="288" y="8"/>
                      <a:pt x="283" y="12"/>
                      <a:pt x="283" y="17"/>
                    </a:cubicBezTo>
                    <a:cubicBezTo>
                      <a:pt x="283" y="21"/>
                      <a:pt x="288" y="26"/>
                      <a:pt x="294" y="26"/>
                    </a:cubicBezTo>
                    <a:cubicBezTo>
                      <a:pt x="299" y="26"/>
                      <a:pt x="304" y="21"/>
                      <a:pt x="304" y="17"/>
                    </a:cubicBezTo>
                    <a:cubicBezTo>
                      <a:pt x="304" y="12"/>
                      <a:pt x="299" y="8"/>
                      <a:pt x="294" y="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 name="Google Shape;620;p42">
                <a:extLst>
                  <a:ext uri="{FF2B5EF4-FFF2-40B4-BE49-F238E27FC236}">
                    <a16:creationId xmlns:a16="http://schemas.microsoft.com/office/drawing/2014/main" id="{B608FB3D-5807-45DC-B68E-DE3DDEB49E40}"/>
                  </a:ext>
                </a:extLst>
              </p:cNvPr>
              <p:cNvSpPr/>
              <p:nvPr/>
            </p:nvSpPr>
            <p:spPr>
              <a:xfrm>
                <a:off x="2405" y="888"/>
                <a:ext cx="1030" cy="732"/>
              </a:xfrm>
              <a:custGeom>
                <a:avLst/>
                <a:gdLst/>
                <a:ahLst/>
                <a:cxnLst/>
                <a:rect l="l" t="t" r="r" b="b"/>
                <a:pathLst>
                  <a:path w="276" h="196" extrusionOk="0">
                    <a:moveTo>
                      <a:pt x="276" y="177"/>
                    </a:moveTo>
                    <a:cubicBezTo>
                      <a:pt x="276" y="188"/>
                      <a:pt x="267" y="196"/>
                      <a:pt x="256" y="196"/>
                    </a:cubicBezTo>
                    <a:cubicBezTo>
                      <a:pt x="19" y="196"/>
                      <a:pt x="19" y="196"/>
                      <a:pt x="19" y="196"/>
                    </a:cubicBezTo>
                    <a:cubicBezTo>
                      <a:pt x="9" y="196"/>
                      <a:pt x="0" y="188"/>
                      <a:pt x="0" y="177"/>
                    </a:cubicBezTo>
                    <a:cubicBezTo>
                      <a:pt x="0" y="20"/>
                      <a:pt x="0" y="20"/>
                      <a:pt x="0" y="20"/>
                    </a:cubicBezTo>
                    <a:cubicBezTo>
                      <a:pt x="0" y="9"/>
                      <a:pt x="9" y="0"/>
                      <a:pt x="19" y="0"/>
                    </a:cubicBezTo>
                    <a:cubicBezTo>
                      <a:pt x="256" y="0"/>
                      <a:pt x="256" y="0"/>
                      <a:pt x="256" y="0"/>
                    </a:cubicBezTo>
                    <a:cubicBezTo>
                      <a:pt x="267" y="0"/>
                      <a:pt x="276" y="9"/>
                      <a:pt x="276" y="20"/>
                    </a:cubicBezTo>
                    <a:lnTo>
                      <a:pt x="276" y="177"/>
                    </a:lnTo>
                    <a:close/>
                    <a:moveTo>
                      <a:pt x="248" y="21"/>
                    </a:moveTo>
                    <a:cubicBezTo>
                      <a:pt x="28" y="21"/>
                      <a:pt x="28" y="21"/>
                      <a:pt x="28" y="21"/>
                    </a:cubicBezTo>
                    <a:cubicBezTo>
                      <a:pt x="28" y="172"/>
                      <a:pt x="28" y="172"/>
                      <a:pt x="28" y="172"/>
                    </a:cubicBezTo>
                    <a:cubicBezTo>
                      <a:pt x="248" y="172"/>
                      <a:pt x="248" y="172"/>
                      <a:pt x="248" y="172"/>
                    </a:cubicBezTo>
                    <a:lnTo>
                      <a:pt x="248" y="2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621;p42">
                <a:extLst>
                  <a:ext uri="{FF2B5EF4-FFF2-40B4-BE49-F238E27FC236}">
                    <a16:creationId xmlns:a16="http://schemas.microsoft.com/office/drawing/2014/main" id="{1FC9969D-7D8D-4EFE-945E-F72B72BB5942}"/>
                  </a:ext>
                </a:extLst>
              </p:cNvPr>
              <p:cNvSpPr/>
              <p:nvPr/>
            </p:nvSpPr>
            <p:spPr>
              <a:xfrm>
                <a:off x="2255" y="1681"/>
                <a:ext cx="1281" cy="134"/>
              </a:xfrm>
              <a:custGeom>
                <a:avLst/>
                <a:gdLst/>
                <a:ahLst/>
                <a:cxnLst/>
                <a:rect l="l" t="t" r="r" b="b"/>
                <a:pathLst>
                  <a:path w="343" h="36" extrusionOk="0">
                    <a:moveTo>
                      <a:pt x="343" y="18"/>
                    </a:moveTo>
                    <a:cubicBezTo>
                      <a:pt x="343" y="28"/>
                      <a:pt x="335" y="36"/>
                      <a:pt x="325" y="36"/>
                    </a:cubicBezTo>
                    <a:cubicBezTo>
                      <a:pt x="18" y="36"/>
                      <a:pt x="18" y="36"/>
                      <a:pt x="18" y="36"/>
                    </a:cubicBezTo>
                    <a:cubicBezTo>
                      <a:pt x="8" y="36"/>
                      <a:pt x="0" y="28"/>
                      <a:pt x="0" y="18"/>
                    </a:cubicBezTo>
                    <a:cubicBezTo>
                      <a:pt x="0" y="18"/>
                      <a:pt x="0" y="18"/>
                      <a:pt x="0" y="18"/>
                    </a:cubicBezTo>
                    <a:cubicBezTo>
                      <a:pt x="0" y="8"/>
                      <a:pt x="8" y="0"/>
                      <a:pt x="18" y="0"/>
                    </a:cubicBezTo>
                    <a:cubicBezTo>
                      <a:pt x="325" y="0"/>
                      <a:pt x="325" y="0"/>
                      <a:pt x="325" y="0"/>
                    </a:cubicBezTo>
                    <a:cubicBezTo>
                      <a:pt x="335" y="0"/>
                      <a:pt x="343" y="8"/>
                      <a:pt x="343" y="18"/>
                    </a:cubicBezTo>
                    <a:close/>
                    <a:moveTo>
                      <a:pt x="98" y="10"/>
                    </a:moveTo>
                    <a:cubicBezTo>
                      <a:pt x="47" y="10"/>
                      <a:pt x="47" y="10"/>
                      <a:pt x="47" y="10"/>
                    </a:cubicBezTo>
                    <a:cubicBezTo>
                      <a:pt x="47" y="27"/>
                      <a:pt x="47" y="27"/>
                      <a:pt x="47" y="27"/>
                    </a:cubicBezTo>
                    <a:cubicBezTo>
                      <a:pt x="98" y="27"/>
                      <a:pt x="98" y="27"/>
                      <a:pt x="98" y="27"/>
                    </a:cubicBezTo>
                    <a:lnTo>
                      <a:pt x="98" y="10"/>
                    </a:lnTo>
                    <a:close/>
                    <a:moveTo>
                      <a:pt x="262" y="8"/>
                    </a:moveTo>
                    <a:cubicBezTo>
                      <a:pt x="256" y="8"/>
                      <a:pt x="251" y="12"/>
                      <a:pt x="251" y="17"/>
                    </a:cubicBezTo>
                    <a:cubicBezTo>
                      <a:pt x="251" y="22"/>
                      <a:pt x="256" y="26"/>
                      <a:pt x="262" y="26"/>
                    </a:cubicBezTo>
                    <a:cubicBezTo>
                      <a:pt x="268" y="26"/>
                      <a:pt x="273" y="22"/>
                      <a:pt x="273" y="17"/>
                    </a:cubicBezTo>
                    <a:cubicBezTo>
                      <a:pt x="273" y="12"/>
                      <a:pt x="268" y="8"/>
                      <a:pt x="262" y="8"/>
                    </a:cubicBezTo>
                    <a:close/>
                    <a:moveTo>
                      <a:pt x="294" y="8"/>
                    </a:moveTo>
                    <a:cubicBezTo>
                      <a:pt x="288" y="8"/>
                      <a:pt x="283" y="12"/>
                      <a:pt x="283" y="17"/>
                    </a:cubicBezTo>
                    <a:cubicBezTo>
                      <a:pt x="283" y="22"/>
                      <a:pt x="288" y="26"/>
                      <a:pt x="294" y="26"/>
                    </a:cubicBezTo>
                    <a:cubicBezTo>
                      <a:pt x="300" y="26"/>
                      <a:pt x="304" y="22"/>
                      <a:pt x="304" y="17"/>
                    </a:cubicBezTo>
                    <a:cubicBezTo>
                      <a:pt x="304" y="12"/>
                      <a:pt x="300" y="8"/>
                      <a:pt x="294" y="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cxnSp>
          <p:nvCxnSpPr>
            <p:cNvPr id="17" name="Google Shape;623;p42">
              <a:extLst>
                <a:ext uri="{FF2B5EF4-FFF2-40B4-BE49-F238E27FC236}">
                  <a16:creationId xmlns:a16="http://schemas.microsoft.com/office/drawing/2014/main" id="{54EF60F5-4EBB-465E-B4F8-35F646F4784D}"/>
                </a:ext>
              </a:extLst>
            </p:cNvPr>
            <p:cNvCxnSpPr>
              <a:cxnSpLocks/>
            </p:cNvCxnSpPr>
            <p:nvPr/>
          </p:nvCxnSpPr>
          <p:spPr>
            <a:xfrm>
              <a:off x="2722960" y="1921264"/>
              <a:ext cx="917686" cy="0"/>
            </a:xfrm>
            <a:prstGeom prst="straightConnector1">
              <a:avLst/>
            </a:prstGeom>
            <a:noFill/>
            <a:ln w="28575" cap="flat" cmpd="sng">
              <a:solidFill>
                <a:srgbClr val="1C2B38"/>
              </a:solidFill>
              <a:prstDash val="dash"/>
              <a:round/>
              <a:headEnd type="none" w="sm" len="sm"/>
              <a:tailEnd type="none" w="sm" len="sm"/>
            </a:ln>
          </p:spPr>
        </p:cxnSp>
        <p:sp>
          <p:nvSpPr>
            <p:cNvPr id="16" name="文本框 15">
              <a:extLst>
                <a:ext uri="{FF2B5EF4-FFF2-40B4-BE49-F238E27FC236}">
                  <a16:creationId xmlns:a16="http://schemas.microsoft.com/office/drawing/2014/main" id="{A533B1E4-6735-4D25-8BA4-161AC9FBFDFD}"/>
                </a:ext>
              </a:extLst>
            </p:cNvPr>
            <p:cNvSpPr txBox="1"/>
            <p:nvPr/>
          </p:nvSpPr>
          <p:spPr>
            <a:xfrm>
              <a:off x="3681514" y="1701671"/>
              <a:ext cx="1396920" cy="1015663"/>
            </a:xfrm>
            <a:prstGeom prst="rect">
              <a:avLst/>
            </a:prstGeom>
            <a:noFill/>
          </p:spPr>
          <p:txBody>
            <a:bodyPr wrap="square" rtlCol="0">
              <a:spAutoFit/>
            </a:bodyPr>
            <a:lstStyle/>
            <a:p>
              <a:r>
                <a:rPr lang="en-US" altLang="zh-CN" sz="1200" kern="1200" dirty="0">
                  <a:solidFill>
                    <a:srgbClr val="1C2B38"/>
                  </a:solidFill>
                  <a:ea typeface="宋体" panose="02010600030101010101" pitchFamily="2" charset="-122"/>
                </a:rPr>
                <a:t>recognizing different</a:t>
              </a:r>
              <a:r>
                <a:rPr lang="zh-CN" altLang="en-US" sz="1200" kern="1200" dirty="0">
                  <a:solidFill>
                    <a:srgbClr val="1C2B38"/>
                  </a:solidFill>
                  <a:ea typeface="宋体" panose="02010600030101010101" pitchFamily="2" charset="-122"/>
                </a:rPr>
                <a:t> </a:t>
              </a:r>
              <a:r>
                <a:rPr lang="en-US" altLang="zh-CN" sz="1200" kern="1200" dirty="0">
                  <a:solidFill>
                    <a:srgbClr val="1C2B38"/>
                  </a:solidFill>
                  <a:ea typeface="宋体" panose="02010600030101010101" pitchFamily="2" charset="-122"/>
                </a:rPr>
                <a:t>components from a whole subject</a:t>
              </a:r>
            </a:p>
            <a:p>
              <a:endParaRPr kumimoji="1" lang="zh-CN" altLang="en-US" sz="1200" dirty="0"/>
            </a:p>
          </p:txBody>
        </p:sp>
      </p:grpSp>
      <p:grpSp>
        <p:nvGrpSpPr>
          <p:cNvPr id="34" name="组合 33">
            <a:extLst>
              <a:ext uri="{FF2B5EF4-FFF2-40B4-BE49-F238E27FC236}">
                <a16:creationId xmlns:a16="http://schemas.microsoft.com/office/drawing/2014/main" id="{6957267E-2A22-4544-B9BF-045A6AA0EFF7}"/>
              </a:ext>
            </a:extLst>
          </p:cNvPr>
          <p:cNvGrpSpPr/>
          <p:nvPr/>
        </p:nvGrpSpPr>
        <p:grpSpPr>
          <a:xfrm>
            <a:off x="271087" y="2941529"/>
            <a:ext cx="4541036" cy="1553045"/>
            <a:chOff x="781420" y="1536177"/>
            <a:chExt cx="4541036" cy="1553045"/>
          </a:xfrm>
        </p:grpSpPr>
        <p:grpSp>
          <p:nvGrpSpPr>
            <p:cNvPr id="35" name="Google Shape;617;p42">
              <a:extLst>
                <a:ext uri="{FF2B5EF4-FFF2-40B4-BE49-F238E27FC236}">
                  <a16:creationId xmlns:a16="http://schemas.microsoft.com/office/drawing/2014/main" id="{7A47746A-2AF1-4504-B146-C06BD1635B91}"/>
                </a:ext>
              </a:extLst>
            </p:cNvPr>
            <p:cNvGrpSpPr/>
            <p:nvPr/>
          </p:nvGrpSpPr>
          <p:grpSpPr>
            <a:xfrm>
              <a:off x="781420" y="1536177"/>
              <a:ext cx="4541036" cy="1553045"/>
              <a:chOff x="510" y="828"/>
              <a:chExt cx="3076" cy="1052"/>
            </a:xfrm>
          </p:grpSpPr>
          <p:sp>
            <p:nvSpPr>
              <p:cNvPr id="38" name="Google Shape;618;p42">
                <a:extLst>
                  <a:ext uri="{FF2B5EF4-FFF2-40B4-BE49-F238E27FC236}">
                    <a16:creationId xmlns:a16="http://schemas.microsoft.com/office/drawing/2014/main" id="{8C7364AE-6CD5-4D9A-8CF6-EBFE3D655F44}"/>
                  </a:ext>
                </a:extLst>
              </p:cNvPr>
              <p:cNvSpPr/>
              <p:nvPr/>
            </p:nvSpPr>
            <p:spPr>
              <a:xfrm>
                <a:off x="510" y="828"/>
                <a:ext cx="1330" cy="902"/>
              </a:xfrm>
              <a:custGeom>
                <a:avLst/>
                <a:gdLst/>
                <a:ahLst/>
                <a:cxnLst/>
                <a:rect l="l" t="t" r="r" b="b"/>
                <a:pathLst>
                  <a:path w="276" h="196" extrusionOk="0">
                    <a:moveTo>
                      <a:pt x="276" y="177"/>
                    </a:moveTo>
                    <a:cubicBezTo>
                      <a:pt x="276" y="187"/>
                      <a:pt x="267" y="196"/>
                      <a:pt x="256" y="196"/>
                    </a:cubicBezTo>
                    <a:cubicBezTo>
                      <a:pt x="19" y="196"/>
                      <a:pt x="19" y="196"/>
                      <a:pt x="19" y="196"/>
                    </a:cubicBezTo>
                    <a:cubicBezTo>
                      <a:pt x="8" y="196"/>
                      <a:pt x="0" y="187"/>
                      <a:pt x="0" y="177"/>
                    </a:cubicBezTo>
                    <a:cubicBezTo>
                      <a:pt x="0" y="19"/>
                      <a:pt x="0" y="19"/>
                      <a:pt x="0" y="19"/>
                    </a:cubicBezTo>
                    <a:cubicBezTo>
                      <a:pt x="0" y="9"/>
                      <a:pt x="8" y="0"/>
                      <a:pt x="19" y="0"/>
                    </a:cubicBezTo>
                    <a:cubicBezTo>
                      <a:pt x="256" y="0"/>
                      <a:pt x="256" y="0"/>
                      <a:pt x="256" y="0"/>
                    </a:cubicBezTo>
                    <a:cubicBezTo>
                      <a:pt x="267" y="0"/>
                      <a:pt x="276" y="9"/>
                      <a:pt x="276" y="19"/>
                    </a:cubicBezTo>
                    <a:lnTo>
                      <a:pt x="276" y="177"/>
                    </a:lnTo>
                    <a:close/>
                    <a:moveTo>
                      <a:pt x="248" y="21"/>
                    </a:moveTo>
                    <a:cubicBezTo>
                      <a:pt x="27" y="21"/>
                      <a:pt x="27" y="21"/>
                      <a:pt x="27" y="21"/>
                    </a:cubicBezTo>
                    <a:cubicBezTo>
                      <a:pt x="27" y="172"/>
                      <a:pt x="27" y="172"/>
                      <a:pt x="27" y="172"/>
                    </a:cubicBezTo>
                    <a:cubicBezTo>
                      <a:pt x="248" y="172"/>
                      <a:pt x="248" y="172"/>
                      <a:pt x="248" y="172"/>
                    </a:cubicBezTo>
                    <a:lnTo>
                      <a:pt x="248" y="2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 name="Google Shape;619;p42">
                <a:extLst>
                  <a:ext uri="{FF2B5EF4-FFF2-40B4-BE49-F238E27FC236}">
                    <a16:creationId xmlns:a16="http://schemas.microsoft.com/office/drawing/2014/main" id="{31046E8E-BD82-41BC-8C11-FCF6EA2867B0}"/>
                  </a:ext>
                </a:extLst>
              </p:cNvPr>
              <p:cNvSpPr/>
              <p:nvPr/>
            </p:nvSpPr>
            <p:spPr>
              <a:xfrm>
                <a:off x="527" y="1745"/>
                <a:ext cx="1280" cy="135"/>
              </a:xfrm>
              <a:custGeom>
                <a:avLst/>
                <a:gdLst/>
                <a:ahLst/>
                <a:cxnLst/>
                <a:rect l="l" t="t" r="r" b="b"/>
                <a:pathLst>
                  <a:path w="343" h="36" extrusionOk="0">
                    <a:moveTo>
                      <a:pt x="343" y="18"/>
                    </a:moveTo>
                    <a:cubicBezTo>
                      <a:pt x="343" y="28"/>
                      <a:pt x="335" y="36"/>
                      <a:pt x="325" y="36"/>
                    </a:cubicBezTo>
                    <a:cubicBezTo>
                      <a:pt x="18" y="36"/>
                      <a:pt x="18" y="36"/>
                      <a:pt x="18" y="36"/>
                    </a:cubicBezTo>
                    <a:cubicBezTo>
                      <a:pt x="8" y="36"/>
                      <a:pt x="0" y="28"/>
                      <a:pt x="0" y="18"/>
                    </a:cubicBezTo>
                    <a:cubicBezTo>
                      <a:pt x="0" y="18"/>
                      <a:pt x="0" y="18"/>
                      <a:pt x="0" y="18"/>
                    </a:cubicBezTo>
                    <a:cubicBezTo>
                      <a:pt x="0" y="8"/>
                      <a:pt x="8" y="0"/>
                      <a:pt x="18" y="0"/>
                    </a:cubicBezTo>
                    <a:cubicBezTo>
                      <a:pt x="325" y="0"/>
                      <a:pt x="325" y="0"/>
                      <a:pt x="325" y="0"/>
                    </a:cubicBezTo>
                    <a:cubicBezTo>
                      <a:pt x="335" y="0"/>
                      <a:pt x="343" y="8"/>
                      <a:pt x="343" y="18"/>
                    </a:cubicBezTo>
                    <a:close/>
                    <a:moveTo>
                      <a:pt x="98" y="10"/>
                    </a:moveTo>
                    <a:cubicBezTo>
                      <a:pt x="47" y="10"/>
                      <a:pt x="47" y="10"/>
                      <a:pt x="47" y="10"/>
                    </a:cubicBezTo>
                    <a:cubicBezTo>
                      <a:pt x="47" y="26"/>
                      <a:pt x="47" y="26"/>
                      <a:pt x="47" y="26"/>
                    </a:cubicBezTo>
                    <a:cubicBezTo>
                      <a:pt x="98" y="26"/>
                      <a:pt x="98" y="26"/>
                      <a:pt x="98" y="26"/>
                    </a:cubicBezTo>
                    <a:lnTo>
                      <a:pt x="98" y="10"/>
                    </a:lnTo>
                    <a:close/>
                    <a:moveTo>
                      <a:pt x="262" y="8"/>
                    </a:moveTo>
                    <a:cubicBezTo>
                      <a:pt x="256" y="8"/>
                      <a:pt x="251" y="12"/>
                      <a:pt x="251" y="17"/>
                    </a:cubicBezTo>
                    <a:cubicBezTo>
                      <a:pt x="251" y="22"/>
                      <a:pt x="256" y="26"/>
                      <a:pt x="262" y="26"/>
                    </a:cubicBezTo>
                    <a:cubicBezTo>
                      <a:pt x="268" y="26"/>
                      <a:pt x="272" y="22"/>
                      <a:pt x="272" y="17"/>
                    </a:cubicBezTo>
                    <a:cubicBezTo>
                      <a:pt x="272" y="12"/>
                      <a:pt x="268" y="8"/>
                      <a:pt x="262" y="8"/>
                    </a:cubicBezTo>
                    <a:close/>
                    <a:moveTo>
                      <a:pt x="294" y="8"/>
                    </a:moveTo>
                    <a:cubicBezTo>
                      <a:pt x="288" y="8"/>
                      <a:pt x="283" y="12"/>
                      <a:pt x="283" y="17"/>
                    </a:cubicBezTo>
                    <a:cubicBezTo>
                      <a:pt x="283" y="21"/>
                      <a:pt x="288" y="26"/>
                      <a:pt x="294" y="26"/>
                    </a:cubicBezTo>
                    <a:cubicBezTo>
                      <a:pt x="299" y="26"/>
                      <a:pt x="304" y="21"/>
                      <a:pt x="304" y="17"/>
                    </a:cubicBezTo>
                    <a:cubicBezTo>
                      <a:pt x="304" y="12"/>
                      <a:pt x="299" y="8"/>
                      <a:pt x="294" y="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 name="Google Shape;620;p42">
                <a:extLst>
                  <a:ext uri="{FF2B5EF4-FFF2-40B4-BE49-F238E27FC236}">
                    <a16:creationId xmlns:a16="http://schemas.microsoft.com/office/drawing/2014/main" id="{4D72C647-7643-4094-90A5-7329AAE9EF1E}"/>
                  </a:ext>
                </a:extLst>
              </p:cNvPr>
              <p:cNvSpPr/>
              <p:nvPr/>
            </p:nvSpPr>
            <p:spPr>
              <a:xfrm>
                <a:off x="2430" y="888"/>
                <a:ext cx="1030" cy="732"/>
              </a:xfrm>
              <a:custGeom>
                <a:avLst/>
                <a:gdLst/>
                <a:ahLst/>
                <a:cxnLst/>
                <a:rect l="l" t="t" r="r" b="b"/>
                <a:pathLst>
                  <a:path w="276" h="196" extrusionOk="0">
                    <a:moveTo>
                      <a:pt x="276" y="177"/>
                    </a:moveTo>
                    <a:cubicBezTo>
                      <a:pt x="276" y="188"/>
                      <a:pt x="267" y="196"/>
                      <a:pt x="256" y="196"/>
                    </a:cubicBezTo>
                    <a:cubicBezTo>
                      <a:pt x="19" y="196"/>
                      <a:pt x="19" y="196"/>
                      <a:pt x="19" y="196"/>
                    </a:cubicBezTo>
                    <a:cubicBezTo>
                      <a:pt x="9" y="196"/>
                      <a:pt x="0" y="188"/>
                      <a:pt x="0" y="177"/>
                    </a:cubicBezTo>
                    <a:cubicBezTo>
                      <a:pt x="0" y="20"/>
                      <a:pt x="0" y="20"/>
                      <a:pt x="0" y="20"/>
                    </a:cubicBezTo>
                    <a:cubicBezTo>
                      <a:pt x="0" y="9"/>
                      <a:pt x="9" y="0"/>
                      <a:pt x="19" y="0"/>
                    </a:cubicBezTo>
                    <a:cubicBezTo>
                      <a:pt x="256" y="0"/>
                      <a:pt x="256" y="0"/>
                      <a:pt x="256" y="0"/>
                    </a:cubicBezTo>
                    <a:cubicBezTo>
                      <a:pt x="267" y="0"/>
                      <a:pt x="276" y="9"/>
                      <a:pt x="276" y="20"/>
                    </a:cubicBezTo>
                    <a:lnTo>
                      <a:pt x="276" y="177"/>
                    </a:lnTo>
                    <a:close/>
                    <a:moveTo>
                      <a:pt x="248" y="21"/>
                    </a:moveTo>
                    <a:cubicBezTo>
                      <a:pt x="28" y="21"/>
                      <a:pt x="28" y="21"/>
                      <a:pt x="28" y="21"/>
                    </a:cubicBezTo>
                    <a:cubicBezTo>
                      <a:pt x="28" y="172"/>
                      <a:pt x="28" y="172"/>
                      <a:pt x="28" y="172"/>
                    </a:cubicBezTo>
                    <a:cubicBezTo>
                      <a:pt x="248" y="172"/>
                      <a:pt x="248" y="172"/>
                      <a:pt x="248" y="172"/>
                    </a:cubicBezTo>
                    <a:lnTo>
                      <a:pt x="248" y="2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41" name="Google Shape;621;p42">
                <a:extLst>
                  <a:ext uri="{FF2B5EF4-FFF2-40B4-BE49-F238E27FC236}">
                    <a16:creationId xmlns:a16="http://schemas.microsoft.com/office/drawing/2014/main" id="{90C03043-5AF2-440E-BCBE-BFA241C77A8C}"/>
                  </a:ext>
                </a:extLst>
              </p:cNvPr>
              <p:cNvSpPr/>
              <p:nvPr/>
            </p:nvSpPr>
            <p:spPr>
              <a:xfrm>
                <a:off x="2305" y="1662"/>
                <a:ext cx="1281" cy="134"/>
              </a:xfrm>
              <a:custGeom>
                <a:avLst/>
                <a:gdLst/>
                <a:ahLst/>
                <a:cxnLst/>
                <a:rect l="l" t="t" r="r" b="b"/>
                <a:pathLst>
                  <a:path w="343" h="36" extrusionOk="0">
                    <a:moveTo>
                      <a:pt x="343" y="18"/>
                    </a:moveTo>
                    <a:cubicBezTo>
                      <a:pt x="343" y="28"/>
                      <a:pt x="335" y="36"/>
                      <a:pt x="325" y="36"/>
                    </a:cubicBezTo>
                    <a:cubicBezTo>
                      <a:pt x="18" y="36"/>
                      <a:pt x="18" y="36"/>
                      <a:pt x="18" y="36"/>
                    </a:cubicBezTo>
                    <a:cubicBezTo>
                      <a:pt x="8" y="36"/>
                      <a:pt x="0" y="28"/>
                      <a:pt x="0" y="18"/>
                    </a:cubicBezTo>
                    <a:cubicBezTo>
                      <a:pt x="0" y="18"/>
                      <a:pt x="0" y="18"/>
                      <a:pt x="0" y="18"/>
                    </a:cubicBezTo>
                    <a:cubicBezTo>
                      <a:pt x="0" y="8"/>
                      <a:pt x="8" y="0"/>
                      <a:pt x="18" y="0"/>
                    </a:cubicBezTo>
                    <a:cubicBezTo>
                      <a:pt x="325" y="0"/>
                      <a:pt x="325" y="0"/>
                      <a:pt x="325" y="0"/>
                    </a:cubicBezTo>
                    <a:cubicBezTo>
                      <a:pt x="335" y="0"/>
                      <a:pt x="343" y="8"/>
                      <a:pt x="343" y="18"/>
                    </a:cubicBezTo>
                    <a:close/>
                    <a:moveTo>
                      <a:pt x="98" y="10"/>
                    </a:moveTo>
                    <a:cubicBezTo>
                      <a:pt x="47" y="10"/>
                      <a:pt x="47" y="10"/>
                      <a:pt x="47" y="10"/>
                    </a:cubicBezTo>
                    <a:cubicBezTo>
                      <a:pt x="47" y="27"/>
                      <a:pt x="47" y="27"/>
                      <a:pt x="47" y="27"/>
                    </a:cubicBezTo>
                    <a:cubicBezTo>
                      <a:pt x="98" y="27"/>
                      <a:pt x="98" y="27"/>
                      <a:pt x="98" y="27"/>
                    </a:cubicBezTo>
                    <a:lnTo>
                      <a:pt x="98" y="10"/>
                    </a:lnTo>
                    <a:close/>
                    <a:moveTo>
                      <a:pt x="262" y="8"/>
                    </a:moveTo>
                    <a:cubicBezTo>
                      <a:pt x="256" y="8"/>
                      <a:pt x="251" y="12"/>
                      <a:pt x="251" y="17"/>
                    </a:cubicBezTo>
                    <a:cubicBezTo>
                      <a:pt x="251" y="22"/>
                      <a:pt x="256" y="26"/>
                      <a:pt x="262" y="26"/>
                    </a:cubicBezTo>
                    <a:cubicBezTo>
                      <a:pt x="268" y="26"/>
                      <a:pt x="273" y="22"/>
                      <a:pt x="273" y="17"/>
                    </a:cubicBezTo>
                    <a:cubicBezTo>
                      <a:pt x="273" y="12"/>
                      <a:pt x="268" y="8"/>
                      <a:pt x="262" y="8"/>
                    </a:cubicBezTo>
                    <a:close/>
                    <a:moveTo>
                      <a:pt x="294" y="8"/>
                    </a:moveTo>
                    <a:cubicBezTo>
                      <a:pt x="288" y="8"/>
                      <a:pt x="283" y="12"/>
                      <a:pt x="283" y="17"/>
                    </a:cubicBezTo>
                    <a:cubicBezTo>
                      <a:pt x="283" y="22"/>
                      <a:pt x="288" y="26"/>
                      <a:pt x="294" y="26"/>
                    </a:cubicBezTo>
                    <a:cubicBezTo>
                      <a:pt x="300" y="26"/>
                      <a:pt x="304" y="22"/>
                      <a:pt x="304" y="17"/>
                    </a:cubicBezTo>
                    <a:cubicBezTo>
                      <a:pt x="304" y="12"/>
                      <a:pt x="300" y="8"/>
                      <a:pt x="294" y="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7" name="文本框 36">
              <a:extLst>
                <a:ext uri="{FF2B5EF4-FFF2-40B4-BE49-F238E27FC236}">
                  <a16:creationId xmlns:a16="http://schemas.microsoft.com/office/drawing/2014/main" id="{B844DAFB-7396-4796-B29C-D26E28644D9E}"/>
                </a:ext>
              </a:extLst>
            </p:cNvPr>
            <p:cNvSpPr txBox="1"/>
            <p:nvPr/>
          </p:nvSpPr>
          <p:spPr>
            <a:xfrm>
              <a:off x="3754988" y="1853445"/>
              <a:ext cx="1396920" cy="830997"/>
            </a:xfrm>
            <a:prstGeom prst="rect">
              <a:avLst/>
            </a:prstGeom>
            <a:noFill/>
          </p:spPr>
          <p:txBody>
            <a:bodyPr wrap="square" rtlCol="0">
              <a:spAutoFit/>
            </a:bodyPr>
            <a:lstStyle/>
            <a:p>
              <a:pPr>
                <a:lnSpc>
                  <a:spcPct val="150000"/>
                </a:lnSpc>
                <a:buClrTx/>
              </a:pPr>
              <a:r>
                <a:rPr lang="en-US" altLang="zh-CN" sz="1200" kern="1200" dirty="0">
                  <a:solidFill>
                    <a:srgbClr val="1C2B38"/>
                  </a:solidFill>
                  <a:ea typeface="宋体" panose="02010600030101010101" pitchFamily="2" charset="-122"/>
                </a:rPr>
                <a:t>disruptions in the picture</a:t>
              </a:r>
            </a:p>
            <a:p>
              <a:endParaRPr kumimoji="1" lang="zh-CN" altLang="en-US" sz="1200" dirty="0"/>
            </a:p>
          </p:txBody>
        </p:sp>
      </p:grpSp>
      <p:sp>
        <p:nvSpPr>
          <p:cNvPr id="43" name="Google Shape;551;p39">
            <a:extLst>
              <a:ext uri="{FF2B5EF4-FFF2-40B4-BE49-F238E27FC236}">
                <a16:creationId xmlns:a16="http://schemas.microsoft.com/office/drawing/2014/main" id="{7CFBAADA-B546-43E3-B354-3912B4661FBF}"/>
              </a:ext>
            </a:extLst>
          </p:cNvPr>
          <p:cNvSpPr/>
          <p:nvPr/>
        </p:nvSpPr>
        <p:spPr>
          <a:xfrm>
            <a:off x="4927810" y="1726231"/>
            <a:ext cx="3871629" cy="2569045"/>
          </a:xfrm>
          <a:custGeom>
            <a:avLst/>
            <a:gdLst/>
            <a:ahLst/>
            <a:cxnLst/>
            <a:rect l="l" t="t" r="r" b="b"/>
            <a:pathLst>
              <a:path w="293" h="208" extrusionOk="0">
                <a:moveTo>
                  <a:pt x="293" y="188"/>
                </a:moveTo>
                <a:cubicBezTo>
                  <a:pt x="293" y="199"/>
                  <a:pt x="283" y="208"/>
                  <a:pt x="272" y="208"/>
                </a:cubicBezTo>
                <a:cubicBezTo>
                  <a:pt x="20" y="208"/>
                  <a:pt x="20" y="208"/>
                  <a:pt x="20" y="208"/>
                </a:cubicBezTo>
                <a:cubicBezTo>
                  <a:pt x="9" y="208"/>
                  <a:pt x="0" y="199"/>
                  <a:pt x="0" y="188"/>
                </a:cubicBezTo>
                <a:cubicBezTo>
                  <a:pt x="0" y="21"/>
                  <a:pt x="0" y="21"/>
                  <a:pt x="0" y="21"/>
                </a:cubicBezTo>
                <a:cubicBezTo>
                  <a:pt x="0" y="10"/>
                  <a:pt x="9" y="0"/>
                  <a:pt x="20" y="0"/>
                </a:cubicBezTo>
                <a:cubicBezTo>
                  <a:pt x="272" y="0"/>
                  <a:pt x="272" y="0"/>
                  <a:pt x="272" y="0"/>
                </a:cubicBezTo>
                <a:cubicBezTo>
                  <a:pt x="283" y="0"/>
                  <a:pt x="293" y="10"/>
                  <a:pt x="293" y="21"/>
                </a:cubicBezTo>
                <a:lnTo>
                  <a:pt x="293" y="188"/>
                </a:lnTo>
                <a:close/>
                <a:moveTo>
                  <a:pt x="263" y="23"/>
                </a:moveTo>
                <a:cubicBezTo>
                  <a:pt x="29" y="23"/>
                  <a:pt x="29" y="23"/>
                  <a:pt x="29" y="23"/>
                </a:cubicBezTo>
                <a:cubicBezTo>
                  <a:pt x="29" y="182"/>
                  <a:pt x="29" y="182"/>
                  <a:pt x="29" y="182"/>
                </a:cubicBezTo>
                <a:cubicBezTo>
                  <a:pt x="263" y="182"/>
                  <a:pt x="263" y="182"/>
                  <a:pt x="263" y="182"/>
                </a:cubicBezTo>
                <a:lnTo>
                  <a:pt x="263" y="2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libri"/>
              <a:ea typeface="Calibri"/>
              <a:cs typeface="Calibri"/>
              <a:sym typeface="Calibri"/>
            </a:endParaRPr>
          </a:p>
        </p:txBody>
      </p:sp>
      <p:sp>
        <p:nvSpPr>
          <p:cNvPr id="47" name="Google Shape;625;p42">
            <a:extLst>
              <a:ext uri="{FF2B5EF4-FFF2-40B4-BE49-F238E27FC236}">
                <a16:creationId xmlns:a16="http://schemas.microsoft.com/office/drawing/2014/main" id="{51DC524A-DFB8-4C40-B6D6-D6B2710C4E69}"/>
              </a:ext>
            </a:extLst>
          </p:cNvPr>
          <p:cNvSpPr/>
          <p:nvPr/>
        </p:nvSpPr>
        <p:spPr>
          <a:xfrm>
            <a:off x="5336382" y="1022233"/>
            <a:ext cx="2900110" cy="484187"/>
          </a:xfrm>
          <a:prstGeom prst="roundRect">
            <a:avLst>
              <a:gd name="adj" fmla="val 50000"/>
            </a:avLst>
          </a:prstGeom>
          <a:solidFill>
            <a:srgbClr val="1C2B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 name="Google Shape;626;p42">
            <a:extLst>
              <a:ext uri="{FF2B5EF4-FFF2-40B4-BE49-F238E27FC236}">
                <a16:creationId xmlns:a16="http://schemas.microsoft.com/office/drawing/2014/main" id="{446AD542-D6B0-4DCB-A738-3F9DC67EB7A7}"/>
              </a:ext>
            </a:extLst>
          </p:cNvPr>
          <p:cNvSpPr/>
          <p:nvPr/>
        </p:nvSpPr>
        <p:spPr>
          <a:xfrm>
            <a:off x="5629084" y="1052874"/>
            <a:ext cx="2182813" cy="4841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630;p42">
            <a:extLst>
              <a:ext uri="{FF2B5EF4-FFF2-40B4-BE49-F238E27FC236}">
                <a16:creationId xmlns:a16="http://schemas.microsoft.com/office/drawing/2014/main" id="{24227A4C-C79B-4139-93C5-B10DEAEC0B2A}"/>
              </a:ext>
            </a:extLst>
          </p:cNvPr>
          <p:cNvSpPr txBox="1"/>
          <p:nvPr/>
        </p:nvSpPr>
        <p:spPr>
          <a:xfrm>
            <a:off x="5820979" y="1095049"/>
            <a:ext cx="2131033" cy="33855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1" dirty="0">
                <a:solidFill>
                  <a:schemeClr val="lt1"/>
                </a:solidFill>
                <a:latin typeface="Calibri"/>
                <a:ea typeface="Calibri"/>
                <a:cs typeface="Calibri"/>
                <a:sym typeface="Calibri"/>
              </a:rPr>
              <a:t>Image recognition</a:t>
            </a:r>
            <a:endParaRPr sz="1600" b="1" dirty="0">
              <a:solidFill>
                <a:schemeClr val="lt1"/>
              </a:solidFill>
              <a:latin typeface="Calibri"/>
              <a:ea typeface="Calibri"/>
              <a:cs typeface="Calibri"/>
              <a:sym typeface="Calibri"/>
            </a:endParaRPr>
          </a:p>
        </p:txBody>
      </p:sp>
      <p:pic>
        <p:nvPicPr>
          <p:cNvPr id="1026" name="Picture 2">
            <a:extLst>
              <a:ext uri="{FF2B5EF4-FFF2-40B4-BE49-F238E27FC236}">
                <a16:creationId xmlns:a16="http://schemas.microsoft.com/office/drawing/2014/main" id="{7A27001D-4A20-4AF0-9015-41C8895733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98018" y="1992483"/>
            <a:ext cx="3517838" cy="1976690"/>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Google Shape;623;p42">
            <a:extLst>
              <a:ext uri="{FF2B5EF4-FFF2-40B4-BE49-F238E27FC236}">
                <a16:creationId xmlns:a16="http://schemas.microsoft.com/office/drawing/2014/main" id="{EC051A01-36A5-47CE-AB2A-5A9925303D62}"/>
              </a:ext>
            </a:extLst>
          </p:cNvPr>
          <p:cNvCxnSpPr>
            <a:cxnSpLocks/>
          </p:cNvCxnSpPr>
          <p:nvPr/>
        </p:nvCxnSpPr>
        <p:spPr>
          <a:xfrm>
            <a:off x="2224425" y="3513103"/>
            <a:ext cx="917686" cy="0"/>
          </a:xfrm>
          <a:prstGeom prst="straightConnector1">
            <a:avLst/>
          </a:prstGeom>
          <a:noFill/>
          <a:ln w="28575" cap="flat" cmpd="sng">
            <a:solidFill>
              <a:srgbClr val="1C2B38"/>
            </a:solidFill>
            <a:prstDash val="dash"/>
            <a:round/>
            <a:headEnd type="none" w="sm" len="sm"/>
            <a:tailEnd type="none" w="sm" len="sm"/>
          </a:ln>
        </p:spPr>
      </p:cxnSp>
    </p:spTree>
    <p:extLst>
      <p:ext uri="{BB962C8B-B14F-4D97-AF65-F5344CB8AC3E}">
        <p14:creationId xmlns:p14="http://schemas.microsoft.com/office/powerpoint/2010/main" val="799771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7"/>
          <p:cNvSpPr>
            <a:spLocks noGrp="1"/>
          </p:cNvSpPr>
          <p:nvPr>
            <p:ph type="sldNum" sz="quarter" idx="12"/>
          </p:nvPr>
        </p:nvSpPr>
        <p:spPr/>
        <p:txBody>
          <a:bodyPr/>
          <a:lstStyle/>
          <a:p>
            <a:fld id="{C136B7D2-B98C-44FD-8D04-7EC62A564975}" type="slidenum">
              <a:rPr lang="en-US" smtClean="0">
                <a:latin typeface="zihun70hao-lingyueheiti" panose="00000500000000000000" pitchFamily="2" charset="-122"/>
                <a:ea typeface="字魂58号-创中黑" panose="00000500000000000000" pitchFamily="2" charset="-122"/>
                <a:sym typeface="zihun70hao-lingyueheiti" panose="00000500000000000000" pitchFamily="2" charset="-122"/>
              </a:rPr>
              <a:pPr/>
              <a:t>23</a:t>
            </a:fld>
            <a:endParaRPr lang="en-US" dirty="0">
              <a:latin typeface="zihun70hao-lingyueheiti" panose="00000500000000000000" pitchFamily="2" charset="-122"/>
              <a:ea typeface="字魂58号-创中黑" panose="00000500000000000000" pitchFamily="2" charset="-122"/>
              <a:sym typeface="zihun70hao-lingyueheiti" panose="00000500000000000000" pitchFamily="2" charset="-122"/>
            </a:endParaRPr>
          </a:p>
        </p:txBody>
      </p:sp>
      <p:sp>
        <p:nvSpPr>
          <p:cNvPr id="25" name="Oval 24"/>
          <p:cNvSpPr/>
          <p:nvPr/>
        </p:nvSpPr>
        <p:spPr>
          <a:xfrm>
            <a:off x="424296" y="2101007"/>
            <a:ext cx="1875666" cy="18756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zihun70hao-lingyueheiti" panose="00000500000000000000" pitchFamily="2" charset="-122"/>
              <a:ea typeface="字魂58号-创中黑" panose="00000500000000000000" pitchFamily="2" charset="-122"/>
              <a:sym typeface="zihun70hao-lingyueheiti" panose="00000500000000000000" pitchFamily="2" charset="-122"/>
            </a:endParaRPr>
          </a:p>
        </p:txBody>
      </p:sp>
      <p:sp>
        <p:nvSpPr>
          <p:cNvPr id="36" name="Oval 35"/>
          <p:cNvSpPr/>
          <p:nvPr/>
        </p:nvSpPr>
        <p:spPr>
          <a:xfrm>
            <a:off x="2066304" y="1963238"/>
            <a:ext cx="2151201" cy="21512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zihun70hao-lingyueheiti" panose="00000500000000000000" pitchFamily="2" charset="-122"/>
              <a:ea typeface="字魂58号-创中黑" panose="00000500000000000000" pitchFamily="2" charset="-122"/>
              <a:sym typeface="zihun70hao-lingyueheiti" panose="00000500000000000000" pitchFamily="2" charset="-122"/>
            </a:endParaRPr>
          </a:p>
        </p:txBody>
      </p:sp>
      <p:sp>
        <p:nvSpPr>
          <p:cNvPr id="45" name="Oval 44"/>
          <p:cNvSpPr/>
          <p:nvPr/>
        </p:nvSpPr>
        <p:spPr>
          <a:xfrm>
            <a:off x="3923398" y="1795235"/>
            <a:ext cx="2487210" cy="24872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zihun70hao-lingyueheiti" panose="00000500000000000000" pitchFamily="2" charset="-122"/>
              <a:ea typeface="字魂58号-创中黑" panose="00000500000000000000" pitchFamily="2" charset="-122"/>
              <a:sym typeface="zihun70hao-lingyueheiti" panose="00000500000000000000" pitchFamily="2" charset="-122"/>
            </a:endParaRPr>
          </a:p>
        </p:txBody>
      </p:sp>
      <p:sp>
        <p:nvSpPr>
          <p:cNvPr id="50" name="Oval 49"/>
          <p:cNvSpPr/>
          <p:nvPr/>
        </p:nvSpPr>
        <p:spPr>
          <a:xfrm>
            <a:off x="5917310" y="1720111"/>
            <a:ext cx="2637458" cy="263745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zihun70hao-lingyueheiti" panose="00000500000000000000" pitchFamily="2" charset="-122"/>
              <a:ea typeface="字魂58号-创中黑" panose="00000500000000000000" pitchFamily="2" charset="-122"/>
              <a:sym typeface="zihun70hao-lingyueheiti" panose="00000500000000000000" pitchFamily="2" charset="-122"/>
            </a:endParaRPr>
          </a:p>
        </p:txBody>
      </p:sp>
      <p:sp>
        <p:nvSpPr>
          <p:cNvPr id="52" name="Freeform 245"/>
          <p:cNvSpPr>
            <a:spLocks/>
          </p:cNvSpPr>
          <p:nvPr/>
        </p:nvSpPr>
        <p:spPr bwMode="auto">
          <a:xfrm>
            <a:off x="1146305" y="2273827"/>
            <a:ext cx="439951" cy="439951"/>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zihun70hao-lingyueheiti" panose="00000500000000000000" pitchFamily="2" charset="-122"/>
              <a:ea typeface="字魂58号-创中黑" panose="00000500000000000000" pitchFamily="2" charset="-122"/>
              <a:sym typeface="zihun70hao-lingyueheiti" panose="00000500000000000000" pitchFamily="2" charset="-122"/>
            </a:endParaRPr>
          </a:p>
        </p:txBody>
      </p:sp>
      <p:sp>
        <p:nvSpPr>
          <p:cNvPr id="54" name="Freeform 55"/>
          <p:cNvSpPr>
            <a:spLocks noEditPoints="1"/>
          </p:cNvSpPr>
          <p:nvPr/>
        </p:nvSpPr>
        <p:spPr bwMode="auto">
          <a:xfrm>
            <a:off x="4926218" y="2270908"/>
            <a:ext cx="403249" cy="301016"/>
          </a:xfrm>
          <a:custGeom>
            <a:avLst/>
            <a:gdLst/>
            <a:ahLst/>
            <a:cxnLst>
              <a:cxn ang="0">
                <a:pos x="19" y="42"/>
              </a:cxn>
              <a:cxn ang="0">
                <a:pos x="17" y="42"/>
              </a:cxn>
              <a:cxn ang="0">
                <a:pos x="1" y="25"/>
              </a:cxn>
              <a:cxn ang="0">
                <a:pos x="1" y="24"/>
              </a:cxn>
              <a:cxn ang="0">
                <a:pos x="17" y="7"/>
              </a:cxn>
              <a:cxn ang="0">
                <a:pos x="19" y="7"/>
              </a:cxn>
              <a:cxn ang="0">
                <a:pos x="21" y="9"/>
              </a:cxn>
              <a:cxn ang="0">
                <a:pos x="21" y="11"/>
              </a:cxn>
              <a:cxn ang="0">
                <a:pos x="7" y="25"/>
              </a:cxn>
              <a:cxn ang="0">
                <a:pos x="21" y="39"/>
              </a:cxn>
              <a:cxn ang="0">
                <a:pos x="21" y="40"/>
              </a:cxn>
              <a:cxn ang="0">
                <a:pos x="19" y="42"/>
              </a:cxn>
              <a:cxn ang="0">
                <a:pos x="29" y="48"/>
              </a:cxn>
              <a:cxn ang="0">
                <a:pos x="27" y="49"/>
              </a:cxn>
              <a:cxn ang="0">
                <a:pos x="25" y="48"/>
              </a:cxn>
              <a:cxn ang="0">
                <a:pos x="24" y="47"/>
              </a:cxn>
              <a:cxn ang="0">
                <a:pos x="38" y="1"/>
              </a:cxn>
              <a:cxn ang="0">
                <a:pos x="39" y="0"/>
              </a:cxn>
              <a:cxn ang="0">
                <a:pos x="41" y="1"/>
              </a:cxn>
              <a:cxn ang="0">
                <a:pos x="42" y="2"/>
              </a:cxn>
              <a:cxn ang="0">
                <a:pos x="29" y="48"/>
              </a:cxn>
              <a:cxn ang="0">
                <a:pos x="49" y="42"/>
              </a:cxn>
              <a:cxn ang="0">
                <a:pos x="47" y="42"/>
              </a:cxn>
              <a:cxn ang="0">
                <a:pos x="45" y="40"/>
              </a:cxn>
              <a:cxn ang="0">
                <a:pos x="45" y="39"/>
              </a:cxn>
              <a:cxn ang="0">
                <a:pos x="59" y="25"/>
              </a:cxn>
              <a:cxn ang="0">
                <a:pos x="45" y="11"/>
              </a:cxn>
              <a:cxn ang="0">
                <a:pos x="45" y="9"/>
              </a:cxn>
              <a:cxn ang="0">
                <a:pos x="47" y="7"/>
              </a:cxn>
              <a:cxn ang="0">
                <a:pos x="49" y="7"/>
              </a:cxn>
              <a:cxn ang="0">
                <a:pos x="65" y="24"/>
              </a:cxn>
              <a:cxn ang="0">
                <a:pos x="65" y="25"/>
              </a:cxn>
              <a:cxn ang="0">
                <a:pos x="49" y="42"/>
              </a:cxn>
            </a:cxnLst>
            <a:rect l="0" t="0" r="r" b="b"/>
            <a:pathLst>
              <a:path w="66" h="49">
                <a:moveTo>
                  <a:pt x="19" y="42"/>
                </a:moveTo>
                <a:cubicBezTo>
                  <a:pt x="19" y="43"/>
                  <a:pt x="18" y="43"/>
                  <a:pt x="17" y="42"/>
                </a:cubicBezTo>
                <a:cubicBezTo>
                  <a:pt x="1" y="25"/>
                  <a:pt x="1" y="25"/>
                  <a:pt x="1" y="25"/>
                </a:cubicBezTo>
                <a:cubicBezTo>
                  <a:pt x="0" y="25"/>
                  <a:pt x="0" y="24"/>
                  <a:pt x="1" y="24"/>
                </a:cubicBezTo>
                <a:cubicBezTo>
                  <a:pt x="17" y="7"/>
                  <a:pt x="17" y="7"/>
                  <a:pt x="17" y="7"/>
                </a:cubicBezTo>
                <a:cubicBezTo>
                  <a:pt x="18" y="7"/>
                  <a:pt x="19" y="7"/>
                  <a:pt x="19" y="7"/>
                </a:cubicBezTo>
                <a:cubicBezTo>
                  <a:pt x="21" y="9"/>
                  <a:pt x="21" y="9"/>
                  <a:pt x="21" y="9"/>
                </a:cubicBezTo>
                <a:cubicBezTo>
                  <a:pt x="21" y="9"/>
                  <a:pt x="21" y="10"/>
                  <a:pt x="21" y="11"/>
                </a:cubicBezTo>
                <a:cubicBezTo>
                  <a:pt x="7" y="25"/>
                  <a:pt x="7" y="25"/>
                  <a:pt x="7" y="25"/>
                </a:cubicBezTo>
                <a:cubicBezTo>
                  <a:pt x="21" y="39"/>
                  <a:pt x="21" y="39"/>
                  <a:pt x="21" y="39"/>
                </a:cubicBezTo>
                <a:cubicBezTo>
                  <a:pt x="21" y="39"/>
                  <a:pt x="21" y="40"/>
                  <a:pt x="21" y="40"/>
                </a:cubicBezTo>
                <a:lnTo>
                  <a:pt x="19" y="42"/>
                </a:lnTo>
                <a:close/>
                <a:moveTo>
                  <a:pt x="29" y="48"/>
                </a:moveTo>
                <a:cubicBezTo>
                  <a:pt x="28" y="49"/>
                  <a:pt x="28" y="49"/>
                  <a:pt x="27" y="49"/>
                </a:cubicBezTo>
                <a:cubicBezTo>
                  <a:pt x="25" y="48"/>
                  <a:pt x="25" y="48"/>
                  <a:pt x="25" y="48"/>
                </a:cubicBezTo>
                <a:cubicBezTo>
                  <a:pt x="24" y="48"/>
                  <a:pt x="24" y="48"/>
                  <a:pt x="24" y="47"/>
                </a:cubicBezTo>
                <a:cubicBezTo>
                  <a:pt x="38" y="1"/>
                  <a:pt x="38" y="1"/>
                  <a:pt x="38" y="1"/>
                </a:cubicBezTo>
                <a:cubicBezTo>
                  <a:pt x="38" y="0"/>
                  <a:pt x="38" y="0"/>
                  <a:pt x="39" y="0"/>
                </a:cubicBezTo>
                <a:cubicBezTo>
                  <a:pt x="41" y="1"/>
                  <a:pt x="41" y="1"/>
                  <a:pt x="41" y="1"/>
                </a:cubicBezTo>
                <a:cubicBezTo>
                  <a:pt x="42" y="1"/>
                  <a:pt x="42" y="2"/>
                  <a:pt x="42" y="2"/>
                </a:cubicBezTo>
                <a:lnTo>
                  <a:pt x="29" y="48"/>
                </a:lnTo>
                <a:close/>
                <a:moveTo>
                  <a:pt x="49" y="42"/>
                </a:moveTo>
                <a:cubicBezTo>
                  <a:pt x="48" y="43"/>
                  <a:pt x="48" y="43"/>
                  <a:pt x="47" y="42"/>
                </a:cubicBezTo>
                <a:cubicBezTo>
                  <a:pt x="45" y="40"/>
                  <a:pt x="45" y="40"/>
                  <a:pt x="45" y="40"/>
                </a:cubicBezTo>
                <a:cubicBezTo>
                  <a:pt x="45" y="40"/>
                  <a:pt x="45" y="39"/>
                  <a:pt x="45" y="39"/>
                </a:cubicBezTo>
                <a:cubicBezTo>
                  <a:pt x="59" y="25"/>
                  <a:pt x="59" y="25"/>
                  <a:pt x="59" y="25"/>
                </a:cubicBezTo>
                <a:cubicBezTo>
                  <a:pt x="45" y="11"/>
                  <a:pt x="45" y="11"/>
                  <a:pt x="45" y="11"/>
                </a:cubicBezTo>
                <a:cubicBezTo>
                  <a:pt x="45" y="10"/>
                  <a:pt x="45" y="9"/>
                  <a:pt x="45" y="9"/>
                </a:cubicBezTo>
                <a:cubicBezTo>
                  <a:pt x="47" y="7"/>
                  <a:pt x="47" y="7"/>
                  <a:pt x="47" y="7"/>
                </a:cubicBezTo>
                <a:cubicBezTo>
                  <a:pt x="48" y="7"/>
                  <a:pt x="48" y="7"/>
                  <a:pt x="49" y="7"/>
                </a:cubicBezTo>
                <a:cubicBezTo>
                  <a:pt x="65" y="24"/>
                  <a:pt x="65" y="24"/>
                  <a:pt x="65" y="24"/>
                </a:cubicBezTo>
                <a:cubicBezTo>
                  <a:pt x="66" y="24"/>
                  <a:pt x="66" y="25"/>
                  <a:pt x="65" y="25"/>
                </a:cubicBezTo>
                <a:lnTo>
                  <a:pt x="49" y="4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zihun70hao-lingyueheiti" panose="00000500000000000000" pitchFamily="2" charset="-122"/>
              <a:ea typeface="字魂58号-创中黑" panose="00000500000000000000" pitchFamily="2" charset="-122"/>
              <a:sym typeface="zihun70hao-lingyueheiti" panose="00000500000000000000" pitchFamily="2" charset="-122"/>
            </a:endParaRPr>
          </a:p>
        </p:txBody>
      </p:sp>
      <p:sp>
        <p:nvSpPr>
          <p:cNvPr id="58" name="Freeform 105"/>
          <p:cNvSpPr>
            <a:spLocks noEditPoints="1"/>
          </p:cNvSpPr>
          <p:nvPr/>
        </p:nvSpPr>
        <p:spPr bwMode="auto">
          <a:xfrm>
            <a:off x="2953768" y="2252003"/>
            <a:ext cx="382873" cy="377324"/>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accent3">
                  <a:lumMod val="50000"/>
                </a:schemeClr>
              </a:solidFill>
              <a:latin typeface="zihun70hao-lingyueheiti" panose="00000500000000000000" pitchFamily="2" charset="-122"/>
              <a:ea typeface="字魂58号-创中黑" panose="00000500000000000000" pitchFamily="2" charset="-122"/>
              <a:sym typeface="zihun70hao-lingyueheiti" panose="00000500000000000000" pitchFamily="2" charset="-122"/>
            </a:endParaRPr>
          </a:p>
        </p:txBody>
      </p:sp>
      <p:sp>
        <p:nvSpPr>
          <p:cNvPr id="60" name="Freeform 34"/>
          <p:cNvSpPr>
            <a:spLocks noEditPoints="1"/>
          </p:cNvSpPr>
          <p:nvPr/>
        </p:nvSpPr>
        <p:spPr bwMode="auto">
          <a:xfrm>
            <a:off x="7070633" y="2284218"/>
            <a:ext cx="330812" cy="330812"/>
          </a:xfrm>
          <a:custGeom>
            <a:avLst/>
            <a:gdLst/>
            <a:ahLst/>
            <a:cxnLst>
              <a:cxn ang="0">
                <a:pos x="27" y="55"/>
              </a:cxn>
              <a:cxn ang="0">
                <a:pos x="0" y="28"/>
              </a:cxn>
              <a:cxn ang="0">
                <a:pos x="27" y="0"/>
              </a:cxn>
              <a:cxn ang="0">
                <a:pos x="55" y="28"/>
              </a:cxn>
              <a:cxn ang="0">
                <a:pos x="27" y="55"/>
              </a:cxn>
              <a:cxn ang="0">
                <a:pos x="27" y="5"/>
              </a:cxn>
              <a:cxn ang="0">
                <a:pos x="4" y="28"/>
              </a:cxn>
              <a:cxn ang="0">
                <a:pos x="27" y="51"/>
              </a:cxn>
              <a:cxn ang="0">
                <a:pos x="50" y="28"/>
              </a:cxn>
              <a:cxn ang="0">
                <a:pos x="27" y="5"/>
              </a:cxn>
              <a:cxn ang="0">
                <a:pos x="27" y="46"/>
              </a:cxn>
              <a:cxn ang="0">
                <a:pos x="9" y="28"/>
              </a:cxn>
              <a:cxn ang="0">
                <a:pos x="27" y="9"/>
              </a:cxn>
              <a:cxn ang="0">
                <a:pos x="45" y="28"/>
              </a:cxn>
              <a:cxn ang="0">
                <a:pos x="27" y="46"/>
              </a:cxn>
              <a:cxn ang="0">
                <a:pos x="27" y="14"/>
              </a:cxn>
              <a:cxn ang="0">
                <a:pos x="13" y="28"/>
              </a:cxn>
              <a:cxn ang="0">
                <a:pos x="27" y="41"/>
              </a:cxn>
              <a:cxn ang="0">
                <a:pos x="41" y="28"/>
              </a:cxn>
              <a:cxn ang="0">
                <a:pos x="27" y="14"/>
              </a:cxn>
              <a:cxn ang="0">
                <a:pos x="27" y="37"/>
              </a:cxn>
              <a:cxn ang="0">
                <a:pos x="18" y="28"/>
              </a:cxn>
              <a:cxn ang="0">
                <a:pos x="27" y="19"/>
              </a:cxn>
              <a:cxn ang="0">
                <a:pos x="36" y="28"/>
              </a:cxn>
              <a:cxn ang="0">
                <a:pos x="27" y="37"/>
              </a:cxn>
            </a:cxnLst>
            <a:rect l="0" t="0" r="r" b="b"/>
            <a:pathLst>
              <a:path w="55" h="55">
                <a:moveTo>
                  <a:pt x="27" y="55"/>
                </a:moveTo>
                <a:cubicBezTo>
                  <a:pt x="12" y="55"/>
                  <a:pt x="0" y="43"/>
                  <a:pt x="0" y="28"/>
                </a:cubicBezTo>
                <a:cubicBezTo>
                  <a:pt x="0" y="13"/>
                  <a:pt x="12" y="0"/>
                  <a:pt x="27" y="0"/>
                </a:cubicBezTo>
                <a:cubicBezTo>
                  <a:pt x="42" y="0"/>
                  <a:pt x="55" y="13"/>
                  <a:pt x="55" y="28"/>
                </a:cubicBezTo>
                <a:cubicBezTo>
                  <a:pt x="55" y="43"/>
                  <a:pt x="42" y="55"/>
                  <a:pt x="27" y="55"/>
                </a:cubicBezTo>
                <a:close/>
                <a:moveTo>
                  <a:pt x="27" y="5"/>
                </a:moveTo>
                <a:cubicBezTo>
                  <a:pt x="15" y="5"/>
                  <a:pt x="4" y="15"/>
                  <a:pt x="4" y="28"/>
                </a:cubicBezTo>
                <a:cubicBezTo>
                  <a:pt x="4" y="40"/>
                  <a:pt x="15" y="51"/>
                  <a:pt x="27" y="51"/>
                </a:cubicBezTo>
                <a:cubicBezTo>
                  <a:pt x="40" y="51"/>
                  <a:pt x="50" y="40"/>
                  <a:pt x="50" y="28"/>
                </a:cubicBezTo>
                <a:cubicBezTo>
                  <a:pt x="50" y="15"/>
                  <a:pt x="40" y="5"/>
                  <a:pt x="27" y="5"/>
                </a:cubicBezTo>
                <a:close/>
                <a:moveTo>
                  <a:pt x="27" y="46"/>
                </a:moveTo>
                <a:cubicBezTo>
                  <a:pt x="17" y="46"/>
                  <a:pt x="9" y="38"/>
                  <a:pt x="9" y="28"/>
                </a:cubicBezTo>
                <a:cubicBezTo>
                  <a:pt x="9" y="18"/>
                  <a:pt x="17" y="9"/>
                  <a:pt x="27" y="9"/>
                </a:cubicBezTo>
                <a:cubicBezTo>
                  <a:pt x="37" y="9"/>
                  <a:pt x="45" y="18"/>
                  <a:pt x="45" y="28"/>
                </a:cubicBezTo>
                <a:cubicBezTo>
                  <a:pt x="45" y="38"/>
                  <a:pt x="37" y="46"/>
                  <a:pt x="27" y="46"/>
                </a:cubicBezTo>
                <a:close/>
                <a:moveTo>
                  <a:pt x="27" y="14"/>
                </a:moveTo>
                <a:cubicBezTo>
                  <a:pt x="20" y="14"/>
                  <a:pt x="13" y="20"/>
                  <a:pt x="13" y="28"/>
                </a:cubicBezTo>
                <a:cubicBezTo>
                  <a:pt x="13" y="35"/>
                  <a:pt x="20" y="41"/>
                  <a:pt x="27" y="41"/>
                </a:cubicBezTo>
                <a:cubicBezTo>
                  <a:pt x="35" y="41"/>
                  <a:pt x="41" y="35"/>
                  <a:pt x="41" y="28"/>
                </a:cubicBezTo>
                <a:cubicBezTo>
                  <a:pt x="41" y="20"/>
                  <a:pt x="35" y="14"/>
                  <a:pt x="27" y="14"/>
                </a:cubicBezTo>
                <a:close/>
                <a:moveTo>
                  <a:pt x="27" y="37"/>
                </a:moveTo>
                <a:cubicBezTo>
                  <a:pt x="22" y="37"/>
                  <a:pt x="18" y="33"/>
                  <a:pt x="18" y="28"/>
                </a:cubicBezTo>
                <a:cubicBezTo>
                  <a:pt x="18" y="23"/>
                  <a:pt x="22" y="19"/>
                  <a:pt x="27" y="19"/>
                </a:cubicBezTo>
                <a:cubicBezTo>
                  <a:pt x="32" y="19"/>
                  <a:pt x="36" y="23"/>
                  <a:pt x="36" y="28"/>
                </a:cubicBezTo>
                <a:cubicBezTo>
                  <a:pt x="36" y="33"/>
                  <a:pt x="32" y="37"/>
                  <a:pt x="27" y="37"/>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zihun70hao-lingyueheiti" panose="00000500000000000000" pitchFamily="2" charset="-122"/>
              <a:ea typeface="字魂58号-创中黑" panose="00000500000000000000" pitchFamily="2" charset="-122"/>
              <a:sym typeface="zihun70hao-lingyueheiti" panose="00000500000000000000" pitchFamily="2" charset="-122"/>
            </a:endParaRPr>
          </a:p>
        </p:txBody>
      </p:sp>
      <p:grpSp>
        <p:nvGrpSpPr>
          <p:cNvPr id="33" name="Group 32"/>
          <p:cNvGrpSpPr/>
          <p:nvPr/>
        </p:nvGrpSpPr>
        <p:grpSpPr>
          <a:xfrm>
            <a:off x="1554817" y="1628419"/>
            <a:ext cx="770510" cy="770510"/>
            <a:chOff x="2786183" y="1189182"/>
            <a:chExt cx="921712" cy="921712"/>
          </a:xfrm>
        </p:grpSpPr>
        <p:sp>
          <p:nvSpPr>
            <p:cNvPr id="34" name="Oval 33"/>
            <p:cNvSpPr/>
            <p:nvPr/>
          </p:nvSpPr>
          <p:spPr>
            <a:xfrm>
              <a:off x="2786183" y="1189182"/>
              <a:ext cx="921712" cy="9217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zihun70hao-lingyueheiti" panose="00000500000000000000" pitchFamily="2" charset="-122"/>
                <a:ea typeface="字魂58号-创中黑" panose="00000500000000000000" pitchFamily="2" charset="-122"/>
                <a:sym typeface="zihun70hao-lingyueheiti" panose="00000500000000000000" pitchFamily="2" charset="-122"/>
              </a:endParaRPr>
            </a:p>
          </p:txBody>
        </p:sp>
        <p:sp>
          <p:nvSpPr>
            <p:cNvPr id="35" name="Oval 34"/>
            <p:cNvSpPr/>
            <p:nvPr/>
          </p:nvSpPr>
          <p:spPr>
            <a:xfrm>
              <a:off x="2878354" y="1281353"/>
              <a:ext cx="737370" cy="737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1"/>
                  </a:solidFill>
                  <a:latin typeface="zihun70hao-lingyueheiti" panose="00000500000000000000" pitchFamily="2" charset="-122"/>
                  <a:ea typeface="字魂58号-创中黑" panose="00000500000000000000" pitchFamily="2" charset="-122"/>
                  <a:sym typeface="zihun70hao-lingyueheiti" panose="00000500000000000000" pitchFamily="2" charset="-122"/>
                </a:rPr>
                <a:t>01</a:t>
              </a:r>
            </a:p>
          </p:txBody>
        </p:sp>
      </p:grpSp>
      <p:grpSp>
        <p:nvGrpSpPr>
          <p:cNvPr id="37" name="Group 36"/>
          <p:cNvGrpSpPr/>
          <p:nvPr/>
        </p:nvGrpSpPr>
        <p:grpSpPr>
          <a:xfrm>
            <a:off x="3419860" y="1570812"/>
            <a:ext cx="770510" cy="770510"/>
            <a:chOff x="2786183" y="1189182"/>
            <a:chExt cx="921712" cy="921712"/>
          </a:xfrm>
        </p:grpSpPr>
        <p:sp>
          <p:nvSpPr>
            <p:cNvPr id="42" name="Oval 41"/>
            <p:cNvSpPr/>
            <p:nvPr/>
          </p:nvSpPr>
          <p:spPr>
            <a:xfrm>
              <a:off x="2786183" y="1189182"/>
              <a:ext cx="921712" cy="9217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zihun70hao-lingyueheiti" panose="00000500000000000000" pitchFamily="2" charset="-122"/>
                <a:ea typeface="字魂58号-创中黑" panose="00000500000000000000" pitchFamily="2" charset="-122"/>
                <a:sym typeface="zihun70hao-lingyueheiti" panose="00000500000000000000" pitchFamily="2" charset="-122"/>
              </a:endParaRPr>
            </a:p>
          </p:txBody>
        </p:sp>
        <p:sp>
          <p:nvSpPr>
            <p:cNvPr id="43" name="Oval 42"/>
            <p:cNvSpPr/>
            <p:nvPr/>
          </p:nvSpPr>
          <p:spPr>
            <a:xfrm>
              <a:off x="2878354" y="1281353"/>
              <a:ext cx="737370" cy="737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2"/>
                  </a:solidFill>
                  <a:latin typeface="zihun70hao-lingyueheiti" panose="00000500000000000000" pitchFamily="2" charset="-122"/>
                  <a:ea typeface="字魂58号-创中黑" panose="00000500000000000000" pitchFamily="2" charset="-122"/>
                  <a:sym typeface="zihun70hao-lingyueheiti" panose="00000500000000000000" pitchFamily="2" charset="-122"/>
                </a:rPr>
                <a:t>02</a:t>
              </a:r>
            </a:p>
          </p:txBody>
        </p:sp>
      </p:grpSp>
      <p:grpSp>
        <p:nvGrpSpPr>
          <p:cNvPr id="44" name="Group 43"/>
          <p:cNvGrpSpPr/>
          <p:nvPr/>
        </p:nvGrpSpPr>
        <p:grpSpPr>
          <a:xfrm>
            <a:off x="7567564" y="1340384"/>
            <a:ext cx="770510" cy="770510"/>
            <a:chOff x="2786183" y="1189182"/>
            <a:chExt cx="921712" cy="921712"/>
          </a:xfrm>
        </p:grpSpPr>
        <p:sp>
          <p:nvSpPr>
            <p:cNvPr id="47" name="Oval 46"/>
            <p:cNvSpPr/>
            <p:nvPr/>
          </p:nvSpPr>
          <p:spPr>
            <a:xfrm>
              <a:off x="2786183" y="1189182"/>
              <a:ext cx="921712" cy="9217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zihun70hao-lingyueheiti" panose="00000500000000000000" pitchFamily="2" charset="-122"/>
                <a:ea typeface="字魂58号-创中黑" panose="00000500000000000000" pitchFamily="2" charset="-122"/>
                <a:sym typeface="zihun70hao-lingyueheiti" panose="00000500000000000000" pitchFamily="2" charset="-122"/>
              </a:endParaRPr>
            </a:p>
          </p:txBody>
        </p:sp>
        <p:sp>
          <p:nvSpPr>
            <p:cNvPr id="48" name="Oval 47"/>
            <p:cNvSpPr/>
            <p:nvPr/>
          </p:nvSpPr>
          <p:spPr>
            <a:xfrm>
              <a:off x="2878354" y="1281353"/>
              <a:ext cx="737370" cy="737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4"/>
                  </a:solidFill>
                  <a:latin typeface="zihun70hao-lingyueheiti" panose="00000500000000000000" pitchFamily="2" charset="-122"/>
                  <a:ea typeface="字魂58号-创中黑" panose="00000500000000000000" pitchFamily="2" charset="-122"/>
                  <a:sym typeface="zihun70hao-lingyueheiti" panose="00000500000000000000" pitchFamily="2" charset="-122"/>
                </a:rPr>
                <a:t>04</a:t>
              </a:r>
            </a:p>
          </p:txBody>
        </p:sp>
      </p:grpSp>
      <p:grpSp>
        <p:nvGrpSpPr>
          <p:cNvPr id="49" name="Group 48"/>
          <p:cNvGrpSpPr/>
          <p:nvPr/>
        </p:nvGrpSpPr>
        <p:grpSpPr>
          <a:xfrm>
            <a:off x="5493712" y="1362003"/>
            <a:ext cx="770510" cy="770510"/>
            <a:chOff x="2786183" y="1189182"/>
            <a:chExt cx="921712" cy="921712"/>
          </a:xfrm>
        </p:grpSpPr>
        <p:sp>
          <p:nvSpPr>
            <p:cNvPr id="53" name="Oval 52"/>
            <p:cNvSpPr/>
            <p:nvPr/>
          </p:nvSpPr>
          <p:spPr>
            <a:xfrm>
              <a:off x="2786183" y="1189182"/>
              <a:ext cx="921712" cy="9217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zihun70hao-lingyueheiti" panose="00000500000000000000" pitchFamily="2" charset="-122"/>
                <a:ea typeface="字魂58号-创中黑" panose="00000500000000000000" pitchFamily="2" charset="-122"/>
                <a:sym typeface="zihun70hao-lingyueheiti" panose="00000500000000000000" pitchFamily="2" charset="-122"/>
              </a:endParaRPr>
            </a:p>
          </p:txBody>
        </p:sp>
        <p:sp>
          <p:nvSpPr>
            <p:cNvPr id="57" name="Oval 56"/>
            <p:cNvSpPr/>
            <p:nvPr/>
          </p:nvSpPr>
          <p:spPr>
            <a:xfrm>
              <a:off x="2878354" y="1281353"/>
              <a:ext cx="737370" cy="737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3"/>
                  </a:solidFill>
                  <a:latin typeface="zihun70hao-lingyueheiti" panose="00000500000000000000" pitchFamily="2" charset="-122"/>
                  <a:ea typeface="字魂58号-创中黑" panose="00000500000000000000" pitchFamily="2" charset="-122"/>
                  <a:sym typeface="zihun70hao-lingyueheiti" panose="00000500000000000000" pitchFamily="2" charset="-122"/>
                </a:rPr>
                <a:t>03</a:t>
              </a:r>
            </a:p>
          </p:txBody>
        </p:sp>
      </p:grpSp>
      <p:grpSp>
        <p:nvGrpSpPr>
          <p:cNvPr id="41" name="Group 56">
            <a:extLst>
              <a:ext uri="{FF2B5EF4-FFF2-40B4-BE49-F238E27FC236}">
                <a16:creationId xmlns:a16="http://schemas.microsoft.com/office/drawing/2014/main" id="{24968432-0D03-0348-8DC7-C8169571911C}"/>
              </a:ext>
            </a:extLst>
          </p:cNvPr>
          <p:cNvGrpSpPr/>
          <p:nvPr/>
        </p:nvGrpSpPr>
        <p:grpSpPr>
          <a:xfrm>
            <a:off x="654587" y="2790113"/>
            <a:ext cx="1314852" cy="670717"/>
            <a:chOff x="664832" y="1363501"/>
            <a:chExt cx="1314852" cy="670717"/>
          </a:xfrm>
        </p:grpSpPr>
        <p:sp>
          <p:nvSpPr>
            <p:cNvPr id="46" name="TextBox 54">
              <a:extLst>
                <a:ext uri="{FF2B5EF4-FFF2-40B4-BE49-F238E27FC236}">
                  <a16:creationId xmlns:a16="http://schemas.microsoft.com/office/drawing/2014/main" id="{4E0CD990-5A66-AC40-9616-6C219AD6B0C1}"/>
                </a:ext>
              </a:extLst>
            </p:cNvPr>
            <p:cNvSpPr txBox="1"/>
            <p:nvPr/>
          </p:nvSpPr>
          <p:spPr>
            <a:xfrm>
              <a:off x="664832" y="1726441"/>
              <a:ext cx="1314852" cy="307777"/>
            </a:xfrm>
            <a:prstGeom prst="rect">
              <a:avLst/>
            </a:prstGeom>
            <a:noFill/>
          </p:spPr>
          <p:txBody>
            <a:bodyPr wrap="square" lIns="0" tIns="0" rIns="0" bIns="0" rtlCol="0">
              <a:spAutoFit/>
            </a:bodyPr>
            <a:lstStyle/>
            <a:p>
              <a:pPr lvl="0" algn="ctr" defTabSz="914400">
                <a:spcBef>
                  <a:spcPct val="20000"/>
                </a:spcBef>
                <a:defRPr/>
              </a:pPr>
              <a:r>
                <a:rPr lang="en-US" sz="1000" dirty="0">
                  <a:solidFill>
                    <a:schemeClr val="bg1"/>
                  </a:solidFill>
                  <a:latin typeface="zihun70hao-lingyueheiti" panose="00000500000000000000" pitchFamily="2" charset="-122"/>
                  <a:ea typeface="字魂58号-创中黑" panose="00000500000000000000" pitchFamily="2" charset="-122"/>
                  <a:sym typeface="zihun70hao-lingyueheiti" panose="00000500000000000000" pitchFamily="2" charset="-122"/>
                </a:rPr>
                <a:t>Larger training set would be better</a:t>
              </a:r>
            </a:p>
          </p:txBody>
        </p:sp>
        <p:sp>
          <p:nvSpPr>
            <p:cNvPr id="51" name="Rectangle 55">
              <a:extLst>
                <a:ext uri="{FF2B5EF4-FFF2-40B4-BE49-F238E27FC236}">
                  <a16:creationId xmlns:a16="http://schemas.microsoft.com/office/drawing/2014/main" id="{8374C0D9-8A96-734C-944F-E13514854301}"/>
                </a:ext>
              </a:extLst>
            </p:cNvPr>
            <p:cNvSpPr/>
            <p:nvPr/>
          </p:nvSpPr>
          <p:spPr>
            <a:xfrm>
              <a:off x="1131503" y="1363501"/>
              <a:ext cx="381515" cy="215444"/>
            </a:xfrm>
            <a:prstGeom prst="rect">
              <a:avLst/>
            </a:prstGeom>
          </p:spPr>
          <p:txBody>
            <a:bodyPr wrap="none" lIns="0" tIns="0" rIns="0" bIns="0">
              <a:spAutoFit/>
            </a:bodyPr>
            <a:lstStyle/>
            <a:p>
              <a:pPr algn="ctr"/>
              <a:r>
                <a:rPr lang="en-US" altLang="zh-CN" sz="1400" b="1" dirty="0">
                  <a:solidFill>
                    <a:schemeClr val="bg1"/>
                  </a:solidFill>
                  <a:latin typeface="zihun70hao-lingyueheiti" panose="00000500000000000000" pitchFamily="2" charset="-122"/>
                  <a:ea typeface="字魂58号-创中黑" panose="00000500000000000000" pitchFamily="2" charset="-122"/>
                  <a:sym typeface="zihun70hao-lingyueheiti" panose="00000500000000000000" pitchFamily="2" charset="-122"/>
                </a:rPr>
                <a:t>Data</a:t>
              </a:r>
              <a:endParaRPr lang="en-US" sz="1400" b="1" dirty="0">
                <a:solidFill>
                  <a:schemeClr val="bg1"/>
                </a:solidFill>
                <a:latin typeface="zihun70hao-lingyueheiti" panose="00000500000000000000" pitchFamily="2" charset="-122"/>
                <a:ea typeface="字魂58号-创中黑" panose="00000500000000000000" pitchFamily="2" charset="-122"/>
                <a:sym typeface="zihun70hao-lingyueheiti" panose="00000500000000000000" pitchFamily="2" charset="-122"/>
              </a:endParaRPr>
            </a:p>
          </p:txBody>
        </p:sp>
      </p:grpSp>
      <p:grpSp>
        <p:nvGrpSpPr>
          <p:cNvPr id="59" name="Group 56">
            <a:extLst>
              <a:ext uri="{FF2B5EF4-FFF2-40B4-BE49-F238E27FC236}">
                <a16:creationId xmlns:a16="http://schemas.microsoft.com/office/drawing/2014/main" id="{BC991280-A94C-6C49-B948-91BCB990E73C}"/>
              </a:ext>
            </a:extLst>
          </p:cNvPr>
          <p:cNvGrpSpPr/>
          <p:nvPr/>
        </p:nvGrpSpPr>
        <p:grpSpPr>
          <a:xfrm>
            <a:off x="2481638" y="2776799"/>
            <a:ext cx="1314852" cy="802742"/>
            <a:chOff x="657102" y="1363501"/>
            <a:chExt cx="1314852" cy="802742"/>
          </a:xfrm>
        </p:grpSpPr>
        <p:sp>
          <p:nvSpPr>
            <p:cNvPr id="61" name="TextBox 26">
              <a:extLst>
                <a:ext uri="{FF2B5EF4-FFF2-40B4-BE49-F238E27FC236}">
                  <a16:creationId xmlns:a16="http://schemas.microsoft.com/office/drawing/2014/main" id="{349D9ABE-2270-D343-AABF-B92FC7D90AF8}"/>
                </a:ext>
              </a:extLst>
            </p:cNvPr>
            <p:cNvSpPr txBox="1"/>
            <p:nvPr/>
          </p:nvSpPr>
          <p:spPr>
            <a:xfrm>
              <a:off x="657102" y="1704578"/>
              <a:ext cx="1314852" cy="461665"/>
            </a:xfrm>
            <a:prstGeom prst="rect">
              <a:avLst/>
            </a:prstGeom>
            <a:noFill/>
          </p:spPr>
          <p:txBody>
            <a:bodyPr wrap="square" lIns="0" tIns="0" rIns="0" bIns="0" rtlCol="0">
              <a:spAutoFit/>
            </a:bodyPr>
            <a:lstStyle/>
            <a:p>
              <a:pPr lvl="0" algn="ctr" defTabSz="914400">
                <a:spcBef>
                  <a:spcPct val="20000"/>
                </a:spcBef>
                <a:defRPr/>
              </a:pPr>
              <a:r>
                <a:rPr lang="en-US" sz="1000" dirty="0">
                  <a:solidFill>
                    <a:schemeClr val="bg1"/>
                  </a:solidFill>
                  <a:latin typeface="zihun70hao-lingyueheiti" panose="00000500000000000000" pitchFamily="2" charset="-122"/>
                  <a:ea typeface="字魂58号-创中黑" panose="00000500000000000000" pitchFamily="2" charset="-122"/>
                  <a:sym typeface="zihun70hao-lingyueheiti" panose="00000500000000000000" pitchFamily="2" charset="-122"/>
                </a:rPr>
                <a:t>Potential in</a:t>
              </a:r>
              <a:r>
                <a:rPr lang="zh-CN" altLang="en-US" sz="1000" dirty="0">
                  <a:solidFill>
                    <a:schemeClr val="bg1"/>
                  </a:solidFill>
                  <a:latin typeface="zihun70hao-lingyueheiti" panose="00000500000000000000" pitchFamily="2" charset="-122"/>
                  <a:ea typeface="字魂58号-创中黑" panose="00000500000000000000" pitchFamily="2" charset="-122"/>
                  <a:sym typeface="zihun70hao-lingyueheiti" panose="00000500000000000000" pitchFamily="2" charset="-122"/>
                </a:rPr>
                <a:t> </a:t>
              </a:r>
              <a:r>
                <a:rPr lang="en-US" altLang="zh-CN" sz="1000" dirty="0">
                  <a:solidFill>
                    <a:schemeClr val="bg1"/>
                  </a:solidFill>
                  <a:latin typeface="zihun70hao-lingyueheiti" panose="00000500000000000000" pitchFamily="2" charset="-122"/>
                  <a:ea typeface="字魂58号-创中黑" panose="00000500000000000000" pitchFamily="2" charset="-122"/>
                  <a:sym typeface="zihun70hao-lingyueheiti" panose="00000500000000000000" pitchFamily="2" charset="-122"/>
                </a:rPr>
                <a:t>having </a:t>
              </a:r>
              <a:r>
                <a:rPr lang="en-US" sz="1000" dirty="0">
                  <a:solidFill>
                    <a:schemeClr val="bg1"/>
                  </a:solidFill>
                  <a:latin typeface="zihun70hao-lingyueheiti" panose="00000500000000000000" pitchFamily="2" charset="-122"/>
                  <a:ea typeface="字魂58号-创中黑" panose="00000500000000000000" pitchFamily="2" charset="-122"/>
                  <a:sym typeface="zihun70hao-lingyueheiti" panose="00000500000000000000" pitchFamily="2" charset="-122"/>
                </a:rPr>
                <a:t>less bias by increasing the complexity.</a:t>
              </a:r>
            </a:p>
          </p:txBody>
        </p:sp>
        <p:sp>
          <p:nvSpPr>
            <p:cNvPr id="62" name="Rectangle 27">
              <a:extLst>
                <a:ext uri="{FF2B5EF4-FFF2-40B4-BE49-F238E27FC236}">
                  <a16:creationId xmlns:a16="http://schemas.microsoft.com/office/drawing/2014/main" id="{18A99A45-8364-944E-844B-67CA92A7C5BD}"/>
                </a:ext>
              </a:extLst>
            </p:cNvPr>
            <p:cNvSpPr/>
            <p:nvPr/>
          </p:nvSpPr>
          <p:spPr>
            <a:xfrm>
              <a:off x="1003076" y="1363501"/>
              <a:ext cx="458459" cy="215444"/>
            </a:xfrm>
            <a:prstGeom prst="rect">
              <a:avLst/>
            </a:prstGeom>
          </p:spPr>
          <p:txBody>
            <a:bodyPr wrap="none" lIns="0" tIns="0" rIns="0" bIns="0">
              <a:spAutoFit/>
            </a:bodyPr>
            <a:lstStyle/>
            <a:p>
              <a:pPr algn="ctr"/>
              <a:r>
                <a:rPr lang="en-US" altLang="zh-CN" sz="1400" b="1" dirty="0">
                  <a:solidFill>
                    <a:schemeClr val="bg1"/>
                  </a:solidFill>
                  <a:latin typeface="zihun70hao-lingyueheiti" panose="00000500000000000000" pitchFamily="2" charset="-122"/>
                  <a:ea typeface="字魂58号-创中黑" panose="00000500000000000000" pitchFamily="2" charset="-122"/>
                  <a:sym typeface="zihun70hao-lingyueheiti" panose="00000500000000000000" pitchFamily="2" charset="-122"/>
                </a:rPr>
                <a:t>Model</a:t>
              </a:r>
              <a:endParaRPr lang="en-US" sz="1400" b="1" dirty="0">
                <a:solidFill>
                  <a:schemeClr val="bg1"/>
                </a:solidFill>
                <a:latin typeface="zihun70hao-lingyueheiti" panose="00000500000000000000" pitchFamily="2" charset="-122"/>
                <a:ea typeface="字魂58号-创中黑" panose="00000500000000000000" pitchFamily="2" charset="-122"/>
                <a:sym typeface="zihun70hao-lingyueheiti" panose="00000500000000000000" pitchFamily="2" charset="-122"/>
              </a:endParaRPr>
            </a:p>
          </p:txBody>
        </p:sp>
      </p:grpSp>
      <p:grpSp>
        <p:nvGrpSpPr>
          <p:cNvPr id="63" name="Group 56">
            <a:extLst>
              <a:ext uri="{FF2B5EF4-FFF2-40B4-BE49-F238E27FC236}">
                <a16:creationId xmlns:a16="http://schemas.microsoft.com/office/drawing/2014/main" id="{041D389A-FDEB-6045-9B8F-780AF670441E}"/>
              </a:ext>
            </a:extLst>
          </p:cNvPr>
          <p:cNvGrpSpPr/>
          <p:nvPr/>
        </p:nvGrpSpPr>
        <p:grpSpPr>
          <a:xfrm>
            <a:off x="4434453" y="2686732"/>
            <a:ext cx="1314852" cy="932642"/>
            <a:chOff x="653967" y="1363501"/>
            <a:chExt cx="1314852" cy="932642"/>
          </a:xfrm>
        </p:grpSpPr>
        <p:sp>
          <p:nvSpPr>
            <p:cNvPr id="64" name="TextBox 29">
              <a:extLst>
                <a:ext uri="{FF2B5EF4-FFF2-40B4-BE49-F238E27FC236}">
                  <a16:creationId xmlns:a16="http://schemas.microsoft.com/office/drawing/2014/main" id="{853C2AA6-B23A-0F47-A73C-B59F62E86606}"/>
                </a:ext>
              </a:extLst>
            </p:cNvPr>
            <p:cNvSpPr txBox="1"/>
            <p:nvPr/>
          </p:nvSpPr>
          <p:spPr>
            <a:xfrm>
              <a:off x="653967" y="1772923"/>
              <a:ext cx="1314852" cy="523220"/>
            </a:xfrm>
            <a:prstGeom prst="rect">
              <a:avLst/>
            </a:prstGeom>
            <a:noFill/>
          </p:spPr>
          <p:txBody>
            <a:bodyPr wrap="square" lIns="0" tIns="0" rIns="0" bIns="0" rtlCol="0">
              <a:spAutoFit/>
            </a:bodyPr>
            <a:lstStyle/>
            <a:p>
              <a:pPr lvl="0" algn="ctr" defTabSz="914400">
                <a:spcBef>
                  <a:spcPct val="20000"/>
                </a:spcBef>
                <a:defRPr/>
              </a:pPr>
              <a:r>
                <a:rPr lang="en-US" sz="1000" dirty="0">
                  <a:solidFill>
                    <a:schemeClr val="bg1"/>
                  </a:solidFill>
                  <a:latin typeface="zihun70hao-lingyueheiti" panose="00000500000000000000" pitchFamily="2" charset="-122"/>
                  <a:ea typeface="字魂58号-创中黑" panose="00000500000000000000" pitchFamily="2" charset="-122"/>
                  <a:sym typeface="zihun70hao-lingyueheiti" panose="00000500000000000000" pitchFamily="2" charset="-122"/>
                </a:rPr>
                <a:t>Reduced human labor;</a:t>
              </a:r>
            </a:p>
            <a:p>
              <a:pPr lvl="0" algn="ctr" defTabSz="914400">
                <a:spcBef>
                  <a:spcPct val="20000"/>
                </a:spcBef>
                <a:defRPr/>
              </a:pPr>
              <a:r>
                <a:rPr lang="en-US" sz="1000" dirty="0">
                  <a:solidFill>
                    <a:schemeClr val="bg1"/>
                  </a:solidFill>
                  <a:latin typeface="zihun70hao-lingyueheiti" panose="00000500000000000000" pitchFamily="2" charset="-122"/>
                  <a:ea typeface="字魂58号-创中黑" panose="00000500000000000000" pitchFamily="2" charset="-122"/>
                  <a:sym typeface="zihun70hao-lingyueheiti" panose="00000500000000000000" pitchFamily="2" charset="-122"/>
                </a:rPr>
                <a:t>Recyclable materials</a:t>
              </a:r>
            </a:p>
            <a:p>
              <a:pPr lvl="0" algn="ctr" defTabSz="914400">
                <a:spcBef>
                  <a:spcPct val="20000"/>
                </a:spcBef>
                <a:defRPr/>
              </a:pPr>
              <a:endParaRPr lang="en-US" sz="1000" dirty="0">
                <a:solidFill>
                  <a:schemeClr val="bg1"/>
                </a:solidFill>
                <a:latin typeface="zihun70hao-lingyueheiti" panose="00000500000000000000" pitchFamily="2" charset="-122"/>
                <a:ea typeface="字魂58号-创中黑" panose="00000500000000000000" pitchFamily="2" charset="-122"/>
                <a:sym typeface="zihun70hao-lingyueheiti" panose="00000500000000000000" pitchFamily="2" charset="-122"/>
              </a:endParaRPr>
            </a:p>
          </p:txBody>
        </p:sp>
        <p:sp>
          <p:nvSpPr>
            <p:cNvPr id="65" name="Rectangle 30">
              <a:extLst>
                <a:ext uri="{FF2B5EF4-FFF2-40B4-BE49-F238E27FC236}">
                  <a16:creationId xmlns:a16="http://schemas.microsoft.com/office/drawing/2014/main" id="{C7DE68F7-CBBB-3A44-884D-5454C8608558}"/>
                </a:ext>
              </a:extLst>
            </p:cNvPr>
            <p:cNvSpPr/>
            <p:nvPr/>
          </p:nvSpPr>
          <p:spPr>
            <a:xfrm>
              <a:off x="972807" y="1363501"/>
              <a:ext cx="698909" cy="215444"/>
            </a:xfrm>
            <a:prstGeom prst="rect">
              <a:avLst/>
            </a:prstGeom>
          </p:spPr>
          <p:txBody>
            <a:bodyPr wrap="none" lIns="0" tIns="0" rIns="0" bIns="0">
              <a:spAutoFit/>
            </a:bodyPr>
            <a:lstStyle/>
            <a:p>
              <a:pPr algn="ctr"/>
              <a:r>
                <a:rPr lang="en-US" altLang="zh-CN" sz="1400" b="1" dirty="0">
                  <a:solidFill>
                    <a:schemeClr val="bg1"/>
                  </a:solidFill>
                  <a:latin typeface="zihun70hao-lingyueheiti" panose="00000500000000000000" pitchFamily="2" charset="-122"/>
                  <a:ea typeface="字魂58号-创中黑" panose="00000500000000000000" pitchFamily="2" charset="-122"/>
                  <a:sym typeface="zihun70hao-lingyueheiti" panose="00000500000000000000" pitchFamily="2" charset="-122"/>
                </a:rPr>
                <a:t>Business</a:t>
              </a:r>
              <a:endParaRPr lang="en-US" sz="1400" b="1" dirty="0">
                <a:solidFill>
                  <a:schemeClr val="bg1"/>
                </a:solidFill>
                <a:latin typeface="zihun70hao-lingyueheiti" panose="00000500000000000000" pitchFamily="2" charset="-122"/>
                <a:ea typeface="字魂58号-创中黑" panose="00000500000000000000" pitchFamily="2" charset="-122"/>
                <a:sym typeface="zihun70hao-lingyueheiti" panose="00000500000000000000" pitchFamily="2" charset="-122"/>
              </a:endParaRPr>
            </a:p>
          </p:txBody>
        </p:sp>
      </p:grpSp>
      <p:grpSp>
        <p:nvGrpSpPr>
          <p:cNvPr id="66" name="Group 56">
            <a:extLst>
              <a:ext uri="{FF2B5EF4-FFF2-40B4-BE49-F238E27FC236}">
                <a16:creationId xmlns:a16="http://schemas.microsoft.com/office/drawing/2014/main" id="{12639645-90E9-3A48-ABE7-B6849853C48A}"/>
              </a:ext>
            </a:extLst>
          </p:cNvPr>
          <p:cNvGrpSpPr/>
          <p:nvPr/>
        </p:nvGrpSpPr>
        <p:grpSpPr>
          <a:xfrm>
            <a:off x="6554473" y="2720054"/>
            <a:ext cx="1513236" cy="686344"/>
            <a:chOff x="565647" y="1363501"/>
            <a:chExt cx="1513236" cy="686344"/>
          </a:xfrm>
        </p:grpSpPr>
        <p:sp>
          <p:nvSpPr>
            <p:cNvPr id="67" name="TextBox 38">
              <a:extLst>
                <a:ext uri="{FF2B5EF4-FFF2-40B4-BE49-F238E27FC236}">
                  <a16:creationId xmlns:a16="http://schemas.microsoft.com/office/drawing/2014/main" id="{79349D63-4EC3-8F43-B62E-7C8C869F0A36}"/>
                </a:ext>
              </a:extLst>
            </p:cNvPr>
            <p:cNvSpPr txBox="1"/>
            <p:nvPr/>
          </p:nvSpPr>
          <p:spPr>
            <a:xfrm>
              <a:off x="649141" y="1711291"/>
              <a:ext cx="1314852" cy="338554"/>
            </a:xfrm>
            <a:prstGeom prst="rect">
              <a:avLst/>
            </a:prstGeom>
            <a:noFill/>
          </p:spPr>
          <p:txBody>
            <a:bodyPr wrap="square" lIns="0" tIns="0" rIns="0" bIns="0" rtlCol="0">
              <a:spAutoFit/>
            </a:bodyPr>
            <a:lstStyle/>
            <a:p>
              <a:pPr lvl="0" algn="ctr" defTabSz="914400">
                <a:spcBef>
                  <a:spcPct val="20000"/>
                </a:spcBef>
                <a:defRPr/>
              </a:pPr>
              <a:endParaRPr lang="en-US" sz="1000" dirty="0">
                <a:solidFill>
                  <a:schemeClr val="bg1"/>
                </a:solidFill>
                <a:latin typeface="zihun70hao-lingyueheiti" panose="00000500000000000000" pitchFamily="2" charset="-122"/>
                <a:ea typeface="字魂58号-创中黑" panose="00000500000000000000" pitchFamily="2" charset="-122"/>
                <a:sym typeface="zihun70hao-lingyueheiti" panose="00000500000000000000" pitchFamily="2" charset="-122"/>
              </a:endParaRPr>
            </a:p>
            <a:p>
              <a:pPr lvl="0" algn="ctr" defTabSz="914400">
                <a:spcBef>
                  <a:spcPct val="20000"/>
                </a:spcBef>
                <a:defRPr/>
              </a:pPr>
              <a:r>
                <a:rPr lang="en-US" sz="1000" dirty="0">
                  <a:solidFill>
                    <a:schemeClr val="bg1"/>
                  </a:solidFill>
                  <a:latin typeface="zihun70hao-lingyueheiti" panose="00000500000000000000" pitchFamily="2" charset="-122"/>
                  <a:ea typeface="字魂58号-创中黑" panose="00000500000000000000" pitchFamily="2" charset="-122"/>
                  <a:sym typeface="zihun70hao-lingyueheiti" panose="00000500000000000000" pitchFamily="2" charset="-122"/>
                </a:rPr>
                <a:t>Beneficial  globally.</a:t>
              </a:r>
            </a:p>
          </p:txBody>
        </p:sp>
        <p:sp>
          <p:nvSpPr>
            <p:cNvPr id="68" name="Rectangle 39">
              <a:extLst>
                <a:ext uri="{FF2B5EF4-FFF2-40B4-BE49-F238E27FC236}">
                  <a16:creationId xmlns:a16="http://schemas.microsoft.com/office/drawing/2014/main" id="{2412F9C1-03BE-5349-AC6C-8E7DF3223240}"/>
                </a:ext>
              </a:extLst>
            </p:cNvPr>
            <p:cNvSpPr/>
            <p:nvPr/>
          </p:nvSpPr>
          <p:spPr>
            <a:xfrm>
              <a:off x="565647" y="1363501"/>
              <a:ext cx="1513236" cy="215444"/>
            </a:xfrm>
            <a:prstGeom prst="rect">
              <a:avLst/>
            </a:prstGeom>
          </p:spPr>
          <p:txBody>
            <a:bodyPr wrap="none" lIns="0" tIns="0" rIns="0" bIns="0">
              <a:spAutoFit/>
            </a:bodyPr>
            <a:lstStyle/>
            <a:p>
              <a:pPr algn="ctr"/>
              <a:r>
                <a:rPr lang="en-US" altLang="zh-CN" sz="1400" b="1" dirty="0">
                  <a:solidFill>
                    <a:schemeClr val="bg1"/>
                  </a:solidFill>
                  <a:latin typeface="zihun70hao-lingyueheiti" panose="00000500000000000000" pitchFamily="2" charset="-122"/>
                  <a:ea typeface="字魂58号-创中黑" panose="00000500000000000000" pitchFamily="2" charset="-122"/>
                  <a:sym typeface="zihun70hao-lingyueheiti" panose="00000500000000000000" pitchFamily="2" charset="-122"/>
                </a:rPr>
                <a:t>Global Environment</a:t>
              </a:r>
              <a:endParaRPr lang="en-US" sz="1400" b="1" dirty="0">
                <a:solidFill>
                  <a:schemeClr val="bg1"/>
                </a:solidFill>
                <a:latin typeface="zihun70hao-lingyueheiti" panose="00000500000000000000" pitchFamily="2" charset="-122"/>
                <a:ea typeface="字魂58号-创中黑" panose="00000500000000000000" pitchFamily="2" charset="-122"/>
                <a:sym typeface="zihun70hao-lingyueheiti" panose="00000500000000000000" pitchFamily="2" charset="-122"/>
              </a:endParaRPr>
            </a:p>
          </p:txBody>
        </p:sp>
      </p:grpSp>
      <p:sp>
        <p:nvSpPr>
          <p:cNvPr id="69" name="Title 1">
            <a:extLst>
              <a:ext uri="{FF2B5EF4-FFF2-40B4-BE49-F238E27FC236}">
                <a16:creationId xmlns:a16="http://schemas.microsoft.com/office/drawing/2014/main" id="{2BA0FCA4-C103-7145-AA78-0BAD72E7892A}"/>
              </a:ext>
            </a:extLst>
          </p:cNvPr>
          <p:cNvSpPr>
            <a:spLocks noGrp="1"/>
          </p:cNvSpPr>
          <p:nvPr>
            <p:ph type="title"/>
          </p:nvPr>
        </p:nvSpPr>
        <p:spPr>
          <a:xfrm>
            <a:off x="1674294" y="390067"/>
            <a:ext cx="5638800" cy="353524"/>
          </a:xfrm>
        </p:spPr>
        <p:txBody>
          <a:bodyPr/>
          <a:lstStyle/>
          <a:p>
            <a:r>
              <a:rPr lang="en-US" altLang="zh-CN" dirty="0">
                <a:latin typeface="zihun70hao-lingyueheiti" panose="00000500000000000000" pitchFamily="2" charset="-122"/>
                <a:ea typeface="字魂58号-创中黑" panose="00000500000000000000" pitchFamily="2" charset="-122"/>
                <a:sym typeface="zihun70hao-lingyueheiti" panose="00000500000000000000" pitchFamily="2" charset="-122"/>
              </a:rPr>
              <a:t>Summary</a:t>
            </a:r>
            <a:endParaRPr lang="en-US" dirty="0">
              <a:latin typeface="zihun70hao-lingyueheiti" panose="00000500000000000000" pitchFamily="2" charset="-122"/>
              <a:ea typeface="字魂58号-创中黑" panose="00000500000000000000" pitchFamily="2" charset="-122"/>
              <a:sym typeface="zihun70hao-lingyueheiti" panose="00000500000000000000" pitchFamily="2" charset="-122"/>
            </a:endParaRPr>
          </a:p>
        </p:txBody>
      </p:sp>
    </p:spTree>
    <p:extLst>
      <p:ext uri="{BB962C8B-B14F-4D97-AF65-F5344CB8AC3E}">
        <p14:creationId xmlns:p14="http://schemas.microsoft.com/office/powerpoint/2010/main" val="2366414549"/>
      </p:ext>
    </p:extLst>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2000"/>
                            </p:stCondLst>
                            <p:childTnLst>
                              <p:par>
                                <p:cTn id="5" presetID="53"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2500"/>
                            </p:stCondLst>
                            <p:childTnLst>
                              <p:par>
                                <p:cTn id="11" presetID="53" presetClass="entr" presetSubtype="0" fill="hold" nodeType="after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p:cTn id="13" dur="500" fill="hold"/>
                                        <p:tgtEl>
                                          <p:spTgt spid="33"/>
                                        </p:tgtEl>
                                        <p:attrNameLst>
                                          <p:attrName>ppt_w</p:attrName>
                                        </p:attrNameLst>
                                      </p:cBhvr>
                                      <p:tavLst>
                                        <p:tav tm="0">
                                          <p:val>
                                            <p:fltVal val="0"/>
                                          </p:val>
                                        </p:tav>
                                        <p:tav tm="100000">
                                          <p:val>
                                            <p:strVal val="#ppt_w"/>
                                          </p:val>
                                        </p:tav>
                                      </p:tavLst>
                                    </p:anim>
                                    <p:anim calcmode="lin" valueType="num">
                                      <p:cBhvr>
                                        <p:cTn id="14" dur="500" fill="hold"/>
                                        <p:tgtEl>
                                          <p:spTgt spid="33"/>
                                        </p:tgtEl>
                                        <p:attrNameLst>
                                          <p:attrName>ppt_h</p:attrName>
                                        </p:attrNameLst>
                                      </p:cBhvr>
                                      <p:tavLst>
                                        <p:tav tm="0">
                                          <p:val>
                                            <p:fltVal val="0"/>
                                          </p:val>
                                        </p:tav>
                                        <p:tav tm="100000">
                                          <p:val>
                                            <p:strVal val="#ppt_h"/>
                                          </p:val>
                                        </p:tav>
                                      </p:tavLst>
                                    </p:anim>
                                    <p:animEffect transition="in" filter="fade">
                                      <p:cBhvr>
                                        <p:cTn id="15" dur="500"/>
                                        <p:tgtEl>
                                          <p:spTgt spid="33"/>
                                        </p:tgtEl>
                                      </p:cBhvr>
                                    </p:animEffect>
                                  </p:childTnLst>
                                </p:cTn>
                              </p:par>
                            </p:childTnLst>
                          </p:cTn>
                        </p:par>
                        <p:par>
                          <p:cTn id="16" fill="hold">
                            <p:stCondLst>
                              <p:cond delay="3000"/>
                            </p:stCondLst>
                            <p:childTnLst>
                              <p:par>
                                <p:cTn id="17" presetID="53" presetClass="entr" presetSubtype="0" fill="hold" grpId="0" nodeType="after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p:cTn id="19" dur="500" fill="hold"/>
                                        <p:tgtEl>
                                          <p:spTgt spid="52"/>
                                        </p:tgtEl>
                                        <p:attrNameLst>
                                          <p:attrName>ppt_w</p:attrName>
                                        </p:attrNameLst>
                                      </p:cBhvr>
                                      <p:tavLst>
                                        <p:tav tm="0">
                                          <p:val>
                                            <p:fltVal val="0"/>
                                          </p:val>
                                        </p:tav>
                                        <p:tav tm="100000">
                                          <p:val>
                                            <p:strVal val="#ppt_w"/>
                                          </p:val>
                                        </p:tav>
                                      </p:tavLst>
                                    </p:anim>
                                    <p:anim calcmode="lin" valueType="num">
                                      <p:cBhvr>
                                        <p:cTn id="20" dur="500" fill="hold"/>
                                        <p:tgtEl>
                                          <p:spTgt spid="52"/>
                                        </p:tgtEl>
                                        <p:attrNameLst>
                                          <p:attrName>ppt_h</p:attrName>
                                        </p:attrNameLst>
                                      </p:cBhvr>
                                      <p:tavLst>
                                        <p:tav tm="0">
                                          <p:val>
                                            <p:fltVal val="0"/>
                                          </p:val>
                                        </p:tav>
                                        <p:tav tm="100000">
                                          <p:val>
                                            <p:strVal val="#ppt_h"/>
                                          </p:val>
                                        </p:tav>
                                      </p:tavLst>
                                    </p:anim>
                                    <p:animEffect transition="in" filter="fade">
                                      <p:cBhvr>
                                        <p:cTn id="21" dur="500"/>
                                        <p:tgtEl>
                                          <p:spTgt spid="52"/>
                                        </p:tgtEl>
                                      </p:cBhvr>
                                    </p:animEffect>
                                  </p:childTnLst>
                                </p:cTn>
                              </p:par>
                            </p:childTnLst>
                          </p:cTn>
                        </p:par>
                        <p:par>
                          <p:cTn id="22" fill="hold">
                            <p:stCondLst>
                              <p:cond delay="3500"/>
                            </p:stCondLst>
                            <p:childTnLst>
                              <p:par>
                                <p:cTn id="23" presetID="53" presetClass="entr" presetSubtype="0" fill="hold" grpId="0" nodeType="after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p:cTn id="25" dur="500" fill="hold"/>
                                        <p:tgtEl>
                                          <p:spTgt spid="36"/>
                                        </p:tgtEl>
                                        <p:attrNameLst>
                                          <p:attrName>ppt_w</p:attrName>
                                        </p:attrNameLst>
                                      </p:cBhvr>
                                      <p:tavLst>
                                        <p:tav tm="0">
                                          <p:val>
                                            <p:fltVal val="0"/>
                                          </p:val>
                                        </p:tav>
                                        <p:tav tm="100000">
                                          <p:val>
                                            <p:strVal val="#ppt_w"/>
                                          </p:val>
                                        </p:tav>
                                      </p:tavLst>
                                    </p:anim>
                                    <p:anim calcmode="lin" valueType="num">
                                      <p:cBhvr>
                                        <p:cTn id="26" dur="500" fill="hold"/>
                                        <p:tgtEl>
                                          <p:spTgt spid="36"/>
                                        </p:tgtEl>
                                        <p:attrNameLst>
                                          <p:attrName>ppt_h</p:attrName>
                                        </p:attrNameLst>
                                      </p:cBhvr>
                                      <p:tavLst>
                                        <p:tav tm="0">
                                          <p:val>
                                            <p:fltVal val="0"/>
                                          </p:val>
                                        </p:tav>
                                        <p:tav tm="100000">
                                          <p:val>
                                            <p:strVal val="#ppt_h"/>
                                          </p:val>
                                        </p:tav>
                                      </p:tavLst>
                                    </p:anim>
                                    <p:animEffect transition="in" filter="fade">
                                      <p:cBhvr>
                                        <p:cTn id="27" dur="500"/>
                                        <p:tgtEl>
                                          <p:spTgt spid="36"/>
                                        </p:tgtEl>
                                      </p:cBhvr>
                                    </p:animEffect>
                                  </p:childTnLst>
                                </p:cTn>
                              </p:par>
                            </p:childTnLst>
                          </p:cTn>
                        </p:par>
                        <p:par>
                          <p:cTn id="28" fill="hold">
                            <p:stCondLst>
                              <p:cond delay="4000"/>
                            </p:stCondLst>
                            <p:childTnLst>
                              <p:par>
                                <p:cTn id="29" presetID="53" presetClass="entr" presetSubtype="0" fill="hold" nodeType="after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p:cTn id="31" dur="500" fill="hold"/>
                                        <p:tgtEl>
                                          <p:spTgt spid="37"/>
                                        </p:tgtEl>
                                        <p:attrNameLst>
                                          <p:attrName>ppt_w</p:attrName>
                                        </p:attrNameLst>
                                      </p:cBhvr>
                                      <p:tavLst>
                                        <p:tav tm="0">
                                          <p:val>
                                            <p:fltVal val="0"/>
                                          </p:val>
                                        </p:tav>
                                        <p:tav tm="100000">
                                          <p:val>
                                            <p:strVal val="#ppt_w"/>
                                          </p:val>
                                        </p:tav>
                                      </p:tavLst>
                                    </p:anim>
                                    <p:anim calcmode="lin" valueType="num">
                                      <p:cBhvr>
                                        <p:cTn id="32" dur="500" fill="hold"/>
                                        <p:tgtEl>
                                          <p:spTgt spid="37"/>
                                        </p:tgtEl>
                                        <p:attrNameLst>
                                          <p:attrName>ppt_h</p:attrName>
                                        </p:attrNameLst>
                                      </p:cBhvr>
                                      <p:tavLst>
                                        <p:tav tm="0">
                                          <p:val>
                                            <p:fltVal val="0"/>
                                          </p:val>
                                        </p:tav>
                                        <p:tav tm="100000">
                                          <p:val>
                                            <p:strVal val="#ppt_h"/>
                                          </p:val>
                                        </p:tav>
                                      </p:tavLst>
                                    </p:anim>
                                    <p:animEffect transition="in" filter="fade">
                                      <p:cBhvr>
                                        <p:cTn id="33" dur="500"/>
                                        <p:tgtEl>
                                          <p:spTgt spid="37"/>
                                        </p:tgtEl>
                                      </p:cBhvr>
                                    </p:animEffect>
                                  </p:childTnLst>
                                </p:cTn>
                              </p:par>
                            </p:childTnLst>
                          </p:cTn>
                        </p:par>
                        <p:par>
                          <p:cTn id="34" fill="hold">
                            <p:stCondLst>
                              <p:cond delay="4500"/>
                            </p:stCondLst>
                            <p:childTnLst>
                              <p:par>
                                <p:cTn id="35" presetID="53" presetClass="entr" presetSubtype="0" fill="hold" grpId="0" nodeType="after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p:cTn id="37" dur="500" fill="hold"/>
                                        <p:tgtEl>
                                          <p:spTgt spid="58"/>
                                        </p:tgtEl>
                                        <p:attrNameLst>
                                          <p:attrName>ppt_w</p:attrName>
                                        </p:attrNameLst>
                                      </p:cBhvr>
                                      <p:tavLst>
                                        <p:tav tm="0">
                                          <p:val>
                                            <p:fltVal val="0"/>
                                          </p:val>
                                        </p:tav>
                                        <p:tav tm="100000">
                                          <p:val>
                                            <p:strVal val="#ppt_w"/>
                                          </p:val>
                                        </p:tav>
                                      </p:tavLst>
                                    </p:anim>
                                    <p:anim calcmode="lin" valueType="num">
                                      <p:cBhvr>
                                        <p:cTn id="38" dur="500" fill="hold"/>
                                        <p:tgtEl>
                                          <p:spTgt spid="58"/>
                                        </p:tgtEl>
                                        <p:attrNameLst>
                                          <p:attrName>ppt_h</p:attrName>
                                        </p:attrNameLst>
                                      </p:cBhvr>
                                      <p:tavLst>
                                        <p:tav tm="0">
                                          <p:val>
                                            <p:fltVal val="0"/>
                                          </p:val>
                                        </p:tav>
                                        <p:tav tm="100000">
                                          <p:val>
                                            <p:strVal val="#ppt_h"/>
                                          </p:val>
                                        </p:tav>
                                      </p:tavLst>
                                    </p:anim>
                                    <p:animEffect transition="in" filter="fade">
                                      <p:cBhvr>
                                        <p:cTn id="39" dur="500"/>
                                        <p:tgtEl>
                                          <p:spTgt spid="58"/>
                                        </p:tgtEl>
                                      </p:cBhvr>
                                    </p:animEffect>
                                  </p:childTnLst>
                                </p:cTn>
                              </p:par>
                            </p:childTnLst>
                          </p:cTn>
                        </p:par>
                        <p:par>
                          <p:cTn id="40" fill="hold">
                            <p:stCondLst>
                              <p:cond delay="5000"/>
                            </p:stCondLst>
                            <p:childTnLst>
                              <p:par>
                                <p:cTn id="41" presetID="53" presetClass="entr" presetSubtype="0" fill="hold" grpId="0" nodeType="afterEffect">
                                  <p:stCondLst>
                                    <p:cond delay="0"/>
                                  </p:stCondLst>
                                  <p:childTnLst>
                                    <p:set>
                                      <p:cBhvr>
                                        <p:cTn id="42" dur="1" fill="hold">
                                          <p:stCondLst>
                                            <p:cond delay="0"/>
                                          </p:stCondLst>
                                        </p:cTn>
                                        <p:tgtEl>
                                          <p:spTgt spid="45"/>
                                        </p:tgtEl>
                                        <p:attrNameLst>
                                          <p:attrName>style.visibility</p:attrName>
                                        </p:attrNameLst>
                                      </p:cBhvr>
                                      <p:to>
                                        <p:strVal val="visible"/>
                                      </p:to>
                                    </p:set>
                                    <p:anim calcmode="lin" valueType="num">
                                      <p:cBhvr>
                                        <p:cTn id="43" dur="500" fill="hold"/>
                                        <p:tgtEl>
                                          <p:spTgt spid="45"/>
                                        </p:tgtEl>
                                        <p:attrNameLst>
                                          <p:attrName>ppt_w</p:attrName>
                                        </p:attrNameLst>
                                      </p:cBhvr>
                                      <p:tavLst>
                                        <p:tav tm="0">
                                          <p:val>
                                            <p:fltVal val="0"/>
                                          </p:val>
                                        </p:tav>
                                        <p:tav tm="100000">
                                          <p:val>
                                            <p:strVal val="#ppt_w"/>
                                          </p:val>
                                        </p:tav>
                                      </p:tavLst>
                                    </p:anim>
                                    <p:anim calcmode="lin" valueType="num">
                                      <p:cBhvr>
                                        <p:cTn id="44" dur="500" fill="hold"/>
                                        <p:tgtEl>
                                          <p:spTgt spid="45"/>
                                        </p:tgtEl>
                                        <p:attrNameLst>
                                          <p:attrName>ppt_h</p:attrName>
                                        </p:attrNameLst>
                                      </p:cBhvr>
                                      <p:tavLst>
                                        <p:tav tm="0">
                                          <p:val>
                                            <p:fltVal val="0"/>
                                          </p:val>
                                        </p:tav>
                                        <p:tav tm="100000">
                                          <p:val>
                                            <p:strVal val="#ppt_h"/>
                                          </p:val>
                                        </p:tav>
                                      </p:tavLst>
                                    </p:anim>
                                    <p:animEffect transition="in" filter="fade">
                                      <p:cBhvr>
                                        <p:cTn id="45" dur="500"/>
                                        <p:tgtEl>
                                          <p:spTgt spid="45"/>
                                        </p:tgtEl>
                                      </p:cBhvr>
                                    </p:animEffect>
                                  </p:childTnLst>
                                </p:cTn>
                              </p:par>
                            </p:childTnLst>
                          </p:cTn>
                        </p:par>
                        <p:par>
                          <p:cTn id="46" fill="hold">
                            <p:stCondLst>
                              <p:cond delay="5500"/>
                            </p:stCondLst>
                            <p:childTnLst>
                              <p:par>
                                <p:cTn id="47" presetID="53" presetClass="entr" presetSubtype="0" fill="hold" nodeType="afterEffect">
                                  <p:stCondLst>
                                    <p:cond delay="0"/>
                                  </p:stCondLst>
                                  <p:childTnLst>
                                    <p:set>
                                      <p:cBhvr>
                                        <p:cTn id="48" dur="1" fill="hold">
                                          <p:stCondLst>
                                            <p:cond delay="0"/>
                                          </p:stCondLst>
                                        </p:cTn>
                                        <p:tgtEl>
                                          <p:spTgt spid="49"/>
                                        </p:tgtEl>
                                        <p:attrNameLst>
                                          <p:attrName>style.visibility</p:attrName>
                                        </p:attrNameLst>
                                      </p:cBhvr>
                                      <p:to>
                                        <p:strVal val="visible"/>
                                      </p:to>
                                    </p:set>
                                    <p:anim calcmode="lin" valueType="num">
                                      <p:cBhvr>
                                        <p:cTn id="49" dur="500" fill="hold"/>
                                        <p:tgtEl>
                                          <p:spTgt spid="49"/>
                                        </p:tgtEl>
                                        <p:attrNameLst>
                                          <p:attrName>ppt_w</p:attrName>
                                        </p:attrNameLst>
                                      </p:cBhvr>
                                      <p:tavLst>
                                        <p:tav tm="0">
                                          <p:val>
                                            <p:fltVal val="0"/>
                                          </p:val>
                                        </p:tav>
                                        <p:tav tm="100000">
                                          <p:val>
                                            <p:strVal val="#ppt_w"/>
                                          </p:val>
                                        </p:tav>
                                      </p:tavLst>
                                    </p:anim>
                                    <p:anim calcmode="lin" valueType="num">
                                      <p:cBhvr>
                                        <p:cTn id="50" dur="500" fill="hold"/>
                                        <p:tgtEl>
                                          <p:spTgt spid="49"/>
                                        </p:tgtEl>
                                        <p:attrNameLst>
                                          <p:attrName>ppt_h</p:attrName>
                                        </p:attrNameLst>
                                      </p:cBhvr>
                                      <p:tavLst>
                                        <p:tav tm="0">
                                          <p:val>
                                            <p:fltVal val="0"/>
                                          </p:val>
                                        </p:tav>
                                        <p:tav tm="100000">
                                          <p:val>
                                            <p:strVal val="#ppt_h"/>
                                          </p:val>
                                        </p:tav>
                                      </p:tavLst>
                                    </p:anim>
                                    <p:animEffect transition="in" filter="fade">
                                      <p:cBhvr>
                                        <p:cTn id="51" dur="500"/>
                                        <p:tgtEl>
                                          <p:spTgt spid="49"/>
                                        </p:tgtEl>
                                      </p:cBhvr>
                                    </p:animEffect>
                                  </p:childTnLst>
                                </p:cTn>
                              </p:par>
                            </p:childTnLst>
                          </p:cTn>
                        </p:par>
                        <p:par>
                          <p:cTn id="52" fill="hold">
                            <p:stCondLst>
                              <p:cond delay="6000"/>
                            </p:stCondLst>
                            <p:childTnLst>
                              <p:par>
                                <p:cTn id="53" presetID="53" presetClass="entr" presetSubtype="0" fill="hold" grpId="0" nodeType="afterEffect">
                                  <p:stCondLst>
                                    <p:cond delay="0"/>
                                  </p:stCondLst>
                                  <p:childTnLst>
                                    <p:set>
                                      <p:cBhvr>
                                        <p:cTn id="54" dur="1" fill="hold">
                                          <p:stCondLst>
                                            <p:cond delay="0"/>
                                          </p:stCondLst>
                                        </p:cTn>
                                        <p:tgtEl>
                                          <p:spTgt spid="54"/>
                                        </p:tgtEl>
                                        <p:attrNameLst>
                                          <p:attrName>style.visibility</p:attrName>
                                        </p:attrNameLst>
                                      </p:cBhvr>
                                      <p:to>
                                        <p:strVal val="visible"/>
                                      </p:to>
                                    </p:set>
                                    <p:anim calcmode="lin" valueType="num">
                                      <p:cBhvr>
                                        <p:cTn id="55" dur="500" fill="hold"/>
                                        <p:tgtEl>
                                          <p:spTgt spid="54"/>
                                        </p:tgtEl>
                                        <p:attrNameLst>
                                          <p:attrName>ppt_w</p:attrName>
                                        </p:attrNameLst>
                                      </p:cBhvr>
                                      <p:tavLst>
                                        <p:tav tm="0">
                                          <p:val>
                                            <p:fltVal val="0"/>
                                          </p:val>
                                        </p:tav>
                                        <p:tav tm="100000">
                                          <p:val>
                                            <p:strVal val="#ppt_w"/>
                                          </p:val>
                                        </p:tav>
                                      </p:tavLst>
                                    </p:anim>
                                    <p:anim calcmode="lin" valueType="num">
                                      <p:cBhvr>
                                        <p:cTn id="56" dur="500" fill="hold"/>
                                        <p:tgtEl>
                                          <p:spTgt spid="54"/>
                                        </p:tgtEl>
                                        <p:attrNameLst>
                                          <p:attrName>ppt_h</p:attrName>
                                        </p:attrNameLst>
                                      </p:cBhvr>
                                      <p:tavLst>
                                        <p:tav tm="0">
                                          <p:val>
                                            <p:fltVal val="0"/>
                                          </p:val>
                                        </p:tav>
                                        <p:tav tm="100000">
                                          <p:val>
                                            <p:strVal val="#ppt_h"/>
                                          </p:val>
                                        </p:tav>
                                      </p:tavLst>
                                    </p:anim>
                                    <p:animEffect transition="in" filter="fade">
                                      <p:cBhvr>
                                        <p:cTn id="57" dur="500"/>
                                        <p:tgtEl>
                                          <p:spTgt spid="54"/>
                                        </p:tgtEl>
                                      </p:cBhvr>
                                    </p:animEffect>
                                  </p:childTnLst>
                                </p:cTn>
                              </p:par>
                            </p:childTnLst>
                          </p:cTn>
                        </p:par>
                        <p:par>
                          <p:cTn id="58" fill="hold">
                            <p:stCondLst>
                              <p:cond delay="6500"/>
                            </p:stCondLst>
                            <p:childTnLst>
                              <p:par>
                                <p:cTn id="59" presetID="53" presetClass="entr" presetSubtype="0" fill="hold" grpId="0" nodeType="afterEffect">
                                  <p:stCondLst>
                                    <p:cond delay="0"/>
                                  </p:stCondLst>
                                  <p:childTnLst>
                                    <p:set>
                                      <p:cBhvr>
                                        <p:cTn id="60" dur="1" fill="hold">
                                          <p:stCondLst>
                                            <p:cond delay="0"/>
                                          </p:stCondLst>
                                        </p:cTn>
                                        <p:tgtEl>
                                          <p:spTgt spid="50"/>
                                        </p:tgtEl>
                                        <p:attrNameLst>
                                          <p:attrName>style.visibility</p:attrName>
                                        </p:attrNameLst>
                                      </p:cBhvr>
                                      <p:to>
                                        <p:strVal val="visible"/>
                                      </p:to>
                                    </p:set>
                                    <p:anim calcmode="lin" valueType="num">
                                      <p:cBhvr>
                                        <p:cTn id="61" dur="500" fill="hold"/>
                                        <p:tgtEl>
                                          <p:spTgt spid="50"/>
                                        </p:tgtEl>
                                        <p:attrNameLst>
                                          <p:attrName>ppt_w</p:attrName>
                                        </p:attrNameLst>
                                      </p:cBhvr>
                                      <p:tavLst>
                                        <p:tav tm="0">
                                          <p:val>
                                            <p:fltVal val="0"/>
                                          </p:val>
                                        </p:tav>
                                        <p:tav tm="100000">
                                          <p:val>
                                            <p:strVal val="#ppt_w"/>
                                          </p:val>
                                        </p:tav>
                                      </p:tavLst>
                                    </p:anim>
                                    <p:anim calcmode="lin" valueType="num">
                                      <p:cBhvr>
                                        <p:cTn id="62" dur="500" fill="hold"/>
                                        <p:tgtEl>
                                          <p:spTgt spid="50"/>
                                        </p:tgtEl>
                                        <p:attrNameLst>
                                          <p:attrName>ppt_h</p:attrName>
                                        </p:attrNameLst>
                                      </p:cBhvr>
                                      <p:tavLst>
                                        <p:tav tm="0">
                                          <p:val>
                                            <p:fltVal val="0"/>
                                          </p:val>
                                        </p:tav>
                                        <p:tav tm="100000">
                                          <p:val>
                                            <p:strVal val="#ppt_h"/>
                                          </p:val>
                                        </p:tav>
                                      </p:tavLst>
                                    </p:anim>
                                    <p:animEffect transition="in" filter="fade">
                                      <p:cBhvr>
                                        <p:cTn id="63" dur="500"/>
                                        <p:tgtEl>
                                          <p:spTgt spid="50"/>
                                        </p:tgtEl>
                                      </p:cBhvr>
                                    </p:animEffect>
                                  </p:childTnLst>
                                </p:cTn>
                              </p:par>
                            </p:childTnLst>
                          </p:cTn>
                        </p:par>
                        <p:par>
                          <p:cTn id="64" fill="hold">
                            <p:stCondLst>
                              <p:cond delay="7000"/>
                            </p:stCondLst>
                            <p:childTnLst>
                              <p:par>
                                <p:cTn id="65" presetID="53" presetClass="entr" presetSubtype="0" fill="hold" nodeType="afterEffect">
                                  <p:stCondLst>
                                    <p:cond delay="0"/>
                                  </p:stCondLst>
                                  <p:childTnLst>
                                    <p:set>
                                      <p:cBhvr>
                                        <p:cTn id="66" dur="1" fill="hold">
                                          <p:stCondLst>
                                            <p:cond delay="0"/>
                                          </p:stCondLst>
                                        </p:cTn>
                                        <p:tgtEl>
                                          <p:spTgt spid="44"/>
                                        </p:tgtEl>
                                        <p:attrNameLst>
                                          <p:attrName>style.visibility</p:attrName>
                                        </p:attrNameLst>
                                      </p:cBhvr>
                                      <p:to>
                                        <p:strVal val="visible"/>
                                      </p:to>
                                    </p:set>
                                    <p:anim calcmode="lin" valueType="num">
                                      <p:cBhvr>
                                        <p:cTn id="67" dur="500" fill="hold"/>
                                        <p:tgtEl>
                                          <p:spTgt spid="44"/>
                                        </p:tgtEl>
                                        <p:attrNameLst>
                                          <p:attrName>ppt_w</p:attrName>
                                        </p:attrNameLst>
                                      </p:cBhvr>
                                      <p:tavLst>
                                        <p:tav tm="0">
                                          <p:val>
                                            <p:fltVal val="0"/>
                                          </p:val>
                                        </p:tav>
                                        <p:tav tm="100000">
                                          <p:val>
                                            <p:strVal val="#ppt_w"/>
                                          </p:val>
                                        </p:tav>
                                      </p:tavLst>
                                    </p:anim>
                                    <p:anim calcmode="lin" valueType="num">
                                      <p:cBhvr>
                                        <p:cTn id="68" dur="500" fill="hold"/>
                                        <p:tgtEl>
                                          <p:spTgt spid="44"/>
                                        </p:tgtEl>
                                        <p:attrNameLst>
                                          <p:attrName>ppt_h</p:attrName>
                                        </p:attrNameLst>
                                      </p:cBhvr>
                                      <p:tavLst>
                                        <p:tav tm="0">
                                          <p:val>
                                            <p:fltVal val="0"/>
                                          </p:val>
                                        </p:tav>
                                        <p:tav tm="100000">
                                          <p:val>
                                            <p:strVal val="#ppt_h"/>
                                          </p:val>
                                        </p:tav>
                                      </p:tavLst>
                                    </p:anim>
                                    <p:animEffect transition="in" filter="fade">
                                      <p:cBhvr>
                                        <p:cTn id="69" dur="500"/>
                                        <p:tgtEl>
                                          <p:spTgt spid="44"/>
                                        </p:tgtEl>
                                      </p:cBhvr>
                                    </p:animEffect>
                                  </p:childTnLst>
                                </p:cTn>
                              </p:par>
                            </p:childTnLst>
                          </p:cTn>
                        </p:par>
                        <p:par>
                          <p:cTn id="70" fill="hold">
                            <p:stCondLst>
                              <p:cond delay="7500"/>
                            </p:stCondLst>
                            <p:childTnLst>
                              <p:par>
                                <p:cTn id="71" presetID="53" presetClass="entr" presetSubtype="0" fill="hold" grpId="0" nodeType="afterEffect">
                                  <p:stCondLst>
                                    <p:cond delay="0"/>
                                  </p:stCondLst>
                                  <p:childTnLst>
                                    <p:set>
                                      <p:cBhvr>
                                        <p:cTn id="72" dur="1" fill="hold">
                                          <p:stCondLst>
                                            <p:cond delay="0"/>
                                          </p:stCondLst>
                                        </p:cTn>
                                        <p:tgtEl>
                                          <p:spTgt spid="60"/>
                                        </p:tgtEl>
                                        <p:attrNameLst>
                                          <p:attrName>style.visibility</p:attrName>
                                        </p:attrNameLst>
                                      </p:cBhvr>
                                      <p:to>
                                        <p:strVal val="visible"/>
                                      </p:to>
                                    </p:set>
                                    <p:anim calcmode="lin" valueType="num">
                                      <p:cBhvr>
                                        <p:cTn id="73" dur="500" fill="hold"/>
                                        <p:tgtEl>
                                          <p:spTgt spid="60"/>
                                        </p:tgtEl>
                                        <p:attrNameLst>
                                          <p:attrName>ppt_w</p:attrName>
                                        </p:attrNameLst>
                                      </p:cBhvr>
                                      <p:tavLst>
                                        <p:tav tm="0">
                                          <p:val>
                                            <p:fltVal val="0"/>
                                          </p:val>
                                        </p:tav>
                                        <p:tav tm="100000">
                                          <p:val>
                                            <p:strVal val="#ppt_w"/>
                                          </p:val>
                                        </p:tav>
                                      </p:tavLst>
                                    </p:anim>
                                    <p:anim calcmode="lin" valueType="num">
                                      <p:cBhvr>
                                        <p:cTn id="74" dur="500" fill="hold"/>
                                        <p:tgtEl>
                                          <p:spTgt spid="60"/>
                                        </p:tgtEl>
                                        <p:attrNameLst>
                                          <p:attrName>ppt_h</p:attrName>
                                        </p:attrNameLst>
                                      </p:cBhvr>
                                      <p:tavLst>
                                        <p:tav tm="0">
                                          <p:val>
                                            <p:fltVal val="0"/>
                                          </p:val>
                                        </p:tav>
                                        <p:tav tm="100000">
                                          <p:val>
                                            <p:strVal val="#ppt_h"/>
                                          </p:val>
                                        </p:tav>
                                      </p:tavLst>
                                    </p:anim>
                                    <p:animEffect transition="in" filter="fade">
                                      <p:cBhvr>
                                        <p:cTn id="75" dur="500"/>
                                        <p:tgtEl>
                                          <p:spTgt spid="60"/>
                                        </p:tgtEl>
                                      </p:cBhvr>
                                    </p:animEffect>
                                  </p:childTnLst>
                                </p:cTn>
                              </p:par>
                              <p:par>
                                <p:cTn id="76" presetID="42" presetClass="entr" presetSubtype="0" fill="hold" nodeType="withEffect">
                                  <p:stCondLst>
                                    <p:cond delay="0"/>
                                  </p:stCondLst>
                                  <p:childTnLst>
                                    <p:set>
                                      <p:cBhvr>
                                        <p:cTn id="77" dur="1" fill="hold">
                                          <p:stCondLst>
                                            <p:cond delay="0"/>
                                          </p:stCondLst>
                                        </p:cTn>
                                        <p:tgtEl>
                                          <p:spTgt spid="41"/>
                                        </p:tgtEl>
                                        <p:attrNameLst>
                                          <p:attrName>style.visibility</p:attrName>
                                        </p:attrNameLst>
                                      </p:cBhvr>
                                      <p:to>
                                        <p:strVal val="visible"/>
                                      </p:to>
                                    </p:set>
                                    <p:animEffect transition="in" filter="fade">
                                      <p:cBhvr>
                                        <p:cTn id="78" dur="500"/>
                                        <p:tgtEl>
                                          <p:spTgt spid="41"/>
                                        </p:tgtEl>
                                      </p:cBhvr>
                                    </p:animEffect>
                                    <p:anim calcmode="lin" valueType="num">
                                      <p:cBhvr>
                                        <p:cTn id="79" dur="500" fill="hold"/>
                                        <p:tgtEl>
                                          <p:spTgt spid="41"/>
                                        </p:tgtEl>
                                        <p:attrNameLst>
                                          <p:attrName>ppt_x</p:attrName>
                                        </p:attrNameLst>
                                      </p:cBhvr>
                                      <p:tavLst>
                                        <p:tav tm="0">
                                          <p:val>
                                            <p:strVal val="#ppt_x"/>
                                          </p:val>
                                        </p:tav>
                                        <p:tav tm="100000">
                                          <p:val>
                                            <p:strVal val="#ppt_x"/>
                                          </p:val>
                                        </p:tav>
                                      </p:tavLst>
                                    </p:anim>
                                    <p:anim calcmode="lin" valueType="num">
                                      <p:cBhvr>
                                        <p:cTn id="80" dur="500" fill="hold"/>
                                        <p:tgtEl>
                                          <p:spTgt spid="41"/>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59"/>
                                        </p:tgtEl>
                                        <p:attrNameLst>
                                          <p:attrName>style.visibility</p:attrName>
                                        </p:attrNameLst>
                                      </p:cBhvr>
                                      <p:to>
                                        <p:strVal val="visible"/>
                                      </p:to>
                                    </p:set>
                                    <p:animEffect transition="in" filter="fade">
                                      <p:cBhvr>
                                        <p:cTn id="83" dur="500"/>
                                        <p:tgtEl>
                                          <p:spTgt spid="59"/>
                                        </p:tgtEl>
                                      </p:cBhvr>
                                    </p:animEffect>
                                    <p:anim calcmode="lin" valueType="num">
                                      <p:cBhvr>
                                        <p:cTn id="84" dur="500" fill="hold"/>
                                        <p:tgtEl>
                                          <p:spTgt spid="59"/>
                                        </p:tgtEl>
                                        <p:attrNameLst>
                                          <p:attrName>ppt_x</p:attrName>
                                        </p:attrNameLst>
                                      </p:cBhvr>
                                      <p:tavLst>
                                        <p:tav tm="0">
                                          <p:val>
                                            <p:strVal val="#ppt_x"/>
                                          </p:val>
                                        </p:tav>
                                        <p:tav tm="100000">
                                          <p:val>
                                            <p:strVal val="#ppt_x"/>
                                          </p:val>
                                        </p:tav>
                                      </p:tavLst>
                                    </p:anim>
                                    <p:anim calcmode="lin" valueType="num">
                                      <p:cBhvr>
                                        <p:cTn id="85" dur="500" fill="hold"/>
                                        <p:tgtEl>
                                          <p:spTgt spid="59"/>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63"/>
                                        </p:tgtEl>
                                        <p:attrNameLst>
                                          <p:attrName>style.visibility</p:attrName>
                                        </p:attrNameLst>
                                      </p:cBhvr>
                                      <p:to>
                                        <p:strVal val="visible"/>
                                      </p:to>
                                    </p:set>
                                    <p:animEffect transition="in" filter="fade">
                                      <p:cBhvr>
                                        <p:cTn id="88" dur="500"/>
                                        <p:tgtEl>
                                          <p:spTgt spid="63"/>
                                        </p:tgtEl>
                                      </p:cBhvr>
                                    </p:animEffect>
                                    <p:anim calcmode="lin" valueType="num">
                                      <p:cBhvr>
                                        <p:cTn id="89" dur="500" fill="hold"/>
                                        <p:tgtEl>
                                          <p:spTgt spid="63"/>
                                        </p:tgtEl>
                                        <p:attrNameLst>
                                          <p:attrName>ppt_x</p:attrName>
                                        </p:attrNameLst>
                                      </p:cBhvr>
                                      <p:tavLst>
                                        <p:tav tm="0">
                                          <p:val>
                                            <p:strVal val="#ppt_x"/>
                                          </p:val>
                                        </p:tav>
                                        <p:tav tm="100000">
                                          <p:val>
                                            <p:strVal val="#ppt_x"/>
                                          </p:val>
                                        </p:tav>
                                      </p:tavLst>
                                    </p:anim>
                                    <p:anim calcmode="lin" valueType="num">
                                      <p:cBhvr>
                                        <p:cTn id="90" dur="500" fill="hold"/>
                                        <p:tgtEl>
                                          <p:spTgt spid="63"/>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66"/>
                                        </p:tgtEl>
                                        <p:attrNameLst>
                                          <p:attrName>style.visibility</p:attrName>
                                        </p:attrNameLst>
                                      </p:cBhvr>
                                      <p:to>
                                        <p:strVal val="visible"/>
                                      </p:to>
                                    </p:set>
                                    <p:animEffect transition="in" filter="fade">
                                      <p:cBhvr>
                                        <p:cTn id="93" dur="500"/>
                                        <p:tgtEl>
                                          <p:spTgt spid="66"/>
                                        </p:tgtEl>
                                      </p:cBhvr>
                                    </p:animEffect>
                                    <p:anim calcmode="lin" valueType="num">
                                      <p:cBhvr>
                                        <p:cTn id="94" dur="500" fill="hold"/>
                                        <p:tgtEl>
                                          <p:spTgt spid="66"/>
                                        </p:tgtEl>
                                        <p:attrNameLst>
                                          <p:attrName>ppt_x</p:attrName>
                                        </p:attrNameLst>
                                      </p:cBhvr>
                                      <p:tavLst>
                                        <p:tav tm="0">
                                          <p:val>
                                            <p:strVal val="#ppt_x"/>
                                          </p:val>
                                        </p:tav>
                                        <p:tav tm="100000">
                                          <p:val>
                                            <p:strVal val="#ppt_x"/>
                                          </p:val>
                                        </p:tav>
                                      </p:tavLst>
                                    </p:anim>
                                    <p:anim calcmode="lin" valueType="num">
                                      <p:cBhvr>
                                        <p:cTn id="95" dur="5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6" grpId="0" animBg="1"/>
      <p:bldP spid="45" grpId="0" animBg="1"/>
      <p:bldP spid="50" grpId="0" animBg="1"/>
      <p:bldP spid="52" grpId="0" animBg="1"/>
      <p:bldP spid="54" grpId="0" animBg="1"/>
      <p:bldP spid="58" grpId="0" animBg="1"/>
      <p:bldP spid="6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61"/>
          <p:cNvSpPr/>
          <p:nvPr/>
        </p:nvSpPr>
        <p:spPr>
          <a:xfrm>
            <a:off x="892975" y="2267550"/>
            <a:ext cx="4541100" cy="608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4800" b="1">
                <a:solidFill>
                  <a:schemeClr val="accent1"/>
                </a:solidFill>
                <a:latin typeface="Arimo"/>
                <a:ea typeface="Arimo"/>
                <a:cs typeface="Arimo"/>
                <a:sym typeface="Arimo"/>
              </a:rPr>
              <a:t>Thanks!</a:t>
            </a:r>
            <a:endParaRPr sz="4800" b="1" i="0" u="none" strike="noStrike" cap="none">
              <a:solidFill>
                <a:schemeClr val="accent1"/>
              </a:solidFill>
              <a:latin typeface="Arimo"/>
              <a:ea typeface="Arimo"/>
              <a:cs typeface="Arimo"/>
              <a:sym typeface="Arimo"/>
            </a:endParaRPr>
          </a:p>
        </p:txBody>
      </p:sp>
      <p:sp>
        <p:nvSpPr>
          <p:cNvPr id="601" name="Google Shape;601;p61"/>
          <p:cNvSpPr/>
          <p:nvPr/>
        </p:nvSpPr>
        <p:spPr>
          <a:xfrm>
            <a:off x="2289201" y="1528763"/>
            <a:ext cx="6968100" cy="473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602" name="Google Shape;602;p61"/>
          <p:cNvGrpSpPr/>
          <p:nvPr/>
        </p:nvGrpSpPr>
        <p:grpSpPr>
          <a:xfrm>
            <a:off x="6954735" y="3738830"/>
            <a:ext cx="1882775" cy="1120656"/>
            <a:chOff x="7287244" y="2666209"/>
            <a:chExt cx="1882775" cy="1120656"/>
          </a:xfrm>
        </p:grpSpPr>
        <p:sp>
          <p:nvSpPr>
            <p:cNvPr id="603" name="Google Shape;603;p61"/>
            <p:cNvSpPr/>
            <p:nvPr/>
          </p:nvSpPr>
          <p:spPr>
            <a:xfrm>
              <a:off x="7287244" y="2666209"/>
              <a:ext cx="1882775" cy="952500"/>
            </a:xfrm>
            <a:custGeom>
              <a:avLst/>
              <a:gdLst/>
              <a:ahLst/>
              <a:cxnLst/>
              <a:rect l="l" t="t" r="r" b="b"/>
              <a:pathLst>
                <a:path w="435" h="220" extrusionOk="0">
                  <a:moveTo>
                    <a:pt x="393" y="0"/>
                  </a:moveTo>
                  <a:cubicBezTo>
                    <a:pt x="132" y="0"/>
                    <a:pt x="132" y="0"/>
                    <a:pt x="132" y="0"/>
                  </a:cubicBezTo>
                  <a:cubicBezTo>
                    <a:pt x="108" y="0"/>
                    <a:pt x="89" y="19"/>
                    <a:pt x="89" y="42"/>
                  </a:cubicBezTo>
                  <a:cubicBezTo>
                    <a:pt x="89" y="105"/>
                    <a:pt x="89" y="105"/>
                    <a:pt x="89" y="105"/>
                  </a:cubicBezTo>
                  <a:cubicBezTo>
                    <a:pt x="42" y="105"/>
                    <a:pt x="42" y="105"/>
                    <a:pt x="42" y="105"/>
                  </a:cubicBezTo>
                  <a:cubicBezTo>
                    <a:pt x="19" y="105"/>
                    <a:pt x="0" y="124"/>
                    <a:pt x="0" y="147"/>
                  </a:cubicBezTo>
                  <a:cubicBezTo>
                    <a:pt x="0" y="177"/>
                    <a:pt x="0" y="177"/>
                    <a:pt x="0" y="177"/>
                  </a:cubicBezTo>
                  <a:cubicBezTo>
                    <a:pt x="0" y="201"/>
                    <a:pt x="19" y="220"/>
                    <a:pt x="42" y="220"/>
                  </a:cubicBezTo>
                  <a:cubicBezTo>
                    <a:pt x="53" y="220"/>
                    <a:pt x="53" y="220"/>
                    <a:pt x="53" y="220"/>
                  </a:cubicBezTo>
                  <a:cubicBezTo>
                    <a:pt x="53" y="191"/>
                    <a:pt x="77" y="167"/>
                    <a:pt x="107" y="167"/>
                  </a:cubicBezTo>
                  <a:cubicBezTo>
                    <a:pt x="136" y="167"/>
                    <a:pt x="160" y="191"/>
                    <a:pt x="161" y="220"/>
                  </a:cubicBezTo>
                  <a:cubicBezTo>
                    <a:pt x="285" y="220"/>
                    <a:pt x="285" y="220"/>
                    <a:pt x="285" y="220"/>
                  </a:cubicBezTo>
                  <a:cubicBezTo>
                    <a:pt x="286" y="191"/>
                    <a:pt x="310" y="167"/>
                    <a:pt x="340" y="167"/>
                  </a:cubicBezTo>
                  <a:cubicBezTo>
                    <a:pt x="369" y="167"/>
                    <a:pt x="393" y="191"/>
                    <a:pt x="394" y="220"/>
                  </a:cubicBezTo>
                  <a:cubicBezTo>
                    <a:pt x="417" y="219"/>
                    <a:pt x="435" y="201"/>
                    <a:pt x="435" y="177"/>
                  </a:cubicBezTo>
                  <a:cubicBezTo>
                    <a:pt x="435" y="42"/>
                    <a:pt x="435" y="42"/>
                    <a:pt x="435" y="42"/>
                  </a:cubicBezTo>
                  <a:cubicBezTo>
                    <a:pt x="435" y="19"/>
                    <a:pt x="416" y="0"/>
                    <a:pt x="393" y="0"/>
                  </a:cubicBezTo>
                  <a:close/>
                  <a:moveTo>
                    <a:pt x="29" y="158"/>
                  </a:moveTo>
                  <a:cubicBezTo>
                    <a:pt x="21" y="158"/>
                    <a:pt x="15" y="152"/>
                    <a:pt x="15" y="144"/>
                  </a:cubicBezTo>
                  <a:cubicBezTo>
                    <a:pt x="15" y="136"/>
                    <a:pt x="21" y="130"/>
                    <a:pt x="29" y="130"/>
                  </a:cubicBezTo>
                  <a:cubicBezTo>
                    <a:pt x="36" y="130"/>
                    <a:pt x="42" y="136"/>
                    <a:pt x="42" y="144"/>
                  </a:cubicBezTo>
                  <a:cubicBezTo>
                    <a:pt x="42" y="152"/>
                    <a:pt x="36" y="158"/>
                    <a:pt x="29" y="158"/>
                  </a:cubicBezTo>
                  <a:close/>
                  <a:moveTo>
                    <a:pt x="155" y="82"/>
                  </a:moveTo>
                  <a:cubicBezTo>
                    <a:pt x="155" y="90"/>
                    <a:pt x="148" y="96"/>
                    <a:pt x="140" y="96"/>
                  </a:cubicBezTo>
                  <a:cubicBezTo>
                    <a:pt x="116" y="96"/>
                    <a:pt x="116" y="96"/>
                    <a:pt x="116" y="96"/>
                  </a:cubicBezTo>
                  <a:cubicBezTo>
                    <a:pt x="108" y="96"/>
                    <a:pt x="101" y="90"/>
                    <a:pt x="101" y="82"/>
                  </a:cubicBezTo>
                  <a:cubicBezTo>
                    <a:pt x="101" y="57"/>
                    <a:pt x="101" y="57"/>
                    <a:pt x="101" y="57"/>
                  </a:cubicBezTo>
                  <a:cubicBezTo>
                    <a:pt x="101" y="49"/>
                    <a:pt x="108" y="43"/>
                    <a:pt x="116" y="43"/>
                  </a:cubicBezTo>
                  <a:cubicBezTo>
                    <a:pt x="140" y="43"/>
                    <a:pt x="140" y="43"/>
                    <a:pt x="140" y="43"/>
                  </a:cubicBezTo>
                  <a:cubicBezTo>
                    <a:pt x="148" y="43"/>
                    <a:pt x="155" y="49"/>
                    <a:pt x="155" y="57"/>
                  </a:cubicBezTo>
                  <a:lnTo>
                    <a:pt x="155" y="82"/>
                  </a:lnTo>
                  <a:close/>
                  <a:moveTo>
                    <a:pt x="221" y="82"/>
                  </a:moveTo>
                  <a:cubicBezTo>
                    <a:pt x="221" y="90"/>
                    <a:pt x="215" y="96"/>
                    <a:pt x="207" y="96"/>
                  </a:cubicBezTo>
                  <a:cubicBezTo>
                    <a:pt x="183" y="96"/>
                    <a:pt x="183" y="96"/>
                    <a:pt x="183" y="96"/>
                  </a:cubicBezTo>
                  <a:cubicBezTo>
                    <a:pt x="175" y="96"/>
                    <a:pt x="168" y="90"/>
                    <a:pt x="168" y="82"/>
                  </a:cubicBezTo>
                  <a:cubicBezTo>
                    <a:pt x="168" y="57"/>
                    <a:pt x="168" y="57"/>
                    <a:pt x="168" y="57"/>
                  </a:cubicBezTo>
                  <a:cubicBezTo>
                    <a:pt x="168" y="49"/>
                    <a:pt x="175" y="43"/>
                    <a:pt x="183" y="43"/>
                  </a:cubicBezTo>
                  <a:cubicBezTo>
                    <a:pt x="207" y="43"/>
                    <a:pt x="207" y="43"/>
                    <a:pt x="207" y="43"/>
                  </a:cubicBezTo>
                  <a:cubicBezTo>
                    <a:pt x="215" y="43"/>
                    <a:pt x="221" y="49"/>
                    <a:pt x="221" y="57"/>
                  </a:cubicBezTo>
                  <a:lnTo>
                    <a:pt x="221" y="82"/>
                  </a:lnTo>
                  <a:close/>
                  <a:moveTo>
                    <a:pt x="288" y="82"/>
                  </a:moveTo>
                  <a:cubicBezTo>
                    <a:pt x="288" y="90"/>
                    <a:pt x="282" y="96"/>
                    <a:pt x="273" y="96"/>
                  </a:cubicBezTo>
                  <a:cubicBezTo>
                    <a:pt x="249" y="96"/>
                    <a:pt x="249" y="96"/>
                    <a:pt x="249" y="96"/>
                  </a:cubicBezTo>
                  <a:cubicBezTo>
                    <a:pt x="241" y="96"/>
                    <a:pt x="235" y="90"/>
                    <a:pt x="235" y="82"/>
                  </a:cubicBezTo>
                  <a:cubicBezTo>
                    <a:pt x="235" y="57"/>
                    <a:pt x="235" y="57"/>
                    <a:pt x="235" y="57"/>
                  </a:cubicBezTo>
                  <a:cubicBezTo>
                    <a:pt x="235" y="49"/>
                    <a:pt x="241" y="43"/>
                    <a:pt x="249" y="43"/>
                  </a:cubicBezTo>
                  <a:cubicBezTo>
                    <a:pt x="273" y="43"/>
                    <a:pt x="273" y="43"/>
                    <a:pt x="273" y="43"/>
                  </a:cubicBezTo>
                  <a:cubicBezTo>
                    <a:pt x="282" y="43"/>
                    <a:pt x="288" y="49"/>
                    <a:pt x="288" y="57"/>
                  </a:cubicBezTo>
                  <a:lnTo>
                    <a:pt x="288" y="82"/>
                  </a:lnTo>
                  <a:close/>
                  <a:moveTo>
                    <a:pt x="355" y="82"/>
                  </a:moveTo>
                  <a:cubicBezTo>
                    <a:pt x="355" y="90"/>
                    <a:pt x="348" y="96"/>
                    <a:pt x="340" y="96"/>
                  </a:cubicBezTo>
                  <a:cubicBezTo>
                    <a:pt x="316" y="96"/>
                    <a:pt x="316" y="96"/>
                    <a:pt x="316" y="96"/>
                  </a:cubicBezTo>
                  <a:cubicBezTo>
                    <a:pt x="308" y="96"/>
                    <a:pt x="301" y="90"/>
                    <a:pt x="301" y="82"/>
                  </a:cubicBezTo>
                  <a:cubicBezTo>
                    <a:pt x="301" y="57"/>
                    <a:pt x="301" y="57"/>
                    <a:pt x="301" y="57"/>
                  </a:cubicBezTo>
                  <a:cubicBezTo>
                    <a:pt x="301" y="49"/>
                    <a:pt x="308" y="43"/>
                    <a:pt x="316" y="43"/>
                  </a:cubicBezTo>
                  <a:cubicBezTo>
                    <a:pt x="340" y="43"/>
                    <a:pt x="340" y="43"/>
                    <a:pt x="340" y="43"/>
                  </a:cubicBezTo>
                  <a:cubicBezTo>
                    <a:pt x="348" y="43"/>
                    <a:pt x="355" y="49"/>
                    <a:pt x="355" y="57"/>
                  </a:cubicBezTo>
                  <a:lnTo>
                    <a:pt x="355" y="82"/>
                  </a:lnTo>
                  <a:close/>
                  <a:moveTo>
                    <a:pt x="421" y="82"/>
                  </a:moveTo>
                  <a:cubicBezTo>
                    <a:pt x="421" y="90"/>
                    <a:pt x="415" y="96"/>
                    <a:pt x="407" y="96"/>
                  </a:cubicBezTo>
                  <a:cubicBezTo>
                    <a:pt x="382" y="96"/>
                    <a:pt x="382" y="96"/>
                    <a:pt x="382" y="96"/>
                  </a:cubicBezTo>
                  <a:cubicBezTo>
                    <a:pt x="374" y="96"/>
                    <a:pt x="368" y="90"/>
                    <a:pt x="368" y="82"/>
                  </a:cubicBezTo>
                  <a:cubicBezTo>
                    <a:pt x="368" y="57"/>
                    <a:pt x="368" y="57"/>
                    <a:pt x="368" y="57"/>
                  </a:cubicBezTo>
                  <a:cubicBezTo>
                    <a:pt x="368" y="49"/>
                    <a:pt x="374" y="43"/>
                    <a:pt x="382" y="43"/>
                  </a:cubicBezTo>
                  <a:cubicBezTo>
                    <a:pt x="407" y="43"/>
                    <a:pt x="407" y="43"/>
                    <a:pt x="407" y="43"/>
                  </a:cubicBezTo>
                  <a:cubicBezTo>
                    <a:pt x="415" y="43"/>
                    <a:pt x="421" y="49"/>
                    <a:pt x="421" y="57"/>
                  </a:cubicBezTo>
                  <a:lnTo>
                    <a:pt x="421" y="82"/>
                  </a:lnTo>
                  <a:close/>
                </a:path>
              </a:pathLst>
            </a:custGeom>
            <a:solidFill>
              <a:srgbClr val="464F5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04" name="Google Shape;604;p61"/>
            <p:cNvSpPr/>
            <p:nvPr/>
          </p:nvSpPr>
          <p:spPr>
            <a:xfrm>
              <a:off x="7575009" y="3436027"/>
              <a:ext cx="349250" cy="350838"/>
            </a:xfrm>
            <a:custGeom>
              <a:avLst/>
              <a:gdLst/>
              <a:ahLst/>
              <a:cxnLst/>
              <a:rect l="l" t="t" r="r" b="b"/>
              <a:pathLst>
                <a:path w="81" h="81" extrusionOk="0">
                  <a:moveTo>
                    <a:pt x="41" y="0"/>
                  </a:moveTo>
                  <a:cubicBezTo>
                    <a:pt x="18" y="0"/>
                    <a:pt x="0" y="18"/>
                    <a:pt x="0" y="40"/>
                  </a:cubicBezTo>
                  <a:cubicBezTo>
                    <a:pt x="0" y="63"/>
                    <a:pt x="18" y="81"/>
                    <a:pt x="41" y="81"/>
                  </a:cubicBezTo>
                  <a:cubicBezTo>
                    <a:pt x="63" y="81"/>
                    <a:pt x="81" y="63"/>
                    <a:pt x="81" y="40"/>
                  </a:cubicBezTo>
                  <a:cubicBezTo>
                    <a:pt x="81" y="18"/>
                    <a:pt x="63" y="0"/>
                    <a:pt x="41" y="0"/>
                  </a:cubicBezTo>
                  <a:close/>
                  <a:moveTo>
                    <a:pt x="41" y="61"/>
                  </a:moveTo>
                  <a:cubicBezTo>
                    <a:pt x="30" y="61"/>
                    <a:pt x="20" y="52"/>
                    <a:pt x="20" y="40"/>
                  </a:cubicBezTo>
                  <a:cubicBezTo>
                    <a:pt x="20" y="29"/>
                    <a:pt x="30" y="20"/>
                    <a:pt x="41" y="20"/>
                  </a:cubicBezTo>
                  <a:cubicBezTo>
                    <a:pt x="52" y="20"/>
                    <a:pt x="61" y="29"/>
                    <a:pt x="61" y="40"/>
                  </a:cubicBezTo>
                  <a:cubicBezTo>
                    <a:pt x="61" y="52"/>
                    <a:pt x="52" y="61"/>
                    <a:pt x="41" y="61"/>
                  </a:cubicBezTo>
                  <a:close/>
                </a:path>
              </a:pathLst>
            </a:custGeom>
            <a:solidFill>
              <a:srgbClr val="1C2B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05" name="Google Shape;605;p61"/>
            <p:cNvSpPr/>
            <p:nvPr/>
          </p:nvSpPr>
          <p:spPr>
            <a:xfrm>
              <a:off x="8574041" y="3436027"/>
              <a:ext cx="349250" cy="350838"/>
            </a:xfrm>
            <a:custGeom>
              <a:avLst/>
              <a:gdLst/>
              <a:ahLst/>
              <a:cxnLst/>
              <a:rect l="l" t="t" r="r" b="b"/>
              <a:pathLst>
                <a:path w="81" h="81" extrusionOk="0">
                  <a:moveTo>
                    <a:pt x="41" y="0"/>
                  </a:moveTo>
                  <a:cubicBezTo>
                    <a:pt x="18" y="0"/>
                    <a:pt x="0" y="18"/>
                    <a:pt x="0" y="40"/>
                  </a:cubicBezTo>
                  <a:cubicBezTo>
                    <a:pt x="0" y="63"/>
                    <a:pt x="18" y="81"/>
                    <a:pt x="41" y="81"/>
                  </a:cubicBezTo>
                  <a:cubicBezTo>
                    <a:pt x="63" y="81"/>
                    <a:pt x="81" y="63"/>
                    <a:pt x="81" y="40"/>
                  </a:cubicBezTo>
                  <a:cubicBezTo>
                    <a:pt x="81" y="18"/>
                    <a:pt x="63" y="0"/>
                    <a:pt x="41" y="0"/>
                  </a:cubicBezTo>
                  <a:close/>
                  <a:moveTo>
                    <a:pt x="41" y="61"/>
                  </a:moveTo>
                  <a:cubicBezTo>
                    <a:pt x="30" y="61"/>
                    <a:pt x="20" y="52"/>
                    <a:pt x="20" y="40"/>
                  </a:cubicBezTo>
                  <a:cubicBezTo>
                    <a:pt x="20" y="29"/>
                    <a:pt x="30" y="20"/>
                    <a:pt x="41" y="20"/>
                  </a:cubicBezTo>
                  <a:cubicBezTo>
                    <a:pt x="52" y="20"/>
                    <a:pt x="61" y="29"/>
                    <a:pt x="61" y="40"/>
                  </a:cubicBezTo>
                  <a:cubicBezTo>
                    <a:pt x="61" y="52"/>
                    <a:pt x="52" y="61"/>
                    <a:pt x="41" y="61"/>
                  </a:cubicBezTo>
                  <a:close/>
                </a:path>
              </a:pathLst>
            </a:custGeom>
            <a:solidFill>
              <a:srgbClr val="1C2B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606" name="Google Shape;606;p61"/>
          <p:cNvSpPr/>
          <p:nvPr/>
        </p:nvSpPr>
        <p:spPr>
          <a:xfrm>
            <a:off x="7136931" y="3141440"/>
            <a:ext cx="909638" cy="303213"/>
          </a:xfrm>
          <a:custGeom>
            <a:avLst/>
            <a:gdLst/>
            <a:ahLst/>
            <a:cxnLst/>
            <a:rect l="l" t="t" r="r" b="b"/>
            <a:pathLst>
              <a:path w="210" h="70" extrusionOk="0">
                <a:moveTo>
                  <a:pt x="210" y="70"/>
                </a:moveTo>
                <a:cubicBezTo>
                  <a:pt x="209" y="44"/>
                  <a:pt x="188" y="24"/>
                  <a:pt x="162" y="24"/>
                </a:cubicBezTo>
                <a:cubicBezTo>
                  <a:pt x="158" y="24"/>
                  <a:pt x="154" y="25"/>
                  <a:pt x="150" y="26"/>
                </a:cubicBezTo>
                <a:cubicBezTo>
                  <a:pt x="142" y="10"/>
                  <a:pt x="127" y="0"/>
                  <a:pt x="109" y="0"/>
                </a:cubicBezTo>
                <a:cubicBezTo>
                  <a:pt x="88" y="0"/>
                  <a:pt x="71" y="13"/>
                  <a:pt x="65" y="31"/>
                </a:cubicBezTo>
                <a:cubicBezTo>
                  <a:pt x="59" y="28"/>
                  <a:pt x="53" y="27"/>
                  <a:pt x="46" y="27"/>
                </a:cubicBezTo>
                <a:cubicBezTo>
                  <a:pt x="22" y="27"/>
                  <a:pt x="1" y="46"/>
                  <a:pt x="0" y="70"/>
                </a:cubicBezTo>
                <a:lnTo>
                  <a:pt x="210" y="70"/>
                </a:lnTo>
                <a:close/>
              </a:path>
            </a:pathLst>
          </a:custGeom>
          <a:solidFill>
            <a:srgbClr val="C5D8F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07" name="Google Shape;607;p61"/>
          <p:cNvSpPr/>
          <p:nvPr/>
        </p:nvSpPr>
        <p:spPr>
          <a:xfrm>
            <a:off x="8114073" y="2616463"/>
            <a:ext cx="563563" cy="187325"/>
          </a:xfrm>
          <a:custGeom>
            <a:avLst/>
            <a:gdLst/>
            <a:ahLst/>
            <a:cxnLst/>
            <a:rect l="l" t="t" r="r" b="b"/>
            <a:pathLst>
              <a:path w="130" h="43" extrusionOk="0">
                <a:moveTo>
                  <a:pt x="130" y="43"/>
                </a:moveTo>
                <a:cubicBezTo>
                  <a:pt x="129" y="28"/>
                  <a:pt x="116" y="15"/>
                  <a:pt x="100" y="15"/>
                </a:cubicBezTo>
                <a:cubicBezTo>
                  <a:pt x="98" y="15"/>
                  <a:pt x="95" y="15"/>
                  <a:pt x="93" y="16"/>
                </a:cubicBezTo>
                <a:cubicBezTo>
                  <a:pt x="88" y="6"/>
                  <a:pt x="78" y="0"/>
                  <a:pt x="67" y="0"/>
                </a:cubicBezTo>
                <a:cubicBezTo>
                  <a:pt x="55" y="0"/>
                  <a:pt x="44" y="8"/>
                  <a:pt x="40" y="19"/>
                </a:cubicBezTo>
                <a:cubicBezTo>
                  <a:pt x="37" y="17"/>
                  <a:pt x="33" y="17"/>
                  <a:pt x="28" y="17"/>
                </a:cubicBezTo>
                <a:cubicBezTo>
                  <a:pt x="13" y="17"/>
                  <a:pt x="1" y="28"/>
                  <a:pt x="0" y="43"/>
                </a:cubicBezTo>
                <a:lnTo>
                  <a:pt x="130" y="43"/>
                </a:lnTo>
                <a:close/>
              </a:path>
            </a:pathLst>
          </a:custGeom>
          <a:solidFill>
            <a:srgbClr val="C5D8F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08" name="Google Shape;608;p61"/>
          <p:cNvSpPr/>
          <p:nvPr/>
        </p:nvSpPr>
        <p:spPr>
          <a:xfrm>
            <a:off x="7959750" y="1769382"/>
            <a:ext cx="563563" cy="187325"/>
          </a:xfrm>
          <a:custGeom>
            <a:avLst/>
            <a:gdLst/>
            <a:ahLst/>
            <a:cxnLst/>
            <a:rect l="l" t="t" r="r" b="b"/>
            <a:pathLst>
              <a:path w="130" h="43" extrusionOk="0">
                <a:moveTo>
                  <a:pt x="130" y="43"/>
                </a:moveTo>
                <a:cubicBezTo>
                  <a:pt x="129" y="28"/>
                  <a:pt x="116" y="15"/>
                  <a:pt x="100" y="15"/>
                </a:cubicBezTo>
                <a:cubicBezTo>
                  <a:pt x="98" y="15"/>
                  <a:pt x="95" y="15"/>
                  <a:pt x="93" y="16"/>
                </a:cubicBezTo>
                <a:cubicBezTo>
                  <a:pt x="88" y="6"/>
                  <a:pt x="78" y="0"/>
                  <a:pt x="67" y="0"/>
                </a:cubicBezTo>
                <a:cubicBezTo>
                  <a:pt x="55" y="0"/>
                  <a:pt x="44" y="8"/>
                  <a:pt x="40" y="19"/>
                </a:cubicBezTo>
                <a:cubicBezTo>
                  <a:pt x="37" y="17"/>
                  <a:pt x="33" y="17"/>
                  <a:pt x="28" y="17"/>
                </a:cubicBezTo>
                <a:cubicBezTo>
                  <a:pt x="13" y="17"/>
                  <a:pt x="1" y="28"/>
                  <a:pt x="0" y="43"/>
                </a:cubicBezTo>
                <a:lnTo>
                  <a:pt x="130" y="43"/>
                </a:lnTo>
                <a:close/>
              </a:path>
            </a:pathLst>
          </a:custGeom>
          <a:solidFill>
            <a:srgbClr val="C5D8F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32232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grpSp>
        <p:nvGrpSpPr>
          <p:cNvPr id="270" name="Google Shape;270;p43"/>
          <p:cNvGrpSpPr/>
          <p:nvPr/>
        </p:nvGrpSpPr>
        <p:grpSpPr>
          <a:xfrm>
            <a:off x="348472" y="417842"/>
            <a:ext cx="446120" cy="367279"/>
            <a:chOff x="1928813" y="1763600"/>
            <a:chExt cx="1373100" cy="1130437"/>
          </a:xfrm>
        </p:grpSpPr>
        <p:sp>
          <p:nvSpPr>
            <p:cNvPr id="271" name="Google Shape;271;p43"/>
            <p:cNvSpPr/>
            <p:nvPr/>
          </p:nvSpPr>
          <p:spPr>
            <a:xfrm>
              <a:off x="1928813" y="2747850"/>
              <a:ext cx="231900" cy="1461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2" name="Google Shape;272;p43"/>
            <p:cNvSpPr/>
            <p:nvPr/>
          </p:nvSpPr>
          <p:spPr>
            <a:xfrm>
              <a:off x="2160588" y="2473212"/>
              <a:ext cx="223800" cy="420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3" name="Google Shape;273;p43"/>
            <p:cNvSpPr/>
            <p:nvPr/>
          </p:nvSpPr>
          <p:spPr>
            <a:xfrm>
              <a:off x="2384425" y="2060462"/>
              <a:ext cx="231900" cy="833400"/>
            </a:xfrm>
            <a:prstGeom prst="rect">
              <a:avLst/>
            </a:prstGeom>
            <a:solidFill>
              <a:srgbClr val="464F5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4" name="Google Shape;274;p43"/>
            <p:cNvSpPr/>
            <p:nvPr/>
          </p:nvSpPr>
          <p:spPr>
            <a:xfrm>
              <a:off x="2616200" y="1763600"/>
              <a:ext cx="230100" cy="1130400"/>
            </a:xfrm>
            <a:prstGeom prst="rect">
              <a:avLst/>
            </a:prstGeom>
            <a:solidFill>
              <a:srgbClr val="1C2B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5" name="Google Shape;275;p43"/>
            <p:cNvSpPr/>
            <p:nvPr/>
          </p:nvSpPr>
          <p:spPr>
            <a:xfrm>
              <a:off x="2846388" y="2406537"/>
              <a:ext cx="225300" cy="4875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6" name="Google Shape;276;p43"/>
            <p:cNvSpPr/>
            <p:nvPr/>
          </p:nvSpPr>
          <p:spPr>
            <a:xfrm>
              <a:off x="3071813" y="2692287"/>
              <a:ext cx="230100" cy="2016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78" name="Google Shape;278;p43"/>
          <p:cNvSpPr/>
          <p:nvPr/>
        </p:nvSpPr>
        <p:spPr>
          <a:xfrm>
            <a:off x="817000" y="348475"/>
            <a:ext cx="45411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3050" b="1">
                <a:solidFill>
                  <a:schemeClr val="accent1"/>
                </a:solidFill>
                <a:latin typeface="Arimo"/>
                <a:ea typeface="Arimo"/>
                <a:cs typeface="Arimo"/>
                <a:sym typeface="Arimo"/>
              </a:rPr>
              <a:t>CONTENTS</a:t>
            </a:r>
            <a:endParaRPr sz="3050" b="1" i="0" u="none" strike="noStrike" cap="none">
              <a:solidFill>
                <a:schemeClr val="accent1"/>
              </a:solidFill>
              <a:latin typeface="Arimo"/>
              <a:ea typeface="Arimo"/>
              <a:cs typeface="Arimo"/>
              <a:sym typeface="Arimo"/>
            </a:endParaRPr>
          </a:p>
        </p:txBody>
      </p:sp>
      <p:sp>
        <p:nvSpPr>
          <p:cNvPr id="2" name="Rectangle 1"/>
          <p:cNvSpPr/>
          <p:nvPr/>
        </p:nvSpPr>
        <p:spPr>
          <a:xfrm>
            <a:off x="571804" y="1142999"/>
            <a:ext cx="7427071" cy="3170099"/>
          </a:xfrm>
          <a:prstGeom prst="rect">
            <a:avLst/>
          </a:prstGeom>
        </p:spPr>
        <p:txBody>
          <a:bodyPr wrap="square">
            <a:spAutoFit/>
          </a:bodyPr>
          <a:lstStyle/>
          <a:p>
            <a:pPr lvl="0">
              <a:lnSpc>
                <a:spcPct val="200000"/>
              </a:lnSpc>
            </a:pPr>
            <a:r>
              <a:rPr lang="en" sz="2000" b="1" dirty="0">
                <a:solidFill>
                  <a:schemeClr val="accent1"/>
                </a:solidFill>
                <a:latin typeface="Calibri"/>
                <a:ea typeface="Calibri"/>
                <a:cs typeface="Calibri"/>
                <a:sym typeface="Calibri"/>
              </a:rPr>
              <a:t>1.</a:t>
            </a:r>
            <a:r>
              <a:rPr lang="en" sz="2000" dirty="0">
                <a:latin typeface="Calibri"/>
                <a:ea typeface="Calibri"/>
                <a:cs typeface="Calibri"/>
                <a:sym typeface="Calibri"/>
              </a:rPr>
              <a:t> </a:t>
            </a:r>
            <a:r>
              <a:rPr lang="en" altLang="zh-CN" sz="2000" dirty="0">
                <a:solidFill>
                  <a:srgbClr val="1C2B38"/>
                </a:solidFill>
                <a:latin typeface="Calibri"/>
                <a:ea typeface="Calibri"/>
                <a:cs typeface="Calibri"/>
                <a:sym typeface="Calibri"/>
              </a:rPr>
              <a:t>Introduction</a:t>
            </a:r>
            <a:endParaRPr lang="en" sz="2000" dirty="0">
              <a:solidFill>
                <a:srgbClr val="1C2B38"/>
              </a:solidFill>
              <a:latin typeface="Calibri"/>
              <a:ea typeface="Calibri"/>
              <a:cs typeface="Calibri"/>
              <a:sym typeface="Calibri"/>
            </a:endParaRPr>
          </a:p>
          <a:p>
            <a:pPr>
              <a:lnSpc>
                <a:spcPct val="200000"/>
              </a:lnSpc>
            </a:pPr>
            <a:r>
              <a:rPr lang="en" sz="2000" b="1" dirty="0">
                <a:solidFill>
                  <a:srgbClr val="888888"/>
                </a:solidFill>
                <a:latin typeface="Calibri"/>
                <a:ea typeface="Calibri"/>
                <a:cs typeface="Calibri"/>
                <a:sym typeface="Calibri"/>
              </a:rPr>
              <a:t>2.</a:t>
            </a:r>
            <a:r>
              <a:rPr lang="en" sz="2000" dirty="0">
                <a:latin typeface="Calibri"/>
                <a:ea typeface="Calibri"/>
                <a:cs typeface="Calibri"/>
                <a:sym typeface="Calibri"/>
              </a:rPr>
              <a:t> </a:t>
            </a:r>
            <a:r>
              <a:rPr lang="en" sz="2000" dirty="0">
                <a:solidFill>
                  <a:srgbClr val="1C2B38"/>
                </a:solidFill>
                <a:latin typeface="Calibri"/>
                <a:ea typeface="Calibri"/>
                <a:cs typeface="Calibri"/>
              </a:rPr>
              <a:t>Exploratory data analysis</a:t>
            </a:r>
            <a:endParaRPr lang="en" sz="2000" dirty="0">
              <a:solidFill>
                <a:srgbClr val="1C2B38"/>
              </a:solidFill>
              <a:latin typeface="Calibri"/>
              <a:ea typeface="Calibri"/>
              <a:cs typeface="Calibri"/>
              <a:sym typeface="Calibri"/>
            </a:endParaRPr>
          </a:p>
          <a:p>
            <a:pPr lvl="0">
              <a:lnSpc>
                <a:spcPct val="200000"/>
              </a:lnSpc>
            </a:pPr>
            <a:r>
              <a:rPr lang="en" sz="2000" b="1" dirty="0">
                <a:solidFill>
                  <a:srgbClr val="1C2B38"/>
                </a:solidFill>
                <a:latin typeface="Calibri"/>
                <a:ea typeface="Calibri"/>
                <a:cs typeface="Calibri"/>
                <a:sym typeface="Calibri"/>
              </a:rPr>
              <a:t>3.</a:t>
            </a:r>
            <a:r>
              <a:rPr lang="en" sz="2000" dirty="0">
                <a:latin typeface="Calibri"/>
                <a:ea typeface="Calibri"/>
                <a:cs typeface="Calibri"/>
                <a:sym typeface="Calibri"/>
              </a:rPr>
              <a:t> </a:t>
            </a:r>
            <a:r>
              <a:rPr lang="en" altLang="zh-CN" sz="2000" dirty="0">
                <a:solidFill>
                  <a:srgbClr val="1C2B38"/>
                </a:solidFill>
                <a:latin typeface="Calibri"/>
                <a:ea typeface="Calibri"/>
                <a:cs typeface="Calibri"/>
                <a:sym typeface="Calibri"/>
              </a:rPr>
              <a:t>Modeling</a:t>
            </a:r>
          </a:p>
          <a:p>
            <a:pPr lvl="0">
              <a:lnSpc>
                <a:spcPct val="200000"/>
              </a:lnSpc>
            </a:pPr>
            <a:r>
              <a:rPr lang="en" sz="2000" b="1" dirty="0">
                <a:solidFill>
                  <a:schemeClr val="accent2"/>
                </a:solidFill>
                <a:latin typeface="Calibri"/>
                <a:ea typeface="Calibri"/>
                <a:cs typeface="Calibri"/>
                <a:sym typeface="Calibri"/>
              </a:rPr>
              <a:t>4.</a:t>
            </a:r>
            <a:r>
              <a:rPr lang="en" sz="2000" dirty="0">
                <a:latin typeface="Calibri"/>
                <a:ea typeface="Calibri"/>
                <a:cs typeface="Calibri"/>
                <a:sym typeface="Calibri"/>
              </a:rPr>
              <a:t> Results </a:t>
            </a:r>
          </a:p>
          <a:p>
            <a:pPr lvl="0">
              <a:lnSpc>
                <a:spcPct val="200000"/>
              </a:lnSpc>
            </a:pPr>
            <a:r>
              <a:rPr lang="en" sz="2000" dirty="0">
                <a:solidFill>
                  <a:srgbClr val="1C2B38"/>
                </a:solidFill>
                <a:latin typeface="Calibri"/>
                <a:ea typeface="Calibri"/>
                <a:cs typeface="Calibri"/>
                <a:sym typeface="Calibri"/>
              </a:rPr>
              <a:t>5. Summary</a:t>
            </a:r>
          </a:p>
        </p:txBody>
      </p:sp>
    </p:spTree>
    <p:extLst>
      <p:ext uri="{BB962C8B-B14F-4D97-AF65-F5344CB8AC3E}">
        <p14:creationId xmlns:p14="http://schemas.microsoft.com/office/powerpoint/2010/main" val="2016231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grpSp>
        <p:nvGrpSpPr>
          <p:cNvPr id="204" name="Google Shape;204;p29"/>
          <p:cNvGrpSpPr/>
          <p:nvPr/>
        </p:nvGrpSpPr>
        <p:grpSpPr>
          <a:xfrm>
            <a:off x="2786285" y="627534"/>
            <a:ext cx="3571431" cy="3180603"/>
            <a:chOff x="3186113" y="530112"/>
            <a:chExt cx="2625725" cy="2338387"/>
          </a:xfrm>
        </p:grpSpPr>
        <p:sp>
          <p:nvSpPr>
            <p:cNvPr id="205" name="Google Shape;205;p29"/>
            <p:cNvSpPr/>
            <p:nvPr/>
          </p:nvSpPr>
          <p:spPr>
            <a:xfrm>
              <a:off x="3338513" y="693625"/>
              <a:ext cx="2320925" cy="1635125"/>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 name="Google Shape;206;p29"/>
            <p:cNvSpPr/>
            <p:nvPr/>
          </p:nvSpPr>
          <p:spPr>
            <a:xfrm>
              <a:off x="3186113" y="530112"/>
              <a:ext cx="2625725" cy="1895475"/>
            </a:xfrm>
            <a:custGeom>
              <a:avLst/>
              <a:gdLst/>
              <a:ahLst/>
              <a:cxnLst/>
              <a:rect l="l" t="t" r="r" b="b"/>
              <a:pathLst>
                <a:path w="432" h="312" extrusionOk="0">
                  <a:moveTo>
                    <a:pt x="397" y="0"/>
                  </a:moveTo>
                  <a:cubicBezTo>
                    <a:pt x="33" y="0"/>
                    <a:pt x="33" y="0"/>
                    <a:pt x="33" y="0"/>
                  </a:cubicBezTo>
                  <a:cubicBezTo>
                    <a:pt x="15" y="0"/>
                    <a:pt x="0" y="16"/>
                    <a:pt x="0" y="35"/>
                  </a:cubicBezTo>
                  <a:cubicBezTo>
                    <a:pt x="0" y="276"/>
                    <a:pt x="0" y="276"/>
                    <a:pt x="0" y="276"/>
                  </a:cubicBezTo>
                  <a:cubicBezTo>
                    <a:pt x="0" y="295"/>
                    <a:pt x="15" y="312"/>
                    <a:pt x="33" y="312"/>
                  </a:cubicBezTo>
                  <a:cubicBezTo>
                    <a:pt x="397" y="312"/>
                    <a:pt x="397" y="312"/>
                    <a:pt x="397" y="312"/>
                  </a:cubicBezTo>
                  <a:cubicBezTo>
                    <a:pt x="416" y="312"/>
                    <a:pt x="432" y="295"/>
                    <a:pt x="432" y="276"/>
                  </a:cubicBezTo>
                  <a:cubicBezTo>
                    <a:pt x="432" y="35"/>
                    <a:pt x="432" y="35"/>
                    <a:pt x="432" y="35"/>
                  </a:cubicBezTo>
                  <a:cubicBezTo>
                    <a:pt x="432" y="16"/>
                    <a:pt x="416" y="0"/>
                    <a:pt x="397" y="0"/>
                  </a:cubicBezTo>
                  <a:close/>
                  <a:moveTo>
                    <a:pt x="408" y="284"/>
                  </a:moveTo>
                  <a:cubicBezTo>
                    <a:pt x="24" y="284"/>
                    <a:pt x="24" y="284"/>
                    <a:pt x="24" y="284"/>
                  </a:cubicBezTo>
                  <a:cubicBezTo>
                    <a:pt x="24" y="28"/>
                    <a:pt x="24" y="28"/>
                    <a:pt x="24" y="28"/>
                  </a:cubicBezTo>
                  <a:cubicBezTo>
                    <a:pt x="408" y="28"/>
                    <a:pt x="408" y="28"/>
                    <a:pt x="408" y="28"/>
                  </a:cubicBezTo>
                  <a:lnTo>
                    <a:pt x="408" y="284"/>
                  </a:lnTo>
                  <a:close/>
                </a:path>
              </a:pathLst>
            </a:custGeom>
            <a:solidFill>
              <a:srgbClr val="1C2B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29"/>
            <p:cNvSpPr/>
            <p:nvPr/>
          </p:nvSpPr>
          <p:spPr>
            <a:xfrm>
              <a:off x="3867150" y="2546237"/>
              <a:ext cx="1257300" cy="322262"/>
            </a:xfrm>
            <a:custGeom>
              <a:avLst/>
              <a:gdLst/>
              <a:ahLst/>
              <a:cxnLst/>
              <a:rect l="l" t="t" r="r" b="b"/>
              <a:pathLst>
                <a:path w="207" h="53" extrusionOk="0">
                  <a:moveTo>
                    <a:pt x="163" y="35"/>
                  </a:moveTo>
                  <a:cubicBezTo>
                    <a:pt x="207" y="35"/>
                    <a:pt x="207" y="35"/>
                    <a:pt x="207" y="35"/>
                  </a:cubicBezTo>
                  <a:cubicBezTo>
                    <a:pt x="207" y="53"/>
                    <a:pt x="207" y="53"/>
                    <a:pt x="207" y="53"/>
                  </a:cubicBezTo>
                  <a:cubicBezTo>
                    <a:pt x="0" y="53"/>
                    <a:pt x="0" y="53"/>
                    <a:pt x="0" y="53"/>
                  </a:cubicBezTo>
                  <a:cubicBezTo>
                    <a:pt x="0" y="35"/>
                    <a:pt x="0" y="35"/>
                    <a:pt x="0" y="35"/>
                  </a:cubicBezTo>
                  <a:cubicBezTo>
                    <a:pt x="44" y="35"/>
                    <a:pt x="44" y="35"/>
                    <a:pt x="44" y="35"/>
                  </a:cubicBezTo>
                  <a:cubicBezTo>
                    <a:pt x="48" y="31"/>
                    <a:pt x="53" y="24"/>
                    <a:pt x="58" y="11"/>
                  </a:cubicBezTo>
                  <a:cubicBezTo>
                    <a:pt x="58" y="11"/>
                    <a:pt x="61" y="1"/>
                    <a:pt x="66" y="0"/>
                  </a:cubicBezTo>
                  <a:cubicBezTo>
                    <a:pt x="69" y="0"/>
                    <a:pt x="86" y="0"/>
                    <a:pt x="104" y="0"/>
                  </a:cubicBezTo>
                  <a:cubicBezTo>
                    <a:pt x="121" y="0"/>
                    <a:pt x="138" y="0"/>
                    <a:pt x="141" y="0"/>
                  </a:cubicBezTo>
                  <a:cubicBezTo>
                    <a:pt x="146" y="1"/>
                    <a:pt x="149" y="11"/>
                    <a:pt x="149" y="11"/>
                  </a:cubicBezTo>
                  <a:cubicBezTo>
                    <a:pt x="154" y="24"/>
                    <a:pt x="159" y="31"/>
                    <a:pt x="163" y="35"/>
                  </a:cubicBezTo>
                  <a:close/>
                </a:path>
              </a:pathLst>
            </a:custGeom>
            <a:solidFill>
              <a:srgbClr val="464F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29"/>
            <p:cNvSpPr/>
            <p:nvPr/>
          </p:nvSpPr>
          <p:spPr>
            <a:xfrm>
              <a:off x="4340225" y="2546237"/>
              <a:ext cx="784225" cy="322262"/>
            </a:xfrm>
            <a:custGeom>
              <a:avLst/>
              <a:gdLst/>
              <a:ahLst/>
              <a:cxnLst/>
              <a:rect l="l" t="t" r="r" b="b"/>
              <a:pathLst>
                <a:path w="129" h="53" extrusionOk="0">
                  <a:moveTo>
                    <a:pt x="85" y="35"/>
                  </a:moveTo>
                  <a:cubicBezTo>
                    <a:pt x="81" y="31"/>
                    <a:pt x="76" y="24"/>
                    <a:pt x="71" y="11"/>
                  </a:cubicBezTo>
                  <a:cubicBezTo>
                    <a:pt x="71" y="11"/>
                    <a:pt x="68" y="1"/>
                    <a:pt x="63" y="0"/>
                  </a:cubicBezTo>
                  <a:cubicBezTo>
                    <a:pt x="60" y="0"/>
                    <a:pt x="43" y="0"/>
                    <a:pt x="26" y="0"/>
                  </a:cubicBezTo>
                  <a:cubicBezTo>
                    <a:pt x="16" y="0"/>
                    <a:pt x="7" y="0"/>
                    <a:pt x="0" y="0"/>
                  </a:cubicBezTo>
                  <a:cubicBezTo>
                    <a:pt x="21" y="15"/>
                    <a:pt x="41" y="33"/>
                    <a:pt x="59" y="53"/>
                  </a:cubicBezTo>
                  <a:cubicBezTo>
                    <a:pt x="129" y="53"/>
                    <a:pt x="129" y="53"/>
                    <a:pt x="129" y="53"/>
                  </a:cubicBezTo>
                  <a:cubicBezTo>
                    <a:pt x="129" y="35"/>
                    <a:pt x="129" y="35"/>
                    <a:pt x="129" y="35"/>
                  </a:cubicBezTo>
                  <a:lnTo>
                    <a:pt x="85" y="35"/>
                  </a:lnTo>
                  <a:close/>
                </a:path>
              </a:pathLst>
            </a:custGeom>
            <a:solidFill>
              <a:srgbClr val="1C2B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10" name="Google Shape;210;p29"/>
          <p:cNvSpPr/>
          <p:nvPr/>
        </p:nvSpPr>
        <p:spPr>
          <a:xfrm>
            <a:off x="2155666" y="3914056"/>
            <a:ext cx="4963178" cy="584775"/>
          </a:xfrm>
          <a:prstGeom prst="rect">
            <a:avLst/>
          </a:prstGeom>
          <a:noFill/>
          <a:ln>
            <a:noFill/>
          </a:ln>
        </p:spPr>
        <p:txBody>
          <a:bodyPr spcFirstLastPara="1" wrap="square" lIns="91425" tIns="45700" rIns="91425" bIns="45700" anchor="t" anchorCtr="0">
            <a:noAutofit/>
          </a:bodyPr>
          <a:lstStyle/>
          <a:p>
            <a:pPr lvl="0" algn="ctr"/>
            <a:r>
              <a:rPr lang="en-US" sz="2800" b="1" dirty="0"/>
              <a:t>Introduction</a:t>
            </a:r>
            <a:endParaRPr sz="3200" b="1" dirty="0">
              <a:solidFill>
                <a:srgbClr val="1C2B38"/>
              </a:solidFill>
              <a:latin typeface="Calibri"/>
              <a:ea typeface="Calibri"/>
              <a:cs typeface="Calibri"/>
              <a:sym typeface="Calibri"/>
            </a:endParaRPr>
          </a:p>
        </p:txBody>
      </p:sp>
      <p:sp>
        <p:nvSpPr>
          <p:cNvPr id="10" name="矩形 34">
            <a:extLst>
              <a:ext uri="{FF2B5EF4-FFF2-40B4-BE49-F238E27FC236}">
                <a16:creationId xmlns:a16="http://schemas.microsoft.com/office/drawing/2014/main" id="{D5432D30-F4E5-6046-AFE4-22F22D354C0C}"/>
              </a:ext>
            </a:extLst>
          </p:cNvPr>
          <p:cNvSpPr/>
          <p:nvPr/>
        </p:nvSpPr>
        <p:spPr>
          <a:xfrm>
            <a:off x="3343140" y="1287955"/>
            <a:ext cx="2457724" cy="1200329"/>
          </a:xfrm>
          <a:prstGeom prst="rect">
            <a:avLst/>
          </a:prstGeom>
        </p:spPr>
        <p:txBody>
          <a:bodyPr wrap="none">
            <a:spAutoFit/>
          </a:bodyPr>
          <a:lstStyle/>
          <a:p>
            <a:pPr algn="ctr"/>
            <a:r>
              <a:rPr lang="en-US" altLang="zh-CN" sz="7200" b="1" dirty="0">
                <a:solidFill>
                  <a:schemeClr val="accent1"/>
                </a:solidFill>
                <a:latin typeface="Calibri" panose="020F0502020204030204" pitchFamily="34" charset="0"/>
                <a:ea typeface="Arial Unicode MS" pitchFamily="34" charset="-122"/>
                <a:cs typeface="Calibri" panose="020F0502020204030204" pitchFamily="34" charset="0"/>
              </a:rPr>
              <a:t>Part</a:t>
            </a:r>
            <a:r>
              <a:rPr lang="zh-CN" altLang="en-US" sz="7200" b="1" dirty="0">
                <a:solidFill>
                  <a:schemeClr val="accent1"/>
                </a:solidFill>
                <a:latin typeface="Calibri" panose="020F0502020204030204" pitchFamily="34" charset="0"/>
                <a:ea typeface="Arial Unicode MS" pitchFamily="34" charset="-122"/>
                <a:cs typeface="Calibri" panose="020F0502020204030204" pitchFamily="34" charset="0"/>
              </a:rPr>
              <a:t> </a:t>
            </a:r>
            <a:r>
              <a:rPr lang="en-US" altLang="zh-CN" sz="7200" b="1" dirty="0">
                <a:solidFill>
                  <a:schemeClr val="accent1"/>
                </a:solidFill>
                <a:latin typeface="Calibri" panose="020F0502020204030204" pitchFamily="34" charset="0"/>
                <a:ea typeface="Arial Unicode MS" pitchFamily="34" charset="-122"/>
                <a:cs typeface="Calibri" panose="020F0502020204030204" pitchFamily="34" charset="0"/>
              </a:rPr>
              <a:t>1</a:t>
            </a:r>
            <a:endParaRPr lang="zh-CN" altLang="en-US" sz="1200" dirty="0">
              <a:solidFill>
                <a:schemeClr val="accent1"/>
              </a:solidFill>
              <a:latin typeface="Calibri" panose="020F0502020204030204" pitchFamily="34" charset="0"/>
              <a:ea typeface="Arial Unicode MS" pitchFamily="34" charset="-122"/>
              <a:cs typeface="Calibri" panose="020F0502020204030204" pitchFamily="34" charset="0"/>
            </a:endParaRPr>
          </a:p>
        </p:txBody>
      </p:sp>
    </p:spTree>
    <p:extLst>
      <p:ext uri="{BB962C8B-B14F-4D97-AF65-F5344CB8AC3E}">
        <p14:creationId xmlns:p14="http://schemas.microsoft.com/office/powerpoint/2010/main" val="1056073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46"/>
          <p:cNvSpPr txBox="1">
            <a:spLocks noGrp="1"/>
          </p:cNvSpPr>
          <p:nvPr>
            <p:ph type="sldNum" idx="12"/>
          </p:nvPr>
        </p:nvSpPr>
        <p:spPr>
          <a:xfrm>
            <a:off x="7649248" y="261670"/>
            <a:ext cx="2133600" cy="274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827" name="Google Shape;827;p46"/>
          <p:cNvSpPr/>
          <p:nvPr/>
        </p:nvSpPr>
        <p:spPr>
          <a:xfrm>
            <a:off x="283464" y="286512"/>
            <a:ext cx="155400" cy="4572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828" name="Google Shape;828;p46"/>
          <p:cNvCxnSpPr/>
          <p:nvPr/>
        </p:nvCxnSpPr>
        <p:spPr>
          <a:xfrm>
            <a:off x="502920" y="286512"/>
            <a:ext cx="0" cy="457200"/>
          </a:xfrm>
          <a:prstGeom prst="straightConnector1">
            <a:avLst/>
          </a:prstGeom>
          <a:noFill/>
          <a:ln w="38100" cap="flat" cmpd="sng">
            <a:solidFill>
              <a:schemeClr val="accent2"/>
            </a:solidFill>
            <a:prstDash val="solid"/>
            <a:round/>
            <a:headEnd type="none" w="sm" len="sm"/>
            <a:tailEnd type="none" w="sm" len="sm"/>
          </a:ln>
        </p:spPr>
      </p:cxnSp>
      <p:sp>
        <p:nvSpPr>
          <p:cNvPr id="26" name="Google Shape;858;p47">
            <a:extLst>
              <a:ext uri="{FF2B5EF4-FFF2-40B4-BE49-F238E27FC236}">
                <a16:creationId xmlns:a16="http://schemas.microsoft.com/office/drawing/2014/main" id="{23F58FE4-D06B-42CA-BC44-0F9A85CB1A93}"/>
              </a:ext>
            </a:extLst>
          </p:cNvPr>
          <p:cNvSpPr/>
          <p:nvPr/>
        </p:nvSpPr>
        <p:spPr>
          <a:xfrm>
            <a:off x="512210" y="196070"/>
            <a:ext cx="3181957" cy="54764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US" sz="3200" b="1" dirty="0">
                <a:solidFill>
                  <a:schemeClr val="accent2"/>
                </a:solidFill>
                <a:latin typeface="Arimo"/>
                <a:ea typeface="Arimo"/>
                <a:cs typeface="Arimo"/>
                <a:sym typeface="Arimo"/>
              </a:rPr>
              <a:t>Introduction</a:t>
            </a:r>
            <a:endParaRPr sz="3200" b="1" dirty="0">
              <a:solidFill>
                <a:schemeClr val="accent2"/>
              </a:solidFill>
              <a:latin typeface="Arimo"/>
              <a:ea typeface="Arimo"/>
              <a:cs typeface="Arimo"/>
              <a:sym typeface="Arimo"/>
            </a:endParaRPr>
          </a:p>
        </p:txBody>
      </p:sp>
      <p:sp>
        <p:nvSpPr>
          <p:cNvPr id="9" name="Google Shape;259;p31">
            <a:extLst>
              <a:ext uri="{FF2B5EF4-FFF2-40B4-BE49-F238E27FC236}">
                <a16:creationId xmlns:a16="http://schemas.microsoft.com/office/drawing/2014/main" id="{0D889506-DBB5-437F-9694-2787D7D587B1}"/>
              </a:ext>
            </a:extLst>
          </p:cNvPr>
          <p:cNvSpPr txBox="1"/>
          <p:nvPr/>
        </p:nvSpPr>
        <p:spPr>
          <a:xfrm>
            <a:off x="495979" y="950452"/>
            <a:ext cx="3409505" cy="48474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 sz="2000" b="1" dirty="0">
                <a:solidFill>
                  <a:srgbClr val="1C2B38"/>
                </a:solidFill>
                <a:latin typeface="Calibri"/>
                <a:ea typeface="Calibri"/>
                <a:cs typeface="Calibri"/>
                <a:sym typeface="Calibri"/>
              </a:rPr>
              <a:t>Background of </a:t>
            </a:r>
          </a:p>
          <a:p>
            <a:pPr marL="0" marR="0" lvl="0" indent="0" rtl="0">
              <a:spcBef>
                <a:spcPts val="0"/>
              </a:spcBef>
              <a:spcAft>
                <a:spcPts val="0"/>
              </a:spcAft>
              <a:buNone/>
            </a:pPr>
            <a:r>
              <a:rPr lang="en" sz="2000" b="1" dirty="0">
                <a:solidFill>
                  <a:srgbClr val="1C2B38"/>
                </a:solidFill>
                <a:latin typeface="Calibri"/>
                <a:ea typeface="Calibri"/>
                <a:cs typeface="Calibri"/>
                <a:sym typeface="Calibri"/>
              </a:rPr>
              <a:t>garbage classification</a:t>
            </a:r>
            <a:endParaRPr sz="2000" b="1" dirty="0">
              <a:solidFill>
                <a:srgbClr val="1C2B38"/>
              </a:solidFill>
              <a:latin typeface="Calibri"/>
              <a:ea typeface="Calibri"/>
              <a:cs typeface="Calibri"/>
              <a:sym typeface="Calibri"/>
            </a:endParaRPr>
          </a:p>
        </p:txBody>
      </p:sp>
      <p:sp>
        <p:nvSpPr>
          <p:cNvPr id="10" name="矩形 5">
            <a:extLst>
              <a:ext uri="{FF2B5EF4-FFF2-40B4-BE49-F238E27FC236}">
                <a16:creationId xmlns:a16="http://schemas.microsoft.com/office/drawing/2014/main" id="{CFBEC702-1046-4B0F-B188-45B866FBE629}"/>
              </a:ext>
            </a:extLst>
          </p:cNvPr>
          <p:cNvSpPr/>
          <p:nvPr/>
        </p:nvSpPr>
        <p:spPr>
          <a:xfrm>
            <a:off x="495979" y="1789795"/>
            <a:ext cx="3173461" cy="2551083"/>
          </a:xfrm>
          <a:prstGeom prst="rect">
            <a:avLst/>
          </a:prstGeom>
        </p:spPr>
        <p:txBody>
          <a:bodyPr wrap="square">
            <a:spAutoFit/>
          </a:bodyPr>
          <a:lstStyle/>
          <a:p>
            <a:pPr algn="just">
              <a:lnSpc>
                <a:spcPct val="150000"/>
              </a:lnSpc>
              <a:buClrTx/>
              <a:buFontTx/>
              <a:buNone/>
            </a:pPr>
            <a:r>
              <a:rPr lang="zh-CN" altLang="zh-CN" sz="1200" dirty="0">
                <a:latin typeface="+mn-lt"/>
              </a:rPr>
              <a:t>By 2022, every city in China at the prefecture level and above should have at least one district where all household garbage is classified, and by 2025 they should have their own household garbage sorting and disposal systems. Garbage classification has become a common topic that people would encounter in their everyday life. </a:t>
            </a:r>
            <a:endParaRPr lang="en-US" altLang="zh-CN" sz="1200" kern="1200" dirty="0">
              <a:solidFill>
                <a:srgbClr val="1C2B38"/>
              </a:solidFill>
              <a:latin typeface="+mn-lt"/>
              <a:ea typeface="宋体" panose="02010600030101010101" pitchFamily="2" charset="-122"/>
              <a:cs typeface="+mn-cs"/>
            </a:endParaRPr>
          </a:p>
        </p:txBody>
      </p:sp>
      <p:sp>
        <p:nvSpPr>
          <p:cNvPr id="13" name="Google Shape;264;p31">
            <a:extLst>
              <a:ext uri="{FF2B5EF4-FFF2-40B4-BE49-F238E27FC236}">
                <a16:creationId xmlns:a16="http://schemas.microsoft.com/office/drawing/2014/main" id="{E083D849-1485-4052-98E9-32B2516DDDD3}"/>
              </a:ext>
            </a:extLst>
          </p:cNvPr>
          <p:cNvSpPr/>
          <p:nvPr/>
        </p:nvSpPr>
        <p:spPr>
          <a:xfrm>
            <a:off x="667535" y="4260304"/>
            <a:ext cx="69762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000" b="1" dirty="0">
                <a:solidFill>
                  <a:schemeClr val="lt1"/>
                </a:solidFill>
                <a:latin typeface="Arimo"/>
                <a:ea typeface="Arimo"/>
                <a:cs typeface="Arimo"/>
                <a:sym typeface="Arimo"/>
              </a:rPr>
              <a:t>Shang Hai</a:t>
            </a:r>
            <a:endParaRPr sz="1000" b="1" dirty="0">
              <a:solidFill>
                <a:schemeClr val="lt1"/>
              </a:solidFill>
              <a:latin typeface="Arimo"/>
              <a:ea typeface="Arimo"/>
              <a:cs typeface="Arimo"/>
              <a:sym typeface="Arimo"/>
            </a:endParaRPr>
          </a:p>
        </p:txBody>
      </p:sp>
      <p:pic>
        <p:nvPicPr>
          <p:cNvPr id="14" name="图片 4" descr="图片包含 户外, 木桩, 岩石, 人们&#10;&#10;描述已自动生成">
            <a:extLst>
              <a:ext uri="{FF2B5EF4-FFF2-40B4-BE49-F238E27FC236}">
                <a16:creationId xmlns:a16="http://schemas.microsoft.com/office/drawing/2014/main" id="{7076AF6B-4941-475E-83F4-6C04557F93B4}"/>
              </a:ext>
            </a:extLst>
          </p:cNvPr>
          <p:cNvPicPr>
            <a:picLocks noChangeAspect="1"/>
          </p:cNvPicPr>
          <p:nvPr/>
        </p:nvPicPr>
        <p:blipFill>
          <a:blip r:embed="rId3"/>
          <a:stretch>
            <a:fillRect/>
          </a:stretch>
        </p:blipFill>
        <p:spPr>
          <a:xfrm>
            <a:off x="5238518" y="510596"/>
            <a:ext cx="2711494" cy="1404415"/>
          </a:xfrm>
          <a:prstGeom prst="rect">
            <a:avLst/>
          </a:prstGeom>
        </p:spPr>
      </p:pic>
      <p:sp>
        <p:nvSpPr>
          <p:cNvPr id="15" name="Google Shape;222;p30">
            <a:extLst>
              <a:ext uri="{FF2B5EF4-FFF2-40B4-BE49-F238E27FC236}">
                <a16:creationId xmlns:a16="http://schemas.microsoft.com/office/drawing/2014/main" id="{8714C608-760D-4473-A7B7-5B4ECF9F6D8B}"/>
              </a:ext>
            </a:extLst>
          </p:cNvPr>
          <p:cNvSpPr/>
          <p:nvPr/>
        </p:nvSpPr>
        <p:spPr>
          <a:xfrm>
            <a:off x="5893526" y="2043754"/>
            <a:ext cx="1521238" cy="323233"/>
          </a:xfrm>
          <a:prstGeom prst="rect">
            <a:avLst/>
          </a:prstGeom>
          <a:solidFill>
            <a:srgbClr val="1C2B38"/>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dirty="0">
                <a:solidFill>
                  <a:schemeClr val="bg1"/>
                </a:solidFill>
                <a:latin typeface="Calibri"/>
                <a:ea typeface="Calibri"/>
                <a:cs typeface="Calibri"/>
                <a:sym typeface="Calibri"/>
              </a:rPr>
              <a:t>Sort manually</a:t>
            </a:r>
            <a:endParaRPr sz="1800" dirty="0">
              <a:solidFill>
                <a:schemeClr val="bg1"/>
              </a:solidFill>
              <a:latin typeface="Calibri"/>
              <a:ea typeface="Calibri"/>
              <a:cs typeface="Calibri"/>
              <a:sym typeface="Calibri"/>
            </a:endParaRPr>
          </a:p>
        </p:txBody>
      </p:sp>
      <p:grpSp>
        <p:nvGrpSpPr>
          <p:cNvPr id="16" name="组合 53">
            <a:extLst>
              <a:ext uri="{FF2B5EF4-FFF2-40B4-BE49-F238E27FC236}">
                <a16:creationId xmlns:a16="http://schemas.microsoft.com/office/drawing/2014/main" id="{41A4C938-24D5-4811-8CB9-17DC88F17D77}"/>
              </a:ext>
            </a:extLst>
          </p:cNvPr>
          <p:cNvGrpSpPr/>
          <p:nvPr/>
        </p:nvGrpSpPr>
        <p:grpSpPr>
          <a:xfrm>
            <a:off x="4423294" y="2495730"/>
            <a:ext cx="4292754" cy="2551083"/>
            <a:chOff x="610172" y="1536177"/>
            <a:chExt cx="4651756" cy="3185810"/>
          </a:xfrm>
        </p:grpSpPr>
        <p:grpSp>
          <p:nvGrpSpPr>
            <p:cNvPr id="17" name="Google Shape;617;p42">
              <a:extLst>
                <a:ext uri="{FF2B5EF4-FFF2-40B4-BE49-F238E27FC236}">
                  <a16:creationId xmlns:a16="http://schemas.microsoft.com/office/drawing/2014/main" id="{244C2683-84DE-49D7-8CAB-26A71A744407}"/>
                </a:ext>
              </a:extLst>
            </p:cNvPr>
            <p:cNvGrpSpPr/>
            <p:nvPr/>
          </p:nvGrpSpPr>
          <p:grpSpPr>
            <a:xfrm>
              <a:off x="610172" y="1536177"/>
              <a:ext cx="4651756" cy="3185810"/>
              <a:chOff x="394" y="828"/>
              <a:chExt cx="3151" cy="2158"/>
            </a:xfrm>
          </p:grpSpPr>
          <p:sp>
            <p:nvSpPr>
              <p:cNvPr id="23" name="Google Shape;618;p42">
                <a:extLst>
                  <a:ext uri="{FF2B5EF4-FFF2-40B4-BE49-F238E27FC236}">
                    <a16:creationId xmlns:a16="http://schemas.microsoft.com/office/drawing/2014/main" id="{33B356D0-65F7-4ADD-A2E5-D574DB333884}"/>
                  </a:ext>
                </a:extLst>
              </p:cNvPr>
              <p:cNvSpPr/>
              <p:nvPr/>
            </p:nvSpPr>
            <p:spPr>
              <a:xfrm>
                <a:off x="510" y="828"/>
                <a:ext cx="1030" cy="732"/>
              </a:xfrm>
              <a:custGeom>
                <a:avLst/>
                <a:gdLst/>
                <a:ahLst/>
                <a:cxnLst/>
                <a:rect l="l" t="t" r="r" b="b"/>
                <a:pathLst>
                  <a:path w="276" h="196" extrusionOk="0">
                    <a:moveTo>
                      <a:pt x="276" y="177"/>
                    </a:moveTo>
                    <a:cubicBezTo>
                      <a:pt x="276" y="187"/>
                      <a:pt x="267" y="196"/>
                      <a:pt x="256" y="196"/>
                    </a:cubicBezTo>
                    <a:cubicBezTo>
                      <a:pt x="19" y="196"/>
                      <a:pt x="19" y="196"/>
                      <a:pt x="19" y="196"/>
                    </a:cubicBezTo>
                    <a:cubicBezTo>
                      <a:pt x="8" y="196"/>
                      <a:pt x="0" y="187"/>
                      <a:pt x="0" y="177"/>
                    </a:cubicBezTo>
                    <a:cubicBezTo>
                      <a:pt x="0" y="19"/>
                      <a:pt x="0" y="19"/>
                      <a:pt x="0" y="19"/>
                    </a:cubicBezTo>
                    <a:cubicBezTo>
                      <a:pt x="0" y="9"/>
                      <a:pt x="8" y="0"/>
                      <a:pt x="19" y="0"/>
                    </a:cubicBezTo>
                    <a:cubicBezTo>
                      <a:pt x="256" y="0"/>
                      <a:pt x="256" y="0"/>
                      <a:pt x="256" y="0"/>
                    </a:cubicBezTo>
                    <a:cubicBezTo>
                      <a:pt x="267" y="0"/>
                      <a:pt x="276" y="9"/>
                      <a:pt x="276" y="19"/>
                    </a:cubicBezTo>
                    <a:lnTo>
                      <a:pt x="276" y="177"/>
                    </a:lnTo>
                    <a:close/>
                    <a:moveTo>
                      <a:pt x="248" y="21"/>
                    </a:moveTo>
                    <a:cubicBezTo>
                      <a:pt x="27" y="21"/>
                      <a:pt x="27" y="21"/>
                      <a:pt x="27" y="21"/>
                    </a:cubicBezTo>
                    <a:cubicBezTo>
                      <a:pt x="27" y="172"/>
                      <a:pt x="27" y="172"/>
                      <a:pt x="27" y="172"/>
                    </a:cubicBezTo>
                    <a:cubicBezTo>
                      <a:pt x="248" y="172"/>
                      <a:pt x="248" y="172"/>
                      <a:pt x="248" y="172"/>
                    </a:cubicBezTo>
                    <a:lnTo>
                      <a:pt x="248" y="2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 name="Google Shape;619;p42">
                <a:extLst>
                  <a:ext uri="{FF2B5EF4-FFF2-40B4-BE49-F238E27FC236}">
                    <a16:creationId xmlns:a16="http://schemas.microsoft.com/office/drawing/2014/main" id="{EE1E0624-1849-4B92-A972-FC26E74D8561}"/>
                  </a:ext>
                </a:extLst>
              </p:cNvPr>
              <p:cNvSpPr/>
              <p:nvPr/>
            </p:nvSpPr>
            <p:spPr>
              <a:xfrm>
                <a:off x="394" y="1608"/>
                <a:ext cx="1280" cy="135"/>
              </a:xfrm>
              <a:custGeom>
                <a:avLst/>
                <a:gdLst/>
                <a:ahLst/>
                <a:cxnLst/>
                <a:rect l="l" t="t" r="r" b="b"/>
                <a:pathLst>
                  <a:path w="343" h="36" extrusionOk="0">
                    <a:moveTo>
                      <a:pt x="343" y="18"/>
                    </a:moveTo>
                    <a:cubicBezTo>
                      <a:pt x="343" y="28"/>
                      <a:pt x="335" y="36"/>
                      <a:pt x="325" y="36"/>
                    </a:cubicBezTo>
                    <a:cubicBezTo>
                      <a:pt x="18" y="36"/>
                      <a:pt x="18" y="36"/>
                      <a:pt x="18" y="36"/>
                    </a:cubicBezTo>
                    <a:cubicBezTo>
                      <a:pt x="8" y="36"/>
                      <a:pt x="0" y="28"/>
                      <a:pt x="0" y="18"/>
                    </a:cubicBezTo>
                    <a:cubicBezTo>
                      <a:pt x="0" y="18"/>
                      <a:pt x="0" y="18"/>
                      <a:pt x="0" y="18"/>
                    </a:cubicBezTo>
                    <a:cubicBezTo>
                      <a:pt x="0" y="8"/>
                      <a:pt x="8" y="0"/>
                      <a:pt x="18" y="0"/>
                    </a:cubicBezTo>
                    <a:cubicBezTo>
                      <a:pt x="325" y="0"/>
                      <a:pt x="325" y="0"/>
                      <a:pt x="325" y="0"/>
                    </a:cubicBezTo>
                    <a:cubicBezTo>
                      <a:pt x="335" y="0"/>
                      <a:pt x="343" y="8"/>
                      <a:pt x="343" y="18"/>
                    </a:cubicBezTo>
                    <a:close/>
                    <a:moveTo>
                      <a:pt x="98" y="10"/>
                    </a:moveTo>
                    <a:cubicBezTo>
                      <a:pt x="47" y="10"/>
                      <a:pt x="47" y="10"/>
                      <a:pt x="47" y="10"/>
                    </a:cubicBezTo>
                    <a:cubicBezTo>
                      <a:pt x="47" y="26"/>
                      <a:pt x="47" y="26"/>
                      <a:pt x="47" y="26"/>
                    </a:cubicBezTo>
                    <a:cubicBezTo>
                      <a:pt x="98" y="26"/>
                      <a:pt x="98" y="26"/>
                      <a:pt x="98" y="26"/>
                    </a:cubicBezTo>
                    <a:lnTo>
                      <a:pt x="98" y="10"/>
                    </a:lnTo>
                    <a:close/>
                    <a:moveTo>
                      <a:pt x="262" y="8"/>
                    </a:moveTo>
                    <a:cubicBezTo>
                      <a:pt x="256" y="8"/>
                      <a:pt x="251" y="12"/>
                      <a:pt x="251" y="17"/>
                    </a:cubicBezTo>
                    <a:cubicBezTo>
                      <a:pt x="251" y="22"/>
                      <a:pt x="256" y="26"/>
                      <a:pt x="262" y="26"/>
                    </a:cubicBezTo>
                    <a:cubicBezTo>
                      <a:pt x="268" y="26"/>
                      <a:pt x="272" y="22"/>
                      <a:pt x="272" y="17"/>
                    </a:cubicBezTo>
                    <a:cubicBezTo>
                      <a:pt x="272" y="12"/>
                      <a:pt x="268" y="8"/>
                      <a:pt x="262" y="8"/>
                    </a:cubicBezTo>
                    <a:close/>
                    <a:moveTo>
                      <a:pt x="294" y="8"/>
                    </a:moveTo>
                    <a:cubicBezTo>
                      <a:pt x="288" y="8"/>
                      <a:pt x="283" y="12"/>
                      <a:pt x="283" y="17"/>
                    </a:cubicBezTo>
                    <a:cubicBezTo>
                      <a:pt x="283" y="21"/>
                      <a:pt x="288" y="26"/>
                      <a:pt x="294" y="26"/>
                    </a:cubicBezTo>
                    <a:cubicBezTo>
                      <a:pt x="299" y="26"/>
                      <a:pt x="304" y="21"/>
                      <a:pt x="304" y="17"/>
                    </a:cubicBezTo>
                    <a:cubicBezTo>
                      <a:pt x="304" y="12"/>
                      <a:pt x="299" y="8"/>
                      <a:pt x="294" y="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 name="Google Shape;620;p42">
                <a:extLst>
                  <a:ext uri="{FF2B5EF4-FFF2-40B4-BE49-F238E27FC236}">
                    <a16:creationId xmlns:a16="http://schemas.microsoft.com/office/drawing/2014/main" id="{6E4D5EB1-706D-4D6E-89A3-34A7FB467DE2}"/>
                  </a:ext>
                </a:extLst>
              </p:cNvPr>
              <p:cNvSpPr/>
              <p:nvPr/>
            </p:nvSpPr>
            <p:spPr>
              <a:xfrm>
                <a:off x="2380" y="2071"/>
                <a:ext cx="1030" cy="732"/>
              </a:xfrm>
              <a:custGeom>
                <a:avLst/>
                <a:gdLst/>
                <a:ahLst/>
                <a:cxnLst/>
                <a:rect l="l" t="t" r="r" b="b"/>
                <a:pathLst>
                  <a:path w="276" h="196" extrusionOk="0">
                    <a:moveTo>
                      <a:pt x="276" y="177"/>
                    </a:moveTo>
                    <a:cubicBezTo>
                      <a:pt x="276" y="188"/>
                      <a:pt x="267" y="196"/>
                      <a:pt x="256" y="196"/>
                    </a:cubicBezTo>
                    <a:cubicBezTo>
                      <a:pt x="19" y="196"/>
                      <a:pt x="19" y="196"/>
                      <a:pt x="19" y="196"/>
                    </a:cubicBezTo>
                    <a:cubicBezTo>
                      <a:pt x="9" y="196"/>
                      <a:pt x="0" y="188"/>
                      <a:pt x="0" y="177"/>
                    </a:cubicBezTo>
                    <a:cubicBezTo>
                      <a:pt x="0" y="20"/>
                      <a:pt x="0" y="20"/>
                      <a:pt x="0" y="20"/>
                    </a:cubicBezTo>
                    <a:cubicBezTo>
                      <a:pt x="0" y="9"/>
                      <a:pt x="9" y="0"/>
                      <a:pt x="19" y="0"/>
                    </a:cubicBezTo>
                    <a:cubicBezTo>
                      <a:pt x="256" y="0"/>
                      <a:pt x="256" y="0"/>
                      <a:pt x="256" y="0"/>
                    </a:cubicBezTo>
                    <a:cubicBezTo>
                      <a:pt x="267" y="0"/>
                      <a:pt x="276" y="9"/>
                      <a:pt x="276" y="20"/>
                    </a:cubicBezTo>
                    <a:lnTo>
                      <a:pt x="276" y="177"/>
                    </a:lnTo>
                    <a:close/>
                    <a:moveTo>
                      <a:pt x="248" y="21"/>
                    </a:moveTo>
                    <a:cubicBezTo>
                      <a:pt x="28" y="21"/>
                      <a:pt x="28" y="21"/>
                      <a:pt x="28" y="21"/>
                    </a:cubicBezTo>
                    <a:cubicBezTo>
                      <a:pt x="28" y="172"/>
                      <a:pt x="28" y="172"/>
                      <a:pt x="28" y="172"/>
                    </a:cubicBezTo>
                    <a:cubicBezTo>
                      <a:pt x="248" y="172"/>
                      <a:pt x="248" y="172"/>
                      <a:pt x="248" y="172"/>
                    </a:cubicBezTo>
                    <a:lnTo>
                      <a:pt x="248" y="2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 name="Google Shape;621;p42">
                <a:extLst>
                  <a:ext uri="{FF2B5EF4-FFF2-40B4-BE49-F238E27FC236}">
                    <a16:creationId xmlns:a16="http://schemas.microsoft.com/office/drawing/2014/main" id="{0822DE40-75AC-4E3D-A5C5-D267726F30E9}"/>
                  </a:ext>
                </a:extLst>
              </p:cNvPr>
              <p:cNvSpPr/>
              <p:nvPr/>
            </p:nvSpPr>
            <p:spPr>
              <a:xfrm>
                <a:off x="2264" y="2852"/>
                <a:ext cx="1281" cy="134"/>
              </a:xfrm>
              <a:custGeom>
                <a:avLst/>
                <a:gdLst/>
                <a:ahLst/>
                <a:cxnLst/>
                <a:rect l="l" t="t" r="r" b="b"/>
                <a:pathLst>
                  <a:path w="343" h="36" extrusionOk="0">
                    <a:moveTo>
                      <a:pt x="343" y="18"/>
                    </a:moveTo>
                    <a:cubicBezTo>
                      <a:pt x="343" y="28"/>
                      <a:pt x="335" y="36"/>
                      <a:pt x="325" y="36"/>
                    </a:cubicBezTo>
                    <a:cubicBezTo>
                      <a:pt x="18" y="36"/>
                      <a:pt x="18" y="36"/>
                      <a:pt x="18" y="36"/>
                    </a:cubicBezTo>
                    <a:cubicBezTo>
                      <a:pt x="8" y="36"/>
                      <a:pt x="0" y="28"/>
                      <a:pt x="0" y="18"/>
                    </a:cubicBezTo>
                    <a:cubicBezTo>
                      <a:pt x="0" y="18"/>
                      <a:pt x="0" y="18"/>
                      <a:pt x="0" y="18"/>
                    </a:cubicBezTo>
                    <a:cubicBezTo>
                      <a:pt x="0" y="8"/>
                      <a:pt x="8" y="0"/>
                      <a:pt x="18" y="0"/>
                    </a:cubicBezTo>
                    <a:cubicBezTo>
                      <a:pt x="325" y="0"/>
                      <a:pt x="325" y="0"/>
                      <a:pt x="325" y="0"/>
                    </a:cubicBezTo>
                    <a:cubicBezTo>
                      <a:pt x="335" y="0"/>
                      <a:pt x="343" y="8"/>
                      <a:pt x="343" y="18"/>
                    </a:cubicBezTo>
                    <a:close/>
                    <a:moveTo>
                      <a:pt x="98" y="10"/>
                    </a:moveTo>
                    <a:cubicBezTo>
                      <a:pt x="47" y="10"/>
                      <a:pt x="47" y="10"/>
                      <a:pt x="47" y="10"/>
                    </a:cubicBezTo>
                    <a:cubicBezTo>
                      <a:pt x="47" y="27"/>
                      <a:pt x="47" y="27"/>
                      <a:pt x="47" y="27"/>
                    </a:cubicBezTo>
                    <a:cubicBezTo>
                      <a:pt x="98" y="27"/>
                      <a:pt x="98" y="27"/>
                      <a:pt x="98" y="27"/>
                    </a:cubicBezTo>
                    <a:lnTo>
                      <a:pt x="98" y="10"/>
                    </a:lnTo>
                    <a:close/>
                    <a:moveTo>
                      <a:pt x="262" y="8"/>
                    </a:moveTo>
                    <a:cubicBezTo>
                      <a:pt x="256" y="8"/>
                      <a:pt x="251" y="12"/>
                      <a:pt x="251" y="17"/>
                    </a:cubicBezTo>
                    <a:cubicBezTo>
                      <a:pt x="251" y="22"/>
                      <a:pt x="256" y="26"/>
                      <a:pt x="262" y="26"/>
                    </a:cubicBezTo>
                    <a:cubicBezTo>
                      <a:pt x="268" y="26"/>
                      <a:pt x="273" y="22"/>
                      <a:pt x="273" y="17"/>
                    </a:cubicBezTo>
                    <a:cubicBezTo>
                      <a:pt x="273" y="12"/>
                      <a:pt x="268" y="8"/>
                      <a:pt x="262" y="8"/>
                    </a:cubicBezTo>
                    <a:close/>
                    <a:moveTo>
                      <a:pt x="294" y="8"/>
                    </a:moveTo>
                    <a:cubicBezTo>
                      <a:pt x="288" y="8"/>
                      <a:pt x="283" y="12"/>
                      <a:pt x="283" y="17"/>
                    </a:cubicBezTo>
                    <a:cubicBezTo>
                      <a:pt x="283" y="22"/>
                      <a:pt x="288" y="26"/>
                      <a:pt x="294" y="26"/>
                    </a:cubicBezTo>
                    <a:cubicBezTo>
                      <a:pt x="300" y="26"/>
                      <a:pt x="304" y="22"/>
                      <a:pt x="304" y="17"/>
                    </a:cubicBezTo>
                    <a:cubicBezTo>
                      <a:pt x="304" y="12"/>
                      <a:pt x="300" y="8"/>
                      <a:pt x="294" y="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8" name="Google Shape;622;p42">
              <a:extLst>
                <a:ext uri="{FF2B5EF4-FFF2-40B4-BE49-F238E27FC236}">
                  <a16:creationId xmlns:a16="http://schemas.microsoft.com/office/drawing/2014/main" id="{F58BE0BC-837B-40D7-B696-9120C10EF2E4}"/>
                </a:ext>
              </a:extLst>
            </p:cNvPr>
            <p:cNvGrpSpPr/>
            <p:nvPr/>
          </p:nvGrpSpPr>
          <p:grpSpPr>
            <a:xfrm>
              <a:off x="2435606" y="1895475"/>
              <a:ext cx="2151062" cy="1392238"/>
              <a:chOff x="2453894" y="1868043"/>
              <a:chExt cx="2151062" cy="1392238"/>
            </a:xfrm>
          </p:grpSpPr>
          <p:cxnSp>
            <p:nvCxnSpPr>
              <p:cNvPr id="21" name="Google Shape;623;p42">
                <a:extLst>
                  <a:ext uri="{FF2B5EF4-FFF2-40B4-BE49-F238E27FC236}">
                    <a16:creationId xmlns:a16="http://schemas.microsoft.com/office/drawing/2014/main" id="{D1D2ED57-D92B-4B97-AB38-7E972EF8F5E2}"/>
                  </a:ext>
                </a:extLst>
              </p:cNvPr>
              <p:cNvCxnSpPr/>
              <p:nvPr/>
            </p:nvCxnSpPr>
            <p:spPr>
              <a:xfrm>
                <a:off x="2453894" y="1877187"/>
                <a:ext cx="2151062" cy="0"/>
              </a:xfrm>
              <a:prstGeom prst="straightConnector1">
                <a:avLst/>
              </a:prstGeom>
              <a:noFill/>
              <a:ln w="28575" cap="flat" cmpd="sng">
                <a:solidFill>
                  <a:srgbClr val="1C2B38"/>
                </a:solidFill>
                <a:prstDash val="dash"/>
                <a:round/>
                <a:headEnd type="none" w="sm" len="sm"/>
                <a:tailEnd type="none" w="sm" len="sm"/>
              </a:ln>
            </p:spPr>
          </p:cxnSp>
          <p:cxnSp>
            <p:nvCxnSpPr>
              <p:cNvPr id="22" name="Google Shape;624;p42">
                <a:extLst>
                  <a:ext uri="{FF2B5EF4-FFF2-40B4-BE49-F238E27FC236}">
                    <a16:creationId xmlns:a16="http://schemas.microsoft.com/office/drawing/2014/main" id="{AB288BFB-F793-4145-83BB-835C0E60E343}"/>
                  </a:ext>
                </a:extLst>
              </p:cNvPr>
              <p:cNvCxnSpPr/>
              <p:nvPr/>
            </p:nvCxnSpPr>
            <p:spPr>
              <a:xfrm>
                <a:off x="4597554" y="1868043"/>
                <a:ext cx="0" cy="1392238"/>
              </a:xfrm>
              <a:prstGeom prst="straightConnector1">
                <a:avLst/>
              </a:prstGeom>
              <a:noFill/>
              <a:ln w="28575" cap="flat" cmpd="sng">
                <a:solidFill>
                  <a:srgbClr val="1C2B38"/>
                </a:solidFill>
                <a:prstDash val="dash"/>
                <a:round/>
                <a:headEnd type="none" w="sm" len="sm"/>
                <a:tailEnd type="none" w="sm" len="sm"/>
              </a:ln>
            </p:spPr>
          </p:cxnSp>
        </p:grpSp>
        <p:pic>
          <p:nvPicPr>
            <p:cNvPr id="19" name="图片 56" descr="袋子里有食物&#10;&#10;描述已自动生成">
              <a:extLst>
                <a:ext uri="{FF2B5EF4-FFF2-40B4-BE49-F238E27FC236}">
                  <a16:creationId xmlns:a16="http://schemas.microsoft.com/office/drawing/2014/main" id="{783887B2-C572-42FE-B9A8-01979FCBAC65}"/>
                </a:ext>
              </a:extLst>
            </p:cNvPr>
            <p:cNvPicPr>
              <a:picLocks noChangeAspect="1"/>
            </p:cNvPicPr>
            <p:nvPr/>
          </p:nvPicPr>
          <p:blipFill>
            <a:blip r:embed="rId4"/>
            <a:stretch>
              <a:fillRect/>
            </a:stretch>
          </p:blipFill>
          <p:spPr>
            <a:xfrm>
              <a:off x="907131" y="1599962"/>
              <a:ext cx="1295718" cy="971788"/>
            </a:xfrm>
            <a:prstGeom prst="rect">
              <a:avLst/>
            </a:prstGeom>
          </p:spPr>
        </p:pic>
        <p:sp>
          <p:nvSpPr>
            <p:cNvPr id="20" name="文本框 57">
              <a:extLst>
                <a:ext uri="{FF2B5EF4-FFF2-40B4-BE49-F238E27FC236}">
                  <a16:creationId xmlns:a16="http://schemas.microsoft.com/office/drawing/2014/main" id="{644E9FC8-1EA6-4831-83BB-C2A4877A3607}"/>
                </a:ext>
              </a:extLst>
            </p:cNvPr>
            <p:cNvSpPr txBox="1"/>
            <p:nvPr/>
          </p:nvSpPr>
          <p:spPr>
            <a:xfrm>
              <a:off x="3620299" y="3674690"/>
              <a:ext cx="1500772" cy="492443"/>
            </a:xfrm>
            <a:prstGeom prst="rect">
              <a:avLst/>
            </a:prstGeom>
            <a:noFill/>
          </p:spPr>
          <p:txBody>
            <a:bodyPr wrap="square" rtlCol="0">
              <a:spAutoFit/>
            </a:bodyPr>
            <a:lstStyle/>
            <a:p>
              <a:r>
                <a:rPr kumimoji="1" lang="en-US" altLang="zh-CN" dirty="0"/>
                <a:t>“</a:t>
              </a:r>
              <a:r>
                <a:rPr kumimoji="1" lang="en-US" altLang="zh-CN" sz="1200" dirty="0"/>
                <a:t>Other garbage- stained plastic”</a:t>
              </a:r>
              <a:endParaRPr kumimoji="1" lang="zh-CN" altLang="en-US" sz="1200" dirty="0"/>
            </a:p>
          </p:txBody>
        </p:sp>
      </p:grpSp>
      <p:sp>
        <p:nvSpPr>
          <p:cNvPr id="28" name="Google Shape;222;p30">
            <a:extLst>
              <a:ext uri="{FF2B5EF4-FFF2-40B4-BE49-F238E27FC236}">
                <a16:creationId xmlns:a16="http://schemas.microsoft.com/office/drawing/2014/main" id="{4E69C40D-5A48-4F83-B433-C01857A63CC1}"/>
              </a:ext>
            </a:extLst>
          </p:cNvPr>
          <p:cNvSpPr/>
          <p:nvPr/>
        </p:nvSpPr>
        <p:spPr>
          <a:xfrm>
            <a:off x="4572000" y="4293401"/>
            <a:ext cx="1521238" cy="323233"/>
          </a:xfrm>
          <a:prstGeom prst="rect">
            <a:avLst/>
          </a:prstGeom>
          <a:solidFill>
            <a:srgbClr val="1C2B38"/>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dirty="0">
                <a:solidFill>
                  <a:schemeClr val="bg1"/>
                </a:solidFill>
                <a:latin typeface="Calibri"/>
                <a:ea typeface="Calibri"/>
                <a:cs typeface="Calibri"/>
                <a:sym typeface="Calibri"/>
              </a:rPr>
              <a:t>Sort by AI</a:t>
            </a:r>
            <a:endParaRPr sz="1800" dirty="0">
              <a:solidFill>
                <a:schemeClr val="bg1"/>
              </a:solidFill>
              <a:latin typeface="Calibri"/>
              <a:ea typeface="Calibri"/>
              <a:cs typeface="Calibri"/>
              <a:sym typeface="Calibri"/>
            </a:endParaRPr>
          </a:p>
        </p:txBody>
      </p:sp>
    </p:spTree>
    <p:extLst>
      <p:ext uri="{BB962C8B-B14F-4D97-AF65-F5344CB8AC3E}">
        <p14:creationId xmlns:p14="http://schemas.microsoft.com/office/powerpoint/2010/main" val="2600048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46"/>
          <p:cNvSpPr txBox="1">
            <a:spLocks noGrp="1"/>
          </p:cNvSpPr>
          <p:nvPr>
            <p:ph type="sldNum" idx="12"/>
          </p:nvPr>
        </p:nvSpPr>
        <p:spPr>
          <a:xfrm>
            <a:off x="7649248" y="261670"/>
            <a:ext cx="2133600" cy="274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827" name="Google Shape;827;p46"/>
          <p:cNvSpPr/>
          <p:nvPr/>
        </p:nvSpPr>
        <p:spPr>
          <a:xfrm>
            <a:off x="283464" y="286512"/>
            <a:ext cx="155400" cy="4572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828" name="Google Shape;828;p46"/>
          <p:cNvCxnSpPr/>
          <p:nvPr/>
        </p:nvCxnSpPr>
        <p:spPr>
          <a:xfrm>
            <a:off x="502920" y="286512"/>
            <a:ext cx="0" cy="457200"/>
          </a:xfrm>
          <a:prstGeom prst="straightConnector1">
            <a:avLst/>
          </a:prstGeom>
          <a:noFill/>
          <a:ln w="38100" cap="flat" cmpd="sng">
            <a:solidFill>
              <a:schemeClr val="accent2"/>
            </a:solidFill>
            <a:prstDash val="solid"/>
            <a:round/>
            <a:headEnd type="none" w="sm" len="sm"/>
            <a:tailEnd type="none" w="sm" len="sm"/>
          </a:ln>
        </p:spPr>
      </p:cxnSp>
      <p:sp>
        <p:nvSpPr>
          <p:cNvPr id="26" name="Google Shape;858;p47">
            <a:extLst>
              <a:ext uri="{FF2B5EF4-FFF2-40B4-BE49-F238E27FC236}">
                <a16:creationId xmlns:a16="http://schemas.microsoft.com/office/drawing/2014/main" id="{23F58FE4-D06B-42CA-BC44-0F9A85CB1A93}"/>
              </a:ext>
            </a:extLst>
          </p:cNvPr>
          <p:cNvSpPr/>
          <p:nvPr/>
        </p:nvSpPr>
        <p:spPr>
          <a:xfrm>
            <a:off x="512210" y="196070"/>
            <a:ext cx="3181957" cy="54764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US" sz="3200" b="1" dirty="0">
                <a:solidFill>
                  <a:schemeClr val="accent2"/>
                </a:solidFill>
                <a:latin typeface="Arimo"/>
                <a:ea typeface="Arimo"/>
                <a:cs typeface="Arimo"/>
                <a:sym typeface="Arimo"/>
              </a:rPr>
              <a:t>Introduction</a:t>
            </a:r>
            <a:endParaRPr sz="3200" b="1" dirty="0">
              <a:solidFill>
                <a:schemeClr val="accent2"/>
              </a:solidFill>
              <a:latin typeface="Arimo"/>
              <a:ea typeface="Arimo"/>
              <a:cs typeface="Arimo"/>
              <a:sym typeface="Arimo"/>
            </a:endParaRPr>
          </a:p>
        </p:txBody>
      </p:sp>
      <p:grpSp>
        <p:nvGrpSpPr>
          <p:cNvPr id="29" name="Group 73">
            <a:extLst>
              <a:ext uri="{FF2B5EF4-FFF2-40B4-BE49-F238E27FC236}">
                <a16:creationId xmlns:a16="http://schemas.microsoft.com/office/drawing/2014/main" id="{A14F6E4B-AD0B-4946-9936-A0B063FDAC29}"/>
              </a:ext>
            </a:extLst>
          </p:cNvPr>
          <p:cNvGrpSpPr/>
          <p:nvPr/>
        </p:nvGrpSpPr>
        <p:grpSpPr>
          <a:xfrm>
            <a:off x="2996813" y="1607266"/>
            <a:ext cx="465169" cy="217757"/>
            <a:chOff x="3366566" y="1459073"/>
            <a:chExt cx="465169" cy="221445"/>
          </a:xfrm>
        </p:grpSpPr>
        <p:cxnSp>
          <p:nvCxnSpPr>
            <p:cNvPr id="30" name="Straight Connector 29">
              <a:extLst>
                <a:ext uri="{FF2B5EF4-FFF2-40B4-BE49-F238E27FC236}">
                  <a16:creationId xmlns:a16="http://schemas.microsoft.com/office/drawing/2014/main" id="{D353C7F3-39B4-418C-973A-F5FA0E350CA1}"/>
                </a:ext>
              </a:extLst>
            </p:cNvPr>
            <p:cNvCxnSpPr/>
            <p:nvPr/>
          </p:nvCxnSpPr>
          <p:spPr>
            <a:xfrm flipH="1" flipV="1">
              <a:off x="3592681" y="1460250"/>
              <a:ext cx="239054" cy="220268"/>
            </a:xfrm>
            <a:prstGeom prst="line">
              <a:avLst/>
            </a:prstGeom>
            <a:ln w="19050" cap="rnd">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05C7B59-8717-43B5-B6D2-A1FC485FB7CF}"/>
                </a:ext>
              </a:extLst>
            </p:cNvPr>
            <p:cNvCxnSpPr/>
            <p:nvPr/>
          </p:nvCxnSpPr>
          <p:spPr>
            <a:xfrm flipH="1">
              <a:off x="3366566" y="1459073"/>
              <a:ext cx="226116" cy="0"/>
            </a:xfrm>
            <a:prstGeom prst="line">
              <a:avLst/>
            </a:prstGeom>
            <a:ln w="19050" cap="rnd">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grpSp>
        <p:nvGrpSpPr>
          <p:cNvPr id="32" name="Group 74">
            <a:extLst>
              <a:ext uri="{FF2B5EF4-FFF2-40B4-BE49-F238E27FC236}">
                <a16:creationId xmlns:a16="http://schemas.microsoft.com/office/drawing/2014/main" id="{1BDA1127-75FC-413B-98FC-9D736C7500E4}"/>
              </a:ext>
            </a:extLst>
          </p:cNvPr>
          <p:cNvGrpSpPr/>
          <p:nvPr/>
        </p:nvGrpSpPr>
        <p:grpSpPr>
          <a:xfrm flipH="1">
            <a:off x="5614188" y="1605463"/>
            <a:ext cx="513201" cy="221363"/>
            <a:chOff x="3318534" y="1459155"/>
            <a:chExt cx="513201" cy="221363"/>
          </a:xfrm>
        </p:grpSpPr>
        <p:cxnSp>
          <p:nvCxnSpPr>
            <p:cNvPr id="33" name="Straight Connector 32">
              <a:extLst>
                <a:ext uri="{FF2B5EF4-FFF2-40B4-BE49-F238E27FC236}">
                  <a16:creationId xmlns:a16="http://schemas.microsoft.com/office/drawing/2014/main" id="{9455027A-140B-4D62-A278-8FE5F6ABB54F}"/>
                </a:ext>
              </a:extLst>
            </p:cNvPr>
            <p:cNvCxnSpPr/>
            <p:nvPr/>
          </p:nvCxnSpPr>
          <p:spPr>
            <a:xfrm flipH="1" flipV="1">
              <a:off x="3592681" y="1460250"/>
              <a:ext cx="239054" cy="220268"/>
            </a:xfrm>
            <a:prstGeom prst="line">
              <a:avLst/>
            </a:prstGeom>
            <a:ln w="19050" cap="rnd">
              <a:solidFill>
                <a:schemeClr val="accent3"/>
              </a:solidFill>
              <a:prstDash val="soli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CAD7F38-92E8-4D1D-8609-B6873307CD09}"/>
                </a:ext>
              </a:extLst>
            </p:cNvPr>
            <p:cNvCxnSpPr/>
            <p:nvPr/>
          </p:nvCxnSpPr>
          <p:spPr>
            <a:xfrm flipH="1">
              <a:off x="3318534" y="1459155"/>
              <a:ext cx="274147" cy="0"/>
            </a:xfrm>
            <a:prstGeom prst="line">
              <a:avLst/>
            </a:prstGeom>
            <a:ln w="19050" cap="rnd">
              <a:solidFill>
                <a:schemeClr val="accent3"/>
              </a:solidFill>
              <a:prstDash val="solid"/>
            </a:ln>
          </p:spPr>
          <p:style>
            <a:lnRef idx="1">
              <a:schemeClr val="accent1"/>
            </a:lnRef>
            <a:fillRef idx="0">
              <a:schemeClr val="accent1"/>
            </a:fillRef>
            <a:effectRef idx="0">
              <a:schemeClr val="accent1"/>
            </a:effectRef>
            <a:fontRef idx="minor">
              <a:schemeClr val="tx1"/>
            </a:fontRef>
          </p:style>
        </p:cxnSp>
      </p:grpSp>
      <p:grpSp>
        <p:nvGrpSpPr>
          <p:cNvPr id="35" name="Group 81">
            <a:extLst>
              <a:ext uri="{FF2B5EF4-FFF2-40B4-BE49-F238E27FC236}">
                <a16:creationId xmlns:a16="http://schemas.microsoft.com/office/drawing/2014/main" id="{2B2B0CA3-E0ED-4A67-82E5-C98F8B7D6FCC}"/>
              </a:ext>
            </a:extLst>
          </p:cNvPr>
          <p:cNvGrpSpPr/>
          <p:nvPr/>
        </p:nvGrpSpPr>
        <p:grpSpPr>
          <a:xfrm flipV="1">
            <a:off x="3001771" y="4026580"/>
            <a:ext cx="455253" cy="217757"/>
            <a:chOff x="3376482" y="1459073"/>
            <a:chExt cx="455253" cy="221445"/>
          </a:xfrm>
        </p:grpSpPr>
        <p:cxnSp>
          <p:nvCxnSpPr>
            <p:cNvPr id="36" name="Straight Connector 35">
              <a:extLst>
                <a:ext uri="{FF2B5EF4-FFF2-40B4-BE49-F238E27FC236}">
                  <a16:creationId xmlns:a16="http://schemas.microsoft.com/office/drawing/2014/main" id="{778FCE33-8CD9-4EED-8FFF-F89C64DF535D}"/>
                </a:ext>
              </a:extLst>
            </p:cNvPr>
            <p:cNvCxnSpPr/>
            <p:nvPr/>
          </p:nvCxnSpPr>
          <p:spPr>
            <a:xfrm flipH="1" flipV="1">
              <a:off x="3592681" y="1460250"/>
              <a:ext cx="239054" cy="220268"/>
            </a:xfrm>
            <a:prstGeom prst="line">
              <a:avLst/>
            </a:prstGeom>
            <a:ln w="19050" cap="rnd">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8900614-37E7-4B8B-9E09-49448CBFBC2E}"/>
                </a:ext>
              </a:extLst>
            </p:cNvPr>
            <p:cNvCxnSpPr/>
            <p:nvPr/>
          </p:nvCxnSpPr>
          <p:spPr>
            <a:xfrm flipH="1" flipV="1">
              <a:off x="3376482" y="1459073"/>
              <a:ext cx="216200" cy="0"/>
            </a:xfrm>
            <a:prstGeom prst="line">
              <a:avLst/>
            </a:prstGeom>
            <a:ln w="19050" cap="rnd">
              <a:solidFill>
                <a:schemeClr val="accent1"/>
              </a:solidFill>
              <a:prstDash val="solid"/>
            </a:ln>
          </p:spPr>
          <p:style>
            <a:lnRef idx="1">
              <a:schemeClr val="accent1"/>
            </a:lnRef>
            <a:fillRef idx="0">
              <a:schemeClr val="accent1"/>
            </a:fillRef>
            <a:effectRef idx="0">
              <a:schemeClr val="accent1"/>
            </a:effectRef>
            <a:fontRef idx="minor">
              <a:schemeClr val="tx1"/>
            </a:fontRef>
          </p:style>
        </p:cxnSp>
      </p:grpSp>
      <p:grpSp>
        <p:nvGrpSpPr>
          <p:cNvPr id="38" name="Group 84">
            <a:extLst>
              <a:ext uri="{FF2B5EF4-FFF2-40B4-BE49-F238E27FC236}">
                <a16:creationId xmlns:a16="http://schemas.microsoft.com/office/drawing/2014/main" id="{72D2CB01-2057-4B7C-92F6-600F76116DE2}"/>
              </a:ext>
            </a:extLst>
          </p:cNvPr>
          <p:cNvGrpSpPr/>
          <p:nvPr/>
        </p:nvGrpSpPr>
        <p:grpSpPr>
          <a:xfrm flipH="1" flipV="1">
            <a:off x="5624614" y="4024777"/>
            <a:ext cx="492348" cy="221363"/>
            <a:chOff x="3339387" y="1459155"/>
            <a:chExt cx="492348" cy="221363"/>
          </a:xfrm>
        </p:grpSpPr>
        <p:cxnSp>
          <p:nvCxnSpPr>
            <p:cNvPr id="39" name="Straight Connector 38">
              <a:extLst>
                <a:ext uri="{FF2B5EF4-FFF2-40B4-BE49-F238E27FC236}">
                  <a16:creationId xmlns:a16="http://schemas.microsoft.com/office/drawing/2014/main" id="{F6A1F603-EE43-4E0B-A8BD-D7F7CEA44F20}"/>
                </a:ext>
              </a:extLst>
            </p:cNvPr>
            <p:cNvCxnSpPr/>
            <p:nvPr/>
          </p:nvCxnSpPr>
          <p:spPr>
            <a:xfrm flipH="1" flipV="1">
              <a:off x="3592681" y="1460250"/>
              <a:ext cx="239054" cy="220268"/>
            </a:xfrm>
            <a:prstGeom prst="line">
              <a:avLst/>
            </a:prstGeom>
            <a:ln w="19050"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DDC6D2D-BB24-4628-8F49-C0A5871EE661}"/>
                </a:ext>
              </a:extLst>
            </p:cNvPr>
            <p:cNvCxnSpPr/>
            <p:nvPr/>
          </p:nvCxnSpPr>
          <p:spPr>
            <a:xfrm flipH="1" flipV="1">
              <a:off x="3339387" y="1459155"/>
              <a:ext cx="253294" cy="0"/>
            </a:xfrm>
            <a:prstGeom prst="line">
              <a:avLst/>
            </a:prstGeom>
            <a:ln w="19050"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C1B3C8D9-7D89-49D6-8DDD-D5F1B6A23354}"/>
              </a:ext>
            </a:extLst>
          </p:cNvPr>
          <p:cNvGrpSpPr/>
          <p:nvPr/>
        </p:nvGrpSpPr>
        <p:grpSpPr>
          <a:xfrm>
            <a:off x="4390618" y="1188013"/>
            <a:ext cx="1840320" cy="2017712"/>
            <a:chOff x="4390618" y="1243013"/>
            <a:chExt cx="1840320" cy="2017712"/>
          </a:xfrm>
        </p:grpSpPr>
        <p:sp>
          <p:nvSpPr>
            <p:cNvPr id="42" name="Freeform 38">
              <a:extLst>
                <a:ext uri="{FF2B5EF4-FFF2-40B4-BE49-F238E27FC236}">
                  <a16:creationId xmlns:a16="http://schemas.microsoft.com/office/drawing/2014/main" id="{AC3332EC-8AFB-4077-9140-24C3371F1A32}"/>
                </a:ext>
              </a:extLst>
            </p:cNvPr>
            <p:cNvSpPr>
              <a:spLocks/>
            </p:cNvSpPr>
            <p:nvPr/>
          </p:nvSpPr>
          <p:spPr bwMode="auto">
            <a:xfrm>
              <a:off x="4390618" y="1257300"/>
              <a:ext cx="1795463" cy="2003425"/>
            </a:xfrm>
            <a:custGeom>
              <a:avLst/>
              <a:gdLst/>
              <a:ahLst/>
              <a:cxnLst>
                <a:cxn ang="0">
                  <a:pos x="183" y="261"/>
                </a:cxn>
                <a:cxn ang="0">
                  <a:pos x="0" y="2"/>
                </a:cxn>
                <a:cxn ang="0">
                  <a:pos x="52" y="0"/>
                </a:cxn>
                <a:cxn ang="0">
                  <a:pos x="504" y="187"/>
                </a:cxn>
                <a:cxn ang="0">
                  <a:pos x="691" y="606"/>
                </a:cxn>
                <a:cxn ang="0">
                  <a:pos x="431" y="771"/>
                </a:cxn>
                <a:cxn ang="0">
                  <a:pos x="431" y="509"/>
                </a:cxn>
                <a:cxn ang="0">
                  <a:pos x="183" y="509"/>
                </a:cxn>
                <a:cxn ang="0">
                  <a:pos x="183" y="261"/>
                </a:cxn>
              </a:cxnLst>
              <a:rect l="0" t="0" r="r" b="b"/>
              <a:pathLst>
                <a:path w="691" h="771">
                  <a:moveTo>
                    <a:pt x="183" y="261"/>
                  </a:moveTo>
                  <a:cubicBezTo>
                    <a:pt x="174" y="127"/>
                    <a:pt x="113" y="41"/>
                    <a:pt x="0" y="2"/>
                  </a:cubicBezTo>
                  <a:cubicBezTo>
                    <a:pt x="17" y="1"/>
                    <a:pt x="34" y="0"/>
                    <a:pt x="52" y="0"/>
                  </a:cubicBezTo>
                  <a:cubicBezTo>
                    <a:pt x="229" y="0"/>
                    <a:pt x="379" y="63"/>
                    <a:pt x="504" y="187"/>
                  </a:cubicBezTo>
                  <a:cubicBezTo>
                    <a:pt x="621" y="304"/>
                    <a:pt x="683" y="444"/>
                    <a:pt x="691" y="606"/>
                  </a:cubicBezTo>
                  <a:cubicBezTo>
                    <a:pt x="651" y="707"/>
                    <a:pt x="564" y="762"/>
                    <a:pt x="431" y="771"/>
                  </a:cubicBezTo>
                  <a:cubicBezTo>
                    <a:pt x="431" y="509"/>
                    <a:pt x="431" y="509"/>
                    <a:pt x="431" y="509"/>
                  </a:cubicBezTo>
                  <a:cubicBezTo>
                    <a:pt x="183" y="509"/>
                    <a:pt x="183" y="509"/>
                    <a:pt x="183" y="509"/>
                  </a:cubicBezTo>
                  <a:lnTo>
                    <a:pt x="183" y="261"/>
                  </a:lnTo>
                  <a:close/>
                </a:path>
              </a:pathLst>
            </a:custGeom>
            <a:solidFill>
              <a:schemeClr val="accent3">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zihun70hao-lingyueheiti" panose="00000500000000000000" pitchFamily="2" charset="-122"/>
                <a:ea typeface="字魂58号-创中黑" panose="00000500000000000000" pitchFamily="2" charset="-122"/>
                <a:sym typeface="zihun70hao-lingyueheiti" panose="00000500000000000000" pitchFamily="2" charset="-122"/>
              </a:endParaRPr>
            </a:p>
          </p:txBody>
        </p:sp>
        <p:sp>
          <p:nvSpPr>
            <p:cNvPr id="43" name="Freeform 38">
              <a:extLst>
                <a:ext uri="{FF2B5EF4-FFF2-40B4-BE49-F238E27FC236}">
                  <a16:creationId xmlns:a16="http://schemas.microsoft.com/office/drawing/2014/main" id="{A774ACCD-50A6-4BDE-BD03-0F6FD8B38775}"/>
                </a:ext>
              </a:extLst>
            </p:cNvPr>
            <p:cNvSpPr>
              <a:spLocks/>
            </p:cNvSpPr>
            <p:nvPr/>
          </p:nvSpPr>
          <p:spPr bwMode="auto">
            <a:xfrm>
              <a:off x="4435475" y="1243013"/>
              <a:ext cx="1795463" cy="2003425"/>
            </a:xfrm>
            <a:custGeom>
              <a:avLst/>
              <a:gdLst/>
              <a:ahLst/>
              <a:cxnLst>
                <a:cxn ang="0">
                  <a:pos x="183" y="261"/>
                </a:cxn>
                <a:cxn ang="0">
                  <a:pos x="0" y="2"/>
                </a:cxn>
                <a:cxn ang="0">
                  <a:pos x="52" y="0"/>
                </a:cxn>
                <a:cxn ang="0">
                  <a:pos x="504" y="187"/>
                </a:cxn>
                <a:cxn ang="0">
                  <a:pos x="691" y="606"/>
                </a:cxn>
                <a:cxn ang="0">
                  <a:pos x="431" y="771"/>
                </a:cxn>
                <a:cxn ang="0">
                  <a:pos x="431" y="509"/>
                </a:cxn>
                <a:cxn ang="0">
                  <a:pos x="183" y="509"/>
                </a:cxn>
                <a:cxn ang="0">
                  <a:pos x="183" y="261"/>
                </a:cxn>
              </a:cxnLst>
              <a:rect l="0" t="0" r="r" b="b"/>
              <a:pathLst>
                <a:path w="691" h="771">
                  <a:moveTo>
                    <a:pt x="183" y="261"/>
                  </a:moveTo>
                  <a:cubicBezTo>
                    <a:pt x="174" y="127"/>
                    <a:pt x="113" y="41"/>
                    <a:pt x="0" y="2"/>
                  </a:cubicBezTo>
                  <a:cubicBezTo>
                    <a:pt x="17" y="1"/>
                    <a:pt x="34" y="0"/>
                    <a:pt x="52" y="0"/>
                  </a:cubicBezTo>
                  <a:cubicBezTo>
                    <a:pt x="229" y="0"/>
                    <a:pt x="379" y="63"/>
                    <a:pt x="504" y="187"/>
                  </a:cubicBezTo>
                  <a:cubicBezTo>
                    <a:pt x="621" y="304"/>
                    <a:pt x="683" y="444"/>
                    <a:pt x="691" y="606"/>
                  </a:cubicBezTo>
                  <a:cubicBezTo>
                    <a:pt x="651" y="707"/>
                    <a:pt x="564" y="762"/>
                    <a:pt x="431" y="771"/>
                  </a:cubicBezTo>
                  <a:cubicBezTo>
                    <a:pt x="431" y="509"/>
                    <a:pt x="431" y="509"/>
                    <a:pt x="431" y="509"/>
                  </a:cubicBezTo>
                  <a:cubicBezTo>
                    <a:pt x="183" y="509"/>
                    <a:pt x="183" y="509"/>
                    <a:pt x="183" y="509"/>
                  </a:cubicBezTo>
                  <a:lnTo>
                    <a:pt x="183" y="261"/>
                  </a:ln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zihun70hao-lingyueheiti" panose="00000500000000000000" pitchFamily="2" charset="-122"/>
                <a:ea typeface="字魂58号-创中黑" panose="00000500000000000000" pitchFamily="2" charset="-122"/>
                <a:sym typeface="zihun70hao-lingyueheiti" panose="00000500000000000000" pitchFamily="2" charset="-122"/>
              </a:endParaRPr>
            </a:p>
          </p:txBody>
        </p:sp>
      </p:grpSp>
      <p:grpSp>
        <p:nvGrpSpPr>
          <p:cNvPr id="44" name="Group 43">
            <a:extLst>
              <a:ext uri="{FF2B5EF4-FFF2-40B4-BE49-F238E27FC236}">
                <a16:creationId xmlns:a16="http://schemas.microsoft.com/office/drawing/2014/main" id="{0187F781-606C-455C-8A4D-40ED2ABD0331}"/>
              </a:ext>
            </a:extLst>
          </p:cNvPr>
          <p:cNvGrpSpPr/>
          <p:nvPr/>
        </p:nvGrpSpPr>
        <p:grpSpPr>
          <a:xfrm>
            <a:off x="4206875" y="2721375"/>
            <a:ext cx="2027238" cy="1787688"/>
            <a:chOff x="4206875" y="2776375"/>
            <a:chExt cx="2027238" cy="1787688"/>
          </a:xfrm>
        </p:grpSpPr>
        <p:sp>
          <p:nvSpPr>
            <p:cNvPr id="45" name="Freeform 37">
              <a:extLst>
                <a:ext uri="{FF2B5EF4-FFF2-40B4-BE49-F238E27FC236}">
                  <a16:creationId xmlns:a16="http://schemas.microsoft.com/office/drawing/2014/main" id="{AB6CCC63-BD66-4A7D-A73B-4B6BF5421C67}"/>
                </a:ext>
              </a:extLst>
            </p:cNvPr>
            <p:cNvSpPr>
              <a:spLocks/>
            </p:cNvSpPr>
            <p:nvPr/>
          </p:nvSpPr>
          <p:spPr bwMode="auto">
            <a:xfrm>
              <a:off x="4206875" y="2776375"/>
              <a:ext cx="2011363" cy="1746250"/>
            </a:xfrm>
            <a:custGeom>
              <a:avLst/>
              <a:gdLst/>
              <a:ahLst/>
              <a:cxnLst>
                <a:cxn ang="0">
                  <a:pos x="184" y="672"/>
                </a:cxn>
                <a:cxn ang="0">
                  <a:pos x="68" y="598"/>
                </a:cxn>
                <a:cxn ang="0">
                  <a:pos x="0" y="413"/>
                </a:cxn>
                <a:cxn ang="0">
                  <a:pos x="265" y="413"/>
                </a:cxn>
                <a:cxn ang="0">
                  <a:pos x="265" y="165"/>
                </a:cxn>
                <a:cxn ang="0">
                  <a:pos x="513" y="165"/>
                </a:cxn>
                <a:cxn ang="0">
                  <a:pos x="773" y="0"/>
                </a:cxn>
                <a:cxn ang="0">
                  <a:pos x="774" y="34"/>
                </a:cxn>
                <a:cxn ang="0">
                  <a:pos x="586" y="486"/>
                </a:cxn>
                <a:cxn ang="0">
                  <a:pos x="184" y="672"/>
                </a:cxn>
              </a:cxnLst>
              <a:rect l="0" t="0" r="r" b="b"/>
              <a:pathLst>
                <a:path w="774" h="672">
                  <a:moveTo>
                    <a:pt x="184" y="672"/>
                  </a:moveTo>
                  <a:cubicBezTo>
                    <a:pt x="136" y="659"/>
                    <a:pt x="98" y="634"/>
                    <a:pt x="68" y="598"/>
                  </a:cubicBezTo>
                  <a:cubicBezTo>
                    <a:pt x="31" y="554"/>
                    <a:pt x="9" y="492"/>
                    <a:pt x="0" y="413"/>
                  </a:cubicBezTo>
                  <a:cubicBezTo>
                    <a:pt x="265" y="413"/>
                    <a:pt x="265" y="413"/>
                    <a:pt x="265" y="413"/>
                  </a:cubicBezTo>
                  <a:cubicBezTo>
                    <a:pt x="265" y="165"/>
                    <a:pt x="265" y="165"/>
                    <a:pt x="265" y="165"/>
                  </a:cubicBezTo>
                  <a:cubicBezTo>
                    <a:pt x="513" y="165"/>
                    <a:pt x="513" y="165"/>
                    <a:pt x="513" y="165"/>
                  </a:cubicBezTo>
                  <a:cubicBezTo>
                    <a:pt x="646" y="156"/>
                    <a:pt x="733" y="101"/>
                    <a:pt x="773" y="0"/>
                  </a:cubicBezTo>
                  <a:cubicBezTo>
                    <a:pt x="774" y="11"/>
                    <a:pt x="774" y="22"/>
                    <a:pt x="774" y="34"/>
                  </a:cubicBezTo>
                  <a:cubicBezTo>
                    <a:pt x="774" y="211"/>
                    <a:pt x="711" y="361"/>
                    <a:pt x="586" y="486"/>
                  </a:cubicBezTo>
                  <a:cubicBezTo>
                    <a:pt x="473" y="599"/>
                    <a:pt x="339" y="661"/>
                    <a:pt x="184" y="672"/>
                  </a:cubicBezTo>
                  <a:close/>
                </a:path>
              </a:pathLst>
            </a:custGeom>
            <a:solidFill>
              <a:schemeClr val="accent4">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zihun70hao-lingyueheiti" panose="00000500000000000000" pitchFamily="2" charset="-122"/>
                <a:ea typeface="字魂58号-创中黑" panose="00000500000000000000" pitchFamily="2" charset="-122"/>
                <a:sym typeface="zihun70hao-lingyueheiti" panose="00000500000000000000" pitchFamily="2" charset="-122"/>
              </a:endParaRPr>
            </a:p>
          </p:txBody>
        </p:sp>
        <p:sp>
          <p:nvSpPr>
            <p:cNvPr id="46" name="Freeform 37">
              <a:extLst>
                <a:ext uri="{FF2B5EF4-FFF2-40B4-BE49-F238E27FC236}">
                  <a16:creationId xmlns:a16="http://schemas.microsoft.com/office/drawing/2014/main" id="{4BEDD72B-F3C8-48E8-B89E-0CFEE716D1A8}"/>
                </a:ext>
              </a:extLst>
            </p:cNvPr>
            <p:cNvSpPr>
              <a:spLocks/>
            </p:cNvSpPr>
            <p:nvPr/>
          </p:nvSpPr>
          <p:spPr bwMode="auto">
            <a:xfrm>
              <a:off x="4222750" y="2817813"/>
              <a:ext cx="2011363" cy="1746250"/>
            </a:xfrm>
            <a:custGeom>
              <a:avLst/>
              <a:gdLst/>
              <a:ahLst/>
              <a:cxnLst>
                <a:cxn ang="0">
                  <a:pos x="184" y="672"/>
                </a:cxn>
                <a:cxn ang="0">
                  <a:pos x="68" y="598"/>
                </a:cxn>
                <a:cxn ang="0">
                  <a:pos x="0" y="413"/>
                </a:cxn>
                <a:cxn ang="0">
                  <a:pos x="265" y="413"/>
                </a:cxn>
                <a:cxn ang="0">
                  <a:pos x="265" y="165"/>
                </a:cxn>
                <a:cxn ang="0">
                  <a:pos x="513" y="165"/>
                </a:cxn>
                <a:cxn ang="0">
                  <a:pos x="773" y="0"/>
                </a:cxn>
                <a:cxn ang="0">
                  <a:pos x="774" y="34"/>
                </a:cxn>
                <a:cxn ang="0">
                  <a:pos x="586" y="486"/>
                </a:cxn>
                <a:cxn ang="0">
                  <a:pos x="184" y="672"/>
                </a:cxn>
              </a:cxnLst>
              <a:rect l="0" t="0" r="r" b="b"/>
              <a:pathLst>
                <a:path w="774" h="672">
                  <a:moveTo>
                    <a:pt x="184" y="672"/>
                  </a:moveTo>
                  <a:cubicBezTo>
                    <a:pt x="136" y="659"/>
                    <a:pt x="98" y="634"/>
                    <a:pt x="68" y="598"/>
                  </a:cubicBezTo>
                  <a:cubicBezTo>
                    <a:pt x="31" y="554"/>
                    <a:pt x="9" y="492"/>
                    <a:pt x="0" y="413"/>
                  </a:cubicBezTo>
                  <a:cubicBezTo>
                    <a:pt x="265" y="413"/>
                    <a:pt x="265" y="413"/>
                    <a:pt x="265" y="413"/>
                  </a:cubicBezTo>
                  <a:cubicBezTo>
                    <a:pt x="265" y="165"/>
                    <a:pt x="265" y="165"/>
                    <a:pt x="265" y="165"/>
                  </a:cubicBezTo>
                  <a:cubicBezTo>
                    <a:pt x="513" y="165"/>
                    <a:pt x="513" y="165"/>
                    <a:pt x="513" y="165"/>
                  </a:cubicBezTo>
                  <a:cubicBezTo>
                    <a:pt x="646" y="156"/>
                    <a:pt x="733" y="101"/>
                    <a:pt x="773" y="0"/>
                  </a:cubicBezTo>
                  <a:cubicBezTo>
                    <a:pt x="774" y="11"/>
                    <a:pt x="774" y="22"/>
                    <a:pt x="774" y="34"/>
                  </a:cubicBezTo>
                  <a:cubicBezTo>
                    <a:pt x="774" y="211"/>
                    <a:pt x="711" y="361"/>
                    <a:pt x="586" y="486"/>
                  </a:cubicBezTo>
                  <a:cubicBezTo>
                    <a:pt x="473" y="599"/>
                    <a:pt x="339" y="661"/>
                    <a:pt x="184" y="672"/>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zihun70hao-lingyueheiti" panose="00000500000000000000" pitchFamily="2" charset="-122"/>
                <a:ea typeface="字魂58号-创中黑" panose="00000500000000000000" pitchFamily="2" charset="-122"/>
                <a:sym typeface="zihun70hao-lingyueheiti" panose="00000500000000000000" pitchFamily="2" charset="-122"/>
              </a:endParaRPr>
            </a:p>
          </p:txBody>
        </p:sp>
      </p:grpSp>
      <p:grpSp>
        <p:nvGrpSpPr>
          <p:cNvPr id="47" name="Group 46">
            <a:extLst>
              <a:ext uri="{FF2B5EF4-FFF2-40B4-BE49-F238E27FC236}">
                <a16:creationId xmlns:a16="http://schemas.microsoft.com/office/drawing/2014/main" id="{50F0F629-B328-41F3-B85F-F393477C62A9}"/>
              </a:ext>
            </a:extLst>
          </p:cNvPr>
          <p:cNvGrpSpPr/>
          <p:nvPr/>
        </p:nvGrpSpPr>
        <p:grpSpPr>
          <a:xfrm>
            <a:off x="2913063" y="2504551"/>
            <a:ext cx="1829787" cy="2009274"/>
            <a:chOff x="2913063" y="2559551"/>
            <a:chExt cx="1829787" cy="2009274"/>
          </a:xfrm>
        </p:grpSpPr>
        <p:sp>
          <p:nvSpPr>
            <p:cNvPr id="48" name="Freeform 40">
              <a:extLst>
                <a:ext uri="{FF2B5EF4-FFF2-40B4-BE49-F238E27FC236}">
                  <a16:creationId xmlns:a16="http://schemas.microsoft.com/office/drawing/2014/main" id="{1D7A68EC-F795-4F6D-A239-3204714EA970}"/>
                </a:ext>
              </a:extLst>
            </p:cNvPr>
            <p:cNvSpPr>
              <a:spLocks/>
            </p:cNvSpPr>
            <p:nvPr/>
          </p:nvSpPr>
          <p:spPr bwMode="auto">
            <a:xfrm>
              <a:off x="2955325" y="2559551"/>
              <a:ext cx="1787525" cy="2003425"/>
            </a:xfrm>
            <a:custGeom>
              <a:avLst/>
              <a:gdLst/>
              <a:ahLst/>
              <a:cxnLst>
                <a:cxn ang="0">
                  <a:pos x="0" y="180"/>
                </a:cxn>
                <a:cxn ang="0">
                  <a:pos x="259" y="0"/>
                </a:cxn>
                <a:cxn ang="0">
                  <a:pos x="259" y="262"/>
                </a:cxn>
                <a:cxn ang="0">
                  <a:pos x="504" y="262"/>
                </a:cxn>
                <a:cxn ang="0">
                  <a:pos x="504" y="507"/>
                </a:cxn>
                <a:cxn ang="0">
                  <a:pos x="504" y="510"/>
                </a:cxn>
                <a:cxn ang="0">
                  <a:pos x="572" y="695"/>
                </a:cxn>
                <a:cxn ang="0">
                  <a:pos x="688" y="769"/>
                </a:cxn>
                <a:cxn ang="0">
                  <a:pos x="638" y="771"/>
                </a:cxn>
                <a:cxn ang="0">
                  <a:pos x="185" y="583"/>
                </a:cxn>
                <a:cxn ang="0">
                  <a:pos x="0" y="184"/>
                </a:cxn>
                <a:cxn ang="0">
                  <a:pos x="0" y="180"/>
                </a:cxn>
              </a:cxnLst>
              <a:rect l="0" t="0" r="r" b="b"/>
              <a:pathLst>
                <a:path w="688" h="771">
                  <a:moveTo>
                    <a:pt x="0" y="180"/>
                  </a:moveTo>
                  <a:cubicBezTo>
                    <a:pt x="28" y="78"/>
                    <a:pt x="115" y="18"/>
                    <a:pt x="259" y="0"/>
                  </a:cubicBezTo>
                  <a:cubicBezTo>
                    <a:pt x="259" y="262"/>
                    <a:pt x="259" y="262"/>
                    <a:pt x="259" y="262"/>
                  </a:cubicBezTo>
                  <a:cubicBezTo>
                    <a:pt x="504" y="262"/>
                    <a:pt x="504" y="262"/>
                    <a:pt x="504" y="262"/>
                  </a:cubicBezTo>
                  <a:cubicBezTo>
                    <a:pt x="504" y="507"/>
                    <a:pt x="504" y="507"/>
                    <a:pt x="504" y="507"/>
                  </a:cubicBezTo>
                  <a:cubicBezTo>
                    <a:pt x="504" y="508"/>
                    <a:pt x="504" y="509"/>
                    <a:pt x="504" y="510"/>
                  </a:cubicBezTo>
                  <a:cubicBezTo>
                    <a:pt x="513" y="589"/>
                    <a:pt x="535" y="651"/>
                    <a:pt x="572" y="695"/>
                  </a:cubicBezTo>
                  <a:cubicBezTo>
                    <a:pt x="602" y="731"/>
                    <a:pt x="640" y="756"/>
                    <a:pt x="688" y="769"/>
                  </a:cubicBezTo>
                  <a:cubicBezTo>
                    <a:pt x="672" y="770"/>
                    <a:pt x="655" y="771"/>
                    <a:pt x="638" y="771"/>
                  </a:cubicBezTo>
                  <a:cubicBezTo>
                    <a:pt x="461" y="771"/>
                    <a:pt x="310" y="708"/>
                    <a:pt x="185" y="583"/>
                  </a:cubicBezTo>
                  <a:cubicBezTo>
                    <a:pt x="73" y="471"/>
                    <a:pt x="11" y="338"/>
                    <a:pt x="0" y="184"/>
                  </a:cubicBezTo>
                  <a:cubicBezTo>
                    <a:pt x="0" y="183"/>
                    <a:pt x="0" y="181"/>
                    <a:pt x="0" y="180"/>
                  </a:cubicBezTo>
                  <a:close/>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zihun70hao-lingyueheiti" panose="00000500000000000000" pitchFamily="2" charset="-122"/>
                <a:ea typeface="字魂58号-创中黑" panose="00000500000000000000" pitchFamily="2" charset="-122"/>
                <a:sym typeface="zihun70hao-lingyueheiti" panose="00000500000000000000" pitchFamily="2" charset="-122"/>
              </a:endParaRPr>
            </a:p>
          </p:txBody>
        </p:sp>
        <p:sp>
          <p:nvSpPr>
            <p:cNvPr id="49" name="Freeform 40">
              <a:extLst>
                <a:ext uri="{FF2B5EF4-FFF2-40B4-BE49-F238E27FC236}">
                  <a16:creationId xmlns:a16="http://schemas.microsoft.com/office/drawing/2014/main" id="{3D471A2F-8132-4359-8C0B-903427C825F8}"/>
                </a:ext>
              </a:extLst>
            </p:cNvPr>
            <p:cNvSpPr>
              <a:spLocks/>
            </p:cNvSpPr>
            <p:nvPr/>
          </p:nvSpPr>
          <p:spPr bwMode="auto">
            <a:xfrm>
              <a:off x="2913063" y="2565400"/>
              <a:ext cx="1787525" cy="2003425"/>
            </a:xfrm>
            <a:custGeom>
              <a:avLst/>
              <a:gdLst/>
              <a:ahLst/>
              <a:cxnLst>
                <a:cxn ang="0">
                  <a:pos x="0" y="180"/>
                </a:cxn>
                <a:cxn ang="0">
                  <a:pos x="259" y="0"/>
                </a:cxn>
                <a:cxn ang="0">
                  <a:pos x="259" y="262"/>
                </a:cxn>
                <a:cxn ang="0">
                  <a:pos x="504" y="262"/>
                </a:cxn>
                <a:cxn ang="0">
                  <a:pos x="504" y="507"/>
                </a:cxn>
                <a:cxn ang="0">
                  <a:pos x="504" y="510"/>
                </a:cxn>
                <a:cxn ang="0">
                  <a:pos x="572" y="695"/>
                </a:cxn>
                <a:cxn ang="0">
                  <a:pos x="688" y="769"/>
                </a:cxn>
                <a:cxn ang="0">
                  <a:pos x="638" y="771"/>
                </a:cxn>
                <a:cxn ang="0">
                  <a:pos x="185" y="583"/>
                </a:cxn>
                <a:cxn ang="0">
                  <a:pos x="0" y="184"/>
                </a:cxn>
                <a:cxn ang="0">
                  <a:pos x="0" y="180"/>
                </a:cxn>
              </a:cxnLst>
              <a:rect l="0" t="0" r="r" b="b"/>
              <a:pathLst>
                <a:path w="688" h="771">
                  <a:moveTo>
                    <a:pt x="0" y="180"/>
                  </a:moveTo>
                  <a:cubicBezTo>
                    <a:pt x="28" y="78"/>
                    <a:pt x="115" y="18"/>
                    <a:pt x="259" y="0"/>
                  </a:cubicBezTo>
                  <a:cubicBezTo>
                    <a:pt x="259" y="262"/>
                    <a:pt x="259" y="262"/>
                    <a:pt x="259" y="262"/>
                  </a:cubicBezTo>
                  <a:cubicBezTo>
                    <a:pt x="504" y="262"/>
                    <a:pt x="504" y="262"/>
                    <a:pt x="504" y="262"/>
                  </a:cubicBezTo>
                  <a:cubicBezTo>
                    <a:pt x="504" y="507"/>
                    <a:pt x="504" y="507"/>
                    <a:pt x="504" y="507"/>
                  </a:cubicBezTo>
                  <a:cubicBezTo>
                    <a:pt x="504" y="508"/>
                    <a:pt x="504" y="509"/>
                    <a:pt x="504" y="510"/>
                  </a:cubicBezTo>
                  <a:cubicBezTo>
                    <a:pt x="513" y="589"/>
                    <a:pt x="535" y="651"/>
                    <a:pt x="572" y="695"/>
                  </a:cubicBezTo>
                  <a:cubicBezTo>
                    <a:pt x="602" y="731"/>
                    <a:pt x="640" y="756"/>
                    <a:pt x="688" y="769"/>
                  </a:cubicBezTo>
                  <a:cubicBezTo>
                    <a:pt x="672" y="770"/>
                    <a:pt x="655" y="771"/>
                    <a:pt x="638" y="771"/>
                  </a:cubicBezTo>
                  <a:cubicBezTo>
                    <a:pt x="461" y="771"/>
                    <a:pt x="310" y="708"/>
                    <a:pt x="185" y="583"/>
                  </a:cubicBezTo>
                  <a:cubicBezTo>
                    <a:pt x="73" y="471"/>
                    <a:pt x="11" y="338"/>
                    <a:pt x="0" y="184"/>
                  </a:cubicBezTo>
                  <a:cubicBezTo>
                    <a:pt x="0" y="183"/>
                    <a:pt x="0" y="181"/>
                    <a:pt x="0" y="18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zihun70hao-lingyueheiti" panose="00000500000000000000" pitchFamily="2" charset="-122"/>
                <a:ea typeface="字魂58号-创中黑" panose="00000500000000000000" pitchFamily="2" charset="-122"/>
                <a:sym typeface="zihun70hao-lingyueheiti" panose="00000500000000000000" pitchFamily="2" charset="-122"/>
              </a:endParaRPr>
            </a:p>
          </p:txBody>
        </p:sp>
      </p:grpSp>
      <p:grpSp>
        <p:nvGrpSpPr>
          <p:cNvPr id="50" name="Group 49">
            <a:extLst>
              <a:ext uri="{FF2B5EF4-FFF2-40B4-BE49-F238E27FC236}">
                <a16:creationId xmlns:a16="http://schemas.microsoft.com/office/drawing/2014/main" id="{0FEC93CA-42AC-4661-9120-454E9FA94858}"/>
              </a:ext>
            </a:extLst>
          </p:cNvPr>
          <p:cNvGrpSpPr/>
          <p:nvPr/>
        </p:nvGrpSpPr>
        <p:grpSpPr>
          <a:xfrm>
            <a:off x="2908300" y="1192775"/>
            <a:ext cx="2007394" cy="1833032"/>
            <a:chOff x="2908300" y="1247775"/>
            <a:chExt cx="2007394" cy="1833032"/>
          </a:xfrm>
        </p:grpSpPr>
        <p:sp>
          <p:nvSpPr>
            <p:cNvPr id="51" name="Freeform 39">
              <a:extLst>
                <a:ext uri="{FF2B5EF4-FFF2-40B4-BE49-F238E27FC236}">
                  <a16:creationId xmlns:a16="http://schemas.microsoft.com/office/drawing/2014/main" id="{D2067168-EE10-413D-AED3-4689A9C7D25A}"/>
                </a:ext>
              </a:extLst>
            </p:cNvPr>
            <p:cNvSpPr>
              <a:spLocks/>
            </p:cNvSpPr>
            <p:nvPr/>
          </p:nvSpPr>
          <p:spPr bwMode="auto">
            <a:xfrm>
              <a:off x="2912269" y="1294870"/>
              <a:ext cx="2003425" cy="1785937"/>
            </a:xfrm>
            <a:custGeom>
              <a:avLst/>
              <a:gdLst/>
              <a:ahLst/>
              <a:cxnLst>
                <a:cxn ang="0">
                  <a:pos x="261" y="507"/>
                </a:cxn>
                <a:cxn ang="0">
                  <a:pos x="2" y="687"/>
                </a:cxn>
                <a:cxn ang="0">
                  <a:pos x="0" y="638"/>
                </a:cxn>
                <a:cxn ang="0">
                  <a:pos x="187" y="185"/>
                </a:cxn>
                <a:cxn ang="0">
                  <a:pos x="588" y="0"/>
                </a:cxn>
                <a:cxn ang="0">
                  <a:pos x="771" y="259"/>
                </a:cxn>
                <a:cxn ang="0">
                  <a:pos x="509" y="259"/>
                </a:cxn>
                <a:cxn ang="0">
                  <a:pos x="509" y="507"/>
                </a:cxn>
                <a:cxn ang="0">
                  <a:pos x="261" y="507"/>
                </a:cxn>
              </a:cxnLst>
              <a:rect l="0" t="0" r="r" b="b"/>
              <a:pathLst>
                <a:path w="771" h="687">
                  <a:moveTo>
                    <a:pt x="261" y="507"/>
                  </a:moveTo>
                  <a:cubicBezTo>
                    <a:pt x="117" y="525"/>
                    <a:pt x="30" y="585"/>
                    <a:pt x="2" y="687"/>
                  </a:cubicBezTo>
                  <a:cubicBezTo>
                    <a:pt x="1" y="671"/>
                    <a:pt x="0" y="655"/>
                    <a:pt x="0" y="638"/>
                  </a:cubicBezTo>
                  <a:cubicBezTo>
                    <a:pt x="0" y="461"/>
                    <a:pt x="62" y="310"/>
                    <a:pt x="187" y="185"/>
                  </a:cubicBezTo>
                  <a:cubicBezTo>
                    <a:pt x="300" y="73"/>
                    <a:pt x="433" y="11"/>
                    <a:pt x="588" y="0"/>
                  </a:cubicBezTo>
                  <a:cubicBezTo>
                    <a:pt x="701" y="39"/>
                    <a:pt x="762" y="125"/>
                    <a:pt x="771" y="259"/>
                  </a:cubicBezTo>
                  <a:cubicBezTo>
                    <a:pt x="509" y="259"/>
                    <a:pt x="509" y="259"/>
                    <a:pt x="509" y="259"/>
                  </a:cubicBezTo>
                  <a:cubicBezTo>
                    <a:pt x="509" y="507"/>
                    <a:pt x="509" y="507"/>
                    <a:pt x="509" y="507"/>
                  </a:cubicBezTo>
                  <a:lnTo>
                    <a:pt x="261" y="507"/>
                  </a:lnTo>
                  <a:close/>
                </a:path>
              </a:pathLst>
            </a:custGeom>
            <a:solidFill>
              <a:schemeClr val="accent2">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zihun70hao-lingyueheiti" panose="00000500000000000000" pitchFamily="2" charset="-122"/>
                <a:ea typeface="字魂58号-创中黑" panose="00000500000000000000" pitchFamily="2" charset="-122"/>
                <a:sym typeface="zihun70hao-lingyueheiti" panose="00000500000000000000" pitchFamily="2" charset="-122"/>
              </a:endParaRPr>
            </a:p>
          </p:txBody>
        </p:sp>
        <p:sp>
          <p:nvSpPr>
            <p:cNvPr id="52" name="Freeform 39">
              <a:extLst>
                <a:ext uri="{FF2B5EF4-FFF2-40B4-BE49-F238E27FC236}">
                  <a16:creationId xmlns:a16="http://schemas.microsoft.com/office/drawing/2014/main" id="{9E2AD30D-159D-4B4C-AFA2-3251E8FF2F1D}"/>
                </a:ext>
              </a:extLst>
            </p:cNvPr>
            <p:cNvSpPr>
              <a:spLocks/>
            </p:cNvSpPr>
            <p:nvPr/>
          </p:nvSpPr>
          <p:spPr bwMode="auto">
            <a:xfrm>
              <a:off x="2908300" y="1247775"/>
              <a:ext cx="2003425" cy="1785937"/>
            </a:xfrm>
            <a:custGeom>
              <a:avLst/>
              <a:gdLst/>
              <a:ahLst/>
              <a:cxnLst>
                <a:cxn ang="0">
                  <a:pos x="261" y="507"/>
                </a:cxn>
                <a:cxn ang="0">
                  <a:pos x="2" y="687"/>
                </a:cxn>
                <a:cxn ang="0">
                  <a:pos x="0" y="638"/>
                </a:cxn>
                <a:cxn ang="0">
                  <a:pos x="187" y="185"/>
                </a:cxn>
                <a:cxn ang="0">
                  <a:pos x="588" y="0"/>
                </a:cxn>
                <a:cxn ang="0">
                  <a:pos x="771" y="259"/>
                </a:cxn>
                <a:cxn ang="0">
                  <a:pos x="509" y="259"/>
                </a:cxn>
                <a:cxn ang="0">
                  <a:pos x="509" y="507"/>
                </a:cxn>
                <a:cxn ang="0">
                  <a:pos x="261" y="507"/>
                </a:cxn>
              </a:cxnLst>
              <a:rect l="0" t="0" r="r" b="b"/>
              <a:pathLst>
                <a:path w="771" h="687">
                  <a:moveTo>
                    <a:pt x="261" y="507"/>
                  </a:moveTo>
                  <a:cubicBezTo>
                    <a:pt x="117" y="525"/>
                    <a:pt x="30" y="585"/>
                    <a:pt x="2" y="687"/>
                  </a:cubicBezTo>
                  <a:cubicBezTo>
                    <a:pt x="1" y="671"/>
                    <a:pt x="0" y="655"/>
                    <a:pt x="0" y="638"/>
                  </a:cubicBezTo>
                  <a:cubicBezTo>
                    <a:pt x="0" y="461"/>
                    <a:pt x="62" y="310"/>
                    <a:pt x="187" y="185"/>
                  </a:cubicBezTo>
                  <a:cubicBezTo>
                    <a:pt x="300" y="73"/>
                    <a:pt x="433" y="11"/>
                    <a:pt x="588" y="0"/>
                  </a:cubicBezTo>
                  <a:cubicBezTo>
                    <a:pt x="701" y="39"/>
                    <a:pt x="762" y="125"/>
                    <a:pt x="771" y="259"/>
                  </a:cubicBezTo>
                  <a:cubicBezTo>
                    <a:pt x="509" y="259"/>
                    <a:pt x="509" y="259"/>
                    <a:pt x="509" y="259"/>
                  </a:cubicBezTo>
                  <a:cubicBezTo>
                    <a:pt x="509" y="507"/>
                    <a:pt x="509" y="507"/>
                    <a:pt x="509" y="507"/>
                  </a:cubicBezTo>
                  <a:lnTo>
                    <a:pt x="261" y="507"/>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zihun70hao-lingyueheiti" panose="00000500000000000000" pitchFamily="2" charset="-122"/>
                <a:ea typeface="字魂58号-创中黑" panose="00000500000000000000" pitchFamily="2" charset="-122"/>
                <a:sym typeface="zihun70hao-lingyueheiti" panose="00000500000000000000" pitchFamily="2" charset="-122"/>
              </a:endParaRPr>
            </a:p>
          </p:txBody>
        </p:sp>
      </p:grpSp>
      <p:sp>
        <p:nvSpPr>
          <p:cNvPr id="53" name="Slide Number Placeholder 29">
            <a:extLst>
              <a:ext uri="{FF2B5EF4-FFF2-40B4-BE49-F238E27FC236}">
                <a16:creationId xmlns:a16="http://schemas.microsoft.com/office/drawing/2014/main" id="{1B1B24D9-E954-4C91-BB61-0A9F373BFD48}"/>
              </a:ext>
            </a:extLst>
          </p:cNvPr>
          <p:cNvSpPr txBox="1">
            <a:spLocks/>
          </p:cNvSpPr>
          <p:nvPr/>
        </p:nvSpPr>
        <p:spPr>
          <a:xfrm>
            <a:off x="8732404" y="4700650"/>
            <a:ext cx="457681" cy="27463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1600" b="0" i="0" u="none" strike="noStrike" cap="none">
                <a:solidFill>
                  <a:srgbClr val="152C34"/>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Font typeface="Arial"/>
              <a:buNone/>
              <a:defRPr sz="1600" b="0" i="0" u="none" strike="noStrike" cap="none">
                <a:solidFill>
                  <a:srgbClr val="152C34"/>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Font typeface="Arial"/>
              <a:buNone/>
              <a:defRPr sz="1600" b="0" i="0" u="none" strike="noStrike" cap="none">
                <a:solidFill>
                  <a:srgbClr val="152C34"/>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Font typeface="Arial"/>
              <a:buNone/>
              <a:defRPr sz="1600" b="0" i="0" u="none" strike="noStrike" cap="none">
                <a:solidFill>
                  <a:srgbClr val="152C34"/>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Font typeface="Arial"/>
              <a:buNone/>
              <a:defRPr sz="1600" b="0" i="0" u="none" strike="noStrike" cap="none">
                <a:solidFill>
                  <a:srgbClr val="152C34"/>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Font typeface="Arial"/>
              <a:buNone/>
              <a:defRPr sz="1600" b="0" i="0" u="none" strike="noStrike" cap="none">
                <a:solidFill>
                  <a:srgbClr val="152C34"/>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Font typeface="Arial"/>
              <a:buNone/>
              <a:defRPr sz="1600" b="0" i="0" u="none" strike="noStrike" cap="none">
                <a:solidFill>
                  <a:srgbClr val="152C34"/>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Font typeface="Arial"/>
              <a:buNone/>
              <a:defRPr sz="1600" b="0" i="0" u="none" strike="noStrike" cap="none">
                <a:solidFill>
                  <a:srgbClr val="152C34"/>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Font typeface="Arial"/>
              <a:buNone/>
              <a:defRPr sz="1600" b="0" i="0" u="none" strike="noStrike" cap="none">
                <a:solidFill>
                  <a:srgbClr val="152C34"/>
                </a:solidFill>
                <a:latin typeface="Calibri"/>
                <a:ea typeface="Calibri"/>
                <a:cs typeface="Calibri"/>
                <a:sym typeface="Calibri"/>
              </a:defRPr>
            </a:lvl9pPr>
          </a:lstStyle>
          <a:p>
            <a:fld id="{C136B7D2-B98C-44FD-8D04-7EC62A564975}" type="slidenum">
              <a:rPr lang="en-US" smtClean="0">
                <a:latin typeface="zihun70hao-lingyueheiti" panose="00000500000000000000" pitchFamily="2" charset="-122"/>
                <a:ea typeface="字魂58号-创中黑" panose="00000500000000000000" pitchFamily="2" charset="-122"/>
                <a:sym typeface="zihun70hao-lingyueheiti" panose="00000500000000000000" pitchFamily="2" charset="-122"/>
              </a:rPr>
              <a:pPr/>
              <a:t>6</a:t>
            </a:fld>
            <a:endParaRPr lang="en-US" dirty="0">
              <a:latin typeface="zihun70hao-lingyueheiti" panose="00000500000000000000" pitchFamily="2" charset="-122"/>
              <a:ea typeface="字魂58号-创中黑" panose="00000500000000000000" pitchFamily="2" charset="-122"/>
              <a:sym typeface="zihun70hao-lingyueheiti" panose="00000500000000000000" pitchFamily="2" charset="-122"/>
            </a:endParaRPr>
          </a:p>
        </p:txBody>
      </p:sp>
      <p:grpSp>
        <p:nvGrpSpPr>
          <p:cNvPr id="55" name="Group 59">
            <a:extLst>
              <a:ext uri="{FF2B5EF4-FFF2-40B4-BE49-F238E27FC236}">
                <a16:creationId xmlns:a16="http://schemas.microsoft.com/office/drawing/2014/main" id="{E0FCC98F-A0FD-43A2-B0E4-9F19C4671229}"/>
              </a:ext>
            </a:extLst>
          </p:cNvPr>
          <p:cNvGrpSpPr/>
          <p:nvPr/>
        </p:nvGrpSpPr>
        <p:grpSpPr>
          <a:xfrm>
            <a:off x="6291109" y="3899318"/>
            <a:ext cx="2276195" cy="1017244"/>
            <a:chOff x="7154104" y="3206176"/>
            <a:chExt cx="2276195" cy="1017244"/>
          </a:xfrm>
        </p:grpSpPr>
        <p:sp>
          <p:nvSpPr>
            <p:cNvPr id="56" name="TextBox 55">
              <a:extLst>
                <a:ext uri="{FF2B5EF4-FFF2-40B4-BE49-F238E27FC236}">
                  <a16:creationId xmlns:a16="http://schemas.microsoft.com/office/drawing/2014/main" id="{E38AFBD7-A1AA-4D4D-AFCF-0FFEEBA08E47}"/>
                </a:ext>
              </a:extLst>
            </p:cNvPr>
            <p:cNvSpPr txBox="1"/>
            <p:nvPr/>
          </p:nvSpPr>
          <p:spPr>
            <a:xfrm>
              <a:off x="7154105" y="3453979"/>
              <a:ext cx="2276194" cy="769441"/>
            </a:xfrm>
            <a:prstGeom prst="rect">
              <a:avLst/>
            </a:prstGeom>
            <a:noFill/>
          </p:spPr>
          <p:txBody>
            <a:bodyPr wrap="square" lIns="0" tIns="0" rIns="0" bIns="0" rtlCol="0">
              <a:spAutoFit/>
            </a:bodyPr>
            <a:lstStyle/>
            <a:p>
              <a:pPr lvl="0" defTabSz="914400">
                <a:spcBef>
                  <a:spcPct val="20000"/>
                </a:spcBef>
                <a:defRPr/>
              </a:pPr>
              <a:r>
                <a:rPr lang="en-US" sz="1000" dirty="0">
                  <a:solidFill>
                    <a:schemeClr val="tx1"/>
                  </a:solidFill>
                  <a:latin typeface="zihun70hao-lingyueheiti" panose="00000500000000000000" pitchFamily="2" charset="-122"/>
                  <a:ea typeface="字魂58号-创中黑" panose="00000500000000000000" pitchFamily="2" charset="-122"/>
                  <a:sym typeface="zihun70hao-lingyueheiti" panose="00000500000000000000" pitchFamily="2" charset="-122"/>
                </a:rPr>
                <a:t>Wastes that cause direct or potential harm to human health or the natural environment and should be specially disposed of, including waste batteries and waste fluorescent tubes, etc.</a:t>
              </a:r>
            </a:p>
          </p:txBody>
        </p:sp>
        <p:sp>
          <p:nvSpPr>
            <p:cNvPr id="57" name="Rectangle 56">
              <a:extLst>
                <a:ext uri="{FF2B5EF4-FFF2-40B4-BE49-F238E27FC236}">
                  <a16:creationId xmlns:a16="http://schemas.microsoft.com/office/drawing/2014/main" id="{66E0A7EF-B0DF-4227-A1C4-F27D75DDEF59}"/>
                </a:ext>
              </a:extLst>
            </p:cNvPr>
            <p:cNvSpPr/>
            <p:nvPr/>
          </p:nvSpPr>
          <p:spPr>
            <a:xfrm>
              <a:off x="7154104" y="3206176"/>
              <a:ext cx="1362552" cy="215444"/>
            </a:xfrm>
            <a:prstGeom prst="rect">
              <a:avLst/>
            </a:prstGeom>
          </p:spPr>
          <p:txBody>
            <a:bodyPr wrap="none" lIns="0" tIns="0" rIns="0" bIns="0">
              <a:spAutoFit/>
            </a:bodyPr>
            <a:lstStyle/>
            <a:p>
              <a:r>
                <a:rPr lang="en" altLang="zh-CN" sz="1400" b="1" dirty="0">
                  <a:solidFill>
                    <a:schemeClr val="accent4"/>
                  </a:solidFill>
                  <a:latin typeface="zihun70hao-lingyueheiti" panose="00000500000000000000" pitchFamily="2" charset="-122"/>
                  <a:ea typeface="字魂58号-创中黑" panose="00000500000000000000" pitchFamily="2" charset="-122"/>
                  <a:sym typeface="zihun70hao-lingyueheiti" panose="00000500000000000000" pitchFamily="2" charset="-122"/>
                </a:rPr>
                <a:t>Ha</a:t>
              </a:r>
              <a:r>
                <a:rPr lang="en-GB" altLang="zh-CN" b="1" dirty="0" err="1">
                  <a:solidFill>
                    <a:schemeClr val="accent4"/>
                  </a:solidFill>
                  <a:latin typeface="zihun70hao-lingyueheiti" panose="00000500000000000000" pitchFamily="2" charset="-122"/>
                  <a:ea typeface="字魂58号-创中黑" panose="00000500000000000000" pitchFamily="2" charset="-122"/>
                  <a:sym typeface="zihun70hao-lingyueheiti" panose="00000500000000000000" pitchFamily="2" charset="-122"/>
                </a:rPr>
                <a:t>rmful</a:t>
              </a:r>
              <a:r>
                <a:rPr lang="en" altLang="zh-CN" sz="1400" b="1" dirty="0">
                  <a:solidFill>
                    <a:schemeClr val="accent4"/>
                  </a:solidFill>
                  <a:latin typeface="zihun70hao-lingyueheiti" panose="00000500000000000000" pitchFamily="2" charset="-122"/>
                  <a:ea typeface="字魂58号-创中黑" panose="00000500000000000000" pitchFamily="2" charset="-122"/>
                  <a:sym typeface="zihun70hao-lingyueheiti" panose="00000500000000000000" pitchFamily="2" charset="-122"/>
                </a:rPr>
                <a:t> Waste</a:t>
              </a:r>
              <a:endParaRPr lang="en-US" sz="1400" b="1" dirty="0">
                <a:solidFill>
                  <a:schemeClr val="accent4"/>
                </a:solidFill>
                <a:latin typeface="zihun70hao-lingyueheiti" panose="00000500000000000000" pitchFamily="2" charset="-122"/>
                <a:ea typeface="字魂58号-创中黑" panose="00000500000000000000" pitchFamily="2" charset="-122"/>
                <a:sym typeface="zihun70hao-lingyueheiti" panose="00000500000000000000" pitchFamily="2" charset="-122"/>
              </a:endParaRPr>
            </a:p>
          </p:txBody>
        </p:sp>
      </p:grpSp>
      <p:grpSp>
        <p:nvGrpSpPr>
          <p:cNvPr id="58" name="Group 58">
            <a:extLst>
              <a:ext uri="{FF2B5EF4-FFF2-40B4-BE49-F238E27FC236}">
                <a16:creationId xmlns:a16="http://schemas.microsoft.com/office/drawing/2014/main" id="{E643878A-7C53-4206-8686-1A1B8273DFC4}"/>
              </a:ext>
            </a:extLst>
          </p:cNvPr>
          <p:cNvGrpSpPr/>
          <p:nvPr/>
        </p:nvGrpSpPr>
        <p:grpSpPr>
          <a:xfrm>
            <a:off x="6253009" y="1249396"/>
            <a:ext cx="2276195" cy="1017244"/>
            <a:chOff x="7174424" y="1352592"/>
            <a:chExt cx="2276195" cy="1017244"/>
          </a:xfrm>
        </p:grpSpPr>
        <p:sp>
          <p:nvSpPr>
            <p:cNvPr id="59" name="TextBox 58">
              <a:extLst>
                <a:ext uri="{FF2B5EF4-FFF2-40B4-BE49-F238E27FC236}">
                  <a16:creationId xmlns:a16="http://schemas.microsoft.com/office/drawing/2014/main" id="{50EF1E1C-F172-4DBE-A350-1C1E6397F6EA}"/>
                </a:ext>
              </a:extLst>
            </p:cNvPr>
            <p:cNvSpPr txBox="1"/>
            <p:nvPr/>
          </p:nvSpPr>
          <p:spPr>
            <a:xfrm>
              <a:off x="7174424" y="1600395"/>
              <a:ext cx="2276195" cy="769441"/>
            </a:xfrm>
            <a:prstGeom prst="rect">
              <a:avLst/>
            </a:prstGeom>
            <a:noFill/>
          </p:spPr>
          <p:txBody>
            <a:bodyPr wrap="square" lIns="0" tIns="0" rIns="0" bIns="0" rtlCol="0">
              <a:spAutoFit/>
            </a:bodyPr>
            <a:lstStyle/>
            <a:p>
              <a:pPr lvl="0" defTabSz="914400">
                <a:spcBef>
                  <a:spcPct val="20000"/>
                </a:spcBef>
                <a:defRPr/>
              </a:pPr>
              <a:r>
                <a:rPr lang="en-US" sz="1000" dirty="0">
                  <a:solidFill>
                    <a:schemeClr val="tx1"/>
                  </a:solidFill>
                  <a:latin typeface="zihun70hao-lingyueheiti" panose="00000500000000000000" pitchFamily="2" charset="-122"/>
                  <a:ea typeface="字魂58号-创中黑" panose="00000500000000000000" pitchFamily="2" charset="-122"/>
                  <a:sym typeface="zihun70hao-lingyueheiti" panose="00000500000000000000" pitchFamily="2" charset="-122"/>
                </a:rPr>
                <a:t>In addition to the above three types of garbage, other household garbage, such as diapers, dust, cigarette butts, disposable snack boxes, damaged flower pots and dishes, wallpaper, etc.</a:t>
              </a:r>
            </a:p>
          </p:txBody>
        </p:sp>
        <p:sp>
          <p:nvSpPr>
            <p:cNvPr id="60" name="Rectangle 59">
              <a:extLst>
                <a:ext uri="{FF2B5EF4-FFF2-40B4-BE49-F238E27FC236}">
                  <a16:creationId xmlns:a16="http://schemas.microsoft.com/office/drawing/2014/main" id="{4CC37FE8-DE81-4F0B-83BC-A43F03048F4D}"/>
                </a:ext>
              </a:extLst>
            </p:cNvPr>
            <p:cNvSpPr/>
            <p:nvPr/>
          </p:nvSpPr>
          <p:spPr>
            <a:xfrm>
              <a:off x="7174424" y="1352592"/>
              <a:ext cx="1133324" cy="215444"/>
            </a:xfrm>
            <a:prstGeom prst="rect">
              <a:avLst/>
            </a:prstGeom>
          </p:spPr>
          <p:txBody>
            <a:bodyPr wrap="none" lIns="0" tIns="0" rIns="0" bIns="0">
              <a:spAutoFit/>
            </a:bodyPr>
            <a:lstStyle/>
            <a:p>
              <a:r>
                <a:rPr lang="en-US" altLang="zh-CN" sz="1400" b="1" dirty="0">
                  <a:solidFill>
                    <a:schemeClr val="accent3"/>
                  </a:solidFill>
                  <a:latin typeface="zihun70hao-lingyueheiti" panose="00000500000000000000" pitchFamily="2" charset="-122"/>
                  <a:ea typeface="字魂58号-创中黑" panose="00000500000000000000" pitchFamily="2" charset="-122"/>
                  <a:sym typeface="zihun70hao-lingyueheiti" panose="00000500000000000000" pitchFamily="2" charset="-122"/>
                </a:rPr>
                <a:t>Other Waste</a:t>
              </a:r>
              <a:endParaRPr lang="en-US" sz="1400" b="1" dirty="0">
                <a:solidFill>
                  <a:schemeClr val="accent3"/>
                </a:solidFill>
                <a:latin typeface="zihun70hao-lingyueheiti" panose="00000500000000000000" pitchFamily="2" charset="-122"/>
                <a:ea typeface="字魂58号-创中黑" panose="00000500000000000000" pitchFamily="2" charset="-122"/>
                <a:sym typeface="zihun70hao-lingyueheiti" panose="00000500000000000000" pitchFamily="2" charset="-122"/>
              </a:endParaRPr>
            </a:p>
          </p:txBody>
        </p:sp>
      </p:grpSp>
      <p:sp>
        <p:nvSpPr>
          <p:cNvPr id="61" name="TextBox 60">
            <a:extLst>
              <a:ext uri="{FF2B5EF4-FFF2-40B4-BE49-F238E27FC236}">
                <a16:creationId xmlns:a16="http://schemas.microsoft.com/office/drawing/2014/main" id="{D4258E82-E7DF-4446-A34B-83D25E0ABCAC}"/>
              </a:ext>
            </a:extLst>
          </p:cNvPr>
          <p:cNvSpPr txBox="1"/>
          <p:nvPr/>
        </p:nvSpPr>
        <p:spPr>
          <a:xfrm>
            <a:off x="608159" y="1617097"/>
            <a:ext cx="2276196" cy="769441"/>
          </a:xfrm>
          <a:prstGeom prst="rect">
            <a:avLst/>
          </a:prstGeom>
          <a:noFill/>
        </p:spPr>
        <p:txBody>
          <a:bodyPr wrap="square" lIns="0" tIns="0" rIns="0" bIns="0" rtlCol="0">
            <a:spAutoFit/>
          </a:bodyPr>
          <a:lstStyle/>
          <a:p>
            <a:pPr algn="r">
              <a:spcBef>
                <a:spcPct val="20000"/>
              </a:spcBef>
              <a:defRPr/>
            </a:pPr>
            <a:r>
              <a:rPr lang="en-US" sz="1000" dirty="0">
                <a:solidFill>
                  <a:schemeClr val="tx1"/>
                </a:solidFill>
                <a:latin typeface="zihun70hao-lingyueheiti" panose="00000500000000000000" pitchFamily="2" charset="-122"/>
                <a:ea typeface="字魂58号-创中黑" panose="00000500000000000000" pitchFamily="2" charset="-122"/>
                <a:sym typeface="zihun70hao-lingyueheiti" panose="00000500000000000000" pitchFamily="2" charset="-122"/>
              </a:rPr>
              <a:t>Perishable garbage generated by households and individuals, including leftovers, leftovers, vegetable leaves, peels, eggshells, tea residues, soup residues, bones, waste food, and kitchen waste, etc</a:t>
            </a:r>
            <a:r>
              <a:rPr lang="en-US" sz="1000" dirty="0">
                <a:solidFill>
                  <a:schemeClr val="tx1">
                    <a:lumMod val="50000"/>
                    <a:lumOff val="50000"/>
                  </a:schemeClr>
                </a:solidFill>
                <a:latin typeface="zihun70hao-lingyueheiti" panose="00000500000000000000" pitchFamily="2" charset="-122"/>
                <a:ea typeface="字魂58号-创中黑" panose="00000500000000000000" pitchFamily="2" charset="-122"/>
                <a:sym typeface="zihun70hao-lingyueheiti" panose="00000500000000000000" pitchFamily="2" charset="-122"/>
              </a:rPr>
              <a:t>.</a:t>
            </a:r>
            <a:endParaRPr lang="en-US" sz="1000" dirty="0">
              <a:solidFill>
                <a:schemeClr val="tx1">
                  <a:lumMod val="65000"/>
                  <a:lumOff val="35000"/>
                </a:schemeClr>
              </a:solidFill>
              <a:latin typeface="zihun70hao-lingyueheiti" panose="00000500000000000000" pitchFamily="2" charset="-122"/>
              <a:ea typeface="字魂58号-创中黑" panose="00000500000000000000" pitchFamily="2" charset="-122"/>
              <a:sym typeface="zihun70hao-lingyueheiti" panose="00000500000000000000" pitchFamily="2" charset="-122"/>
            </a:endParaRPr>
          </a:p>
        </p:txBody>
      </p:sp>
      <p:grpSp>
        <p:nvGrpSpPr>
          <p:cNvPr id="62" name="Group 56">
            <a:extLst>
              <a:ext uri="{FF2B5EF4-FFF2-40B4-BE49-F238E27FC236}">
                <a16:creationId xmlns:a16="http://schemas.microsoft.com/office/drawing/2014/main" id="{FBA9F708-7724-4F7D-9A07-E8100E43F654}"/>
              </a:ext>
            </a:extLst>
          </p:cNvPr>
          <p:cNvGrpSpPr/>
          <p:nvPr/>
        </p:nvGrpSpPr>
        <p:grpSpPr>
          <a:xfrm>
            <a:off x="596660" y="3881134"/>
            <a:ext cx="2276196" cy="1017244"/>
            <a:chOff x="-296510" y="1363501"/>
            <a:chExt cx="2276196" cy="1017244"/>
          </a:xfrm>
        </p:grpSpPr>
        <p:sp>
          <p:nvSpPr>
            <p:cNvPr id="63" name="TextBox 62">
              <a:extLst>
                <a:ext uri="{FF2B5EF4-FFF2-40B4-BE49-F238E27FC236}">
                  <a16:creationId xmlns:a16="http://schemas.microsoft.com/office/drawing/2014/main" id="{642C1FE0-3D48-42BD-B319-66406501D88C}"/>
                </a:ext>
              </a:extLst>
            </p:cNvPr>
            <p:cNvSpPr txBox="1"/>
            <p:nvPr/>
          </p:nvSpPr>
          <p:spPr>
            <a:xfrm>
              <a:off x="-296510" y="1611304"/>
              <a:ext cx="2276196" cy="769441"/>
            </a:xfrm>
            <a:prstGeom prst="rect">
              <a:avLst/>
            </a:prstGeom>
            <a:noFill/>
          </p:spPr>
          <p:txBody>
            <a:bodyPr wrap="square" lIns="0" tIns="0" rIns="0" bIns="0" rtlCol="0">
              <a:spAutoFit/>
            </a:bodyPr>
            <a:lstStyle/>
            <a:p>
              <a:pPr lvl="0" algn="r" defTabSz="914400">
                <a:spcBef>
                  <a:spcPct val="20000"/>
                </a:spcBef>
                <a:defRPr/>
              </a:pPr>
              <a:r>
                <a:rPr lang="en-US" sz="1000" dirty="0">
                  <a:solidFill>
                    <a:schemeClr val="tx1"/>
                  </a:solidFill>
                  <a:latin typeface="zihun70hao-lingyueheiti" panose="00000500000000000000" pitchFamily="2" charset="-122"/>
                  <a:ea typeface="字魂58号-创中黑" panose="00000500000000000000" pitchFamily="2" charset="-122"/>
                  <a:sym typeface="zihun70hao-lingyueheiti" panose="00000500000000000000" pitchFamily="2" charset="-122"/>
                </a:rPr>
                <a:t>Waste suitable for recycling and resource utilization, including waste glass, metal, plastic, paper, fabric, furniture, electrical and electronic products, and annual flowers and oranges, etc</a:t>
              </a:r>
              <a:r>
                <a:rPr lang="en-US" sz="1000" dirty="0">
                  <a:solidFill>
                    <a:schemeClr val="tx1">
                      <a:lumMod val="50000"/>
                      <a:lumOff val="50000"/>
                    </a:schemeClr>
                  </a:solidFill>
                  <a:latin typeface="zihun70hao-lingyueheiti" panose="00000500000000000000" pitchFamily="2" charset="-122"/>
                  <a:ea typeface="字魂58号-创中黑" panose="00000500000000000000" pitchFamily="2" charset="-122"/>
                  <a:sym typeface="zihun70hao-lingyueheiti" panose="00000500000000000000" pitchFamily="2" charset="-122"/>
                </a:rPr>
                <a:t>.</a:t>
              </a:r>
              <a:endParaRPr lang="en-US" sz="1000" dirty="0">
                <a:solidFill>
                  <a:schemeClr val="tx1">
                    <a:lumMod val="65000"/>
                    <a:lumOff val="35000"/>
                  </a:schemeClr>
                </a:solidFill>
                <a:latin typeface="zihun70hao-lingyueheiti" panose="00000500000000000000" pitchFamily="2" charset="-122"/>
                <a:ea typeface="字魂58号-创中黑" panose="00000500000000000000" pitchFamily="2" charset="-122"/>
                <a:sym typeface="zihun70hao-lingyueheiti" panose="00000500000000000000" pitchFamily="2" charset="-122"/>
              </a:endParaRPr>
            </a:p>
          </p:txBody>
        </p:sp>
        <p:sp>
          <p:nvSpPr>
            <p:cNvPr id="64" name="Rectangle 63">
              <a:extLst>
                <a:ext uri="{FF2B5EF4-FFF2-40B4-BE49-F238E27FC236}">
                  <a16:creationId xmlns:a16="http://schemas.microsoft.com/office/drawing/2014/main" id="{E72CC945-F09C-4D46-862A-23D2C2926611}"/>
                </a:ext>
              </a:extLst>
            </p:cNvPr>
            <p:cNvSpPr/>
            <p:nvPr/>
          </p:nvSpPr>
          <p:spPr>
            <a:xfrm>
              <a:off x="1027501" y="1363501"/>
              <a:ext cx="952184" cy="215444"/>
            </a:xfrm>
            <a:prstGeom prst="rect">
              <a:avLst/>
            </a:prstGeom>
          </p:spPr>
          <p:txBody>
            <a:bodyPr wrap="none" lIns="0" tIns="0" rIns="0" bIns="0">
              <a:spAutoFit/>
            </a:bodyPr>
            <a:lstStyle/>
            <a:p>
              <a:pPr algn="r"/>
              <a:r>
                <a:rPr lang="en-US" altLang="zh-CN" sz="1400" b="1" dirty="0">
                  <a:solidFill>
                    <a:schemeClr val="accent1"/>
                  </a:solidFill>
                  <a:latin typeface="zihun70hao-lingyueheiti" panose="00000500000000000000" pitchFamily="2" charset="-122"/>
                  <a:ea typeface="字魂58号-创中黑" panose="00000500000000000000" pitchFamily="2" charset="-122"/>
                  <a:sym typeface="zihun70hao-lingyueheiti" panose="00000500000000000000" pitchFamily="2" charset="-122"/>
                </a:rPr>
                <a:t>Recyclable</a:t>
              </a:r>
              <a:endParaRPr lang="en-US" sz="1400" b="1" dirty="0">
                <a:solidFill>
                  <a:schemeClr val="accent1"/>
                </a:solidFill>
                <a:latin typeface="zihun70hao-lingyueheiti" panose="00000500000000000000" pitchFamily="2" charset="-122"/>
                <a:ea typeface="字魂58号-创中黑" panose="00000500000000000000" pitchFamily="2" charset="-122"/>
                <a:sym typeface="zihun70hao-lingyueheiti" panose="00000500000000000000" pitchFamily="2" charset="-122"/>
              </a:endParaRPr>
            </a:p>
          </p:txBody>
        </p:sp>
      </p:grpSp>
      <p:sp>
        <p:nvSpPr>
          <p:cNvPr id="65" name="Text Placeholder 3">
            <a:extLst>
              <a:ext uri="{FF2B5EF4-FFF2-40B4-BE49-F238E27FC236}">
                <a16:creationId xmlns:a16="http://schemas.microsoft.com/office/drawing/2014/main" id="{0FF380FD-677D-43E5-A688-E7E3819217CE}"/>
              </a:ext>
            </a:extLst>
          </p:cNvPr>
          <p:cNvSpPr txBox="1">
            <a:spLocks/>
          </p:cNvSpPr>
          <p:nvPr/>
        </p:nvSpPr>
        <p:spPr>
          <a:xfrm>
            <a:off x="3134424" y="2776210"/>
            <a:ext cx="312586" cy="369332"/>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eaLnBrk="1" fontAlgn="auto" latinLnBrk="0" hangingPunct="1">
              <a:lnSpc>
                <a:spcPct val="100000"/>
              </a:lnSpc>
              <a:spcBef>
                <a:spcPct val="20000"/>
              </a:spcBef>
              <a:spcAft>
                <a:spcPts val="0"/>
              </a:spcAft>
              <a:buClrTx/>
              <a:buSzTx/>
              <a:buFont typeface="Arial" pitchFamily="34" charset="0"/>
              <a:buNone/>
              <a:tabLst/>
              <a:defRPr/>
            </a:pPr>
            <a:r>
              <a:rPr kumimoji="0" lang="en-US" sz="2400" i="0" u="none" strike="noStrike" kern="1200" cap="none" spc="0" normalizeH="0" baseline="0" noProof="0" dirty="0">
                <a:ln>
                  <a:noFill/>
                </a:ln>
                <a:solidFill>
                  <a:schemeClr val="bg1"/>
                </a:solidFill>
                <a:effectLst/>
                <a:uLnTx/>
                <a:uFillTx/>
                <a:latin typeface="zihun70hao-lingyueheiti" panose="00000500000000000000" pitchFamily="2" charset="-122"/>
                <a:ea typeface="字魂58号-创中黑" panose="00000500000000000000" pitchFamily="2" charset="-122"/>
                <a:sym typeface="zihun70hao-lingyueheiti" panose="00000500000000000000" pitchFamily="2" charset="-122"/>
              </a:rPr>
              <a:t>01</a:t>
            </a:r>
          </a:p>
        </p:txBody>
      </p:sp>
      <p:sp>
        <p:nvSpPr>
          <p:cNvPr id="66" name="Text Placeholder 3">
            <a:extLst>
              <a:ext uri="{FF2B5EF4-FFF2-40B4-BE49-F238E27FC236}">
                <a16:creationId xmlns:a16="http://schemas.microsoft.com/office/drawing/2014/main" id="{22A2D2B4-40B2-4FAD-B899-0585AB8309D2}"/>
              </a:ext>
            </a:extLst>
          </p:cNvPr>
          <p:cNvSpPr txBox="1">
            <a:spLocks/>
          </p:cNvSpPr>
          <p:nvPr/>
        </p:nvSpPr>
        <p:spPr>
          <a:xfrm>
            <a:off x="4294836" y="1386419"/>
            <a:ext cx="403957" cy="369332"/>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bg1"/>
                </a:solidFill>
                <a:latin typeface="zihun70hao-lingyueheiti" panose="00000500000000000000" pitchFamily="2" charset="-122"/>
                <a:ea typeface="字魂58号-创中黑" panose="00000500000000000000" pitchFamily="2" charset="-122"/>
                <a:sym typeface="zihun70hao-lingyueheiti" panose="00000500000000000000" pitchFamily="2" charset="-122"/>
              </a:rPr>
              <a:t>02</a:t>
            </a:r>
            <a:endParaRPr kumimoji="0" lang="en-US" sz="2400" i="0" u="none" strike="noStrike" kern="1200" cap="none" spc="0" normalizeH="0" baseline="0" noProof="0" dirty="0">
              <a:ln>
                <a:noFill/>
              </a:ln>
              <a:solidFill>
                <a:schemeClr val="bg1"/>
              </a:solidFill>
              <a:effectLst/>
              <a:uLnTx/>
              <a:uFillTx/>
              <a:latin typeface="zihun70hao-lingyueheiti" panose="00000500000000000000" pitchFamily="2" charset="-122"/>
              <a:ea typeface="字魂58号-创中黑" panose="00000500000000000000" pitchFamily="2" charset="-122"/>
              <a:sym typeface="zihun70hao-lingyueheiti" panose="00000500000000000000" pitchFamily="2" charset="-122"/>
            </a:endParaRPr>
          </a:p>
        </p:txBody>
      </p:sp>
      <p:sp>
        <p:nvSpPr>
          <p:cNvPr id="67" name="Text Placeholder 3">
            <a:extLst>
              <a:ext uri="{FF2B5EF4-FFF2-40B4-BE49-F238E27FC236}">
                <a16:creationId xmlns:a16="http://schemas.microsoft.com/office/drawing/2014/main" id="{C5D7E68F-5A70-460C-A43F-9595048F829A}"/>
              </a:ext>
            </a:extLst>
          </p:cNvPr>
          <p:cNvSpPr txBox="1">
            <a:spLocks/>
          </p:cNvSpPr>
          <p:nvPr/>
        </p:nvSpPr>
        <p:spPr>
          <a:xfrm>
            <a:off x="5680075" y="2610096"/>
            <a:ext cx="399148" cy="369332"/>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bg1"/>
                </a:solidFill>
                <a:latin typeface="zihun70hao-lingyueheiti" panose="00000500000000000000" pitchFamily="2" charset="-122"/>
                <a:ea typeface="字魂58号-创中黑" panose="00000500000000000000" pitchFamily="2" charset="-122"/>
                <a:sym typeface="zihun70hao-lingyueheiti" panose="00000500000000000000" pitchFamily="2" charset="-122"/>
              </a:rPr>
              <a:t>03</a:t>
            </a:r>
            <a:endParaRPr kumimoji="0" lang="en-US" sz="2400" i="0" u="none" strike="noStrike" kern="1200" cap="none" spc="0" normalizeH="0" baseline="0" noProof="0" dirty="0">
              <a:ln>
                <a:noFill/>
              </a:ln>
              <a:solidFill>
                <a:schemeClr val="bg1"/>
              </a:solidFill>
              <a:effectLst/>
              <a:uLnTx/>
              <a:uFillTx/>
              <a:latin typeface="zihun70hao-lingyueheiti" panose="00000500000000000000" pitchFamily="2" charset="-122"/>
              <a:ea typeface="字魂58号-创中黑" panose="00000500000000000000" pitchFamily="2" charset="-122"/>
              <a:sym typeface="zihun70hao-lingyueheiti" panose="00000500000000000000" pitchFamily="2" charset="-122"/>
            </a:endParaRPr>
          </a:p>
        </p:txBody>
      </p:sp>
      <p:sp>
        <p:nvSpPr>
          <p:cNvPr id="68" name="Text Placeholder 3">
            <a:extLst>
              <a:ext uri="{FF2B5EF4-FFF2-40B4-BE49-F238E27FC236}">
                <a16:creationId xmlns:a16="http://schemas.microsoft.com/office/drawing/2014/main" id="{F6BB5E65-42BE-4C16-A46E-0C246B0D64F7}"/>
              </a:ext>
            </a:extLst>
          </p:cNvPr>
          <p:cNvSpPr txBox="1">
            <a:spLocks/>
          </p:cNvSpPr>
          <p:nvPr/>
        </p:nvSpPr>
        <p:spPr>
          <a:xfrm>
            <a:off x="4472961" y="3955724"/>
            <a:ext cx="410369" cy="369332"/>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bg1"/>
                </a:solidFill>
                <a:latin typeface="zihun70hao-lingyueheiti" panose="00000500000000000000" pitchFamily="2" charset="-122"/>
                <a:ea typeface="字魂58号-创中黑" panose="00000500000000000000" pitchFamily="2" charset="-122"/>
                <a:sym typeface="zihun70hao-lingyueheiti" panose="00000500000000000000" pitchFamily="2" charset="-122"/>
              </a:rPr>
              <a:t>04</a:t>
            </a:r>
            <a:endParaRPr kumimoji="0" lang="en-US" sz="2400" i="0" u="none" strike="noStrike" kern="1200" cap="none" spc="0" normalizeH="0" baseline="0" noProof="0" dirty="0">
              <a:ln>
                <a:noFill/>
              </a:ln>
              <a:solidFill>
                <a:schemeClr val="bg1"/>
              </a:solidFill>
              <a:effectLst/>
              <a:uLnTx/>
              <a:uFillTx/>
              <a:latin typeface="zihun70hao-lingyueheiti" panose="00000500000000000000" pitchFamily="2" charset="-122"/>
              <a:ea typeface="字魂58号-创中黑" panose="00000500000000000000" pitchFamily="2" charset="-122"/>
              <a:sym typeface="zihun70hao-lingyueheiti" panose="00000500000000000000" pitchFamily="2" charset="-122"/>
            </a:endParaRPr>
          </a:p>
        </p:txBody>
      </p:sp>
      <p:pic>
        <p:nvPicPr>
          <p:cNvPr id="69" name="Picture 68">
            <a:extLst>
              <a:ext uri="{FF2B5EF4-FFF2-40B4-BE49-F238E27FC236}">
                <a16:creationId xmlns:a16="http://schemas.microsoft.com/office/drawing/2014/main" id="{5D9A65B6-C040-4D7D-A07F-BE0481F9CEB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847" t="63394" r="62391" b="14844"/>
          <a:stretch/>
        </p:blipFill>
        <p:spPr>
          <a:xfrm>
            <a:off x="3370598" y="1716692"/>
            <a:ext cx="731520" cy="731520"/>
          </a:xfrm>
          <a:prstGeom prst="ellipse">
            <a:avLst/>
          </a:prstGeom>
        </p:spPr>
      </p:pic>
      <p:pic>
        <p:nvPicPr>
          <p:cNvPr id="70" name="Picture 69">
            <a:extLst>
              <a:ext uri="{FF2B5EF4-FFF2-40B4-BE49-F238E27FC236}">
                <a16:creationId xmlns:a16="http://schemas.microsoft.com/office/drawing/2014/main" id="{77CB94F8-F46A-47A8-B97B-31072F42C45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63577" t="15905" r="18079" b="65751"/>
          <a:stretch/>
        </p:blipFill>
        <p:spPr>
          <a:xfrm>
            <a:off x="4987486" y="3317004"/>
            <a:ext cx="731520" cy="731520"/>
          </a:xfrm>
          <a:prstGeom prst="ellipse">
            <a:avLst/>
          </a:prstGeom>
        </p:spPr>
      </p:pic>
      <p:pic>
        <p:nvPicPr>
          <p:cNvPr id="71" name="Picture 70">
            <a:extLst>
              <a:ext uri="{FF2B5EF4-FFF2-40B4-BE49-F238E27FC236}">
                <a16:creationId xmlns:a16="http://schemas.microsoft.com/office/drawing/2014/main" id="{FD4FEFAD-32D9-4989-A67A-703CACD9A03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6175" t="14732" r="62324" b="63850"/>
          <a:stretch/>
        </p:blipFill>
        <p:spPr>
          <a:xfrm>
            <a:off x="3370598" y="3275520"/>
            <a:ext cx="734269" cy="731520"/>
          </a:xfrm>
          <a:prstGeom prst="ellipse">
            <a:avLst/>
          </a:prstGeom>
        </p:spPr>
      </p:pic>
      <p:pic>
        <p:nvPicPr>
          <p:cNvPr id="72" name="Picture 71">
            <a:extLst>
              <a:ext uri="{FF2B5EF4-FFF2-40B4-BE49-F238E27FC236}">
                <a16:creationId xmlns:a16="http://schemas.microsoft.com/office/drawing/2014/main" id="{67BC5E1D-7549-42C4-B080-1F07EE5BA4DC}"/>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61920" t="63471" r="16952" b="15400"/>
          <a:stretch/>
        </p:blipFill>
        <p:spPr>
          <a:xfrm>
            <a:off x="4987486" y="1716692"/>
            <a:ext cx="731520" cy="731520"/>
          </a:xfrm>
          <a:prstGeom prst="ellipse">
            <a:avLst/>
          </a:prstGeom>
        </p:spPr>
      </p:pic>
      <p:sp>
        <p:nvSpPr>
          <p:cNvPr id="73" name="Rectangle 59">
            <a:extLst>
              <a:ext uri="{FF2B5EF4-FFF2-40B4-BE49-F238E27FC236}">
                <a16:creationId xmlns:a16="http://schemas.microsoft.com/office/drawing/2014/main" id="{B09FE813-3DB9-4F28-92C1-7F534A00E311}"/>
              </a:ext>
            </a:extLst>
          </p:cNvPr>
          <p:cNvSpPr/>
          <p:nvPr/>
        </p:nvSpPr>
        <p:spPr>
          <a:xfrm>
            <a:off x="1590824" y="1355641"/>
            <a:ext cx="1305504" cy="215444"/>
          </a:xfrm>
          <a:prstGeom prst="rect">
            <a:avLst/>
          </a:prstGeom>
        </p:spPr>
        <p:txBody>
          <a:bodyPr wrap="square" lIns="0" tIns="0" rIns="0" bIns="0">
            <a:spAutoFit/>
          </a:bodyPr>
          <a:lstStyle/>
          <a:p>
            <a:pPr algn="r"/>
            <a:r>
              <a:rPr lang="en-US" b="1" dirty="0">
                <a:solidFill>
                  <a:srgbClr val="92D050"/>
                </a:solidFill>
                <a:latin typeface="zihun70hao-lingyueheiti" panose="00000500000000000000" pitchFamily="2" charset="-122"/>
                <a:ea typeface="字魂58号-创中黑" panose="00000500000000000000" pitchFamily="2" charset="-122"/>
                <a:sym typeface="zihun70hao-lingyueheiti" panose="00000500000000000000" pitchFamily="2" charset="-122"/>
              </a:rPr>
              <a:t>Kitchen W</a:t>
            </a:r>
            <a:r>
              <a:rPr lang="en-US" altLang="zh-CN" b="1" dirty="0">
                <a:solidFill>
                  <a:srgbClr val="92D050"/>
                </a:solidFill>
                <a:latin typeface="zihun70hao-lingyueheiti" panose="00000500000000000000" pitchFamily="2" charset="-122"/>
                <a:ea typeface="字魂58号-创中黑" panose="00000500000000000000" pitchFamily="2" charset="-122"/>
                <a:sym typeface="zihun70hao-lingyueheiti" panose="00000500000000000000" pitchFamily="2" charset="-122"/>
              </a:rPr>
              <a:t>ast</a:t>
            </a:r>
            <a:r>
              <a:rPr lang="en-US" b="1" dirty="0">
                <a:solidFill>
                  <a:srgbClr val="92D050"/>
                </a:solidFill>
                <a:latin typeface="zihun70hao-lingyueheiti" panose="00000500000000000000" pitchFamily="2" charset="-122"/>
                <a:ea typeface="字魂58号-创中黑" panose="00000500000000000000" pitchFamily="2" charset="-122"/>
                <a:sym typeface="zihun70hao-lingyueheiti" panose="00000500000000000000" pitchFamily="2" charset="-122"/>
              </a:rPr>
              <a:t>e</a:t>
            </a:r>
            <a:endParaRPr lang="en-US" sz="1400" b="1" dirty="0">
              <a:solidFill>
                <a:srgbClr val="92D050"/>
              </a:solidFill>
              <a:latin typeface="zihun70hao-lingyueheiti" panose="00000500000000000000" pitchFamily="2" charset="-122"/>
              <a:ea typeface="字魂58号-创中黑" panose="00000500000000000000" pitchFamily="2" charset="-122"/>
              <a:sym typeface="zihun70hao-lingyueheiti" panose="00000500000000000000" pitchFamily="2" charset="-122"/>
            </a:endParaRPr>
          </a:p>
        </p:txBody>
      </p:sp>
      <p:sp>
        <p:nvSpPr>
          <p:cNvPr id="77" name="Title 6">
            <a:extLst>
              <a:ext uri="{FF2B5EF4-FFF2-40B4-BE49-F238E27FC236}">
                <a16:creationId xmlns:a16="http://schemas.microsoft.com/office/drawing/2014/main" id="{BB65B8E4-57A3-4B6E-A873-78AE205E0897}"/>
              </a:ext>
            </a:extLst>
          </p:cNvPr>
          <p:cNvSpPr txBox="1">
            <a:spLocks/>
          </p:cNvSpPr>
          <p:nvPr/>
        </p:nvSpPr>
        <p:spPr>
          <a:xfrm>
            <a:off x="1763333" y="433517"/>
            <a:ext cx="5638800" cy="35352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tLang="zh-CN" sz="2400" b="1">
                <a:latin typeface="zihun70hao-lingyueheiti" panose="00000500000000000000" pitchFamily="2" charset="-122"/>
                <a:ea typeface="字魂58号-创中黑" panose="00000500000000000000" pitchFamily="2" charset="-122"/>
                <a:sym typeface="zihun70hao-lingyueheiti" panose="00000500000000000000" pitchFamily="2" charset="-122"/>
              </a:rPr>
              <a:t>Classification</a:t>
            </a:r>
            <a:r>
              <a:rPr lang="zh-CN" altLang="en-US" sz="2400" b="1">
                <a:latin typeface="zihun70hao-lingyueheiti" panose="00000500000000000000" pitchFamily="2" charset="-122"/>
                <a:ea typeface="字魂58号-创中黑" panose="00000500000000000000" pitchFamily="2" charset="-122"/>
                <a:sym typeface="zihun70hao-lingyueheiti" panose="00000500000000000000" pitchFamily="2" charset="-122"/>
              </a:rPr>
              <a:t> </a:t>
            </a:r>
            <a:r>
              <a:rPr lang="en-US" altLang="zh-CN" sz="2400" b="1">
                <a:latin typeface="zihun70hao-lingyueheiti" panose="00000500000000000000" pitchFamily="2" charset="-122"/>
                <a:ea typeface="字魂58号-创中黑" panose="00000500000000000000" pitchFamily="2" charset="-122"/>
                <a:sym typeface="zihun70hao-lingyueheiti" panose="00000500000000000000" pitchFamily="2" charset="-122"/>
              </a:rPr>
              <a:t>Rule</a:t>
            </a:r>
            <a:endParaRPr lang="en-US" sz="2400" b="1" dirty="0">
              <a:latin typeface="zihun70hao-lingyueheiti" panose="00000500000000000000" pitchFamily="2" charset="-122"/>
              <a:ea typeface="字魂58号-创中黑" panose="00000500000000000000" pitchFamily="2" charset="-122"/>
              <a:sym typeface="zihun70hao-lingyueheiti" panose="00000500000000000000" pitchFamily="2" charset="-122"/>
            </a:endParaRPr>
          </a:p>
        </p:txBody>
      </p:sp>
    </p:spTree>
    <p:extLst>
      <p:ext uri="{BB962C8B-B14F-4D97-AF65-F5344CB8AC3E}">
        <p14:creationId xmlns:p14="http://schemas.microsoft.com/office/powerpoint/2010/main" val="366834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1000" fill="hold"/>
                                        <p:tgtEl>
                                          <p:spTgt spid="47"/>
                                        </p:tgtEl>
                                        <p:attrNameLst>
                                          <p:attrName>ppt_x</p:attrName>
                                        </p:attrNameLst>
                                      </p:cBhvr>
                                      <p:tavLst>
                                        <p:tav tm="0">
                                          <p:val>
                                            <p:strVal val="0-#ppt_w/2"/>
                                          </p:val>
                                        </p:tav>
                                        <p:tav tm="100000">
                                          <p:val>
                                            <p:strVal val="#ppt_x"/>
                                          </p:val>
                                        </p:tav>
                                      </p:tavLst>
                                    </p:anim>
                                    <p:anim calcmode="lin" valueType="num">
                                      <p:cBhvr additive="base">
                                        <p:cTn id="8" dur="1000" fill="hold"/>
                                        <p:tgtEl>
                                          <p:spTgt spid="47"/>
                                        </p:tgtEl>
                                        <p:attrNameLst>
                                          <p:attrName>ppt_y</p:attrName>
                                        </p:attrNameLst>
                                      </p:cBhvr>
                                      <p:tavLst>
                                        <p:tav tm="0">
                                          <p:val>
                                            <p:strVal val="#ppt_y"/>
                                          </p:val>
                                        </p:tav>
                                        <p:tav tm="100000">
                                          <p:val>
                                            <p:strVal val="#ppt_y"/>
                                          </p:val>
                                        </p:tav>
                                      </p:tavLst>
                                    </p:anim>
                                  </p:childTnLst>
                                </p:cTn>
                              </p:par>
                              <p:par>
                                <p:cTn id="9" presetID="2" presetClass="entr" presetSubtype="1" accel="50000" decel="50000"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1000" fill="hold"/>
                                        <p:tgtEl>
                                          <p:spTgt spid="50"/>
                                        </p:tgtEl>
                                        <p:attrNameLst>
                                          <p:attrName>ppt_x</p:attrName>
                                        </p:attrNameLst>
                                      </p:cBhvr>
                                      <p:tavLst>
                                        <p:tav tm="0">
                                          <p:val>
                                            <p:strVal val="#ppt_x"/>
                                          </p:val>
                                        </p:tav>
                                        <p:tav tm="100000">
                                          <p:val>
                                            <p:strVal val="#ppt_x"/>
                                          </p:val>
                                        </p:tav>
                                      </p:tavLst>
                                    </p:anim>
                                    <p:anim calcmode="lin" valueType="num">
                                      <p:cBhvr additive="base">
                                        <p:cTn id="12" dur="1000" fill="hold"/>
                                        <p:tgtEl>
                                          <p:spTgt spid="50"/>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2" accel="50000" decel="50000" fill="hold" nodeType="afterEffect">
                                  <p:stCondLst>
                                    <p:cond delay="0"/>
                                  </p:stCondLst>
                                  <p:childTnLst>
                                    <p:set>
                                      <p:cBhvr>
                                        <p:cTn id="15" dur="1" fill="hold">
                                          <p:stCondLst>
                                            <p:cond delay="0"/>
                                          </p:stCondLst>
                                        </p:cTn>
                                        <p:tgtEl>
                                          <p:spTgt spid="41"/>
                                        </p:tgtEl>
                                        <p:attrNameLst>
                                          <p:attrName>style.visibility</p:attrName>
                                        </p:attrNameLst>
                                      </p:cBhvr>
                                      <p:to>
                                        <p:strVal val="visible"/>
                                      </p:to>
                                    </p:set>
                                    <p:anim calcmode="lin" valueType="num">
                                      <p:cBhvr additive="base">
                                        <p:cTn id="16" dur="1000" fill="hold"/>
                                        <p:tgtEl>
                                          <p:spTgt spid="41"/>
                                        </p:tgtEl>
                                        <p:attrNameLst>
                                          <p:attrName>ppt_x</p:attrName>
                                        </p:attrNameLst>
                                      </p:cBhvr>
                                      <p:tavLst>
                                        <p:tav tm="0">
                                          <p:val>
                                            <p:strVal val="1+#ppt_w/2"/>
                                          </p:val>
                                        </p:tav>
                                        <p:tav tm="100000">
                                          <p:val>
                                            <p:strVal val="#ppt_x"/>
                                          </p:val>
                                        </p:tav>
                                      </p:tavLst>
                                    </p:anim>
                                    <p:anim calcmode="lin" valueType="num">
                                      <p:cBhvr additive="base">
                                        <p:cTn id="17" dur="1000" fill="hold"/>
                                        <p:tgtEl>
                                          <p:spTgt spid="41"/>
                                        </p:tgtEl>
                                        <p:attrNameLst>
                                          <p:attrName>ppt_y</p:attrName>
                                        </p:attrNameLst>
                                      </p:cBhvr>
                                      <p:tavLst>
                                        <p:tav tm="0">
                                          <p:val>
                                            <p:strVal val="#ppt_y"/>
                                          </p:val>
                                        </p:tav>
                                        <p:tav tm="100000">
                                          <p:val>
                                            <p:strVal val="#ppt_y"/>
                                          </p:val>
                                        </p:tav>
                                      </p:tavLst>
                                    </p:anim>
                                  </p:childTnLst>
                                </p:cTn>
                              </p:par>
                              <p:par>
                                <p:cTn id="18" presetID="2" presetClass="entr" presetSubtype="4" accel="50000" decel="50000" fill="hold" nodeType="with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1000" fill="hold"/>
                                        <p:tgtEl>
                                          <p:spTgt spid="44"/>
                                        </p:tgtEl>
                                        <p:attrNameLst>
                                          <p:attrName>ppt_x</p:attrName>
                                        </p:attrNameLst>
                                      </p:cBhvr>
                                      <p:tavLst>
                                        <p:tav tm="0">
                                          <p:val>
                                            <p:strVal val="#ppt_x"/>
                                          </p:val>
                                        </p:tav>
                                        <p:tav tm="100000">
                                          <p:val>
                                            <p:strVal val="#ppt_x"/>
                                          </p:val>
                                        </p:tav>
                                      </p:tavLst>
                                    </p:anim>
                                    <p:anim calcmode="lin" valueType="num">
                                      <p:cBhvr additive="base">
                                        <p:cTn id="21" dur="1000" fill="hold"/>
                                        <p:tgtEl>
                                          <p:spTgt spid="44"/>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53" presetClass="entr" presetSubtype="0" fill="hold" grpId="0" nodeType="afterEffect">
                                  <p:stCondLst>
                                    <p:cond delay="0"/>
                                  </p:stCondLst>
                                  <p:childTnLst>
                                    <p:set>
                                      <p:cBhvr>
                                        <p:cTn id="24" dur="1" fill="hold">
                                          <p:stCondLst>
                                            <p:cond delay="0"/>
                                          </p:stCondLst>
                                        </p:cTn>
                                        <p:tgtEl>
                                          <p:spTgt spid="65"/>
                                        </p:tgtEl>
                                        <p:attrNameLst>
                                          <p:attrName>style.visibility</p:attrName>
                                        </p:attrNameLst>
                                      </p:cBhvr>
                                      <p:to>
                                        <p:strVal val="visible"/>
                                      </p:to>
                                    </p:set>
                                    <p:anim calcmode="lin" valueType="num">
                                      <p:cBhvr>
                                        <p:cTn id="25" dur="500" fill="hold"/>
                                        <p:tgtEl>
                                          <p:spTgt spid="65"/>
                                        </p:tgtEl>
                                        <p:attrNameLst>
                                          <p:attrName>ppt_w</p:attrName>
                                        </p:attrNameLst>
                                      </p:cBhvr>
                                      <p:tavLst>
                                        <p:tav tm="0">
                                          <p:val>
                                            <p:fltVal val="0"/>
                                          </p:val>
                                        </p:tav>
                                        <p:tav tm="100000">
                                          <p:val>
                                            <p:strVal val="#ppt_w"/>
                                          </p:val>
                                        </p:tav>
                                      </p:tavLst>
                                    </p:anim>
                                    <p:anim calcmode="lin" valueType="num">
                                      <p:cBhvr>
                                        <p:cTn id="26" dur="500" fill="hold"/>
                                        <p:tgtEl>
                                          <p:spTgt spid="65"/>
                                        </p:tgtEl>
                                        <p:attrNameLst>
                                          <p:attrName>ppt_h</p:attrName>
                                        </p:attrNameLst>
                                      </p:cBhvr>
                                      <p:tavLst>
                                        <p:tav tm="0">
                                          <p:val>
                                            <p:fltVal val="0"/>
                                          </p:val>
                                        </p:tav>
                                        <p:tav tm="100000">
                                          <p:val>
                                            <p:strVal val="#ppt_h"/>
                                          </p:val>
                                        </p:tav>
                                      </p:tavLst>
                                    </p:anim>
                                    <p:animEffect transition="in" filter="fade">
                                      <p:cBhvr>
                                        <p:cTn id="27" dur="500"/>
                                        <p:tgtEl>
                                          <p:spTgt spid="65"/>
                                        </p:tgtEl>
                                      </p:cBhvr>
                                    </p:animEffect>
                                  </p:childTnLst>
                                </p:cTn>
                              </p:par>
                            </p:childTnLst>
                          </p:cTn>
                        </p:par>
                        <p:par>
                          <p:cTn id="28" fill="hold">
                            <p:stCondLst>
                              <p:cond delay="2500"/>
                            </p:stCondLst>
                            <p:childTnLst>
                              <p:par>
                                <p:cTn id="29" presetID="53" presetClass="entr" presetSubtype="0" fill="hold" grpId="0" nodeType="afterEffect">
                                  <p:stCondLst>
                                    <p:cond delay="0"/>
                                  </p:stCondLst>
                                  <p:childTnLst>
                                    <p:set>
                                      <p:cBhvr>
                                        <p:cTn id="30" dur="1" fill="hold">
                                          <p:stCondLst>
                                            <p:cond delay="0"/>
                                          </p:stCondLst>
                                        </p:cTn>
                                        <p:tgtEl>
                                          <p:spTgt spid="66"/>
                                        </p:tgtEl>
                                        <p:attrNameLst>
                                          <p:attrName>style.visibility</p:attrName>
                                        </p:attrNameLst>
                                      </p:cBhvr>
                                      <p:to>
                                        <p:strVal val="visible"/>
                                      </p:to>
                                    </p:set>
                                    <p:anim calcmode="lin" valueType="num">
                                      <p:cBhvr>
                                        <p:cTn id="31" dur="500" fill="hold"/>
                                        <p:tgtEl>
                                          <p:spTgt spid="66"/>
                                        </p:tgtEl>
                                        <p:attrNameLst>
                                          <p:attrName>ppt_w</p:attrName>
                                        </p:attrNameLst>
                                      </p:cBhvr>
                                      <p:tavLst>
                                        <p:tav tm="0">
                                          <p:val>
                                            <p:fltVal val="0"/>
                                          </p:val>
                                        </p:tav>
                                        <p:tav tm="100000">
                                          <p:val>
                                            <p:strVal val="#ppt_w"/>
                                          </p:val>
                                        </p:tav>
                                      </p:tavLst>
                                    </p:anim>
                                    <p:anim calcmode="lin" valueType="num">
                                      <p:cBhvr>
                                        <p:cTn id="32" dur="500" fill="hold"/>
                                        <p:tgtEl>
                                          <p:spTgt spid="66"/>
                                        </p:tgtEl>
                                        <p:attrNameLst>
                                          <p:attrName>ppt_h</p:attrName>
                                        </p:attrNameLst>
                                      </p:cBhvr>
                                      <p:tavLst>
                                        <p:tav tm="0">
                                          <p:val>
                                            <p:fltVal val="0"/>
                                          </p:val>
                                        </p:tav>
                                        <p:tav tm="100000">
                                          <p:val>
                                            <p:strVal val="#ppt_h"/>
                                          </p:val>
                                        </p:tav>
                                      </p:tavLst>
                                    </p:anim>
                                    <p:animEffect transition="in" filter="fade">
                                      <p:cBhvr>
                                        <p:cTn id="33" dur="500"/>
                                        <p:tgtEl>
                                          <p:spTgt spid="66"/>
                                        </p:tgtEl>
                                      </p:cBhvr>
                                    </p:animEffect>
                                  </p:childTnLst>
                                </p:cTn>
                              </p:par>
                            </p:childTnLst>
                          </p:cTn>
                        </p:par>
                        <p:par>
                          <p:cTn id="34" fill="hold">
                            <p:stCondLst>
                              <p:cond delay="3000"/>
                            </p:stCondLst>
                            <p:childTnLst>
                              <p:par>
                                <p:cTn id="35" presetID="53" presetClass="entr" presetSubtype="0" fill="hold" grpId="0" nodeType="afterEffect">
                                  <p:stCondLst>
                                    <p:cond delay="0"/>
                                  </p:stCondLst>
                                  <p:childTnLst>
                                    <p:set>
                                      <p:cBhvr>
                                        <p:cTn id="36" dur="1" fill="hold">
                                          <p:stCondLst>
                                            <p:cond delay="0"/>
                                          </p:stCondLst>
                                        </p:cTn>
                                        <p:tgtEl>
                                          <p:spTgt spid="67"/>
                                        </p:tgtEl>
                                        <p:attrNameLst>
                                          <p:attrName>style.visibility</p:attrName>
                                        </p:attrNameLst>
                                      </p:cBhvr>
                                      <p:to>
                                        <p:strVal val="visible"/>
                                      </p:to>
                                    </p:set>
                                    <p:anim calcmode="lin" valueType="num">
                                      <p:cBhvr>
                                        <p:cTn id="37" dur="500" fill="hold"/>
                                        <p:tgtEl>
                                          <p:spTgt spid="67"/>
                                        </p:tgtEl>
                                        <p:attrNameLst>
                                          <p:attrName>ppt_w</p:attrName>
                                        </p:attrNameLst>
                                      </p:cBhvr>
                                      <p:tavLst>
                                        <p:tav tm="0">
                                          <p:val>
                                            <p:fltVal val="0"/>
                                          </p:val>
                                        </p:tav>
                                        <p:tav tm="100000">
                                          <p:val>
                                            <p:strVal val="#ppt_w"/>
                                          </p:val>
                                        </p:tav>
                                      </p:tavLst>
                                    </p:anim>
                                    <p:anim calcmode="lin" valueType="num">
                                      <p:cBhvr>
                                        <p:cTn id="38" dur="500" fill="hold"/>
                                        <p:tgtEl>
                                          <p:spTgt spid="67"/>
                                        </p:tgtEl>
                                        <p:attrNameLst>
                                          <p:attrName>ppt_h</p:attrName>
                                        </p:attrNameLst>
                                      </p:cBhvr>
                                      <p:tavLst>
                                        <p:tav tm="0">
                                          <p:val>
                                            <p:fltVal val="0"/>
                                          </p:val>
                                        </p:tav>
                                        <p:tav tm="100000">
                                          <p:val>
                                            <p:strVal val="#ppt_h"/>
                                          </p:val>
                                        </p:tav>
                                      </p:tavLst>
                                    </p:anim>
                                    <p:animEffect transition="in" filter="fade">
                                      <p:cBhvr>
                                        <p:cTn id="39" dur="500"/>
                                        <p:tgtEl>
                                          <p:spTgt spid="67"/>
                                        </p:tgtEl>
                                      </p:cBhvr>
                                    </p:animEffect>
                                  </p:childTnLst>
                                </p:cTn>
                              </p:par>
                            </p:childTnLst>
                          </p:cTn>
                        </p:par>
                        <p:par>
                          <p:cTn id="40" fill="hold">
                            <p:stCondLst>
                              <p:cond delay="3500"/>
                            </p:stCondLst>
                            <p:childTnLst>
                              <p:par>
                                <p:cTn id="41" presetID="53" presetClass="entr" presetSubtype="0" fill="hold" grpId="0" nodeType="afterEffect">
                                  <p:stCondLst>
                                    <p:cond delay="0"/>
                                  </p:stCondLst>
                                  <p:childTnLst>
                                    <p:set>
                                      <p:cBhvr>
                                        <p:cTn id="42" dur="1" fill="hold">
                                          <p:stCondLst>
                                            <p:cond delay="0"/>
                                          </p:stCondLst>
                                        </p:cTn>
                                        <p:tgtEl>
                                          <p:spTgt spid="68"/>
                                        </p:tgtEl>
                                        <p:attrNameLst>
                                          <p:attrName>style.visibility</p:attrName>
                                        </p:attrNameLst>
                                      </p:cBhvr>
                                      <p:to>
                                        <p:strVal val="visible"/>
                                      </p:to>
                                    </p:set>
                                    <p:anim calcmode="lin" valueType="num">
                                      <p:cBhvr>
                                        <p:cTn id="43" dur="500" fill="hold"/>
                                        <p:tgtEl>
                                          <p:spTgt spid="68"/>
                                        </p:tgtEl>
                                        <p:attrNameLst>
                                          <p:attrName>ppt_w</p:attrName>
                                        </p:attrNameLst>
                                      </p:cBhvr>
                                      <p:tavLst>
                                        <p:tav tm="0">
                                          <p:val>
                                            <p:fltVal val="0"/>
                                          </p:val>
                                        </p:tav>
                                        <p:tav tm="100000">
                                          <p:val>
                                            <p:strVal val="#ppt_w"/>
                                          </p:val>
                                        </p:tav>
                                      </p:tavLst>
                                    </p:anim>
                                    <p:anim calcmode="lin" valueType="num">
                                      <p:cBhvr>
                                        <p:cTn id="44" dur="500" fill="hold"/>
                                        <p:tgtEl>
                                          <p:spTgt spid="68"/>
                                        </p:tgtEl>
                                        <p:attrNameLst>
                                          <p:attrName>ppt_h</p:attrName>
                                        </p:attrNameLst>
                                      </p:cBhvr>
                                      <p:tavLst>
                                        <p:tav tm="0">
                                          <p:val>
                                            <p:fltVal val="0"/>
                                          </p:val>
                                        </p:tav>
                                        <p:tav tm="100000">
                                          <p:val>
                                            <p:strVal val="#ppt_h"/>
                                          </p:val>
                                        </p:tav>
                                      </p:tavLst>
                                    </p:anim>
                                    <p:animEffect transition="in" filter="fade">
                                      <p:cBhvr>
                                        <p:cTn id="45" dur="500"/>
                                        <p:tgtEl>
                                          <p:spTgt spid="68"/>
                                        </p:tgtEl>
                                      </p:cBhvr>
                                    </p:animEffect>
                                  </p:childTnLst>
                                </p:cTn>
                              </p:par>
                            </p:childTnLst>
                          </p:cTn>
                        </p:par>
                        <p:par>
                          <p:cTn id="46" fill="hold">
                            <p:stCondLst>
                              <p:cond delay="4000"/>
                            </p:stCondLst>
                            <p:childTnLst>
                              <p:par>
                                <p:cTn id="47" presetID="18" presetClass="entr" presetSubtype="12" fill="hold" nodeType="after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strips(downLeft)">
                                      <p:cBhvr>
                                        <p:cTn id="49" dur="500"/>
                                        <p:tgtEl>
                                          <p:spTgt spid="35"/>
                                        </p:tgtEl>
                                      </p:cBhvr>
                                    </p:animEffect>
                                  </p:childTnLst>
                                </p:cTn>
                              </p:par>
                              <p:par>
                                <p:cTn id="50" presetID="2" presetClass="entr" presetSubtype="8" accel="50000" decel="50000" fill="hold" nodeType="withEffect">
                                  <p:stCondLst>
                                    <p:cond delay="0"/>
                                  </p:stCondLst>
                                  <p:childTnLst>
                                    <p:set>
                                      <p:cBhvr>
                                        <p:cTn id="51" dur="1" fill="hold">
                                          <p:stCondLst>
                                            <p:cond delay="0"/>
                                          </p:stCondLst>
                                        </p:cTn>
                                        <p:tgtEl>
                                          <p:spTgt spid="62"/>
                                        </p:tgtEl>
                                        <p:attrNameLst>
                                          <p:attrName>style.visibility</p:attrName>
                                        </p:attrNameLst>
                                      </p:cBhvr>
                                      <p:to>
                                        <p:strVal val="visible"/>
                                      </p:to>
                                    </p:set>
                                    <p:anim calcmode="lin" valueType="num">
                                      <p:cBhvr additive="base">
                                        <p:cTn id="52" dur="500" fill="hold"/>
                                        <p:tgtEl>
                                          <p:spTgt spid="62"/>
                                        </p:tgtEl>
                                        <p:attrNameLst>
                                          <p:attrName>ppt_x</p:attrName>
                                        </p:attrNameLst>
                                      </p:cBhvr>
                                      <p:tavLst>
                                        <p:tav tm="0">
                                          <p:val>
                                            <p:strVal val="0-#ppt_w/2"/>
                                          </p:val>
                                        </p:tav>
                                        <p:tav tm="100000">
                                          <p:val>
                                            <p:strVal val="#ppt_x"/>
                                          </p:val>
                                        </p:tav>
                                      </p:tavLst>
                                    </p:anim>
                                    <p:anim calcmode="lin" valueType="num">
                                      <p:cBhvr additive="base">
                                        <p:cTn id="53" dur="500" fill="hold"/>
                                        <p:tgtEl>
                                          <p:spTgt spid="62"/>
                                        </p:tgtEl>
                                        <p:attrNameLst>
                                          <p:attrName>ppt_y</p:attrName>
                                        </p:attrNameLst>
                                      </p:cBhvr>
                                      <p:tavLst>
                                        <p:tav tm="0">
                                          <p:val>
                                            <p:strVal val="#ppt_y"/>
                                          </p:val>
                                        </p:tav>
                                        <p:tav tm="100000">
                                          <p:val>
                                            <p:strVal val="#ppt_y"/>
                                          </p:val>
                                        </p:tav>
                                      </p:tavLst>
                                    </p:anim>
                                  </p:childTnLst>
                                </p:cTn>
                              </p:par>
                            </p:childTnLst>
                          </p:cTn>
                        </p:par>
                        <p:par>
                          <p:cTn id="54" fill="hold">
                            <p:stCondLst>
                              <p:cond delay="4500"/>
                            </p:stCondLst>
                            <p:childTnLst>
                              <p:par>
                                <p:cTn id="55" presetID="18" presetClass="entr" presetSubtype="12" fill="hold" nodeType="after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strips(downLeft)">
                                      <p:cBhvr>
                                        <p:cTn id="57" dur="500"/>
                                        <p:tgtEl>
                                          <p:spTgt spid="29"/>
                                        </p:tgtEl>
                                      </p:cBhvr>
                                    </p:animEffect>
                                  </p:childTnLst>
                                </p:cTn>
                              </p:par>
                            </p:childTnLst>
                          </p:cTn>
                        </p:par>
                        <p:par>
                          <p:cTn id="58" fill="hold">
                            <p:stCondLst>
                              <p:cond delay="5000"/>
                            </p:stCondLst>
                            <p:childTnLst>
                              <p:par>
                                <p:cTn id="59" presetID="18" presetClass="entr" presetSubtype="6" fill="hold" nodeType="after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strips(downRight)">
                                      <p:cBhvr>
                                        <p:cTn id="61" dur="500"/>
                                        <p:tgtEl>
                                          <p:spTgt spid="32"/>
                                        </p:tgtEl>
                                      </p:cBhvr>
                                    </p:animEffect>
                                  </p:childTnLst>
                                </p:cTn>
                              </p:par>
                              <p:par>
                                <p:cTn id="62" presetID="2" presetClass="entr" presetSubtype="2" accel="50000" decel="50000" fill="hold" nodeType="withEffect">
                                  <p:stCondLst>
                                    <p:cond delay="0"/>
                                  </p:stCondLst>
                                  <p:childTnLst>
                                    <p:set>
                                      <p:cBhvr>
                                        <p:cTn id="63" dur="1" fill="hold">
                                          <p:stCondLst>
                                            <p:cond delay="0"/>
                                          </p:stCondLst>
                                        </p:cTn>
                                        <p:tgtEl>
                                          <p:spTgt spid="58"/>
                                        </p:tgtEl>
                                        <p:attrNameLst>
                                          <p:attrName>style.visibility</p:attrName>
                                        </p:attrNameLst>
                                      </p:cBhvr>
                                      <p:to>
                                        <p:strVal val="visible"/>
                                      </p:to>
                                    </p:set>
                                    <p:anim calcmode="lin" valueType="num">
                                      <p:cBhvr additive="base">
                                        <p:cTn id="64" dur="500" fill="hold"/>
                                        <p:tgtEl>
                                          <p:spTgt spid="58"/>
                                        </p:tgtEl>
                                        <p:attrNameLst>
                                          <p:attrName>ppt_x</p:attrName>
                                        </p:attrNameLst>
                                      </p:cBhvr>
                                      <p:tavLst>
                                        <p:tav tm="0">
                                          <p:val>
                                            <p:strVal val="1+#ppt_w/2"/>
                                          </p:val>
                                        </p:tav>
                                        <p:tav tm="100000">
                                          <p:val>
                                            <p:strVal val="#ppt_x"/>
                                          </p:val>
                                        </p:tav>
                                      </p:tavLst>
                                    </p:anim>
                                    <p:anim calcmode="lin" valueType="num">
                                      <p:cBhvr additive="base">
                                        <p:cTn id="65" dur="500" fill="hold"/>
                                        <p:tgtEl>
                                          <p:spTgt spid="58"/>
                                        </p:tgtEl>
                                        <p:attrNameLst>
                                          <p:attrName>ppt_y</p:attrName>
                                        </p:attrNameLst>
                                      </p:cBhvr>
                                      <p:tavLst>
                                        <p:tav tm="0">
                                          <p:val>
                                            <p:strVal val="#ppt_y"/>
                                          </p:val>
                                        </p:tav>
                                        <p:tav tm="100000">
                                          <p:val>
                                            <p:strVal val="#ppt_y"/>
                                          </p:val>
                                        </p:tav>
                                      </p:tavLst>
                                    </p:anim>
                                  </p:childTnLst>
                                </p:cTn>
                              </p:par>
                            </p:childTnLst>
                          </p:cTn>
                        </p:par>
                        <p:par>
                          <p:cTn id="66" fill="hold">
                            <p:stCondLst>
                              <p:cond delay="5500"/>
                            </p:stCondLst>
                            <p:childTnLst>
                              <p:par>
                                <p:cTn id="67" presetID="18" presetClass="entr" presetSubtype="3" fill="hold" nodeType="after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strips(upRight)">
                                      <p:cBhvr>
                                        <p:cTn id="69" dur="500"/>
                                        <p:tgtEl>
                                          <p:spTgt spid="38"/>
                                        </p:tgtEl>
                                      </p:cBhvr>
                                    </p:animEffect>
                                  </p:childTnLst>
                                </p:cTn>
                              </p:par>
                              <p:par>
                                <p:cTn id="70" presetID="2" presetClass="entr" presetSubtype="2" accel="50000" decel="50000" fill="hold" nodeType="withEffect">
                                  <p:stCondLst>
                                    <p:cond delay="0"/>
                                  </p:stCondLst>
                                  <p:childTnLst>
                                    <p:set>
                                      <p:cBhvr>
                                        <p:cTn id="71" dur="1" fill="hold">
                                          <p:stCondLst>
                                            <p:cond delay="0"/>
                                          </p:stCondLst>
                                        </p:cTn>
                                        <p:tgtEl>
                                          <p:spTgt spid="55"/>
                                        </p:tgtEl>
                                        <p:attrNameLst>
                                          <p:attrName>style.visibility</p:attrName>
                                        </p:attrNameLst>
                                      </p:cBhvr>
                                      <p:to>
                                        <p:strVal val="visible"/>
                                      </p:to>
                                    </p:set>
                                    <p:anim calcmode="lin" valueType="num">
                                      <p:cBhvr additive="base">
                                        <p:cTn id="72" dur="500" fill="hold"/>
                                        <p:tgtEl>
                                          <p:spTgt spid="55"/>
                                        </p:tgtEl>
                                        <p:attrNameLst>
                                          <p:attrName>ppt_x</p:attrName>
                                        </p:attrNameLst>
                                      </p:cBhvr>
                                      <p:tavLst>
                                        <p:tav tm="0">
                                          <p:val>
                                            <p:strVal val="1+#ppt_w/2"/>
                                          </p:val>
                                        </p:tav>
                                        <p:tav tm="100000">
                                          <p:val>
                                            <p:strVal val="#ppt_x"/>
                                          </p:val>
                                        </p:tav>
                                      </p:tavLst>
                                    </p:anim>
                                    <p:anim calcmode="lin" valueType="num">
                                      <p:cBhvr additive="base">
                                        <p:cTn id="73" dur="50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6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grpSp>
        <p:nvGrpSpPr>
          <p:cNvPr id="204" name="Google Shape;204;p29"/>
          <p:cNvGrpSpPr/>
          <p:nvPr/>
        </p:nvGrpSpPr>
        <p:grpSpPr>
          <a:xfrm>
            <a:off x="2786285" y="627534"/>
            <a:ext cx="3571431" cy="3180603"/>
            <a:chOff x="3186113" y="530112"/>
            <a:chExt cx="2625725" cy="2338387"/>
          </a:xfrm>
        </p:grpSpPr>
        <p:sp>
          <p:nvSpPr>
            <p:cNvPr id="205" name="Google Shape;205;p29"/>
            <p:cNvSpPr/>
            <p:nvPr/>
          </p:nvSpPr>
          <p:spPr>
            <a:xfrm>
              <a:off x="3338513" y="693625"/>
              <a:ext cx="2320925" cy="1635125"/>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 name="Google Shape;206;p29"/>
            <p:cNvSpPr/>
            <p:nvPr/>
          </p:nvSpPr>
          <p:spPr>
            <a:xfrm>
              <a:off x="3186113" y="530112"/>
              <a:ext cx="2625725" cy="1895475"/>
            </a:xfrm>
            <a:custGeom>
              <a:avLst/>
              <a:gdLst/>
              <a:ahLst/>
              <a:cxnLst/>
              <a:rect l="l" t="t" r="r" b="b"/>
              <a:pathLst>
                <a:path w="432" h="312" extrusionOk="0">
                  <a:moveTo>
                    <a:pt x="397" y="0"/>
                  </a:moveTo>
                  <a:cubicBezTo>
                    <a:pt x="33" y="0"/>
                    <a:pt x="33" y="0"/>
                    <a:pt x="33" y="0"/>
                  </a:cubicBezTo>
                  <a:cubicBezTo>
                    <a:pt x="15" y="0"/>
                    <a:pt x="0" y="16"/>
                    <a:pt x="0" y="35"/>
                  </a:cubicBezTo>
                  <a:cubicBezTo>
                    <a:pt x="0" y="276"/>
                    <a:pt x="0" y="276"/>
                    <a:pt x="0" y="276"/>
                  </a:cubicBezTo>
                  <a:cubicBezTo>
                    <a:pt x="0" y="295"/>
                    <a:pt x="15" y="312"/>
                    <a:pt x="33" y="312"/>
                  </a:cubicBezTo>
                  <a:cubicBezTo>
                    <a:pt x="397" y="312"/>
                    <a:pt x="397" y="312"/>
                    <a:pt x="397" y="312"/>
                  </a:cubicBezTo>
                  <a:cubicBezTo>
                    <a:pt x="416" y="312"/>
                    <a:pt x="432" y="295"/>
                    <a:pt x="432" y="276"/>
                  </a:cubicBezTo>
                  <a:cubicBezTo>
                    <a:pt x="432" y="35"/>
                    <a:pt x="432" y="35"/>
                    <a:pt x="432" y="35"/>
                  </a:cubicBezTo>
                  <a:cubicBezTo>
                    <a:pt x="432" y="16"/>
                    <a:pt x="416" y="0"/>
                    <a:pt x="397" y="0"/>
                  </a:cubicBezTo>
                  <a:close/>
                  <a:moveTo>
                    <a:pt x="408" y="284"/>
                  </a:moveTo>
                  <a:cubicBezTo>
                    <a:pt x="24" y="284"/>
                    <a:pt x="24" y="284"/>
                    <a:pt x="24" y="284"/>
                  </a:cubicBezTo>
                  <a:cubicBezTo>
                    <a:pt x="24" y="28"/>
                    <a:pt x="24" y="28"/>
                    <a:pt x="24" y="28"/>
                  </a:cubicBezTo>
                  <a:cubicBezTo>
                    <a:pt x="408" y="28"/>
                    <a:pt x="408" y="28"/>
                    <a:pt x="408" y="28"/>
                  </a:cubicBezTo>
                  <a:lnTo>
                    <a:pt x="408" y="284"/>
                  </a:lnTo>
                  <a:close/>
                </a:path>
              </a:pathLst>
            </a:custGeom>
            <a:solidFill>
              <a:srgbClr val="1C2B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29"/>
            <p:cNvSpPr/>
            <p:nvPr/>
          </p:nvSpPr>
          <p:spPr>
            <a:xfrm>
              <a:off x="3867150" y="2546237"/>
              <a:ext cx="1257300" cy="322262"/>
            </a:xfrm>
            <a:custGeom>
              <a:avLst/>
              <a:gdLst/>
              <a:ahLst/>
              <a:cxnLst/>
              <a:rect l="l" t="t" r="r" b="b"/>
              <a:pathLst>
                <a:path w="207" h="53" extrusionOk="0">
                  <a:moveTo>
                    <a:pt x="163" y="35"/>
                  </a:moveTo>
                  <a:cubicBezTo>
                    <a:pt x="207" y="35"/>
                    <a:pt x="207" y="35"/>
                    <a:pt x="207" y="35"/>
                  </a:cubicBezTo>
                  <a:cubicBezTo>
                    <a:pt x="207" y="53"/>
                    <a:pt x="207" y="53"/>
                    <a:pt x="207" y="53"/>
                  </a:cubicBezTo>
                  <a:cubicBezTo>
                    <a:pt x="0" y="53"/>
                    <a:pt x="0" y="53"/>
                    <a:pt x="0" y="53"/>
                  </a:cubicBezTo>
                  <a:cubicBezTo>
                    <a:pt x="0" y="35"/>
                    <a:pt x="0" y="35"/>
                    <a:pt x="0" y="35"/>
                  </a:cubicBezTo>
                  <a:cubicBezTo>
                    <a:pt x="44" y="35"/>
                    <a:pt x="44" y="35"/>
                    <a:pt x="44" y="35"/>
                  </a:cubicBezTo>
                  <a:cubicBezTo>
                    <a:pt x="48" y="31"/>
                    <a:pt x="53" y="24"/>
                    <a:pt x="58" y="11"/>
                  </a:cubicBezTo>
                  <a:cubicBezTo>
                    <a:pt x="58" y="11"/>
                    <a:pt x="61" y="1"/>
                    <a:pt x="66" y="0"/>
                  </a:cubicBezTo>
                  <a:cubicBezTo>
                    <a:pt x="69" y="0"/>
                    <a:pt x="86" y="0"/>
                    <a:pt x="104" y="0"/>
                  </a:cubicBezTo>
                  <a:cubicBezTo>
                    <a:pt x="121" y="0"/>
                    <a:pt x="138" y="0"/>
                    <a:pt x="141" y="0"/>
                  </a:cubicBezTo>
                  <a:cubicBezTo>
                    <a:pt x="146" y="1"/>
                    <a:pt x="149" y="11"/>
                    <a:pt x="149" y="11"/>
                  </a:cubicBezTo>
                  <a:cubicBezTo>
                    <a:pt x="154" y="24"/>
                    <a:pt x="159" y="31"/>
                    <a:pt x="163" y="35"/>
                  </a:cubicBezTo>
                  <a:close/>
                </a:path>
              </a:pathLst>
            </a:custGeom>
            <a:solidFill>
              <a:srgbClr val="464F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29"/>
            <p:cNvSpPr/>
            <p:nvPr/>
          </p:nvSpPr>
          <p:spPr>
            <a:xfrm>
              <a:off x="4340225" y="2546237"/>
              <a:ext cx="784225" cy="322262"/>
            </a:xfrm>
            <a:custGeom>
              <a:avLst/>
              <a:gdLst/>
              <a:ahLst/>
              <a:cxnLst/>
              <a:rect l="l" t="t" r="r" b="b"/>
              <a:pathLst>
                <a:path w="129" h="53" extrusionOk="0">
                  <a:moveTo>
                    <a:pt x="85" y="35"/>
                  </a:moveTo>
                  <a:cubicBezTo>
                    <a:pt x="81" y="31"/>
                    <a:pt x="76" y="24"/>
                    <a:pt x="71" y="11"/>
                  </a:cubicBezTo>
                  <a:cubicBezTo>
                    <a:pt x="71" y="11"/>
                    <a:pt x="68" y="1"/>
                    <a:pt x="63" y="0"/>
                  </a:cubicBezTo>
                  <a:cubicBezTo>
                    <a:pt x="60" y="0"/>
                    <a:pt x="43" y="0"/>
                    <a:pt x="26" y="0"/>
                  </a:cubicBezTo>
                  <a:cubicBezTo>
                    <a:pt x="16" y="0"/>
                    <a:pt x="7" y="0"/>
                    <a:pt x="0" y="0"/>
                  </a:cubicBezTo>
                  <a:cubicBezTo>
                    <a:pt x="21" y="15"/>
                    <a:pt x="41" y="33"/>
                    <a:pt x="59" y="53"/>
                  </a:cubicBezTo>
                  <a:cubicBezTo>
                    <a:pt x="129" y="53"/>
                    <a:pt x="129" y="53"/>
                    <a:pt x="129" y="53"/>
                  </a:cubicBezTo>
                  <a:cubicBezTo>
                    <a:pt x="129" y="35"/>
                    <a:pt x="129" y="35"/>
                    <a:pt x="129" y="35"/>
                  </a:cubicBezTo>
                  <a:lnTo>
                    <a:pt x="85" y="35"/>
                  </a:lnTo>
                  <a:close/>
                </a:path>
              </a:pathLst>
            </a:custGeom>
            <a:solidFill>
              <a:srgbClr val="1C2B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10" name="Google Shape;210;p29"/>
          <p:cNvSpPr/>
          <p:nvPr/>
        </p:nvSpPr>
        <p:spPr>
          <a:xfrm>
            <a:off x="2086092" y="3881629"/>
            <a:ext cx="4963178" cy="584775"/>
          </a:xfrm>
          <a:prstGeom prst="rect">
            <a:avLst/>
          </a:prstGeom>
          <a:noFill/>
          <a:ln>
            <a:noFill/>
          </a:ln>
        </p:spPr>
        <p:txBody>
          <a:bodyPr spcFirstLastPara="1" wrap="square" lIns="91425" tIns="45700" rIns="91425" bIns="45700" anchor="t" anchorCtr="0">
            <a:noAutofit/>
          </a:bodyPr>
          <a:lstStyle/>
          <a:p>
            <a:pPr lvl="0" algn="ctr"/>
            <a:r>
              <a:rPr lang="en-US" sz="2800" b="1" dirty="0"/>
              <a:t>Exploratory</a:t>
            </a:r>
            <a:r>
              <a:rPr lang="en-US" sz="3200" b="1" dirty="0"/>
              <a:t> data analysis</a:t>
            </a:r>
            <a:endParaRPr sz="3200" b="1" dirty="0">
              <a:solidFill>
                <a:srgbClr val="1C2B38"/>
              </a:solidFill>
              <a:latin typeface="Calibri"/>
              <a:ea typeface="Calibri"/>
              <a:cs typeface="Calibri"/>
              <a:sym typeface="Calibri"/>
            </a:endParaRPr>
          </a:p>
        </p:txBody>
      </p:sp>
      <p:sp>
        <p:nvSpPr>
          <p:cNvPr id="10" name="矩形 34">
            <a:extLst>
              <a:ext uri="{FF2B5EF4-FFF2-40B4-BE49-F238E27FC236}">
                <a16:creationId xmlns:a16="http://schemas.microsoft.com/office/drawing/2014/main" id="{D5432D30-F4E5-6046-AFE4-22F22D354C0C}"/>
              </a:ext>
            </a:extLst>
          </p:cNvPr>
          <p:cNvSpPr/>
          <p:nvPr/>
        </p:nvSpPr>
        <p:spPr>
          <a:xfrm>
            <a:off x="3343140" y="1287955"/>
            <a:ext cx="2457724" cy="1200329"/>
          </a:xfrm>
          <a:prstGeom prst="rect">
            <a:avLst/>
          </a:prstGeom>
        </p:spPr>
        <p:txBody>
          <a:bodyPr wrap="none">
            <a:spAutoFit/>
          </a:bodyPr>
          <a:lstStyle/>
          <a:p>
            <a:pPr algn="ctr"/>
            <a:r>
              <a:rPr lang="en-US" altLang="zh-CN" sz="7200" b="1" dirty="0">
                <a:solidFill>
                  <a:schemeClr val="accent1"/>
                </a:solidFill>
                <a:latin typeface="Calibri" panose="020F0502020204030204" pitchFamily="34" charset="0"/>
                <a:ea typeface="Arial Unicode MS" pitchFamily="34" charset="-122"/>
                <a:cs typeface="Calibri" panose="020F0502020204030204" pitchFamily="34" charset="0"/>
              </a:rPr>
              <a:t>Part</a:t>
            </a:r>
            <a:r>
              <a:rPr lang="zh-CN" altLang="en-US" sz="7200" b="1" dirty="0">
                <a:solidFill>
                  <a:schemeClr val="accent1"/>
                </a:solidFill>
                <a:latin typeface="Calibri" panose="020F0502020204030204" pitchFamily="34" charset="0"/>
                <a:ea typeface="Arial Unicode MS" pitchFamily="34" charset="-122"/>
                <a:cs typeface="Calibri" panose="020F0502020204030204" pitchFamily="34" charset="0"/>
              </a:rPr>
              <a:t> </a:t>
            </a:r>
            <a:r>
              <a:rPr lang="en-US" altLang="zh-CN" sz="7200" b="1" dirty="0">
                <a:solidFill>
                  <a:schemeClr val="accent1"/>
                </a:solidFill>
                <a:latin typeface="Calibri" panose="020F0502020204030204" pitchFamily="34" charset="0"/>
                <a:ea typeface="Arial Unicode MS" pitchFamily="34" charset="-122"/>
                <a:cs typeface="Calibri" panose="020F0502020204030204" pitchFamily="34" charset="0"/>
              </a:rPr>
              <a:t>2</a:t>
            </a:r>
            <a:endParaRPr lang="zh-CN" altLang="en-US" sz="1200" dirty="0">
              <a:solidFill>
                <a:schemeClr val="accent1"/>
              </a:solidFill>
              <a:latin typeface="Calibri" panose="020F0502020204030204" pitchFamily="34" charset="0"/>
              <a:ea typeface="Arial Unicode MS" pitchFamily="34" charset="-122"/>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46"/>
          <p:cNvSpPr txBox="1">
            <a:spLocks noGrp="1"/>
          </p:cNvSpPr>
          <p:nvPr>
            <p:ph type="sldNum" idx="12"/>
          </p:nvPr>
        </p:nvSpPr>
        <p:spPr>
          <a:xfrm>
            <a:off x="7649248" y="261670"/>
            <a:ext cx="2133600" cy="274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827" name="Google Shape;827;p46"/>
          <p:cNvSpPr/>
          <p:nvPr/>
        </p:nvSpPr>
        <p:spPr>
          <a:xfrm>
            <a:off x="283464" y="286512"/>
            <a:ext cx="155400" cy="4572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828" name="Google Shape;828;p46"/>
          <p:cNvCxnSpPr/>
          <p:nvPr/>
        </p:nvCxnSpPr>
        <p:spPr>
          <a:xfrm>
            <a:off x="502920" y="286512"/>
            <a:ext cx="0" cy="457200"/>
          </a:xfrm>
          <a:prstGeom prst="straightConnector1">
            <a:avLst/>
          </a:prstGeom>
          <a:noFill/>
          <a:ln w="38100" cap="flat" cmpd="sng">
            <a:solidFill>
              <a:schemeClr val="accent2"/>
            </a:solidFill>
            <a:prstDash val="solid"/>
            <a:round/>
            <a:headEnd type="none" w="sm" len="sm"/>
            <a:tailEnd type="none" w="sm" len="sm"/>
          </a:ln>
        </p:spPr>
      </p:cxnSp>
      <p:sp>
        <p:nvSpPr>
          <p:cNvPr id="26" name="Google Shape;858;p47">
            <a:extLst>
              <a:ext uri="{FF2B5EF4-FFF2-40B4-BE49-F238E27FC236}">
                <a16:creationId xmlns:a16="http://schemas.microsoft.com/office/drawing/2014/main" id="{23F58FE4-D06B-42CA-BC44-0F9A85CB1A93}"/>
              </a:ext>
            </a:extLst>
          </p:cNvPr>
          <p:cNvSpPr/>
          <p:nvPr/>
        </p:nvSpPr>
        <p:spPr>
          <a:xfrm>
            <a:off x="512210" y="196070"/>
            <a:ext cx="3181957" cy="54764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US" sz="3200" b="1" dirty="0">
                <a:solidFill>
                  <a:schemeClr val="accent2"/>
                </a:solidFill>
                <a:latin typeface="Arimo"/>
                <a:ea typeface="Arimo"/>
                <a:cs typeface="Arimo"/>
                <a:sym typeface="Arimo"/>
              </a:rPr>
              <a:t>D</a:t>
            </a:r>
            <a:r>
              <a:rPr lang="en-US" altLang="zh-CN" sz="3200" b="1" dirty="0">
                <a:solidFill>
                  <a:schemeClr val="accent2"/>
                </a:solidFill>
                <a:latin typeface="Arimo"/>
                <a:ea typeface="Arimo"/>
                <a:cs typeface="Arimo"/>
                <a:sym typeface="Arimo"/>
              </a:rPr>
              <a:t>ata</a:t>
            </a:r>
            <a:endParaRPr sz="3200" b="1" dirty="0">
              <a:solidFill>
                <a:schemeClr val="accent2"/>
              </a:solidFill>
              <a:latin typeface="Arimo"/>
              <a:ea typeface="Arimo"/>
              <a:cs typeface="Arimo"/>
              <a:sym typeface="Arimo"/>
            </a:endParaRPr>
          </a:p>
        </p:txBody>
      </p:sp>
      <p:sp>
        <p:nvSpPr>
          <p:cNvPr id="19" name="Google Shape;276;p32">
            <a:extLst>
              <a:ext uri="{FF2B5EF4-FFF2-40B4-BE49-F238E27FC236}">
                <a16:creationId xmlns:a16="http://schemas.microsoft.com/office/drawing/2014/main" id="{B74ED568-DB83-41E2-B6A5-8DB33288B28C}"/>
              </a:ext>
            </a:extLst>
          </p:cNvPr>
          <p:cNvSpPr txBox="1"/>
          <p:nvPr/>
        </p:nvSpPr>
        <p:spPr>
          <a:xfrm>
            <a:off x="3463315" y="1009684"/>
            <a:ext cx="2908104" cy="55399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 sz="3000" b="1" dirty="0">
                <a:solidFill>
                  <a:srgbClr val="1C2B38"/>
                </a:solidFill>
                <a:latin typeface="Calibri"/>
                <a:ea typeface="Calibri"/>
                <a:cs typeface="Calibri"/>
                <a:sym typeface="Calibri"/>
              </a:rPr>
              <a:t>Training Set</a:t>
            </a:r>
            <a:endParaRPr sz="3000" b="1" dirty="0">
              <a:solidFill>
                <a:srgbClr val="1C2B38"/>
              </a:solidFill>
              <a:latin typeface="Calibri"/>
              <a:ea typeface="Calibri"/>
              <a:cs typeface="Calibri"/>
              <a:sym typeface="Calibri"/>
            </a:endParaRPr>
          </a:p>
        </p:txBody>
      </p:sp>
      <p:sp>
        <p:nvSpPr>
          <p:cNvPr id="20" name="Google Shape;277;p32">
            <a:extLst>
              <a:ext uri="{FF2B5EF4-FFF2-40B4-BE49-F238E27FC236}">
                <a16:creationId xmlns:a16="http://schemas.microsoft.com/office/drawing/2014/main" id="{77B5D8CF-4D48-4E64-B083-7B8EE5A208C0}"/>
              </a:ext>
            </a:extLst>
          </p:cNvPr>
          <p:cNvSpPr/>
          <p:nvPr/>
        </p:nvSpPr>
        <p:spPr>
          <a:xfrm>
            <a:off x="3051016" y="1547021"/>
            <a:ext cx="3190493" cy="1077218"/>
          </a:xfrm>
          <a:prstGeom prst="rect">
            <a:avLst/>
          </a:prstGeom>
          <a:noFill/>
          <a:ln>
            <a:noFill/>
          </a:ln>
        </p:spPr>
        <p:txBody>
          <a:bodyPr spcFirstLastPara="1" wrap="square" lIns="91425" tIns="45700" rIns="91425" bIns="45700" anchor="t" anchorCtr="0">
            <a:noAutofit/>
          </a:bodyPr>
          <a:lstStyle/>
          <a:p>
            <a:pPr lvl="0" algn="just"/>
            <a:r>
              <a:rPr lang="en-US" altLang="zh-CN" sz="1200" dirty="0">
                <a:latin typeface="+mn-lt"/>
              </a:rPr>
              <a:t>Format:</a:t>
            </a:r>
          </a:p>
          <a:p>
            <a:pPr lvl="0" algn="just"/>
            <a:r>
              <a:rPr lang="zh-CN" altLang="zh-CN" sz="1200" dirty="0">
                <a:latin typeface="+mn-lt"/>
              </a:rPr>
              <a:t>garbage images </a:t>
            </a:r>
            <a:r>
              <a:rPr lang="en-US" altLang="zh-CN" sz="1200" dirty="0">
                <a:latin typeface="+mn-lt"/>
              </a:rPr>
              <a:t>(.jpg)</a:t>
            </a:r>
          </a:p>
          <a:p>
            <a:pPr lvl="0" algn="just"/>
            <a:r>
              <a:rPr lang="zh-CN" altLang="zh-CN" sz="1200" dirty="0">
                <a:latin typeface="+mn-lt"/>
              </a:rPr>
              <a:t>and corresponding label files (.txt</a:t>
            </a:r>
            <a:r>
              <a:rPr lang="zh-CN" altLang="zh-CN" sz="1600" dirty="0">
                <a:latin typeface="+mn-lt"/>
              </a:rPr>
              <a:t>)</a:t>
            </a:r>
            <a:endParaRPr lang="en-US" altLang="zh-CN" sz="1600" dirty="0">
              <a:latin typeface="+mn-lt"/>
            </a:endParaRPr>
          </a:p>
          <a:p>
            <a:pPr lvl="0" algn="just"/>
            <a:r>
              <a:rPr lang="en-US" sz="1200" dirty="0">
                <a:solidFill>
                  <a:srgbClr val="1C2B38"/>
                </a:solidFill>
                <a:latin typeface="+mn-lt"/>
                <a:ea typeface="Calibri"/>
                <a:cs typeface="Calibri"/>
                <a:sym typeface="Calibri"/>
              </a:rPr>
              <a:t>Source:</a:t>
            </a:r>
          </a:p>
          <a:p>
            <a:pPr lvl="0" algn="just"/>
            <a:r>
              <a:rPr lang="zh-CN" altLang="zh-CN" sz="1050" u="sng" dirty="0">
                <a:latin typeface="+mn-lt"/>
              </a:rPr>
              <a:t>https://modelarts-competitions.obs.cn-north-1.myhuaweicloud.com/garbage_classify/dataset/garbage_classify.zip</a:t>
            </a:r>
            <a:r>
              <a:rPr lang="zh-CN" altLang="zh-CN" sz="1050" dirty="0">
                <a:latin typeface="+mn-lt"/>
              </a:rPr>
              <a:t> </a:t>
            </a:r>
            <a:endParaRPr sz="1050" dirty="0">
              <a:solidFill>
                <a:srgbClr val="1C2B38"/>
              </a:solidFill>
              <a:latin typeface="+mn-lt"/>
              <a:ea typeface="Calibri"/>
              <a:cs typeface="Calibri"/>
              <a:sym typeface="Calibri"/>
            </a:endParaRPr>
          </a:p>
        </p:txBody>
      </p:sp>
      <p:sp>
        <p:nvSpPr>
          <p:cNvPr id="21" name="Google Shape;278;p32">
            <a:extLst>
              <a:ext uri="{FF2B5EF4-FFF2-40B4-BE49-F238E27FC236}">
                <a16:creationId xmlns:a16="http://schemas.microsoft.com/office/drawing/2014/main" id="{FC9C3874-0167-46DC-82A0-77B23CB2908F}"/>
              </a:ext>
            </a:extLst>
          </p:cNvPr>
          <p:cNvSpPr/>
          <p:nvPr/>
        </p:nvSpPr>
        <p:spPr>
          <a:xfrm>
            <a:off x="3094364" y="3542529"/>
            <a:ext cx="3190493" cy="1077218"/>
          </a:xfrm>
          <a:prstGeom prst="rect">
            <a:avLst/>
          </a:prstGeom>
          <a:noFill/>
          <a:ln>
            <a:noFill/>
          </a:ln>
        </p:spPr>
        <p:txBody>
          <a:bodyPr spcFirstLastPara="1" wrap="square" lIns="91425" tIns="45700" rIns="91425" bIns="45700" anchor="t" anchorCtr="0">
            <a:noAutofit/>
          </a:bodyPr>
          <a:lstStyle/>
          <a:p>
            <a:pPr lvl="0" algn="just"/>
            <a:r>
              <a:rPr lang="en-US" altLang="zh-CN" sz="1200" dirty="0">
                <a:latin typeface="+mn-lt"/>
              </a:rPr>
              <a:t>Format:</a:t>
            </a:r>
          </a:p>
          <a:p>
            <a:pPr lvl="0" algn="just"/>
            <a:r>
              <a:rPr lang="en-US" altLang="zh-CN" sz="1200" dirty="0">
                <a:latin typeface="+mn-lt"/>
              </a:rPr>
              <a:t>garbage images (.jpg)</a:t>
            </a:r>
          </a:p>
          <a:p>
            <a:pPr lvl="0" algn="just"/>
            <a:r>
              <a:rPr lang="en-US" altLang="zh-CN" sz="1200" dirty="0">
                <a:latin typeface="+mn-lt"/>
              </a:rPr>
              <a:t>and corresponding label files (.txt)</a:t>
            </a:r>
          </a:p>
          <a:p>
            <a:pPr lvl="0" algn="just"/>
            <a:r>
              <a:rPr lang="en-US" altLang="zh-CN" sz="1050" dirty="0">
                <a:solidFill>
                  <a:srgbClr val="1C2B38"/>
                </a:solidFill>
                <a:latin typeface="+mn-lt"/>
                <a:ea typeface="Calibri"/>
                <a:cs typeface="Calibri"/>
                <a:sym typeface="Calibri"/>
              </a:rPr>
              <a:t>Source:</a:t>
            </a:r>
          </a:p>
          <a:p>
            <a:pPr lvl="0" algn="just"/>
            <a:r>
              <a:rPr lang="zh-CN" altLang="zh-CN" sz="1050" u="sng" dirty="0">
                <a:latin typeface="+mn-lt"/>
              </a:rPr>
              <a:t>https://pan.baidu.com/s/1SulD2MqZx_U891JXeI2-2g</a:t>
            </a:r>
            <a:r>
              <a:rPr lang="zh-CN" altLang="zh-CN" sz="1050" dirty="0">
                <a:latin typeface="+mn-lt"/>
              </a:rPr>
              <a:t> password: epgs </a:t>
            </a:r>
            <a:endParaRPr lang="en-US" altLang="zh-CN" sz="1050" dirty="0">
              <a:solidFill>
                <a:srgbClr val="1C2B38"/>
              </a:solidFill>
              <a:latin typeface="+mn-lt"/>
              <a:ea typeface="Calibri"/>
              <a:cs typeface="Calibri"/>
              <a:sym typeface="Calibri"/>
            </a:endParaRPr>
          </a:p>
        </p:txBody>
      </p:sp>
      <p:cxnSp>
        <p:nvCxnSpPr>
          <p:cNvPr id="22" name="Google Shape;279;p32">
            <a:extLst>
              <a:ext uri="{FF2B5EF4-FFF2-40B4-BE49-F238E27FC236}">
                <a16:creationId xmlns:a16="http://schemas.microsoft.com/office/drawing/2014/main" id="{0A5A09B9-4124-41EE-ACC6-CF2FA1F5FF7E}"/>
              </a:ext>
            </a:extLst>
          </p:cNvPr>
          <p:cNvCxnSpPr/>
          <p:nvPr/>
        </p:nvCxnSpPr>
        <p:spPr>
          <a:xfrm>
            <a:off x="3151359" y="2972575"/>
            <a:ext cx="2985341" cy="0"/>
          </a:xfrm>
          <a:prstGeom prst="straightConnector1">
            <a:avLst/>
          </a:prstGeom>
          <a:noFill/>
          <a:ln w="9525" cap="flat" cmpd="sng">
            <a:solidFill>
              <a:srgbClr val="152C34"/>
            </a:solidFill>
            <a:prstDash val="dash"/>
            <a:round/>
            <a:headEnd type="none" w="sm" len="sm"/>
            <a:tailEnd type="none" w="sm" len="sm"/>
          </a:ln>
        </p:spPr>
      </p:cxnSp>
      <p:sp>
        <p:nvSpPr>
          <p:cNvPr id="23" name="Google Shape;280;p32">
            <a:extLst>
              <a:ext uri="{FF2B5EF4-FFF2-40B4-BE49-F238E27FC236}">
                <a16:creationId xmlns:a16="http://schemas.microsoft.com/office/drawing/2014/main" id="{54288444-F4F8-4533-B23F-A1026928843C}"/>
              </a:ext>
            </a:extLst>
          </p:cNvPr>
          <p:cNvSpPr/>
          <p:nvPr/>
        </p:nvSpPr>
        <p:spPr>
          <a:xfrm>
            <a:off x="963749" y="2284050"/>
            <a:ext cx="428960" cy="584779"/>
          </a:xfrm>
          <a:custGeom>
            <a:avLst/>
            <a:gdLst/>
            <a:ahLst/>
            <a:cxnLst/>
            <a:rect l="l" t="t" r="r" b="b"/>
            <a:pathLst>
              <a:path w="99" h="135" extrusionOk="0">
                <a:moveTo>
                  <a:pt x="24" y="49"/>
                </a:moveTo>
                <a:cubicBezTo>
                  <a:pt x="0" y="49"/>
                  <a:pt x="0" y="49"/>
                  <a:pt x="0" y="49"/>
                </a:cubicBezTo>
                <a:cubicBezTo>
                  <a:pt x="50" y="0"/>
                  <a:pt x="50" y="0"/>
                  <a:pt x="50" y="0"/>
                </a:cubicBezTo>
                <a:cubicBezTo>
                  <a:pt x="99" y="49"/>
                  <a:pt x="99" y="49"/>
                  <a:pt x="99" y="49"/>
                </a:cubicBezTo>
                <a:cubicBezTo>
                  <a:pt x="75" y="49"/>
                  <a:pt x="75" y="49"/>
                  <a:pt x="75" y="49"/>
                </a:cubicBezTo>
                <a:cubicBezTo>
                  <a:pt x="75" y="110"/>
                  <a:pt x="75" y="110"/>
                  <a:pt x="75" y="110"/>
                </a:cubicBezTo>
                <a:cubicBezTo>
                  <a:pt x="75" y="110"/>
                  <a:pt x="75" y="110"/>
                  <a:pt x="75" y="110"/>
                </a:cubicBezTo>
                <a:cubicBezTo>
                  <a:pt x="75" y="124"/>
                  <a:pt x="63" y="135"/>
                  <a:pt x="49" y="135"/>
                </a:cubicBezTo>
                <a:cubicBezTo>
                  <a:pt x="35" y="135"/>
                  <a:pt x="24" y="124"/>
                  <a:pt x="24" y="110"/>
                </a:cubicBezTo>
                <a:cubicBezTo>
                  <a:pt x="24" y="110"/>
                  <a:pt x="24" y="110"/>
                  <a:pt x="24" y="110"/>
                </a:cubicBezTo>
                <a:cubicBezTo>
                  <a:pt x="24" y="110"/>
                  <a:pt x="24" y="110"/>
                  <a:pt x="24" y="110"/>
                </a:cubicBezTo>
                <a:lnTo>
                  <a:pt x="24" y="4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 name="Google Shape;281;p32">
            <a:extLst>
              <a:ext uri="{FF2B5EF4-FFF2-40B4-BE49-F238E27FC236}">
                <a16:creationId xmlns:a16="http://schemas.microsoft.com/office/drawing/2014/main" id="{78FC960B-0A7E-41E3-A16E-049A6068B2F0}"/>
              </a:ext>
            </a:extLst>
          </p:cNvPr>
          <p:cNvSpPr/>
          <p:nvPr/>
        </p:nvSpPr>
        <p:spPr>
          <a:xfrm>
            <a:off x="833595" y="2586523"/>
            <a:ext cx="434460" cy="581113"/>
          </a:xfrm>
          <a:custGeom>
            <a:avLst/>
            <a:gdLst/>
            <a:ahLst/>
            <a:cxnLst/>
            <a:rect l="l" t="t" r="r" b="b"/>
            <a:pathLst>
              <a:path w="100" h="134" extrusionOk="0">
                <a:moveTo>
                  <a:pt x="43" y="41"/>
                </a:moveTo>
                <a:cubicBezTo>
                  <a:pt x="43" y="0"/>
                  <a:pt x="43" y="0"/>
                  <a:pt x="43" y="0"/>
                </a:cubicBezTo>
                <a:cubicBezTo>
                  <a:pt x="33" y="3"/>
                  <a:pt x="25" y="12"/>
                  <a:pt x="25" y="24"/>
                </a:cubicBezTo>
                <a:cubicBezTo>
                  <a:pt x="25" y="85"/>
                  <a:pt x="25" y="85"/>
                  <a:pt x="25" y="85"/>
                </a:cubicBezTo>
                <a:cubicBezTo>
                  <a:pt x="0" y="85"/>
                  <a:pt x="0" y="85"/>
                  <a:pt x="0" y="85"/>
                </a:cubicBezTo>
                <a:cubicBezTo>
                  <a:pt x="50" y="134"/>
                  <a:pt x="50" y="134"/>
                  <a:pt x="50" y="134"/>
                </a:cubicBezTo>
                <a:cubicBezTo>
                  <a:pt x="100" y="85"/>
                  <a:pt x="100" y="85"/>
                  <a:pt x="100" y="85"/>
                </a:cubicBezTo>
                <a:cubicBezTo>
                  <a:pt x="75" y="85"/>
                  <a:pt x="75" y="85"/>
                  <a:pt x="75" y="85"/>
                </a:cubicBezTo>
                <a:cubicBezTo>
                  <a:pt x="75" y="77"/>
                  <a:pt x="75" y="77"/>
                  <a:pt x="75" y="77"/>
                </a:cubicBezTo>
                <a:cubicBezTo>
                  <a:pt x="57" y="75"/>
                  <a:pt x="43" y="59"/>
                  <a:pt x="43" y="41"/>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 name="Google Shape;282;p32">
            <a:extLst>
              <a:ext uri="{FF2B5EF4-FFF2-40B4-BE49-F238E27FC236}">
                <a16:creationId xmlns:a16="http://schemas.microsoft.com/office/drawing/2014/main" id="{F083284B-48CE-4942-921D-D3C728D78BAF}"/>
              </a:ext>
            </a:extLst>
          </p:cNvPr>
          <p:cNvSpPr/>
          <p:nvPr/>
        </p:nvSpPr>
        <p:spPr>
          <a:xfrm>
            <a:off x="2094811" y="2284050"/>
            <a:ext cx="432626" cy="584779"/>
          </a:xfrm>
          <a:custGeom>
            <a:avLst/>
            <a:gdLst/>
            <a:ahLst/>
            <a:cxnLst/>
            <a:rect l="l" t="t" r="r" b="b"/>
            <a:pathLst>
              <a:path w="100" h="135" extrusionOk="0">
                <a:moveTo>
                  <a:pt x="25" y="49"/>
                </a:moveTo>
                <a:cubicBezTo>
                  <a:pt x="0" y="49"/>
                  <a:pt x="0" y="49"/>
                  <a:pt x="0" y="49"/>
                </a:cubicBezTo>
                <a:cubicBezTo>
                  <a:pt x="51" y="0"/>
                  <a:pt x="51" y="0"/>
                  <a:pt x="51" y="0"/>
                </a:cubicBezTo>
                <a:cubicBezTo>
                  <a:pt x="100" y="49"/>
                  <a:pt x="100" y="49"/>
                  <a:pt x="100" y="49"/>
                </a:cubicBezTo>
                <a:cubicBezTo>
                  <a:pt x="75" y="49"/>
                  <a:pt x="75" y="49"/>
                  <a:pt x="75" y="49"/>
                </a:cubicBezTo>
                <a:cubicBezTo>
                  <a:pt x="75" y="110"/>
                  <a:pt x="75" y="110"/>
                  <a:pt x="75" y="110"/>
                </a:cubicBezTo>
                <a:cubicBezTo>
                  <a:pt x="75" y="110"/>
                  <a:pt x="75" y="110"/>
                  <a:pt x="75" y="110"/>
                </a:cubicBezTo>
                <a:cubicBezTo>
                  <a:pt x="75" y="124"/>
                  <a:pt x="64" y="135"/>
                  <a:pt x="50" y="135"/>
                </a:cubicBezTo>
                <a:cubicBezTo>
                  <a:pt x="36" y="135"/>
                  <a:pt x="25" y="124"/>
                  <a:pt x="25" y="110"/>
                </a:cubicBezTo>
                <a:cubicBezTo>
                  <a:pt x="25" y="110"/>
                  <a:pt x="25" y="110"/>
                  <a:pt x="25" y="110"/>
                </a:cubicBezTo>
                <a:cubicBezTo>
                  <a:pt x="25" y="110"/>
                  <a:pt x="25" y="110"/>
                  <a:pt x="25" y="110"/>
                </a:cubicBezTo>
                <a:lnTo>
                  <a:pt x="25" y="49"/>
                </a:lnTo>
                <a:close/>
              </a:path>
            </a:pathLst>
          </a:custGeom>
          <a:solidFill>
            <a:srgbClr val="1C2B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 name="Google Shape;283;p32">
            <a:extLst>
              <a:ext uri="{FF2B5EF4-FFF2-40B4-BE49-F238E27FC236}">
                <a16:creationId xmlns:a16="http://schemas.microsoft.com/office/drawing/2014/main" id="{F0D1702D-1B9E-4DA8-A43A-4D9401D8109E}"/>
              </a:ext>
            </a:extLst>
          </p:cNvPr>
          <p:cNvSpPr/>
          <p:nvPr/>
        </p:nvSpPr>
        <p:spPr>
          <a:xfrm>
            <a:off x="1968324" y="2586523"/>
            <a:ext cx="428960" cy="581113"/>
          </a:xfrm>
          <a:custGeom>
            <a:avLst/>
            <a:gdLst/>
            <a:ahLst/>
            <a:cxnLst/>
            <a:rect l="l" t="t" r="r" b="b"/>
            <a:pathLst>
              <a:path w="99" h="134" extrusionOk="0">
                <a:moveTo>
                  <a:pt x="43" y="41"/>
                </a:moveTo>
                <a:cubicBezTo>
                  <a:pt x="43" y="0"/>
                  <a:pt x="43" y="0"/>
                  <a:pt x="43" y="0"/>
                </a:cubicBezTo>
                <a:cubicBezTo>
                  <a:pt x="32" y="3"/>
                  <a:pt x="24" y="12"/>
                  <a:pt x="24" y="24"/>
                </a:cubicBezTo>
                <a:cubicBezTo>
                  <a:pt x="24" y="85"/>
                  <a:pt x="24" y="85"/>
                  <a:pt x="24" y="85"/>
                </a:cubicBezTo>
                <a:cubicBezTo>
                  <a:pt x="0" y="85"/>
                  <a:pt x="0" y="85"/>
                  <a:pt x="0" y="85"/>
                </a:cubicBezTo>
                <a:cubicBezTo>
                  <a:pt x="50" y="134"/>
                  <a:pt x="50" y="134"/>
                  <a:pt x="50" y="134"/>
                </a:cubicBezTo>
                <a:cubicBezTo>
                  <a:pt x="99" y="85"/>
                  <a:pt x="99" y="85"/>
                  <a:pt x="99" y="85"/>
                </a:cubicBezTo>
                <a:cubicBezTo>
                  <a:pt x="75" y="85"/>
                  <a:pt x="75" y="85"/>
                  <a:pt x="75" y="85"/>
                </a:cubicBezTo>
                <a:cubicBezTo>
                  <a:pt x="75" y="77"/>
                  <a:pt x="75" y="77"/>
                  <a:pt x="75" y="77"/>
                </a:cubicBezTo>
                <a:cubicBezTo>
                  <a:pt x="57" y="75"/>
                  <a:pt x="43" y="59"/>
                  <a:pt x="43" y="41"/>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 name="Google Shape;288;p32">
            <a:extLst>
              <a:ext uri="{FF2B5EF4-FFF2-40B4-BE49-F238E27FC236}">
                <a16:creationId xmlns:a16="http://schemas.microsoft.com/office/drawing/2014/main" id="{5A7FC8F8-5FEE-4C54-9406-C8BCE349D151}"/>
              </a:ext>
            </a:extLst>
          </p:cNvPr>
          <p:cNvSpPr/>
          <p:nvPr/>
        </p:nvSpPr>
        <p:spPr>
          <a:xfrm>
            <a:off x="1739177" y="1149322"/>
            <a:ext cx="1013739" cy="1013739"/>
          </a:xfrm>
          <a:custGeom>
            <a:avLst/>
            <a:gdLst/>
            <a:ahLst/>
            <a:cxnLst/>
            <a:rect l="l" t="t" r="r" b="b"/>
            <a:pathLst>
              <a:path w="234" h="234" extrusionOk="0">
                <a:moveTo>
                  <a:pt x="234" y="110"/>
                </a:moveTo>
                <a:cubicBezTo>
                  <a:pt x="234" y="30"/>
                  <a:pt x="234" y="30"/>
                  <a:pt x="234" y="30"/>
                </a:cubicBezTo>
                <a:cubicBezTo>
                  <a:pt x="234" y="0"/>
                  <a:pt x="234" y="0"/>
                  <a:pt x="234" y="0"/>
                </a:cubicBezTo>
                <a:cubicBezTo>
                  <a:pt x="204" y="0"/>
                  <a:pt x="204" y="0"/>
                  <a:pt x="204" y="0"/>
                </a:cubicBezTo>
                <a:cubicBezTo>
                  <a:pt x="122" y="0"/>
                  <a:pt x="122" y="0"/>
                  <a:pt x="122" y="0"/>
                </a:cubicBezTo>
                <a:cubicBezTo>
                  <a:pt x="122" y="0"/>
                  <a:pt x="121" y="0"/>
                  <a:pt x="121" y="0"/>
                </a:cubicBezTo>
                <a:cubicBezTo>
                  <a:pt x="120" y="0"/>
                  <a:pt x="119" y="0"/>
                  <a:pt x="117" y="0"/>
                </a:cubicBezTo>
                <a:cubicBezTo>
                  <a:pt x="53" y="0"/>
                  <a:pt x="0" y="52"/>
                  <a:pt x="0" y="117"/>
                </a:cubicBezTo>
                <a:cubicBezTo>
                  <a:pt x="0" y="181"/>
                  <a:pt x="53" y="234"/>
                  <a:pt x="117" y="234"/>
                </a:cubicBezTo>
                <a:cubicBezTo>
                  <a:pt x="182" y="234"/>
                  <a:pt x="234" y="181"/>
                  <a:pt x="234" y="117"/>
                </a:cubicBezTo>
                <a:cubicBezTo>
                  <a:pt x="234" y="115"/>
                  <a:pt x="234" y="112"/>
                  <a:pt x="234" y="110"/>
                </a:cubicBezTo>
                <a:close/>
              </a:path>
            </a:pathLst>
          </a:custGeom>
          <a:solidFill>
            <a:srgbClr val="1C2B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 name="Google Shape;289;p32">
            <a:extLst>
              <a:ext uri="{FF2B5EF4-FFF2-40B4-BE49-F238E27FC236}">
                <a16:creationId xmlns:a16="http://schemas.microsoft.com/office/drawing/2014/main" id="{890B31B7-DA42-4889-9553-92213A94ED42}"/>
              </a:ext>
            </a:extLst>
          </p:cNvPr>
          <p:cNvSpPr/>
          <p:nvPr/>
        </p:nvSpPr>
        <p:spPr>
          <a:xfrm>
            <a:off x="609949" y="1149322"/>
            <a:ext cx="1011907" cy="1013739"/>
          </a:xfrm>
          <a:custGeom>
            <a:avLst/>
            <a:gdLst/>
            <a:ahLst/>
            <a:cxnLst/>
            <a:rect l="l" t="t" r="r" b="b"/>
            <a:pathLst>
              <a:path w="234" h="234" extrusionOk="0">
                <a:moveTo>
                  <a:pt x="233" y="110"/>
                </a:moveTo>
                <a:cubicBezTo>
                  <a:pt x="233" y="30"/>
                  <a:pt x="233" y="30"/>
                  <a:pt x="233" y="30"/>
                </a:cubicBezTo>
                <a:cubicBezTo>
                  <a:pt x="233" y="0"/>
                  <a:pt x="233" y="0"/>
                  <a:pt x="233" y="0"/>
                </a:cubicBezTo>
                <a:cubicBezTo>
                  <a:pt x="203" y="0"/>
                  <a:pt x="203" y="0"/>
                  <a:pt x="203" y="0"/>
                </a:cubicBezTo>
                <a:cubicBezTo>
                  <a:pt x="121" y="0"/>
                  <a:pt x="121" y="0"/>
                  <a:pt x="121" y="0"/>
                </a:cubicBezTo>
                <a:cubicBezTo>
                  <a:pt x="121" y="0"/>
                  <a:pt x="120" y="0"/>
                  <a:pt x="120" y="0"/>
                </a:cubicBezTo>
                <a:cubicBezTo>
                  <a:pt x="119" y="0"/>
                  <a:pt x="118" y="0"/>
                  <a:pt x="117" y="0"/>
                </a:cubicBezTo>
                <a:cubicBezTo>
                  <a:pt x="52" y="0"/>
                  <a:pt x="0" y="52"/>
                  <a:pt x="0" y="117"/>
                </a:cubicBezTo>
                <a:cubicBezTo>
                  <a:pt x="0" y="181"/>
                  <a:pt x="52" y="234"/>
                  <a:pt x="117" y="234"/>
                </a:cubicBezTo>
                <a:cubicBezTo>
                  <a:pt x="181" y="234"/>
                  <a:pt x="234" y="181"/>
                  <a:pt x="234" y="117"/>
                </a:cubicBezTo>
                <a:cubicBezTo>
                  <a:pt x="234" y="115"/>
                  <a:pt x="233" y="112"/>
                  <a:pt x="233" y="11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292;p32">
            <a:extLst>
              <a:ext uri="{FF2B5EF4-FFF2-40B4-BE49-F238E27FC236}">
                <a16:creationId xmlns:a16="http://schemas.microsoft.com/office/drawing/2014/main" id="{660A1923-C55A-4B84-BCA3-F1337AF74071}"/>
              </a:ext>
            </a:extLst>
          </p:cNvPr>
          <p:cNvSpPr/>
          <p:nvPr/>
        </p:nvSpPr>
        <p:spPr>
          <a:xfrm>
            <a:off x="604449" y="4181375"/>
            <a:ext cx="1022905" cy="25664"/>
          </a:xfrm>
          <a:prstGeom prst="rect">
            <a:avLst/>
          </a:prstGeom>
          <a:solidFill>
            <a:schemeClr val="accent1"/>
          </a:solid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 name="Google Shape;293;p32">
            <a:extLst>
              <a:ext uri="{FF2B5EF4-FFF2-40B4-BE49-F238E27FC236}">
                <a16:creationId xmlns:a16="http://schemas.microsoft.com/office/drawing/2014/main" id="{3B78440F-614D-4272-87E9-CDFE3058A371}"/>
              </a:ext>
            </a:extLst>
          </p:cNvPr>
          <p:cNvSpPr/>
          <p:nvPr/>
        </p:nvSpPr>
        <p:spPr>
          <a:xfrm>
            <a:off x="604449" y="4687328"/>
            <a:ext cx="1022905" cy="25664"/>
          </a:xfrm>
          <a:prstGeom prst="rect">
            <a:avLst/>
          </a:prstGeom>
          <a:solidFill>
            <a:schemeClr val="accent1"/>
          </a:solid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296;p32">
            <a:extLst>
              <a:ext uri="{FF2B5EF4-FFF2-40B4-BE49-F238E27FC236}">
                <a16:creationId xmlns:a16="http://schemas.microsoft.com/office/drawing/2014/main" id="{2F47F530-AD0C-4BA9-968F-8D71F4B34C38}"/>
              </a:ext>
            </a:extLst>
          </p:cNvPr>
          <p:cNvSpPr txBox="1"/>
          <p:nvPr/>
        </p:nvSpPr>
        <p:spPr>
          <a:xfrm>
            <a:off x="597735" y="1277763"/>
            <a:ext cx="986421" cy="49941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altLang="zh-CN" sz="2400" dirty="0">
                <a:solidFill>
                  <a:schemeClr val="lt1"/>
                </a:solidFill>
                <a:latin typeface="Calibri"/>
                <a:ea typeface="Calibri"/>
                <a:cs typeface="Calibri"/>
                <a:sym typeface="Calibri"/>
              </a:rPr>
              <a:t>14802</a:t>
            </a:r>
          </a:p>
          <a:p>
            <a:pPr marL="0" marR="0" lvl="0" indent="0" algn="ctr" rtl="0">
              <a:spcBef>
                <a:spcPts val="0"/>
              </a:spcBef>
              <a:spcAft>
                <a:spcPts val="0"/>
              </a:spcAft>
              <a:buNone/>
            </a:pPr>
            <a:r>
              <a:rPr lang="en" altLang="zh-CN" sz="2400" dirty="0">
                <a:solidFill>
                  <a:schemeClr val="lt1"/>
                </a:solidFill>
                <a:latin typeface="Calibri"/>
                <a:ea typeface="Calibri"/>
                <a:cs typeface="Calibri"/>
                <a:sym typeface="Calibri"/>
              </a:rPr>
              <a:t>78%</a:t>
            </a:r>
            <a:endParaRPr sz="2400" dirty="0">
              <a:solidFill>
                <a:schemeClr val="lt1"/>
              </a:solidFill>
              <a:latin typeface="Calibri"/>
              <a:ea typeface="Calibri"/>
              <a:cs typeface="Calibri"/>
              <a:sym typeface="Calibri"/>
            </a:endParaRPr>
          </a:p>
        </p:txBody>
      </p:sp>
      <p:sp>
        <p:nvSpPr>
          <p:cNvPr id="33" name="Google Shape;297;p32">
            <a:extLst>
              <a:ext uri="{FF2B5EF4-FFF2-40B4-BE49-F238E27FC236}">
                <a16:creationId xmlns:a16="http://schemas.microsoft.com/office/drawing/2014/main" id="{78CB0499-F413-4828-B555-B275D957F773}"/>
              </a:ext>
            </a:extLst>
          </p:cNvPr>
          <p:cNvSpPr txBox="1"/>
          <p:nvPr/>
        </p:nvSpPr>
        <p:spPr>
          <a:xfrm>
            <a:off x="1809749" y="1310291"/>
            <a:ext cx="872594" cy="49941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2400" dirty="0">
                <a:solidFill>
                  <a:schemeClr val="lt1"/>
                </a:solidFill>
                <a:latin typeface="Calibri"/>
                <a:ea typeface="Calibri"/>
                <a:cs typeface="Calibri"/>
                <a:sym typeface="Calibri"/>
              </a:rPr>
              <a:t>4165</a:t>
            </a:r>
          </a:p>
          <a:p>
            <a:pPr marL="0" marR="0" lvl="0" indent="0" algn="ctr" rtl="0">
              <a:spcBef>
                <a:spcPts val="0"/>
              </a:spcBef>
              <a:spcAft>
                <a:spcPts val="0"/>
              </a:spcAft>
              <a:buNone/>
            </a:pPr>
            <a:r>
              <a:rPr lang="en" altLang="zh-CN" sz="2400" dirty="0">
                <a:solidFill>
                  <a:schemeClr val="lt1"/>
                </a:solidFill>
                <a:latin typeface="Calibri"/>
                <a:ea typeface="Calibri"/>
                <a:cs typeface="Calibri"/>
                <a:sym typeface="Calibri"/>
              </a:rPr>
              <a:t>22%</a:t>
            </a:r>
            <a:endParaRPr sz="2400" dirty="0">
              <a:solidFill>
                <a:schemeClr val="lt1"/>
              </a:solidFill>
              <a:latin typeface="Calibri"/>
              <a:ea typeface="Calibri"/>
              <a:cs typeface="Calibri"/>
              <a:sym typeface="Calibri"/>
            </a:endParaRPr>
          </a:p>
        </p:txBody>
      </p:sp>
      <p:sp>
        <p:nvSpPr>
          <p:cNvPr id="34" name="Google Shape;300;p32">
            <a:extLst>
              <a:ext uri="{FF2B5EF4-FFF2-40B4-BE49-F238E27FC236}">
                <a16:creationId xmlns:a16="http://schemas.microsoft.com/office/drawing/2014/main" id="{81937C97-E46C-46EA-9760-8F0A9008B8B7}"/>
              </a:ext>
            </a:extLst>
          </p:cNvPr>
          <p:cNvSpPr txBox="1"/>
          <p:nvPr/>
        </p:nvSpPr>
        <p:spPr>
          <a:xfrm>
            <a:off x="438864" y="4237950"/>
            <a:ext cx="1327840" cy="399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dirty="0">
                <a:solidFill>
                  <a:schemeClr val="accent1"/>
                </a:solidFill>
                <a:latin typeface="Calibri"/>
                <a:ea typeface="Calibri"/>
                <a:cs typeface="Calibri"/>
                <a:sym typeface="Calibri"/>
              </a:rPr>
              <a:t>Training Set</a:t>
            </a:r>
            <a:endParaRPr sz="1800" dirty="0">
              <a:solidFill>
                <a:schemeClr val="accent1"/>
              </a:solidFill>
              <a:latin typeface="Calibri"/>
              <a:ea typeface="Calibri"/>
              <a:cs typeface="Calibri"/>
              <a:sym typeface="Calibri"/>
            </a:endParaRPr>
          </a:p>
        </p:txBody>
      </p:sp>
      <p:sp>
        <p:nvSpPr>
          <p:cNvPr id="35" name="Google Shape;301;p32">
            <a:extLst>
              <a:ext uri="{FF2B5EF4-FFF2-40B4-BE49-F238E27FC236}">
                <a16:creationId xmlns:a16="http://schemas.microsoft.com/office/drawing/2014/main" id="{4C59DECB-1D9B-4ADD-8907-54AE8D3E90C7}"/>
              </a:ext>
            </a:extLst>
          </p:cNvPr>
          <p:cNvSpPr txBox="1"/>
          <p:nvPr/>
        </p:nvSpPr>
        <p:spPr>
          <a:xfrm>
            <a:off x="1684700" y="4237950"/>
            <a:ext cx="1224595" cy="3693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dirty="0">
                <a:solidFill>
                  <a:srgbClr val="1C2B38"/>
                </a:solidFill>
                <a:latin typeface="Calibri"/>
                <a:ea typeface="Calibri"/>
                <a:cs typeface="Calibri"/>
                <a:sym typeface="Calibri"/>
              </a:rPr>
              <a:t>Testing Set</a:t>
            </a:r>
            <a:endParaRPr sz="1800" dirty="0">
              <a:solidFill>
                <a:srgbClr val="1C2B38"/>
              </a:solidFill>
              <a:latin typeface="Calibri"/>
              <a:ea typeface="Calibri"/>
              <a:cs typeface="Calibri"/>
              <a:sym typeface="Calibri"/>
            </a:endParaRPr>
          </a:p>
        </p:txBody>
      </p:sp>
      <p:sp>
        <p:nvSpPr>
          <p:cNvPr id="36" name="Google Shape;306;p32">
            <a:extLst>
              <a:ext uri="{FF2B5EF4-FFF2-40B4-BE49-F238E27FC236}">
                <a16:creationId xmlns:a16="http://schemas.microsoft.com/office/drawing/2014/main" id="{AD5F5B82-1336-4A23-9C23-3DDD4C4DBA1B}"/>
              </a:ext>
            </a:extLst>
          </p:cNvPr>
          <p:cNvSpPr/>
          <p:nvPr/>
        </p:nvSpPr>
        <p:spPr>
          <a:xfrm>
            <a:off x="1731140" y="4181375"/>
            <a:ext cx="1021072" cy="25664"/>
          </a:xfrm>
          <a:prstGeom prst="rect">
            <a:avLst/>
          </a:prstGeom>
          <a:solidFill>
            <a:srgbClr val="1C2B38"/>
          </a:solidFill>
          <a:ln w="9525" cap="flat" cmpd="sng">
            <a:solidFill>
              <a:srgbClr val="1C2B38"/>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 name="Google Shape;307;p32">
            <a:extLst>
              <a:ext uri="{FF2B5EF4-FFF2-40B4-BE49-F238E27FC236}">
                <a16:creationId xmlns:a16="http://schemas.microsoft.com/office/drawing/2014/main" id="{412E6FE8-1FA1-43CD-AF06-5014A5E0675D}"/>
              </a:ext>
            </a:extLst>
          </p:cNvPr>
          <p:cNvSpPr/>
          <p:nvPr/>
        </p:nvSpPr>
        <p:spPr>
          <a:xfrm>
            <a:off x="1731140" y="4687328"/>
            <a:ext cx="1021072" cy="25664"/>
          </a:xfrm>
          <a:prstGeom prst="rect">
            <a:avLst/>
          </a:prstGeom>
          <a:solidFill>
            <a:srgbClr val="1C2B38"/>
          </a:solidFill>
          <a:ln w="9525" cap="flat" cmpd="sng">
            <a:solidFill>
              <a:srgbClr val="1C2B38"/>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8" name="Google Shape;313;p32">
            <a:extLst>
              <a:ext uri="{FF2B5EF4-FFF2-40B4-BE49-F238E27FC236}">
                <a16:creationId xmlns:a16="http://schemas.microsoft.com/office/drawing/2014/main" id="{B81B5EB3-1180-43F7-B191-24DA5CD73510}"/>
              </a:ext>
            </a:extLst>
          </p:cNvPr>
          <p:cNvGrpSpPr/>
          <p:nvPr/>
        </p:nvGrpSpPr>
        <p:grpSpPr>
          <a:xfrm>
            <a:off x="3135633" y="1123204"/>
            <a:ext cx="294618" cy="313801"/>
            <a:chOff x="5504377" y="1123204"/>
            <a:chExt cx="294618" cy="313801"/>
          </a:xfrm>
        </p:grpSpPr>
        <p:grpSp>
          <p:nvGrpSpPr>
            <p:cNvPr id="39" name="Google Shape;314;p32">
              <a:extLst>
                <a:ext uri="{FF2B5EF4-FFF2-40B4-BE49-F238E27FC236}">
                  <a16:creationId xmlns:a16="http://schemas.microsoft.com/office/drawing/2014/main" id="{4D3DEB4D-4A6F-46E3-BBD5-11684D0896D2}"/>
                </a:ext>
              </a:extLst>
            </p:cNvPr>
            <p:cNvGrpSpPr/>
            <p:nvPr/>
          </p:nvGrpSpPr>
          <p:grpSpPr>
            <a:xfrm>
              <a:off x="5510959" y="1148969"/>
              <a:ext cx="288036" cy="288036"/>
              <a:chOff x="5276088" y="137160"/>
              <a:chExt cx="616903" cy="616903"/>
            </a:xfrm>
          </p:grpSpPr>
          <p:sp>
            <p:nvSpPr>
              <p:cNvPr id="41" name="Google Shape;315;p32">
                <a:extLst>
                  <a:ext uri="{FF2B5EF4-FFF2-40B4-BE49-F238E27FC236}">
                    <a16:creationId xmlns:a16="http://schemas.microsoft.com/office/drawing/2014/main" id="{5B3DAA1A-245A-463B-8B18-715E36AFEA7A}"/>
                  </a:ext>
                </a:extLst>
              </p:cNvPr>
              <p:cNvSpPr/>
              <p:nvPr/>
            </p:nvSpPr>
            <p:spPr>
              <a:xfrm>
                <a:off x="5276088" y="137160"/>
                <a:ext cx="616903" cy="616903"/>
              </a:xfrm>
              <a:prstGeom prst="rect">
                <a:avLst/>
              </a:prstGeom>
              <a:solidFill>
                <a:srgbClr val="1C2B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 name="Google Shape;316;p32">
                <a:extLst>
                  <a:ext uri="{FF2B5EF4-FFF2-40B4-BE49-F238E27FC236}">
                    <a16:creationId xmlns:a16="http://schemas.microsoft.com/office/drawing/2014/main" id="{88380DA5-DB70-4854-811C-23AA3AC9C30A}"/>
                  </a:ext>
                </a:extLst>
              </p:cNvPr>
              <p:cNvSpPr/>
              <p:nvPr/>
            </p:nvSpPr>
            <p:spPr>
              <a:xfrm>
                <a:off x="5276088" y="137160"/>
                <a:ext cx="616903" cy="308451"/>
              </a:xfrm>
              <a:prstGeom prst="rect">
                <a:avLst/>
              </a:prstGeom>
              <a:solidFill>
                <a:srgbClr val="464F5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0" name="Google Shape;317;p32">
              <a:extLst>
                <a:ext uri="{FF2B5EF4-FFF2-40B4-BE49-F238E27FC236}">
                  <a16:creationId xmlns:a16="http://schemas.microsoft.com/office/drawing/2014/main" id="{053EAF48-F5C6-4957-B206-2D5BCF56CE96}"/>
                </a:ext>
              </a:extLst>
            </p:cNvPr>
            <p:cNvSpPr txBox="1"/>
            <p:nvPr/>
          </p:nvSpPr>
          <p:spPr>
            <a:xfrm>
              <a:off x="5504377" y="1123204"/>
              <a:ext cx="273600" cy="273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600">
                  <a:solidFill>
                    <a:schemeClr val="lt1"/>
                  </a:solidFill>
                  <a:latin typeface="Arimo"/>
                  <a:ea typeface="Arimo"/>
                  <a:cs typeface="Arimo"/>
                  <a:sym typeface="Arimo"/>
                </a:rPr>
                <a:t>1</a:t>
              </a:r>
              <a:endParaRPr sz="1600">
                <a:solidFill>
                  <a:schemeClr val="lt1"/>
                </a:solidFill>
                <a:latin typeface="Arimo"/>
                <a:ea typeface="Arimo"/>
                <a:cs typeface="Arimo"/>
                <a:sym typeface="Arimo"/>
              </a:endParaRPr>
            </a:p>
          </p:txBody>
        </p:sp>
      </p:grpSp>
      <p:grpSp>
        <p:nvGrpSpPr>
          <p:cNvPr id="43" name="Google Shape;318;p32">
            <a:extLst>
              <a:ext uri="{FF2B5EF4-FFF2-40B4-BE49-F238E27FC236}">
                <a16:creationId xmlns:a16="http://schemas.microsoft.com/office/drawing/2014/main" id="{27F6935C-A61E-4106-B431-D064BE3DC3B5}"/>
              </a:ext>
            </a:extLst>
          </p:cNvPr>
          <p:cNvGrpSpPr/>
          <p:nvPr/>
        </p:nvGrpSpPr>
        <p:grpSpPr>
          <a:xfrm>
            <a:off x="3142215" y="3144652"/>
            <a:ext cx="298480" cy="338554"/>
            <a:chOff x="5504377" y="1123204"/>
            <a:chExt cx="298480" cy="338554"/>
          </a:xfrm>
        </p:grpSpPr>
        <p:grpSp>
          <p:nvGrpSpPr>
            <p:cNvPr id="44" name="Google Shape;319;p32">
              <a:extLst>
                <a:ext uri="{FF2B5EF4-FFF2-40B4-BE49-F238E27FC236}">
                  <a16:creationId xmlns:a16="http://schemas.microsoft.com/office/drawing/2014/main" id="{1CEE7CCB-F8EA-4CEC-8420-A33886553115}"/>
                </a:ext>
              </a:extLst>
            </p:cNvPr>
            <p:cNvGrpSpPr/>
            <p:nvPr/>
          </p:nvGrpSpPr>
          <p:grpSpPr>
            <a:xfrm>
              <a:off x="5510959" y="1148969"/>
              <a:ext cx="288036" cy="288036"/>
              <a:chOff x="5276088" y="137160"/>
              <a:chExt cx="616903" cy="616903"/>
            </a:xfrm>
          </p:grpSpPr>
          <p:sp>
            <p:nvSpPr>
              <p:cNvPr id="46" name="Google Shape;320;p32">
                <a:extLst>
                  <a:ext uri="{FF2B5EF4-FFF2-40B4-BE49-F238E27FC236}">
                    <a16:creationId xmlns:a16="http://schemas.microsoft.com/office/drawing/2014/main" id="{FDE72D9D-3573-444E-A6D0-06E2E13006B7}"/>
                  </a:ext>
                </a:extLst>
              </p:cNvPr>
              <p:cNvSpPr/>
              <p:nvPr/>
            </p:nvSpPr>
            <p:spPr>
              <a:xfrm>
                <a:off x="5276088" y="137160"/>
                <a:ext cx="616903" cy="616903"/>
              </a:xfrm>
              <a:prstGeom prst="rect">
                <a:avLst/>
              </a:prstGeom>
              <a:solidFill>
                <a:srgbClr val="1C2B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 name="Google Shape;321;p32">
                <a:extLst>
                  <a:ext uri="{FF2B5EF4-FFF2-40B4-BE49-F238E27FC236}">
                    <a16:creationId xmlns:a16="http://schemas.microsoft.com/office/drawing/2014/main" id="{4E452A83-9028-48A7-A260-82A57700DBFD}"/>
                  </a:ext>
                </a:extLst>
              </p:cNvPr>
              <p:cNvSpPr/>
              <p:nvPr/>
            </p:nvSpPr>
            <p:spPr>
              <a:xfrm>
                <a:off x="5276088" y="137160"/>
                <a:ext cx="616903" cy="308451"/>
              </a:xfrm>
              <a:prstGeom prst="rect">
                <a:avLst/>
              </a:prstGeom>
              <a:solidFill>
                <a:srgbClr val="464F5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5" name="Google Shape;322;p32">
              <a:extLst>
                <a:ext uri="{FF2B5EF4-FFF2-40B4-BE49-F238E27FC236}">
                  <a16:creationId xmlns:a16="http://schemas.microsoft.com/office/drawing/2014/main" id="{FB95087C-7C9E-4D4E-B027-3EEA3B9FE3AF}"/>
                </a:ext>
              </a:extLst>
            </p:cNvPr>
            <p:cNvSpPr txBox="1"/>
            <p:nvPr/>
          </p:nvSpPr>
          <p:spPr>
            <a:xfrm>
              <a:off x="5504377" y="1123204"/>
              <a:ext cx="298480"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600" dirty="0">
                  <a:solidFill>
                    <a:schemeClr val="lt1"/>
                  </a:solidFill>
                  <a:latin typeface="Arimo"/>
                  <a:ea typeface="Arimo"/>
                  <a:cs typeface="Arimo"/>
                  <a:sym typeface="Arimo"/>
                </a:rPr>
                <a:t>2</a:t>
              </a:r>
              <a:endParaRPr sz="1600" dirty="0">
                <a:solidFill>
                  <a:schemeClr val="lt1"/>
                </a:solidFill>
                <a:latin typeface="Arimo"/>
                <a:ea typeface="Arimo"/>
                <a:cs typeface="Arimo"/>
                <a:sym typeface="Arimo"/>
              </a:endParaRPr>
            </a:p>
          </p:txBody>
        </p:sp>
      </p:grpSp>
      <p:sp>
        <p:nvSpPr>
          <p:cNvPr id="48" name="Google Shape;323;p32">
            <a:extLst>
              <a:ext uri="{FF2B5EF4-FFF2-40B4-BE49-F238E27FC236}">
                <a16:creationId xmlns:a16="http://schemas.microsoft.com/office/drawing/2014/main" id="{93B1E13B-3991-46F6-BF7A-DC4E63F2CB45}"/>
              </a:ext>
            </a:extLst>
          </p:cNvPr>
          <p:cNvSpPr txBox="1"/>
          <p:nvPr/>
        </p:nvSpPr>
        <p:spPr>
          <a:xfrm>
            <a:off x="3463315" y="3036930"/>
            <a:ext cx="2821542" cy="55399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 sz="3000" b="1" dirty="0">
                <a:solidFill>
                  <a:srgbClr val="1C2B38"/>
                </a:solidFill>
                <a:latin typeface="Calibri"/>
                <a:ea typeface="Calibri"/>
                <a:cs typeface="Calibri"/>
                <a:sym typeface="Calibri"/>
              </a:rPr>
              <a:t>Testing Set</a:t>
            </a:r>
            <a:endParaRPr sz="3000" b="1" dirty="0">
              <a:solidFill>
                <a:srgbClr val="1C2B38"/>
              </a:solidFill>
              <a:latin typeface="Calibri"/>
              <a:ea typeface="Calibri"/>
              <a:cs typeface="Calibri"/>
              <a:sym typeface="Calibri"/>
            </a:endParaRPr>
          </a:p>
        </p:txBody>
      </p:sp>
      <p:grpSp>
        <p:nvGrpSpPr>
          <p:cNvPr id="49" name="组合 19">
            <a:extLst>
              <a:ext uri="{FF2B5EF4-FFF2-40B4-BE49-F238E27FC236}">
                <a16:creationId xmlns:a16="http://schemas.microsoft.com/office/drawing/2014/main" id="{7E39B4E0-CAFD-4B05-87B6-E72DEFD5A282}"/>
              </a:ext>
            </a:extLst>
          </p:cNvPr>
          <p:cNvGrpSpPr/>
          <p:nvPr/>
        </p:nvGrpSpPr>
        <p:grpSpPr>
          <a:xfrm>
            <a:off x="622584" y="3076344"/>
            <a:ext cx="2190768" cy="1119600"/>
            <a:chOff x="540288" y="3067200"/>
            <a:chExt cx="2190768" cy="1119600"/>
          </a:xfrm>
        </p:grpSpPr>
        <p:graphicFrame>
          <p:nvGraphicFramePr>
            <p:cNvPr id="50" name="图表 45">
              <a:extLst>
                <a:ext uri="{FF2B5EF4-FFF2-40B4-BE49-F238E27FC236}">
                  <a16:creationId xmlns:a16="http://schemas.microsoft.com/office/drawing/2014/main" id="{15CE38AE-FD03-472E-AC17-8752ECAF3247}"/>
                </a:ext>
              </a:extLst>
            </p:cNvPr>
            <p:cNvGraphicFramePr>
              <a:graphicFrameLocks noChangeAspect="1"/>
            </p:cNvGraphicFramePr>
            <p:nvPr/>
          </p:nvGraphicFramePr>
          <p:xfrm>
            <a:off x="540288" y="3067200"/>
            <a:ext cx="1062000" cy="1119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1" name="图表 50">
              <a:extLst>
                <a:ext uri="{FF2B5EF4-FFF2-40B4-BE49-F238E27FC236}">
                  <a16:creationId xmlns:a16="http://schemas.microsoft.com/office/drawing/2014/main" id="{308F074C-4978-4890-91FA-B324036D9403}"/>
                </a:ext>
              </a:extLst>
            </p:cNvPr>
            <p:cNvGraphicFramePr>
              <a:graphicFrameLocks noChangeAspect="1"/>
            </p:cNvGraphicFramePr>
            <p:nvPr/>
          </p:nvGraphicFramePr>
          <p:xfrm>
            <a:off x="1669056" y="3067200"/>
            <a:ext cx="1062000" cy="1119600"/>
          </p:xfrm>
          <a:graphic>
            <a:graphicData uri="http://schemas.openxmlformats.org/drawingml/2006/chart">
              <c:chart xmlns:c="http://schemas.openxmlformats.org/drawingml/2006/chart" xmlns:r="http://schemas.openxmlformats.org/officeDocument/2006/relationships" r:id="rId4"/>
            </a:graphicData>
          </a:graphic>
        </p:graphicFrame>
      </p:grpSp>
      <p:pic>
        <p:nvPicPr>
          <p:cNvPr id="52" name="图片 1">
            <a:extLst>
              <a:ext uri="{FF2B5EF4-FFF2-40B4-BE49-F238E27FC236}">
                <a16:creationId xmlns:a16="http://schemas.microsoft.com/office/drawing/2014/main" id="{8F412A31-31D4-4DB3-A137-93E3EC0E08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4636" y="848118"/>
            <a:ext cx="2248550" cy="1616145"/>
          </a:xfrm>
          <a:prstGeom prst="rect">
            <a:avLst/>
          </a:prstGeom>
        </p:spPr>
      </p:pic>
      <p:pic>
        <p:nvPicPr>
          <p:cNvPr id="53" name="图片 2">
            <a:extLst>
              <a:ext uri="{FF2B5EF4-FFF2-40B4-BE49-F238E27FC236}">
                <a16:creationId xmlns:a16="http://schemas.microsoft.com/office/drawing/2014/main" id="{370F93FC-FB32-4EE8-B819-3BAB4EB536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94636" y="2829318"/>
            <a:ext cx="2250196" cy="1670067"/>
          </a:xfrm>
          <a:prstGeom prst="rect">
            <a:avLst/>
          </a:prstGeom>
        </p:spPr>
      </p:pic>
      <p:sp>
        <p:nvSpPr>
          <p:cNvPr id="54" name="文本框 3">
            <a:extLst>
              <a:ext uri="{FF2B5EF4-FFF2-40B4-BE49-F238E27FC236}">
                <a16:creationId xmlns:a16="http://schemas.microsoft.com/office/drawing/2014/main" id="{71F7B756-AFFD-4070-A8E5-CD87D26C9B31}"/>
              </a:ext>
            </a:extLst>
          </p:cNvPr>
          <p:cNvSpPr txBox="1"/>
          <p:nvPr/>
        </p:nvSpPr>
        <p:spPr>
          <a:xfrm>
            <a:off x="7214908" y="4528024"/>
            <a:ext cx="868680" cy="307777"/>
          </a:xfrm>
          <a:prstGeom prst="rect">
            <a:avLst/>
          </a:prstGeom>
          <a:noFill/>
        </p:spPr>
        <p:txBody>
          <a:bodyPr wrap="square" rtlCol="0">
            <a:spAutoFit/>
          </a:bodyPr>
          <a:lstStyle/>
          <a:p>
            <a:r>
              <a:rPr lang="en-US" altLang="zh-CN" dirty="0"/>
              <a:t>Label:12</a:t>
            </a:r>
            <a:endParaRPr lang="zh-CN" altLang="en-US" dirty="0"/>
          </a:p>
        </p:txBody>
      </p:sp>
      <p:sp>
        <p:nvSpPr>
          <p:cNvPr id="55" name="文本框 47">
            <a:extLst>
              <a:ext uri="{FF2B5EF4-FFF2-40B4-BE49-F238E27FC236}">
                <a16:creationId xmlns:a16="http://schemas.microsoft.com/office/drawing/2014/main" id="{F84251D2-EF56-4EF3-91D4-7742AA80797F}"/>
              </a:ext>
            </a:extLst>
          </p:cNvPr>
          <p:cNvSpPr txBox="1"/>
          <p:nvPr/>
        </p:nvSpPr>
        <p:spPr>
          <a:xfrm>
            <a:off x="7184571" y="2492902"/>
            <a:ext cx="868680" cy="307777"/>
          </a:xfrm>
          <a:prstGeom prst="rect">
            <a:avLst/>
          </a:prstGeom>
          <a:noFill/>
        </p:spPr>
        <p:txBody>
          <a:bodyPr wrap="square" rtlCol="0">
            <a:spAutoFit/>
          </a:bodyPr>
          <a:lstStyle/>
          <a:p>
            <a:r>
              <a:rPr lang="en-US" altLang="zh-CN" dirty="0"/>
              <a:t>Label: 0</a:t>
            </a:r>
            <a:endParaRPr lang="zh-CN" altLang="en-US" dirty="0"/>
          </a:p>
        </p:txBody>
      </p:sp>
    </p:spTree>
    <p:extLst>
      <p:ext uri="{BB962C8B-B14F-4D97-AF65-F5344CB8AC3E}">
        <p14:creationId xmlns:p14="http://schemas.microsoft.com/office/powerpoint/2010/main" val="351915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46"/>
          <p:cNvSpPr txBox="1">
            <a:spLocks noGrp="1"/>
          </p:cNvSpPr>
          <p:nvPr>
            <p:ph type="sldNum" idx="12"/>
          </p:nvPr>
        </p:nvSpPr>
        <p:spPr>
          <a:xfrm>
            <a:off x="7649248" y="261670"/>
            <a:ext cx="2133600" cy="274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827" name="Google Shape;827;p46"/>
          <p:cNvSpPr/>
          <p:nvPr/>
        </p:nvSpPr>
        <p:spPr>
          <a:xfrm>
            <a:off x="283464" y="286512"/>
            <a:ext cx="155400" cy="4572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828" name="Google Shape;828;p46"/>
          <p:cNvCxnSpPr/>
          <p:nvPr/>
        </p:nvCxnSpPr>
        <p:spPr>
          <a:xfrm>
            <a:off x="502920" y="286512"/>
            <a:ext cx="0" cy="457200"/>
          </a:xfrm>
          <a:prstGeom prst="straightConnector1">
            <a:avLst/>
          </a:prstGeom>
          <a:noFill/>
          <a:ln w="38100" cap="flat" cmpd="sng">
            <a:solidFill>
              <a:schemeClr val="accent2"/>
            </a:solidFill>
            <a:prstDash val="solid"/>
            <a:round/>
            <a:headEnd type="none" w="sm" len="sm"/>
            <a:tailEnd type="none" w="sm" len="sm"/>
          </a:ln>
        </p:spPr>
      </p:cxnSp>
      <p:sp>
        <p:nvSpPr>
          <p:cNvPr id="26" name="Google Shape;858;p47">
            <a:extLst>
              <a:ext uri="{FF2B5EF4-FFF2-40B4-BE49-F238E27FC236}">
                <a16:creationId xmlns:a16="http://schemas.microsoft.com/office/drawing/2014/main" id="{23F58FE4-D06B-42CA-BC44-0F9A85CB1A93}"/>
              </a:ext>
            </a:extLst>
          </p:cNvPr>
          <p:cNvSpPr/>
          <p:nvPr/>
        </p:nvSpPr>
        <p:spPr>
          <a:xfrm>
            <a:off x="512210" y="196070"/>
            <a:ext cx="3181957" cy="54764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US" sz="3200" b="1" dirty="0">
                <a:solidFill>
                  <a:schemeClr val="accent2"/>
                </a:solidFill>
                <a:latin typeface="Arimo"/>
                <a:ea typeface="Arimo"/>
                <a:cs typeface="Arimo"/>
                <a:sym typeface="Arimo"/>
              </a:rPr>
              <a:t>D</a:t>
            </a:r>
            <a:r>
              <a:rPr lang="en-US" altLang="zh-CN" sz="3200" b="1" dirty="0">
                <a:solidFill>
                  <a:schemeClr val="accent2"/>
                </a:solidFill>
                <a:latin typeface="Arimo"/>
                <a:ea typeface="Arimo"/>
                <a:cs typeface="Arimo"/>
                <a:sym typeface="Arimo"/>
              </a:rPr>
              <a:t>ata</a:t>
            </a:r>
            <a:endParaRPr sz="3200" b="1" dirty="0">
              <a:solidFill>
                <a:schemeClr val="accent2"/>
              </a:solidFill>
              <a:latin typeface="Arimo"/>
              <a:ea typeface="Arimo"/>
              <a:cs typeface="Arimo"/>
              <a:sym typeface="Arimo"/>
            </a:endParaRPr>
          </a:p>
        </p:txBody>
      </p:sp>
      <p:sp>
        <p:nvSpPr>
          <p:cNvPr id="9" name="Google Shape;276;p32">
            <a:extLst>
              <a:ext uri="{FF2B5EF4-FFF2-40B4-BE49-F238E27FC236}">
                <a16:creationId xmlns:a16="http://schemas.microsoft.com/office/drawing/2014/main" id="{841DD3A1-5B9B-42E1-9780-38348077AEF4}"/>
              </a:ext>
            </a:extLst>
          </p:cNvPr>
          <p:cNvSpPr txBox="1"/>
          <p:nvPr/>
        </p:nvSpPr>
        <p:spPr>
          <a:xfrm>
            <a:off x="1061941" y="800443"/>
            <a:ext cx="3379430" cy="55399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 sz="3000" b="1" dirty="0">
                <a:solidFill>
                  <a:srgbClr val="1C2B38"/>
                </a:solidFill>
                <a:latin typeface="Calibri"/>
                <a:ea typeface="Calibri"/>
                <a:cs typeface="Calibri"/>
                <a:sym typeface="Calibri"/>
              </a:rPr>
              <a:t>Classification Rule</a:t>
            </a:r>
            <a:endParaRPr sz="3000" b="1" dirty="0">
              <a:solidFill>
                <a:srgbClr val="1C2B38"/>
              </a:solidFill>
              <a:latin typeface="Calibri"/>
              <a:ea typeface="Calibri"/>
              <a:cs typeface="Calibri"/>
              <a:sym typeface="Calibri"/>
            </a:endParaRPr>
          </a:p>
        </p:txBody>
      </p:sp>
      <p:sp>
        <p:nvSpPr>
          <p:cNvPr id="10" name="Google Shape;277;p32">
            <a:extLst>
              <a:ext uri="{FF2B5EF4-FFF2-40B4-BE49-F238E27FC236}">
                <a16:creationId xmlns:a16="http://schemas.microsoft.com/office/drawing/2014/main" id="{D00E77EF-5583-472C-A14A-811781391910}"/>
              </a:ext>
            </a:extLst>
          </p:cNvPr>
          <p:cNvSpPr/>
          <p:nvPr/>
        </p:nvSpPr>
        <p:spPr>
          <a:xfrm>
            <a:off x="512211" y="1492648"/>
            <a:ext cx="1486406" cy="2449331"/>
          </a:xfrm>
          <a:prstGeom prst="rect">
            <a:avLst/>
          </a:prstGeom>
          <a:noFill/>
          <a:ln>
            <a:noFill/>
          </a:ln>
        </p:spPr>
        <p:txBody>
          <a:bodyPr spcFirstLastPara="1" wrap="square" lIns="91425" tIns="45700" rIns="91425" bIns="45700" anchor="t" anchorCtr="0">
            <a:noAutofit/>
          </a:bodyPr>
          <a:lstStyle/>
          <a:p>
            <a:pPr lvl="0" algn="just"/>
            <a:r>
              <a:rPr lang="en-US" altLang="zh-CN" dirty="0">
                <a:latin typeface="+mn-lt"/>
              </a:rPr>
              <a:t>Format:</a:t>
            </a:r>
          </a:p>
          <a:p>
            <a:pPr lvl="0" algn="just"/>
            <a:r>
              <a:rPr lang="en-US" altLang="zh-CN" dirty="0">
                <a:latin typeface="+mn-lt"/>
              </a:rPr>
              <a:t>Jason file</a:t>
            </a:r>
          </a:p>
          <a:p>
            <a:pPr lvl="0" algn="just"/>
            <a:endParaRPr lang="en-US" dirty="0">
              <a:solidFill>
                <a:srgbClr val="1C2B38"/>
              </a:solidFill>
              <a:latin typeface="+mn-lt"/>
              <a:ea typeface="Calibri"/>
              <a:cs typeface="Calibri"/>
              <a:sym typeface="Calibri"/>
            </a:endParaRPr>
          </a:p>
          <a:p>
            <a:pPr lvl="0" algn="just"/>
            <a:r>
              <a:rPr lang="en-US" dirty="0">
                <a:solidFill>
                  <a:srgbClr val="1C2B38"/>
                </a:solidFill>
                <a:latin typeface="+mn-lt"/>
                <a:ea typeface="Calibri"/>
                <a:cs typeface="Calibri"/>
                <a:sym typeface="Calibri"/>
              </a:rPr>
              <a:t>Content:</a:t>
            </a:r>
          </a:p>
          <a:p>
            <a:pPr lvl="0" algn="just"/>
            <a:r>
              <a:rPr lang="zh-CN" altLang="zh-CN" dirty="0">
                <a:latin typeface="+mn-lt"/>
              </a:rPr>
              <a:t>4 categories of garbage, and 40 sub-categories or classes </a:t>
            </a:r>
            <a:endParaRPr dirty="0">
              <a:solidFill>
                <a:srgbClr val="1C2B38"/>
              </a:solidFill>
              <a:latin typeface="+mn-lt"/>
              <a:ea typeface="Calibri"/>
              <a:cs typeface="Calibri"/>
              <a:sym typeface="Calibri"/>
            </a:endParaRPr>
          </a:p>
        </p:txBody>
      </p:sp>
      <p:grpSp>
        <p:nvGrpSpPr>
          <p:cNvPr id="13" name="Google Shape;313;p32">
            <a:extLst>
              <a:ext uri="{FF2B5EF4-FFF2-40B4-BE49-F238E27FC236}">
                <a16:creationId xmlns:a16="http://schemas.microsoft.com/office/drawing/2014/main" id="{76E4A923-2023-445A-9D25-B4D32A8E9857}"/>
              </a:ext>
            </a:extLst>
          </p:cNvPr>
          <p:cNvGrpSpPr/>
          <p:nvPr/>
        </p:nvGrpSpPr>
        <p:grpSpPr>
          <a:xfrm>
            <a:off x="512211" y="907659"/>
            <a:ext cx="294618" cy="313801"/>
            <a:chOff x="5504377" y="1123204"/>
            <a:chExt cx="294618" cy="313801"/>
          </a:xfrm>
        </p:grpSpPr>
        <p:grpSp>
          <p:nvGrpSpPr>
            <p:cNvPr id="14" name="Google Shape;314;p32">
              <a:extLst>
                <a:ext uri="{FF2B5EF4-FFF2-40B4-BE49-F238E27FC236}">
                  <a16:creationId xmlns:a16="http://schemas.microsoft.com/office/drawing/2014/main" id="{47CC23FD-2F88-41DD-BF21-3DE3CBCC3DCC}"/>
                </a:ext>
              </a:extLst>
            </p:cNvPr>
            <p:cNvGrpSpPr/>
            <p:nvPr/>
          </p:nvGrpSpPr>
          <p:grpSpPr>
            <a:xfrm>
              <a:off x="5510959" y="1148969"/>
              <a:ext cx="288036" cy="288036"/>
              <a:chOff x="5276088" y="137160"/>
              <a:chExt cx="616903" cy="616903"/>
            </a:xfrm>
          </p:grpSpPr>
          <p:sp>
            <p:nvSpPr>
              <p:cNvPr id="16" name="Google Shape;315;p32">
                <a:extLst>
                  <a:ext uri="{FF2B5EF4-FFF2-40B4-BE49-F238E27FC236}">
                    <a16:creationId xmlns:a16="http://schemas.microsoft.com/office/drawing/2014/main" id="{E6B56F45-A51D-4046-928B-335F2654CC11}"/>
                  </a:ext>
                </a:extLst>
              </p:cNvPr>
              <p:cNvSpPr/>
              <p:nvPr/>
            </p:nvSpPr>
            <p:spPr>
              <a:xfrm>
                <a:off x="5276088" y="137160"/>
                <a:ext cx="616903" cy="616903"/>
              </a:xfrm>
              <a:prstGeom prst="rect">
                <a:avLst/>
              </a:prstGeom>
              <a:solidFill>
                <a:srgbClr val="1C2B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 name="Google Shape;316;p32">
                <a:extLst>
                  <a:ext uri="{FF2B5EF4-FFF2-40B4-BE49-F238E27FC236}">
                    <a16:creationId xmlns:a16="http://schemas.microsoft.com/office/drawing/2014/main" id="{F952F4DD-36A6-489A-B3F4-BA26AED69CF6}"/>
                  </a:ext>
                </a:extLst>
              </p:cNvPr>
              <p:cNvSpPr/>
              <p:nvPr/>
            </p:nvSpPr>
            <p:spPr>
              <a:xfrm>
                <a:off x="5276088" y="137160"/>
                <a:ext cx="616903" cy="308451"/>
              </a:xfrm>
              <a:prstGeom prst="rect">
                <a:avLst/>
              </a:prstGeom>
              <a:solidFill>
                <a:srgbClr val="464F5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5" name="Google Shape;317;p32">
              <a:extLst>
                <a:ext uri="{FF2B5EF4-FFF2-40B4-BE49-F238E27FC236}">
                  <a16:creationId xmlns:a16="http://schemas.microsoft.com/office/drawing/2014/main" id="{F4EF74B4-FE70-4959-AAF7-92CC27E47885}"/>
                </a:ext>
              </a:extLst>
            </p:cNvPr>
            <p:cNvSpPr txBox="1"/>
            <p:nvPr/>
          </p:nvSpPr>
          <p:spPr>
            <a:xfrm>
              <a:off x="5504377" y="1123204"/>
              <a:ext cx="273600" cy="273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altLang="zh-CN" sz="1600" dirty="0">
                  <a:solidFill>
                    <a:schemeClr val="lt1"/>
                  </a:solidFill>
                  <a:latin typeface="Arimo"/>
                  <a:ea typeface="Arimo"/>
                  <a:cs typeface="Arimo"/>
                  <a:sym typeface="Arimo"/>
                </a:rPr>
                <a:t>3</a:t>
              </a:r>
              <a:endParaRPr sz="1600" dirty="0">
                <a:solidFill>
                  <a:schemeClr val="lt1"/>
                </a:solidFill>
                <a:latin typeface="Arimo"/>
                <a:ea typeface="Arimo"/>
                <a:cs typeface="Arimo"/>
                <a:sym typeface="Arimo"/>
              </a:endParaRPr>
            </a:p>
          </p:txBody>
        </p:sp>
      </p:grpSp>
      <p:pic>
        <p:nvPicPr>
          <p:cNvPr id="18" name="图片 1">
            <a:extLst>
              <a:ext uri="{FF2B5EF4-FFF2-40B4-BE49-F238E27FC236}">
                <a16:creationId xmlns:a16="http://schemas.microsoft.com/office/drawing/2014/main" id="{94B105D5-D49E-4637-BC32-0D18C27372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4111" y="1354441"/>
            <a:ext cx="7015484" cy="3158776"/>
          </a:xfrm>
          <a:prstGeom prst="rect">
            <a:avLst/>
          </a:prstGeom>
        </p:spPr>
      </p:pic>
    </p:spTree>
    <p:extLst>
      <p:ext uri="{BB962C8B-B14F-4D97-AF65-F5344CB8AC3E}">
        <p14:creationId xmlns:p14="http://schemas.microsoft.com/office/powerpoint/2010/main" val="382909622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rgbClr val="000000"/>
      </a:dk1>
      <a:lt1>
        <a:srgbClr val="FFFFFF"/>
      </a:lt1>
      <a:dk2>
        <a:srgbClr val="1F497D"/>
      </a:dk2>
      <a:lt2>
        <a:srgbClr val="EEECE1"/>
      </a:lt2>
      <a:accent1>
        <a:srgbClr val="28AC53"/>
      </a:accent1>
      <a:accent2>
        <a:srgbClr val="B3E2AA"/>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1254</TotalTime>
  <Words>1228</Words>
  <Application>Microsoft Macintosh PowerPoint</Application>
  <PresentationFormat>全屏显示(16:9)</PresentationFormat>
  <Paragraphs>299</Paragraphs>
  <Slides>24</Slides>
  <Notes>24</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24</vt:i4>
      </vt:variant>
    </vt:vector>
  </HeadingPairs>
  <TitlesOfParts>
    <vt:vector size="31" baseType="lpstr">
      <vt:lpstr>zihun70hao-lingyueheiti</vt:lpstr>
      <vt:lpstr>Arial</vt:lpstr>
      <vt:lpstr>Arimo</vt:lpstr>
      <vt:lpstr>Calibri</vt:lpstr>
      <vt:lpstr>Wingdings</vt:lpstr>
      <vt:lpstr>Simple Light</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Summary</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汪洋</dc:creator>
  <cp:lastModifiedBy>张 笑</cp:lastModifiedBy>
  <cp:revision>81</cp:revision>
  <dcterms:modified xsi:type="dcterms:W3CDTF">2020-04-15T11:44:49Z</dcterms:modified>
</cp:coreProperties>
</file>