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57" r:id="rId11"/>
    <p:sldId id="258" r:id="rId12"/>
    <p:sldId id="263" r:id="rId13"/>
    <p:sldId id="264" r:id="rId14"/>
    <p:sldId id="260" r:id="rId15"/>
    <p:sldId id="276" r:id="rId16"/>
    <p:sldId id="277" r:id="rId17"/>
    <p:sldId id="278" r:id="rId18"/>
    <p:sldId id="279" r:id="rId19"/>
    <p:sldId id="261" r:id="rId20"/>
    <p:sldId id="280" r:id="rId21"/>
    <p:sldId id="265" r:id="rId22"/>
    <p:sldId id="266" r:id="rId23"/>
    <p:sldId id="267" r:id="rId24"/>
    <p:sldId id="262" r:id="rId25"/>
    <p:sldId id="259" r:id="rId2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8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9E7CB2-DC55-47A0-B603-6B488B2700D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pt-BR"/>
        </a:p>
      </dgm:t>
    </dgm:pt>
    <dgm:pt modelId="{72A65872-87C7-4841-B973-65F40370A3DA}">
      <dgm:prSet phldrT="[Texto]"/>
      <dgm:spPr/>
      <dgm:t>
        <a:bodyPr/>
        <a:lstStyle/>
        <a:p>
          <a:r>
            <a:rPr lang="pt-BR" dirty="0"/>
            <a:t>Bacia de interesse (IDE-SISEMA)</a:t>
          </a:r>
        </a:p>
      </dgm:t>
    </dgm:pt>
    <dgm:pt modelId="{AC9AEF9E-9B6C-485D-94D5-24A3249B9522}" type="parTrans" cxnId="{276AC4F8-7405-42FD-85DC-423E8262D9DD}">
      <dgm:prSet/>
      <dgm:spPr/>
      <dgm:t>
        <a:bodyPr/>
        <a:lstStyle/>
        <a:p>
          <a:endParaRPr lang="pt-BR"/>
        </a:p>
      </dgm:t>
    </dgm:pt>
    <dgm:pt modelId="{791B6AD1-C206-4321-9596-146046FDA3E5}" type="sibTrans" cxnId="{276AC4F8-7405-42FD-85DC-423E8262D9DD}">
      <dgm:prSet/>
      <dgm:spPr/>
      <dgm:t>
        <a:bodyPr/>
        <a:lstStyle/>
        <a:p>
          <a:endParaRPr lang="pt-BR"/>
        </a:p>
      </dgm:t>
    </dgm:pt>
    <dgm:pt modelId="{438532BA-1E0F-4D22-A6D2-9E4E1FF24C46}">
      <dgm:prSet phldrT="[Texto]"/>
      <dgm:spPr/>
      <dgm:t>
        <a:bodyPr/>
        <a:lstStyle/>
        <a:p>
          <a:r>
            <a:rPr lang="pt-BR" dirty="0"/>
            <a:t>Limite áreas úmidas (</a:t>
          </a:r>
          <a:r>
            <a:rPr lang="pt-BR" dirty="0" err="1"/>
            <a:t>MapBiomas</a:t>
          </a:r>
          <a:r>
            <a:rPr lang="pt-BR" dirty="0"/>
            <a:t>), proxy 1</a:t>
          </a:r>
        </a:p>
      </dgm:t>
    </dgm:pt>
    <dgm:pt modelId="{DA86CF19-6003-4611-8598-51E13E3F97E1}" type="parTrans" cxnId="{95D29777-246F-48E6-8856-FA40755BB98F}">
      <dgm:prSet/>
      <dgm:spPr/>
      <dgm:t>
        <a:bodyPr/>
        <a:lstStyle/>
        <a:p>
          <a:endParaRPr lang="pt-BR"/>
        </a:p>
      </dgm:t>
    </dgm:pt>
    <dgm:pt modelId="{C6C4486B-13A1-4DA5-A9D8-8A14A011E425}" type="sibTrans" cxnId="{95D29777-246F-48E6-8856-FA40755BB98F}">
      <dgm:prSet/>
      <dgm:spPr/>
      <dgm:t>
        <a:bodyPr/>
        <a:lstStyle/>
        <a:p>
          <a:endParaRPr lang="pt-BR"/>
        </a:p>
      </dgm:t>
    </dgm:pt>
    <dgm:pt modelId="{66C70C70-7A73-40DD-AABE-A10C6064DF27}">
      <dgm:prSet phldrT="[Texto]"/>
      <dgm:spPr/>
      <dgm:t>
        <a:bodyPr/>
        <a:lstStyle/>
        <a:p>
          <a:r>
            <a:rPr lang="pt-BR" dirty="0"/>
            <a:t>Interpretação visual com diferentes sensores e datas (Landsat, Sentinel, drone)</a:t>
          </a:r>
        </a:p>
      </dgm:t>
    </dgm:pt>
    <dgm:pt modelId="{89A72FFB-D559-4864-85D0-FE2284996FC1}" type="parTrans" cxnId="{FD34A7A2-6D55-4A33-9F2B-80C615FBAA36}">
      <dgm:prSet/>
      <dgm:spPr/>
      <dgm:t>
        <a:bodyPr/>
        <a:lstStyle/>
        <a:p>
          <a:endParaRPr lang="pt-BR"/>
        </a:p>
      </dgm:t>
    </dgm:pt>
    <dgm:pt modelId="{94FB7D5C-3E47-4704-8CFB-1987F15841CF}" type="sibTrans" cxnId="{FD34A7A2-6D55-4A33-9F2B-80C615FBAA36}">
      <dgm:prSet/>
      <dgm:spPr/>
      <dgm:t>
        <a:bodyPr/>
        <a:lstStyle/>
        <a:p>
          <a:endParaRPr lang="pt-BR"/>
        </a:p>
      </dgm:t>
    </dgm:pt>
    <dgm:pt modelId="{5442AE79-58BF-47CC-B186-D05E48D63436}">
      <dgm:prSet/>
      <dgm:spPr/>
      <dgm:t>
        <a:bodyPr/>
        <a:lstStyle/>
        <a:p>
          <a:r>
            <a:rPr lang="pt-BR" dirty="0"/>
            <a:t>Chave de fotointerpretação (ROSA, 2007)</a:t>
          </a:r>
        </a:p>
      </dgm:t>
    </dgm:pt>
    <dgm:pt modelId="{70DD2DD4-4C5D-4882-A611-2FD834054169}" type="parTrans" cxnId="{F2D315A2-F8DC-4051-BFD0-508CDDCE5948}">
      <dgm:prSet/>
      <dgm:spPr/>
      <dgm:t>
        <a:bodyPr/>
        <a:lstStyle/>
        <a:p>
          <a:endParaRPr lang="pt-BR"/>
        </a:p>
      </dgm:t>
    </dgm:pt>
    <dgm:pt modelId="{D59186FB-1227-4D12-A3C4-D3B7B1FD801A}" type="sibTrans" cxnId="{F2D315A2-F8DC-4051-BFD0-508CDDCE5948}">
      <dgm:prSet/>
      <dgm:spPr/>
      <dgm:t>
        <a:bodyPr/>
        <a:lstStyle/>
        <a:p>
          <a:endParaRPr lang="pt-BR"/>
        </a:p>
      </dgm:t>
    </dgm:pt>
    <dgm:pt modelId="{FFFB08C4-0254-444E-9F81-8E5C7DDC400D}">
      <dgm:prSet/>
      <dgm:spPr/>
      <dgm:t>
        <a:bodyPr/>
        <a:lstStyle/>
        <a:p>
          <a:r>
            <a:rPr lang="pt-BR" dirty="0"/>
            <a:t>Digitalização, mapeamento 1 e validação de campo.</a:t>
          </a:r>
        </a:p>
      </dgm:t>
    </dgm:pt>
    <dgm:pt modelId="{B961B89A-ED23-4D96-A354-ADD5FB2CF19D}" type="parTrans" cxnId="{5083D2CA-15D8-484B-940F-DA7F224C4F50}">
      <dgm:prSet/>
      <dgm:spPr/>
      <dgm:t>
        <a:bodyPr/>
        <a:lstStyle/>
        <a:p>
          <a:endParaRPr lang="pt-BR"/>
        </a:p>
      </dgm:t>
    </dgm:pt>
    <dgm:pt modelId="{6B8CEA6A-B10A-4583-B222-CACC1A393AB8}" type="sibTrans" cxnId="{5083D2CA-15D8-484B-940F-DA7F224C4F50}">
      <dgm:prSet/>
      <dgm:spPr/>
      <dgm:t>
        <a:bodyPr/>
        <a:lstStyle/>
        <a:p>
          <a:endParaRPr lang="pt-BR"/>
        </a:p>
      </dgm:t>
    </dgm:pt>
    <dgm:pt modelId="{7564547B-B439-4E5C-915B-19E780FCEA06}">
      <dgm:prSet/>
      <dgm:spPr/>
      <dgm:t>
        <a:bodyPr/>
        <a:lstStyle/>
        <a:p>
          <a:r>
            <a:rPr lang="pt-BR" dirty="0"/>
            <a:t>Revisão, Mapeamento 2 e mapa final</a:t>
          </a:r>
        </a:p>
      </dgm:t>
    </dgm:pt>
    <dgm:pt modelId="{74C619B3-1045-4AA3-B096-D01A0C7EECEE}" type="parTrans" cxnId="{1C5E20F5-946B-4EB9-A43C-F526ECCFC3A1}">
      <dgm:prSet/>
      <dgm:spPr/>
      <dgm:t>
        <a:bodyPr/>
        <a:lstStyle/>
        <a:p>
          <a:endParaRPr lang="pt-BR"/>
        </a:p>
      </dgm:t>
    </dgm:pt>
    <dgm:pt modelId="{D0E2AFEF-0733-4BA0-A690-4CF4DED64EAA}" type="sibTrans" cxnId="{1C5E20F5-946B-4EB9-A43C-F526ECCFC3A1}">
      <dgm:prSet/>
      <dgm:spPr/>
      <dgm:t>
        <a:bodyPr/>
        <a:lstStyle/>
        <a:p>
          <a:endParaRPr lang="pt-BR"/>
        </a:p>
      </dgm:t>
    </dgm:pt>
    <dgm:pt modelId="{55365954-1817-4A4D-A5A7-86E5FD21859F}">
      <dgm:prSet/>
      <dgm:spPr>
        <a:solidFill>
          <a:schemeClr val="bg2">
            <a:lumMod val="10000"/>
          </a:schemeClr>
        </a:solidFill>
      </dgm:spPr>
      <dgm:t>
        <a:bodyPr/>
        <a:lstStyle/>
        <a:p>
          <a:r>
            <a:rPr lang="pt-BR" dirty="0"/>
            <a:t>A depender do objetivo, escala, finalidade, deve-se escolher o satélite, sensor, intervalo temporal e verificar disponibilidade dos dados</a:t>
          </a:r>
        </a:p>
      </dgm:t>
    </dgm:pt>
    <dgm:pt modelId="{34203575-6142-4928-BEA6-F42CA5AE0B9D}" type="parTrans" cxnId="{817FA90F-6A4A-484E-B4CD-B6636ADFD0B4}">
      <dgm:prSet/>
      <dgm:spPr/>
      <dgm:t>
        <a:bodyPr/>
        <a:lstStyle/>
        <a:p>
          <a:endParaRPr lang="pt-BR"/>
        </a:p>
      </dgm:t>
    </dgm:pt>
    <dgm:pt modelId="{AB3A8061-F952-4D5B-8AC8-E4E022B871DE}" type="sibTrans" cxnId="{817FA90F-6A4A-484E-B4CD-B6636ADFD0B4}">
      <dgm:prSet/>
      <dgm:spPr/>
      <dgm:t>
        <a:bodyPr/>
        <a:lstStyle/>
        <a:p>
          <a:endParaRPr lang="pt-BR"/>
        </a:p>
      </dgm:t>
    </dgm:pt>
    <dgm:pt modelId="{75B5B7DD-3A27-46D7-86CC-23F30F9F5435}">
      <dgm:prSet/>
      <dgm:spPr/>
      <dgm:t>
        <a:bodyPr/>
        <a:lstStyle/>
        <a:p>
          <a:r>
            <a:rPr lang="pt-BR" dirty="0"/>
            <a:t>Dados climáticos (</a:t>
          </a:r>
          <a:r>
            <a:rPr lang="pt-BR" b="0" i="0" dirty="0"/>
            <a:t>CHIRPS), proxy 2</a:t>
          </a:r>
          <a:endParaRPr lang="pt-BR" dirty="0"/>
        </a:p>
      </dgm:t>
    </dgm:pt>
    <dgm:pt modelId="{2C401E65-7461-4284-B02B-9A0295EDE163}" type="parTrans" cxnId="{40CC393B-A9FD-40FD-8C62-D8EF90276F2A}">
      <dgm:prSet/>
      <dgm:spPr/>
      <dgm:t>
        <a:bodyPr/>
        <a:lstStyle/>
        <a:p>
          <a:endParaRPr lang="pt-BR"/>
        </a:p>
      </dgm:t>
    </dgm:pt>
    <dgm:pt modelId="{04B1F69B-14B7-4353-AC8F-64CC8D80AF9E}" type="sibTrans" cxnId="{40CC393B-A9FD-40FD-8C62-D8EF90276F2A}">
      <dgm:prSet/>
      <dgm:spPr/>
      <dgm:t>
        <a:bodyPr/>
        <a:lstStyle/>
        <a:p>
          <a:endParaRPr lang="pt-BR"/>
        </a:p>
      </dgm:t>
    </dgm:pt>
    <dgm:pt modelId="{903FAA3B-32F2-4339-B14D-FA1ADCACE89B}" type="pres">
      <dgm:prSet presAssocID="{E69E7CB2-DC55-47A0-B603-6B488B2700D9}" presName="Name0" presStyleCnt="0">
        <dgm:presLayoutVars>
          <dgm:dir/>
          <dgm:resizeHandles val="exact"/>
        </dgm:presLayoutVars>
      </dgm:prSet>
      <dgm:spPr/>
    </dgm:pt>
    <dgm:pt modelId="{7D0A3493-5A79-4DF1-B6FA-001635789214}" type="pres">
      <dgm:prSet presAssocID="{72A65872-87C7-4841-B973-65F40370A3DA}" presName="node" presStyleLbl="node1" presStyleIdx="0" presStyleCnt="8">
        <dgm:presLayoutVars>
          <dgm:bulletEnabled val="1"/>
        </dgm:presLayoutVars>
      </dgm:prSet>
      <dgm:spPr/>
    </dgm:pt>
    <dgm:pt modelId="{46051B94-E6FC-4C60-80E6-4CB6B0847578}" type="pres">
      <dgm:prSet presAssocID="{791B6AD1-C206-4321-9596-146046FDA3E5}" presName="sibTrans" presStyleLbl="sibTrans1D1" presStyleIdx="0" presStyleCnt="7"/>
      <dgm:spPr/>
    </dgm:pt>
    <dgm:pt modelId="{2CC946DF-B816-4223-A933-63EAD3CE33B2}" type="pres">
      <dgm:prSet presAssocID="{791B6AD1-C206-4321-9596-146046FDA3E5}" presName="connectorText" presStyleLbl="sibTrans1D1" presStyleIdx="0" presStyleCnt="7"/>
      <dgm:spPr/>
    </dgm:pt>
    <dgm:pt modelId="{E62CABC6-E892-466A-AF40-0A865356E950}" type="pres">
      <dgm:prSet presAssocID="{438532BA-1E0F-4D22-A6D2-9E4E1FF24C46}" presName="node" presStyleLbl="node1" presStyleIdx="1" presStyleCnt="8">
        <dgm:presLayoutVars>
          <dgm:bulletEnabled val="1"/>
        </dgm:presLayoutVars>
      </dgm:prSet>
      <dgm:spPr/>
    </dgm:pt>
    <dgm:pt modelId="{896411CC-D48D-476A-AAFE-6889C1144233}" type="pres">
      <dgm:prSet presAssocID="{C6C4486B-13A1-4DA5-A9D8-8A14A011E425}" presName="sibTrans" presStyleLbl="sibTrans1D1" presStyleIdx="1" presStyleCnt="7"/>
      <dgm:spPr/>
    </dgm:pt>
    <dgm:pt modelId="{963F1283-B0FF-4887-9E2B-EA2325EB074E}" type="pres">
      <dgm:prSet presAssocID="{C6C4486B-13A1-4DA5-A9D8-8A14A011E425}" presName="connectorText" presStyleLbl="sibTrans1D1" presStyleIdx="1" presStyleCnt="7"/>
      <dgm:spPr/>
    </dgm:pt>
    <dgm:pt modelId="{E0A0B9E2-99D0-4FB6-8745-06EC2ADC82DB}" type="pres">
      <dgm:prSet presAssocID="{75B5B7DD-3A27-46D7-86CC-23F30F9F5435}" presName="node" presStyleLbl="node1" presStyleIdx="2" presStyleCnt="8">
        <dgm:presLayoutVars>
          <dgm:bulletEnabled val="1"/>
        </dgm:presLayoutVars>
      </dgm:prSet>
      <dgm:spPr/>
    </dgm:pt>
    <dgm:pt modelId="{62CF8545-827E-40A5-8EBC-0F03C6B86212}" type="pres">
      <dgm:prSet presAssocID="{04B1F69B-14B7-4353-AC8F-64CC8D80AF9E}" presName="sibTrans" presStyleLbl="sibTrans1D1" presStyleIdx="2" presStyleCnt="7"/>
      <dgm:spPr/>
    </dgm:pt>
    <dgm:pt modelId="{61DCFCBD-A363-4CDE-9EB6-D9582E13D8A0}" type="pres">
      <dgm:prSet presAssocID="{04B1F69B-14B7-4353-AC8F-64CC8D80AF9E}" presName="connectorText" presStyleLbl="sibTrans1D1" presStyleIdx="2" presStyleCnt="7"/>
      <dgm:spPr/>
    </dgm:pt>
    <dgm:pt modelId="{D6D243FC-7CC3-496B-BB58-586A5EA793C2}" type="pres">
      <dgm:prSet presAssocID="{55365954-1817-4A4D-A5A7-86E5FD21859F}" presName="node" presStyleLbl="node1" presStyleIdx="3" presStyleCnt="8">
        <dgm:presLayoutVars>
          <dgm:bulletEnabled val="1"/>
        </dgm:presLayoutVars>
      </dgm:prSet>
      <dgm:spPr/>
    </dgm:pt>
    <dgm:pt modelId="{602F1D0E-9F1E-4FA4-BD4B-5B6474520570}" type="pres">
      <dgm:prSet presAssocID="{AB3A8061-F952-4D5B-8AC8-E4E022B871DE}" presName="sibTrans" presStyleLbl="sibTrans1D1" presStyleIdx="3" presStyleCnt="7"/>
      <dgm:spPr/>
    </dgm:pt>
    <dgm:pt modelId="{2A4E4791-15CD-4DE6-A319-F288A2B9645F}" type="pres">
      <dgm:prSet presAssocID="{AB3A8061-F952-4D5B-8AC8-E4E022B871DE}" presName="connectorText" presStyleLbl="sibTrans1D1" presStyleIdx="3" presStyleCnt="7"/>
      <dgm:spPr/>
    </dgm:pt>
    <dgm:pt modelId="{8D3176A0-0D52-4DF9-B655-501C72E6D771}" type="pres">
      <dgm:prSet presAssocID="{5442AE79-58BF-47CC-B186-D05E48D63436}" presName="node" presStyleLbl="node1" presStyleIdx="4" presStyleCnt="8">
        <dgm:presLayoutVars>
          <dgm:bulletEnabled val="1"/>
        </dgm:presLayoutVars>
      </dgm:prSet>
      <dgm:spPr/>
    </dgm:pt>
    <dgm:pt modelId="{63F87635-05A1-469F-9805-D9124024E09A}" type="pres">
      <dgm:prSet presAssocID="{D59186FB-1227-4D12-A3C4-D3B7B1FD801A}" presName="sibTrans" presStyleLbl="sibTrans1D1" presStyleIdx="4" presStyleCnt="7"/>
      <dgm:spPr/>
    </dgm:pt>
    <dgm:pt modelId="{FF96F6FA-9BF0-409C-8370-6E45CDD4DBB2}" type="pres">
      <dgm:prSet presAssocID="{D59186FB-1227-4D12-A3C4-D3B7B1FD801A}" presName="connectorText" presStyleLbl="sibTrans1D1" presStyleIdx="4" presStyleCnt="7"/>
      <dgm:spPr/>
    </dgm:pt>
    <dgm:pt modelId="{AE1DC597-5C74-47C8-B5B2-C26FD2E6C64C}" type="pres">
      <dgm:prSet presAssocID="{66C70C70-7A73-40DD-AABE-A10C6064DF27}" presName="node" presStyleLbl="node1" presStyleIdx="5" presStyleCnt="8">
        <dgm:presLayoutVars>
          <dgm:bulletEnabled val="1"/>
        </dgm:presLayoutVars>
      </dgm:prSet>
      <dgm:spPr/>
    </dgm:pt>
    <dgm:pt modelId="{07412500-58C7-4595-85DE-76F7682784FE}" type="pres">
      <dgm:prSet presAssocID="{94FB7D5C-3E47-4704-8CFB-1987F15841CF}" presName="sibTrans" presStyleLbl="sibTrans1D1" presStyleIdx="5" presStyleCnt="7"/>
      <dgm:spPr/>
    </dgm:pt>
    <dgm:pt modelId="{F1CCEE71-0A2F-45DE-91E4-F64F2174DB7D}" type="pres">
      <dgm:prSet presAssocID="{94FB7D5C-3E47-4704-8CFB-1987F15841CF}" presName="connectorText" presStyleLbl="sibTrans1D1" presStyleIdx="5" presStyleCnt="7"/>
      <dgm:spPr/>
    </dgm:pt>
    <dgm:pt modelId="{D49E6E69-2C00-4580-A751-33EF25F74A5C}" type="pres">
      <dgm:prSet presAssocID="{FFFB08C4-0254-444E-9F81-8E5C7DDC400D}" presName="node" presStyleLbl="node1" presStyleIdx="6" presStyleCnt="8">
        <dgm:presLayoutVars>
          <dgm:bulletEnabled val="1"/>
        </dgm:presLayoutVars>
      </dgm:prSet>
      <dgm:spPr/>
    </dgm:pt>
    <dgm:pt modelId="{BC596FBC-BD85-4954-A5F9-B69E6496742A}" type="pres">
      <dgm:prSet presAssocID="{6B8CEA6A-B10A-4583-B222-CACC1A393AB8}" presName="sibTrans" presStyleLbl="sibTrans1D1" presStyleIdx="6" presStyleCnt="7"/>
      <dgm:spPr/>
    </dgm:pt>
    <dgm:pt modelId="{69DB0EC3-1214-4232-A4F7-93D23BA9951B}" type="pres">
      <dgm:prSet presAssocID="{6B8CEA6A-B10A-4583-B222-CACC1A393AB8}" presName="connectorText" presStyleLbl="sibTrans1D1" presStyleIdx="6" presStyleCnt="7"/>
      <dgm:spPr/>
    </dgm:pt>
    <dgm:pt modelId="{9CF353EA-871D-4B17-9043-E32AEB40F824}" type="pres">
      <dgm:prSet presAssocID="{7564547B-B439-4E5C-915B-19E780FCEA06}" presName="node" presStyleLbl="node1" presStyleIdx="7" presStyleCnt="8">
        <dgm:presLayoutVars>
          <dgm:bulletEnabled val="1"/>
        </dgm:presLayoutVars>
      </dgm:prSet>
      <dgm:spPr/>
    </dgm:pt>
  </dgm:ptLst>
  <dgm:cxnLst>
    <dgm:cxn modelId="{19BA460F-6AF9-44D5-9E5E-4A82840BA333}" type="presOf" srcId="{7564547B-B439-4E5C-915B-19E780FCEA06}" destId="{9CF353EA-871D-4B17-9043-E32AEB40F824}" srcOrd="0" destOrd="0" presId="urn:microsoft.com/office/officeart/2016/7/layout/RepeatingBendingProcessNew"/>
    <dgm:cxn modelId="{817FA90F-6A4A-484E-B4CD-B6636ADFD0B4}" srcId="{E69E7CB2-DC55-47A0-B603-6B488B2700D9}" destId="{55365954-1817-4A4D-A5A7-86E5FD21859F}" srcOrd="3" destOrd="0" parTransId="{34203575-6142-4928-BEA6-F42CA5AE0B9D}" sibTransId="{AB3A8061-F952-4D5B-8AC8-E4E022B871DE}"/>
    <dgm:cxn modelId="{2CDDA41B-5F3F-4316-9E0F-3AE7A6B8D219}" type="presOf" srcId="{6B8CEA6A-B10A-4583-B222-CACC1A393AB8}" destId="{BC596FBC-BD85-4954-A5F9-B69E6496742A}" srcOrd="0" destOrd="0" presId="urn:microsoft.com/office/officeart/2016/7/layout/RepeatingBendingProcessNew"/>
    <dgm:cxn modelId="{D08F1D25-88DF-4EB6-8E50-53F539D61287}" type="presOf" srcId="{72A65872-87C7-4841-B973-65F40370A3DA}" destId="{7D0A3493-5A79-4DF1-B6FA-001635789214}" srcOrd="0" destOrd="0" presId="urn:microsoft.com/office/officeart/2016/7/layout/RepeatingBendingProcessNew"/>
    <dgm:cxn modelId="{F35AD52F-162C-4123-B09F-DEC7610B3521}" type="presOf" srcId="{C6C4486B-13A1-4DA5-A9D8-8A14A011E425}" destId="{963F1283-B0FF-4887-9E2B-EA2325EB074E}" srcOrd="1" destOrd="0" presId="urn:microsoft.com/office/officeart/2016/7/layout/RepeatingBendingProcessNew"/>
    <dgm:cxn modelId="{F7551431-F657-44A7-B9BA-15E5D80C1D83}" type="presOf" srcId="{AB3A8061-F952-4D5B-8AC8-E4E022B871DE}" destId="{602F1D0E-9F1E-4FA4-BD4B-5B6474520570}" srcOrd="0" destOrd="0" presId="urn:microsoft.com/office/officeart/2016/7/layout/RepeatingBendingProcessNew"/>
    <dgm:cxn modelId="{8C932E3B-A29B-4781-8E01-3F09C3F79C35}" type="presOf" srcId="{04B1F69B-14B7-4353-AC8F-64CC8D80AF9E}" destId="{62CF8545-827E-40A5-8EBC-0F03C6B86212}" srcOrd="0" destOrd="0" presId="urn:microsoft.com/office/officeart/2016/7/layout/RepeatingBendingProcessNew"/>
    <dgm:cxn modelId="{40CC393B-A9FD-40FD-8C62-D8EF90276F2A}" srcId="{E69E7CB2-DC55-47A0-B603-6B488B2700D9}" destId="{75B5B7DD-3A27-46D7-86CC-23F30F9F5435}" srcOrd="2" destOrd="0" parTransId="{2C401E65-7461-4284-B02B-9A0295EDE163}" sibTransId="{04B1F69B-14B7-4353-AC8F-64CC8D80AF9E}"/>
    <dgm:cxn modelId="{8725D160-23DA-4ED9-A081-1E1A4860F29C}" type="presOf" srcId="{791B6AD1-C206-4321-9596-146046FDA3E5}" destId="{2CC946DF-B816-4223-A933-63EAD3CE33B2}" srcOrd="1" destOrd="0" presId="urn:microsoft.com/office/officeart/2016/7/layout/RepeatingBendingProcessNew"/>
    <dgm:cxn modelId="{E1561A43-29F2-4823-B4D2-7E5DFF91339D}" type="presOf" srcId="{75B5B7DD-3A27-46D7-86CC-23F30F9F5435}" destId="{E0A0B9E2-99D0-4FB6-8745-06EC2ADC82DB}" srcOrd="0" destOrd="0" presId="urn:microsoft.com/office/officeart/2016/7/layout/RepeatingBendingProcessNew"/>
    <dgm:cxn modelId="{5E28026C-C5D9-4C63-BFE6-A720D9CAE55A}" type="presOf" srcId="{E69E7CB2-DC55-47A0-B603-6B488B2700D9}" destId="{903FAA3B-32F2-4339-B14D-FA1ADCACE89B}" srcOrd="0" destOrd="0" presId="urn:microsoft.com/office/officeart/2016/7/layout/RepeatingBendingProcessNew"/>
    <dgm:cxn modelId="{2B68D356-2419-4668-89AE-DE59A1579DF8}" type="presOf" srcId="{94FB7D5C-3E47-4704-8CFB-1987F15841CF}" destId="{07412500-58C7-4595-85DE-76F7682784FE}" srcOrd="0" destOrd="0" presId="urn:microsoft.com/office/officeart/2016/7/layout/RepeatingBendingProcessNew"/>
    <dgm:cxn modelId="{95D29777-246F-48E6-8856-FA40755BB98F}" srcId="{E69E7CB2-DC55-47A0-B603-6B488B2700D9}" destId="{438532BA-1E0F-4D22-A6D2-9E4E1FF24C46}" srcOrd="1" destOrd="0" parTransId="{DA86CF19-6003-4611-8598-51E13E3F97E1}" sibTransId="{C6C4486B-13A1-4DA5-A9D8-8A14A011E425}"/>
    <dgm:cxn modelId="{E5630458-87C8-4099-9288-E60B6A9749A0}" type="presOf" srcId="{5442AE79-58BF-47CC-B186-D05E48D63436}" destId="{8D3176A0-0D52-4DF9-B655-501C72E6D771}" srcOrd="0" destOrd="0" presId="urn:microsoft.com/office/officeart/2016/7/layout/RepeatingBendingProcessNew"/>
    <dgm:cxn modelId="{03D4EB82-8803-4397-818E-584DF3AA9B4E}" type="presOf" srcId="{791B6AD1-C206-4321-9596-146046FDA3E5}" destId="{46051B94-E6FC-4C60-80E6-4CB6B0847578}" srcOrd="0" destOrd="0" presId="urn:microsoft.com/office/officeart/2016/7/layout/RepeatingBendingProcessNew"/>
    <dgm:cxn modelId="{07802885-FEA1-4C9B-B860-6702046E6687}" type="presOf" srcId="{AB3A8061-F952-4D5B-8AC8-E4E022B871DE}" destId="{2A4E4791-15CD-4DE6-A319-F288A2B9645F}" srcOrd="1" destOrd="0" presId="urn:microsoft.com/office/officeart/2016/7/layout/RepeatingBendingProcessNew"/>
    <dgm:cxn modelId="{B2CDB393-AE65-452A-A7CE-4B325E43FBC3}" type="presOf" srcId="{6B8CEA6A-B10A-4583-B222-CACC1A393AB8}" destId="{69DB0EC3-1214-4232-A4F7-93D23BA9951B}" srcOrd="1" destOrd="0" presId="urn:microsoft.com/office/officeart/2016/7/layout/RepeatingBendingProcessNew"/>
    <dgm:cxn modelId="{81BF5599-5A09-4C14-A8AC-1800A690679A}" type="presOf" srcId="{66C70C70-7A73-40DD-AABE-A10C6064DF27}" destId="{AE1DC597-5C74-47C8-B5B2-C26FD2E6C64C}" srcOrd="0" destOrd="0" presId="urn:microsoft.com/office/officeart/2016/7/layout/RepeatingBendingProcessNew"/>
    <dgm:cxn modelId="{F2D315A2-F8DC-4051-BFD0-508CDDCE5948}" srcId="{E69E7CB2-DC55-47A0-B603-6B488B2700D9}" destId="{5442AE79-58BF-47CC-B186-D05E48D63436}" srcOrd="4" destOrd="0" parTransId="{70DD2DD4-4C5D-4882-A611-2FD834054169}" sibTransId="{D59186FB-1227-4D12-A3C4-D3B7B1FD801A}"/>
    <dgm:cxn modelId="{FD34A7A2-6D55-4A33-9F2B-80C615FBAA36}" srcId="{E69E7CB2-DC55-47A0-B603-6B488B2700D9}" destId="{66C70C70-7A73-40DD-AABE-A10C6064DF27}" srcOrd="5" destOrd="0" parTransId="{89A72FFB-D559-4864-85D0-FE2284996FC1}" sibTransId="{94FB7D5C-3E47-4704-8CFB-1987F15841CF}"/>
    <dgm:cxn modelId="{6E06BFAA-B072-497A-9533-7BB3CCE3B895}" type="presOf" srcId="{94FB7D5C-3E47-4704-8CFB-1987F15841CF}" destId="{F1CCEE71-0A2F-45DE-91E4-F64F2174DB7D}" srcOrd="1" destOrd="0" presId="urn:microsoft.com/office/officeart/2016/7/layout/RepeatingBendingProcessNew"/>
    <dgm:cxn modelId="{BC89B8B4-5E79-4A3B-92C2-2F3F68E96256}" type="presOf" srcId="{D59186FB-1227-4D12-A3C4-D3B7B1FD801A}" destId="{63F87635-05A1-469F-9805-D9124024E09A}" srcOrd="0" destOrd="0" presId="urn:microsoft.com/office/officeart/2016/7/layout/RepeatingBendingProcessNew"/>
    <dgm:cxn modelId="{82B802B6-FCD9-4628-AFBC-2D86A65D1861}" type="presOf" srcId="{04B1F69B-14B7-4353-AC8F-64CC8D80AF9E}" destId="{61DCFCBD-A363-4CDE-9EB6-D9582E13D8A0}" srcOrd="1" destOrd="0" presId="urn:microsoft.com/office/officeart/2016/7/layout/RepeatingBendingProcessNew"/>
    <dgm:cxn modelId="{5083D2CA-15D8-484B-940F-DA7F224C4F50}" srcId="{E69E7CB2-DC55-47A0-B603-6B488B2700D9}" destId="{FFFB08C4-0254-444E-9F81-8E5C7DDC400D}" srcOrd="6" destOrd="0" parTransId="{B961B89A-ED23-4D96-A354-ADD5FB2CF19D}" sibTransId="{6B8CEA6A-B10A-4583-B222-CACC1A393AB8}"/>
    <dgm:cxn modelId="{E98A9ED3-217B-454C-8D5B-3E76E9A6A8CD}" type="presOf" srcId="{FFFB08C4-0254-444E-9F81-8E5C7DDC400D}" destId="{D49E6E69-2C00-4580-A751-33EF25F74A5C}" srcOrd="0" destOrd="0" presId="urn:microsoft.com/office/officeart/2016/7/layout/RepeatingBendingProcessNew"/>
    <dgm:cxn modelId="{E2232FE4-1BA9-4204-9FCE-489C2ED856AA}" type="presOf" srcId="{55365954-1817-4A4D-A5A7-86E5FD21859F}" destId="{D6D243FC-7CC3-496B-BB58-586A5EA793C2}" srcOrd="0" destOrd="0" presId="urn:microsoft.com/office/officeart/2016/7/layout/RepeatingBendingProcessNew"/>
    <dgm:cxn modelId="{E6965AE9-3B6A-4375-80E9-1A6D2D7C121D}" type="presOf" srcId="{C6C4486B-13A1-4DA5-A9D8-8A14A011E425}" destId="{896411CC-D48D-476A-AAFE-6889C1144233}" srcOrd="0" destOrd="0" presId="urn:microsoft.com/office/officeart/2016/7/layout/RepeatingBendingProcessNew"/>
    <dgm:cxn modelId="{9C7CF2EF-A91B-4454-B1BA-E486D0E318AC}" type="presOf" srcId="{438532BA-1E0F-4D22-A6D2-9E4E1FF24C46}" destId="{E62CABC6-E892-466A-AF40-0A865356E950}" srcOrd="0" destOrd="0" presId="urn:microsoft.com/office/officeart/2016/7/layout/RepeatingBendingProcessNew"/>
    <dgm:cxn modelId="{1C5E20F5-946B-4EB9-A43C-F526ECCFC3A1}" srcId="{E69E7CB2-DC55-47A0-B603-6B488B2700D9}" destId="{7564547B-B439-4E5C-915B-19E780FCEA06}" srcOrd="7" destOrd="0" parTransId="{74C619B3-1045-4AA3-B096-D01A0C7EECEE}" sibTransId="{D0E2AFEF-0733-4BA0-A690-4CF4DED64EAA}"/>
    <dgm:cxn modelId="{276AC4F8-7405-42FD-85DC-423E8262D9DD}" srcId="{E69E7CB2-DC55-47A0-B603-6B488B2700D9}" destId="{72A65872-87C7-4841-B973-65F40370A3DA}" srcOrd="0" destOrd="0" parTransId="{AC9AEF9E-9B6C-485D-94D5-24A3249B9522}" sibTransId="{791B6AD1-C206-4321-9596-146046FDA3E5}"/>
    <dgm:cxn modelId="{BF80C9FE-704D-42E8-87AC-B19F8E04DC27}" type="presOf" srcId="{D59186FB-1227-4D12-A3C4-D3B7B1FD801A}" destId="{FF96F6FA-9BF0-409C-8370-6E45CDD4DBB2}" srcOrd="1" destOrd="0" presId="urn:microsoft.com/office/officeart/2016/7/layout/RepeatingBendingProcessNew"/>
    <dgm:cxn modelId="{712E4F01-C276-4A6C-A72A-A92C94B17271}" type="presParOf" srcId="{903FAA3B-32F2-4339-B14D-FA1ADCACE89B}" destId="{7D0A3493-5A79-4DF1-B6FA-001635789214}" srcOrd="0" destOrd="0" presId="urn:microsoft.com/office/officeart/2016/7/layout/RepeatingBendingProcessNew"/>
    <dgm:cxn modelId="{CFB14F34-A1F7-4E2F-9F77-327E3613FFBC}" type="presParOf" srcId="{903FAA3B-32F2-4339-B14D-FA1ADCACE89B}" destId="{46051B94-E6FC-4C60-80E6-4CB6B0847578}" srcOrd="1" destOrd="0" presId="urn:microsoft.com/office/officeart/2016/7/layout/RepeatingBendingProcessNew"/>
    <dgm:cxn modelId="{14394636-6B27-459E-8668-A335A8859931}" type="presParOf" srcId="{46051B94-E6FC-4C60-80E6-4CB6B0847578}" destId="{2CC946DF-B816-4223-A933-63EAD3CE33B2}" srcOrd="0" destOrd="0" presId="urn:microsoft.com/office/officeart/2016/7/layout/RepeatingBendingProcessNew"/>
    <dgm:cxn modelId="{9F1EF824-61EC-43FE-B4C2-87DA00F979D6}" type="presParOf" srcId="{903FAA3B-32F2-4339-B14D-FA1ADCACE89B}" destId="{E62CABC6-E892-466A-AF40-0A865356E950}" srcOrd="2" destOrd="0" presId="urn:microsoft.com/office/officeart/2016/7/layout/RepeatingBendingProcessNew"/>
    <dgm:cxn modelId="{2A0FDCF9-0EB8-41C4-8871-6B8E2EEE5096}" type="presParOf" srcId="{903FAA3B-32F2-4339-B14D-FA1ADCACE89B}" destId="{896411CC-D48D-476A-AAFE-6889C1144233}" srcOrd="3" destOrd="0" presId="urn:microsoft.com/office/officeart/2016/7/layout/RepeatingBendingProcessNew"/>
    <dgm:cxn modelId="{23CD7AB7-78A1-40E6-954E-8D68F6EB70F6}" type="presParOf" srcId="{896411CC-D48D-476A-AAFE-6889C1144233}" destId="{963F1283-B0FF-4887-9E2B-EA2325EB074E}" srcOrd="0" destOrd="0" presId="urn:microsoft.com/office/officeart/2016/7/layout/RepeatingBendingProcessNew"/>
    <dgm:cxn modelId="{1DE1AB44-23AA-4E78-AFF9-72D4BB83A5F9}" type="presParOf" srcId="{903FAA3B-32F2-4339-B14D-FA1ADCACE89B}" destId="{E0A0B9E2-99D0-4FB6-8745-06EC2ADC82DB}" srcOrd="4" destOrd="0" presId="urn:microsoft.com/office/officeart/2016/7/layout/RepeatingBendingProcessNew"/>
    <dgm:cxn modelId="{60EBF183-8E78-4B51-8101-9A75E4628E0E}" type="presParOf" srcId="{903FAA3B-32F2-4339-B14D-FA1ADCACE89B}" destId="{62CF8545-827E-40A5-8EBC-0F03C6B86212}" srcOrd="5" destOrd="0" presId="urn:microsoft.com/office/officeart/2016/7/layout/RepeatingBendingProcessNew"/>
    <dgm:cxn modelId="{467E3FC7-A3B1-4E4D-853C-0F7DCF3E9DAE}" type="presParOf" srcId="{62CF8545-827E-40A5-8EBC-0F03C6B86212}" destId="{61DCFCBD-A363-4CDE-9EB6-D9582E13D8A0}" srcOrd="0" destOrd="0" presId="urn:microsoft.com/office/officeart/2016/7/layout/RepeatingBendingProcessNew"/>
    <dgm:cxn modelId="{BF980ECB-3910-4B4B-9801-C7BE2726A84F}" type="presParOf" srcId="{903FAA3B-32F2-4339-B14D-FA1ADCACE89B}" destId="{D6D243FC-7CC3-496B-BB58-586A5EA793C2}" srcOrd="6" destOrd="0" presId="urn:microsoft.com/office/officeart/2016/7/layout/RepeatingBendingProcessNew"/>
    <dgm:cxn modelId="{E37A50A3-8BE4-4861-AD63-0501F7D4D3A4}" type="presParOf" srcId="{903FAA3B-32F2-4339-B14D-FA1ADCACE89B}" destId="{602F1D0E-9F1E-4FA4-BD4B-5B6474520570}" srcOrd="7" destOrd="0" presId="urn:microsoft.com/office/officeart/2016/7/layout/RepeatingBendingProcessNew"/>
    <dgm:cxn modelId="{C1C9D64D-F07C-46BB-B5CD-BD554B6ED5F6}" type="presParOf" srcId="{602F1D0E-9F1E-4FA4-BD4B-5B6474520570}" destId="{2A4E4791-15CD-4DE6-A319-F288A2B9645F}" srcOrd="0" destOrd="0" presId="urn:microsoft.com/office/officeart/2016/7/layout/RepeatingBendingProcessNew"/>
    <dgm:cxn modelId="{20922F2D-C4B6-402B-91D8-8CD032156494}" type="presParOf" srcId="{903FAA3B-32F2-4339-B14D-FA1ADCACE89B}" destId="{8D3176A0-0D52-4DF9-B655-501C72E6D771}" srcOrd="8" destOrd="0" presId="urn:microsoft.com/office/officeart/2016/7/layout/RepeatingBendingProcessNew"/>
    <dgm:cxn modelId="{FB30393E-1583-4715-A278-888C0DDDC17C}" type="presParOf" srcId="{903FAA3B-32F2-4339-B14D-FA1ADCACE89B}" destId="{63F87635-05A1-469F-9805-D9124024E09A}" srcOrd="9" destOrd="0" presId="urn:microsoft.com/office/officeart/2016/7/layout/RepeatingBendingProcessNew"/>
    <dgm:cxn modelId="{13473285-068B-4C73-8AEC-B083CE8106EB}" type="presParOf" srcId="{63F87635-05A1-469F-9805-D9124024E09A}" destId="{FF96F6FA-9BF0-409C-8370-6E45CDD4DBB2}" srcOrd="0" destOrd="0" presId="urn:microsoft.com/office/officeart/2016/7/layout/RepeatingBendingProcessNew"/>
    <dgm:cxn modelId="{5304DA7D-D985-4168-A24E-41C81456719F}" type="presParOf" srcId="{903FAA3B-32F2-4339-B14D-FA1ADCACE89B}" destId="{AE1DC597-5C74-47C8-B5B2-C26FD2E6C64C}" srcOrd="10" destOrd="0" presId="urn:microsoft.com/office/officeart/2016/7/layout/RepeatingBendingProcessNew"/>
    <dgm:cxn modelId="{352CA432-CF64-40A2-9887-6F1347604A9A}" type="presParOf" srcId="{903FAA3B-32F2-4339-B14D-FA1ADCACE89B}" destId="{07412500-58C7-4595-85DE-76F7682784FE}" srcOrd="11" destOrd="0" presId="urn:microsoft.com/office/officeart/2016/7/layout/RepeatingBendingProcessNew"/>
    <dgm:cxn modelId="{EE6398E7-63A0-48D3-A287-8F9A6D9FD7C3}" type="presParOf" srcId="{07412500-58C7-4595-85DE-76F7682784FE}" destId="{F1CCEE71-0A2F-45DE-91E4-F64F2174DB7D}" srcOrd="0" destOrd="0" presId="urn:microsoft.com/office/officeart/2016/7/layout/RepeatingBendingProcessNew"/>
    <dgm:cxn modelId="{E342CA89-0365-4FC6-8CEA-6EC8E00B60E1}" type="presParOf" srcId="{903FAA3B-32F2-4339-B14D-FA1ADCACE89B}" destId="{D49E6E69-2C00-4580-A751-33EF25F74A5C}" srcOrd="12" destOrd="0" presId="urn:microsoft.com/office/officeart/2016/7/layout/RepeatingBendingProcessNew"/>
    <dgm:cxn modelId="{4C55CC3A-93E7-4663-9565-C351E2838E90}" type="presParOf" srcId="{903FAA3B-32F2-4339-B14D-FA1ADCACE89B}" destId="{BC596FBC-BD85-4954-A5F9-B69E6496742A}" srcOrd="13" destOrd="0" presId="urn:microsoft.com/office/officeart/2016/7/layout/RepeatingBendingProcessNew"/>
    <dgm:cxn modelId="{0CF7A17F-0ACD-41C8-A6E5-E8D8D172D1BA}" type="presParOf" srcId="{BC596FBC-BD85-4954-A5F9-B69E6496742A}" destId="{69DB0EC3-1214-4232-A4F7-93D23BA9951B}" srcOrd="0" destOrd="0" presId="urn:microsoft.com/office/officeart/2016/7/layout/RepeatingBendingProcessNew"/>
    <dgm:cxn modelId="{BDE6118F-5F8C-4D54-B01C-8FFA6636A234}" type="presParOf" srcId="{903FAA3B-32F2-4339-B14D-FA1ADCACE89B}" destId="{9CF353EA-871D-4B17-9043-E32AEB40F824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051B94-E6FC-4C60-80E6-4CB6B0847578}">
      <dsp:nvSpPr>
        <dsp:cNvPr id="0" name=""/>
        <dsp:cNvSpPr/>
      </dsp:nvSpPr>
      <dsp:spPr>
        <a:xfrm>
          <a:off x="3743434" y="809734"/>
          <a:ext cx="6239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985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39061" y="852181"/>
        <a:ext cx="32729" cy="6545"/>
      </dsp:txXfrm>
    </dsp:sp>
    <dsp:sp modelId="{7D0A3493-5A79-4DF1-B6FA-001635789214}">
      <dsp:nvSpPr>
        <dsp:cNvPr id="0" name=""/>
        <dsp:cNvSpPr/>
      </dsp:nvSpPr>
      <dsp:spPr>
        <a:xfrm>
          <a:off x="899212" y="1647"/>
          <a:ext cx="2846021" cy="17076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57" tIns="146385" rIns="139457" bIns="14638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Bacia de interesse (IDE-SISEMA)</a:t>
          </a:r>
        </a:p>
      </dsp:txBody>
      <dsp:txXfrm>
        <a:off x="899212" y="1647"/>
        <a:ext cx="2846021" cy="1707613"/>
      </dsp:txXfrm>
    </dsp:sp>
    <dsp:sp modelId="{896411CC-D48D-476A-AAFE-6889C1144233}">
      <dsp:nvSpPr>
        <dsp:cNvPr id="0" name=""/>
        <dsp:cNvSpPr/>
      </dsp:nvSpPr>
      <dsp:spPr>
        <a:xfrm>
          <a:off x="7244040" y="809734"/>
          <a:ext cx="6239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985" y="45720"/>
              </a:lnTo>
            </a:path>
          </a:pathLst>
        </a:custGeom>
        <a:noFill/>
        <a:ln w="12700" cap="flat" cmpd="sng" algn="ctr">
          <a:solidFill>
            <a:schemeClr val="accent5">
              <a:hueOff val="-2025358"/>
              <a:satOff val="-138"/>
              <a:lumOff val="32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7539668" y="852181"/>
        <a:ext cx="32729" cy="6545"/>
      </dsp:txXfrm>
    </dsp:sp>
    <dsp:sp modelId="{E62CABC6-E892-466A-AF40-0A865356E950}">
      <dsp:nvSpPr>
        <dsp:cNvPr id="0" name=""/>
        <dsp:cNvSpPr/>
      </dsp:nvSpPr>
      <dsp:spPr>
        <a:xfrm>
          <a:off x="4399819" y="1647"/>
          <a:ext cx="2846021" cy="1707613"/>
        </a:xfrm>
        <a:prstGeom prst="rect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57" tIns="146385" rIns="139457" bIns="14638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Limite áreas úmidas (</a:t>
          </a:r>
          <a:r>
            <a:rPr lang="pt-BR" sz="1600" kern="1200" dirty="0" err="1"/>
            <a:t>MapBiomas</a:t>
          </a:r>
          <a:r>
            <a:rPr lang="pt-BR" sz="1600" kern="1200" dirty="0"/>
            <a:t>), proxy 1</a:t>
          </a:r>
        </a:p>
      </dsp:txBody>
      <dsp:txXfrm>
        <a:off x="4399819" y="1647"/>
        <a:ext cx="2846021" cy="1707613"/>
      </dsp:txXfrm>
    </dsp:sp>
    <dsp:sp modelId="{62CF8545-827E-40A5-8EBC-0F03C6B86212}">
      <dsp:nvSpPr>
        <dsp:cNvPr id="0" name=""/>
        <dsp:cNvSpPr/>
      </dsp:nvSpPr>
      <dsp:spPr>
        <a:xfrm>
          <a:off x="2322223" y="1707460"/>
          <a:ext cx="7001213" cy="623985"/>
        </a:xfrm>
        <a:custGeom>
          <a:avLst/>
          <a:gdLst/>
          <a:ahLst/>
          <a:cxnLst/>
          <a:rect l="0" t="0" r="0" b="0"/>
          <a:pathLst>
            <a:path>
              <a:moveTo>
                <a:pt x="7001213" y="0"/>
              </a:moveTo>
              <a:lnTo>
                <a:pt x="7001213" y="329092"/>
              </a:lnTo>
              <a:lnTo>
                <a:pt x="0" y="329092"/>
              </a:lnTo>
              <a:lnTo>
                <a:pt x="0" y="623985"/>
              </a:lnTo>
            </a:path>
          </a:pathLst>
        </a:custGeom>
        <a:noFill/>
        <a:ln w="1270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647036" y="2016180"/>
        <a:ext cx="351587" cy="6545"/>
      </dsp:txXfrm>
    </dsp:sp>
    <dsp:sp modelId="{E0A0B9E2-99D0-4FB6-8745-06EC2ADC82DB}">
      <dsp:nvSpPr>
        <dsp:cNvPr id="0" name=""/>
        <dsp:cNvSpPr/>
      </dsp:nvSpPr>
      <dsp:spPr>
        <a:xfrm>
          <a:off x="7900425" y="1647"/>
          <a:ext cx="2846021" cy="1707613"/>
        </a:xfrm>
        <a:prstGeom prst="rect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57" tIns="146385" rIns="139457" bIns="14638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Dados climáticos (</a:t>
          </a:r>
          <a:r>
            <a:rPr lang="pt-BR" sz="1600" b="0" i="0" kern="1200" dirty="0"/>
            <a:t>CHIRPS), proxy 2</a:t>
          </a:r>
          <a:endParaRPr lang="pt-BR" sz="1600" kern="1200" dirty="0"/>
        </a:p>
      </dsp:txBody>
      <dsp:txXfrm>
        <a:off x="7900425" y="1647"/>
        <a:ext cx="2846021" cy="1707613"/>
      </dsp:txXfrm>
    </dsp:sp>
    <dsp:sp modelId="{602F1D0E-9F1E-4FA4-BD4B-5B6474520570}">
      <dsp:nvSpPr>
        <dsp:cNvPr id="0" name=""/>
        <dsp:cNvSpPr/>
      </dsp:nvSpPr>
      <dsp:spPr>
        <a:xfrm>
          <a:off x="3743434" y="3171932"/>
          <a:ext cx="6239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985" y="45720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39061" y="3214379"/>
        <a:ext cx="32729" cy="6545"/>
      </dsp:txXfrm>
    </dsp:sp>
    <dsp:sp modelId="{D6D243FC-7CC3-496B-BB58-586A5EA793C2}">
      <dsp:nvSpPr>
        <dsp:cNvPr id="0" name=""/>
        <dsp:cNvSpPr/>
      </dsp:nvSpPr>
      <dsp:spPr>
        <a:xfrm>
          <a:off x="899212" y="2363845"/>
          <a:ext cx="2846021" cy="1707613"/>
        </a:xfrm>
        <a:prstGeom prst="rect">
          <a:avLst/>
        </a:prstGeom>
        <a:solidFill>
          <a:schemeClr val="bg2">
            <a:lumMod val="1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57" tIns="146385" rIns="139457" bIns="14638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 depender do objetivo, escala, finalidade, deve-se escolher o satélite, sensor, intervalo temporal e verificar disponibilidade dos dados</a:t>
          </a:r>
        </a:p>
      </dsp:txBody>
      <dsp:txXfrm>
        <a:off x="899212" y="2363845"/>
        <a:ext cx="2846021" cy="1707613"/>
      </dsp:txXfrm>
    </dsp:sp>
    <dsp:sp modelId="{63F87635-05A1-469F-9805-D9124024E09A}">
      <dsp:nvSpPr>
        <dsp:cNvPr id="0" name=""/>
        <dsp:cNvSpPr/>
      </dsp:nvSpPr>
      <dsp:spPr>
        <a:xfrm>
          <a:off x="7244040" y="3171932"/>
          <a:ext cx="6239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985" y="45720"/>
              </a:lnTo>
            </a:path>
          </a:pathLst>
        </a:custGeom>
        <a:noFill/>
        <a:ln w="1270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7539668" y="3214379"/>
        <a:ext cx="32729" cy="6545"/>
      </dsp:txXfrm>
    </dsp:sp>
    <dsp:sp modelId="{8D3176A0-0D52-4DF9-B655-501C72E6D771}">
      <dsp:nvSpPr>
        <dsp:cNvPr id="0" name=""/>
        <dsp:cNvSpPr/>
      </dsp:nvSpPr>
      <dsp:spPr>
        <a:xfrm>
          <a:off x="4399819" y="2363845"/>
          <a:ext cx="2846021" cy="1707613"/>
        </a:xfrm>
        <a:prstGeom prst="rect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57" tIns="146385" rIns="139457" bIns="14638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Chave de fotointerpretação (ROSA, 2007)</a:t>
          </a:r>
        </a:p>
      </dsp:txBody>
      <dsp:txXfrm>
        <a:off x="4399819" y="2363845"/>
        <a:ext cx="2846021" cy="1707613"/>
      </dsp:txXfrm>
    </dsp:sp>
    <dsp:sp modelId="{07412500-58C7-4595-85DE-76F7682784FE}">
      <dsp:nvSpPr>
        <dsp:cNvPr id="0" name=""/>
        <dsp:cNvSpPr/>
      </dsp:nvSpPr>
      <dsp:spPr>
        <a:xfrm>
          <a:off x="2322223" y="4069659"/>
          <a:ext cx="7001213" cy="623985"/>
        </a:xfrm>
        <a:custGeom>
          <a:avLst/>
          <a:gdLst/>
          <a:ahLst/>
          <a:cxnLst/>
          <a:rect l="0" t="0" r="0" b="0"/>
          <a:pathLst>
            <a:path>
              <a:moveTo>
                <a:pt x="7001213" y="0"/>
              </a:moveTo>
              <a:lnTo>
                <a:pt x="7001213" y="329092"/>
              </a:lnTo>
              <a:lnTo>
                <a:pt x="0" y="329092"/>
              </a:lnTo>
              <a:lnTo>
                <a:pt x="0" y="623985"/>
              </a:lnTo>
            </a:path>
          </a:pathLst>
        </a:custGeom>
        <a:noFill/>
        <a:ln w="12700" cap="flat" cmpd="sng" algn="ctr">
          <a:solidFill>
            <a:schemeClr val="accent5">
              <a:hueOff val="-10126791"/>
              <a:satOff val="-688"/>
              <a:lumOff val="163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647036" y="4378378"/>
        <a:ext cx="351587" cy="6545"/>
      </dsp:txXfrm>
    </dsp:sp>
    <dsp:sp modelId="{AE1DC597-5C74-47C8-B5B2-C26FD2E6C64C}">
      <dsp:nvSpPr>
        <dsp:cNvPr id="0" name=""/>
        <dsp:cNvSpPr/>
      </dsp:nvSpPr>
      <dsp:spPr>
        <a:xfrm>
          <a:off x="7900425" y="2363845"/>
          <a:ext cx="2846021" cy="1707613"/>
        </a:xfrm>
        <a:prstGeom prst="rect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57" tIns="146385" rIns="139457" bIns="14638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Interpretação visual com diferentes sensores e datas (Landsat, Sentinel, drone)</a:t>
          </a:r>
        </a:p>
      </dsp:txBody>
      <dsp:txXfrm>
        <a:off x="7900425" y="2363845"/>
        <a:ext cx="2846021" cy="1707613"/>
      </dsp:txXfrm>
    </dsp:sp>
    <dsp:sp modelId="{BC596FBC-BD85-4954-A5F9-B69E6496742A}">
      <dsp:nvSpPr>
        <dsp:cNvPr id="0" name=""/>
        <dsp:cNvSpPr/>
      </dsp:nvSpPr>
      <dsp:spPr>
        <a:xfrm>
          <a:off x="3743434" y="5534130"/>
          <a:ext cx="62398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3985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4039061" y="5576577"/>
        <a:ext cx="32729" cy="6545"/>
      </dsp:txXfrm>
    </dsp:sp>
    <dsp:sp modelId="{D49E6E69-2C00-4580-A751-33EF25F74A5C}">
      <dsp:nvSpPr>
        <dsp:cNvPr id="0" name=""/>
        <dsp:cNvSpPr/>
      </dsp:nvSpPr>
      <dsp:spPr>
        <a:xfrm>
          <a:off x="899212" y="4726044"/>
          <a:ext cx="2846021" cy="1707613"/>
        </a:xfrm>
        <a:prstGeom prst="rect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57" tIns="146385" rIns="139457" bIns="14638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Digitalização, mapeamento 1 e validação de campo.</a:t>
          </a:r>
        </a:p>
      </dsp:txBody>
      <dsp:txXfrm>
        <a:off x="899212" y="4726044"/>
        <a:ext cx="2846021" cy="1707613"/>
      </dsp:txXfrm>
    </dsp:sp>
    <dsp:sp modelId="{9CF353EA-871D-4B17-9043-E32AEB40F824}">
      <dsp:nvSpPr>
        <dsp:cNvPr id="0" name=""/>
        <dsp:cNvSpPr/>
      </dsp:nvSpPr>
      <dsp:spPr>
        <a:xfrm>
          <a:off x="4399819" y="4726044"/>
          <a:ext cx="2846021" cy="170761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457" tIns="146385" rIns="139457" bIns="14638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Revisão, Mapeamento 2 e mapa final</a:t>
          </a:r>
        </a:p>
      </dsp:txBody>
      <dsp:txXfrm>
        <a:off x="4399819" y="4726044"/>
        <a:ext cx="2846021" cy="1707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2A0DA8-72A5-7AC4-0557-A35549BAF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38302A-1CBF-88DF-1FB6-8C0D0FE1C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BAA39D6-C03F-462B-B1DD-236695446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41B4-70F2-40FD-B438-B289639FE48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1F81AA-E34C-733D-65F5-460C9C98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1D20389-7F84-535F-4A41-C58A33B8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AFD-1842-4BD9-B3C6-F374936E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476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6E5605-3CAC-66C8-C32B-15413A78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1C2F392-0738-311B-F473-804D096D5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C8CCB-30EC-6BBB-E509-E3158965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41B4-70F2-40FD-B438-B289639FE48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F341B2-48A3-4847-CDC0-80A4F6521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5FA72B-940C-A7A2-7549-8F94157DF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AFD-1842-4BD9-B3C6-F374936E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42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35FA4D-9DF0-1C63-776C-A700AAE6D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B1AC49-7502-B9FD-0CC6-6942EF0F6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65859E-3058-F5B9-C488-9ADA93CC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41B4-70F2-40FD-B438-B289639FE48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BA1BFE-2CFC-9B52-72FB-63CEE1608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9888D1-720B-4FAE-7048-A1B46C7B9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AFD-1842-4BD9-B3C6-F374936E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80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28DFE-69A2-4BD1-0E9A-5D849C691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7454A5-3B10-E8E6-3A3A-B197C75E1C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0EA6F-FE7D-84DE-E7F4-FE7AFFFA5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41B4-70F2-40FD-B438-B289639FE48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2E866F-0D94-1B88-CBE2-46A987C7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55E9B5-F916-88D4-02C2-F939DEA4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AFD-1842-4BD9-B3C6-F374936E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308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A42066-BD29-F6E4-3683-B82CC1A43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D654C5-47D6-54AA-4031-625050B29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D6C458-AEF0-CC36-7FB3-EEE38E7D1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41B4-70F2-40FD-B438-B289639FE48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A31FD6-2779-699B-C561-163C3F7AF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6BF9CF-2AD1-8983-7291-7224B3BAE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AFD-1842-4BD9-B3C6-F374936E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75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ACA130-7763-7423-94D4-871006271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F84FDA-D458-DC3D-0ECA-BCB7E5F6D7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77E064E-B358-384D-0A8D-316F60217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0E20D1-8987-10C3-2BF9-76DE2AEA2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41B4-70F2-40FD-B438-B289639FE48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5680EF-822D-11B9-A9B5-F9D6CEE3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2B6428-29F2-604A-543F-30AE6F4B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AFD-1842-4BD9-B3C6-F374936E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2367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486F43-F8E4-2978-756B-BBBDD875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E3131D-DB9C-8DE2-9437-17A761A7F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50A25F-6486-BBFB-4DC3-5D8F7F1B9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9B10B9E-8C60-BAA8-FC20-201B5343ED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09516BD-4C0E-207C-4B8B-E42C1C834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4E7E4E-6659-11ED-5581-87513FA6F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41B4-70F2-40FD-B438-B289639FE48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84E7AB-A7D7-FA25-0EBA-FA84AC44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F399BA1-98A4-2D05-CB0C-0CFF31E7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AFD-1842-4BD9-B3C6-F374936E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115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6BFF23-FA1D-39C9-A805-71328EEE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95FE98-900A-A394-6EDA-2A9E0A63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41B4-70F2-40FD-B438-B289639FE48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57D075D-2BE6-AC5D-B70A-FDCB9E47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8B9333B-0BE8-74B2-8FB5-E93D7D20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AFD-1842-4BD9-B3C6-F374936E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174EE2A-D670-C278-FB51-2387AB101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41B4-70F2-40FD-B438-B289639FE48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7C058F2-CE9D-5174-D368-65B95815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A99D2D-72D7-4F24-C839-9B20B163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AFD-1842-4BD9-B3C6-F374936E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380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B4B73-2FA0-42BC-8A73-48C487A40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D56A6-E67C-3BA5-E48D-E19FE74AD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7138843-07E7-15E1-4133-83DB8073D0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EC6AA19-E449-2F9B-3A0C-877E1F69D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41B4-70F2-40FD-B438-B289639FE48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CEFF61D-8645-7F00-74BE-A1E6AF8B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1C68F7-07A9-34E2-2D4F-0509337F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AFD-1842-4BD9-B3C6-F374936E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66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0C7EC3-8676-27C1-F2B9-31FF7B7F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B4138E6-1743-1A3C-457D-F135ABDB93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233CE34-3E51-8C44-93BF-283CD71CA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C9818C-F73D-7D71-062B-593EBD1F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941B4-70F2-40FD-B438-B289639FE48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E6449B6-9977-1BF3-1578-D81885E00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6D3FA2-66C4-C8ED-2F2D-CBC6C6599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B3AFD-1842-4BD9-B3C6-F374936E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3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98994F7-6443-F34A-F6EE-708E423E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5A745ED-ED4A-2EE4-4291-3DB57EB6A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3BC68-ADB8-2461-D574-80534136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E941B4-70F2-40FD-B438-B289639FE486}" type="datetimeFigureOut">
              <a:rPr lang="pt-BR" smtClean="0"/>
              <a:t>10/04/2025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9CBCA37-4D85-FD28-86E8-4FCD61238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05492E-3708-0776-D903-728546B1B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B3AFD-1842-4BD9-B3C6-F374936E4F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4053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desisema.meioambiente.mg.gov.br/geonetwork/srv/api/records/ce121547-8e95-4cc0-a6b9-e12a59c74f28/attachments/ide-sisema_manual_01_normas_estruturacao_padroes_dados_geoespaciais_4_ed.pdf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p.ufpel.edu.br/geotechidrica/apostila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66898-74E1-D10E-737F-6D49520AAD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Sensoriamento remoto para áreas úmidas: sensores até chave de fotointerpretação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ED0C92-BFEB-4DBD-8ECC-FC4161E389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04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BF058-C215-DDA9-4058-4ABE63B40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0D492D-F8DC-D9C4-55F5-E21D002ED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Sensoriamento remoto de solos, minerais e geomorfologia.</a:t>
            </a:r>
          </a:p>
          <a:p>
            <a:r>
              <a:rPr lang="pt-BR" dirty="0"/>
              <a:t>Textura e conteúdo de umidade do solo</a:t>
            </a:r>
          </a:p>
          <a:p>
            <a:r>
              <a:rPr lang="pt-BR" dirty="0"/>
              <a:t>Página 518:</a:t>
            </a:r>
          </a:p>
          <a:p>
            <a:r>
              <a:rPr lang="pt-BR" dirty="0"/>
              <a:t>“a quantidade de umidade retida na superfície do solo é função da textura do solo. Quanto mais fina a textura, maior a capacidade do solo em manter um alto conteúdo de umidade quando ocorrem precipitações. Quanto maior a umidade do solo, maior será a absorção de energia radiante incidente e, portanto, menor será a quantidade de luz refletida”</a:t>
            </a:r>
          </a:p>
          <a:p>
            <a:r>
              <a:rPr lang="pt-BR" dirty="0"/>
              <a:t>Matéria orgânica e crostas biológicas do solo</a:t>
            </a:r>
          </a:p>
          <a:p>
            <a:r>
              <a:rPr lang="pt-BR" dirty="0"/>
              <a:t>Página 519:</a:t>
            </a:r>
          </a:p>
          <a:p>
            <a:r>
              <a:rPr lang="pt-BR" dirty="0"/>
              <a:t>Geralmente, quanto maior a quantidade matéria orgânica, maior será a absorção de energia incidente e menor a reflectância espectral.</a:t>
            </a:r>
          </a:p>
          <a:p>
            <a:r>
              <a:rPr lang="pt-BR" dirty="0"/>
              <a:t>JENSEN, 2011.</a:t>
            </a:r>
          </a:p>
        </p:txBody>
      </p:sp>
    </p:spTree>
    <p:extLst>
      <p:ext uri="{BB962C8B-B14F-4D97-AF65-F5344CB8AC3E}">
        <p14:creationId xmlns:p14="http://schemas.microsoft.com/office/powerpoint/2010/main" val="189505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09CC6-8FC0-59F3-D4BB-49F49ABF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IDE-SISEMA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2C98F3-3C12-E6DA-B514-90B31DB7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Camada: Hidrografia – Bacia hidrográfica </a:t>
            </a:r>
            <a:r>
              <a:rPr lang="pt-BR" dirty="0" err="1"/>
              <a:t>ottocodificada</a:t>
            </a:r>
            <a:r>
              <a:rPr lang="pt-BR" dirty="0"/>
              <a:t> (ANA/</a:t>
            </a:r>
            <a:r>
              <a:rPr lang="pt-BR" dirty="0" err="1"/>
              <a:t>Igam</a:t>
            </a:r>
            <a:r>
              <a:rPr lang="pt-BR" dirty="0"/>
              <a:t>) – </a:t>
            </a:r>
            <a:r>
              <a:rPr lang="pt-BR" dirty="0" err="1"/>
              <a:t>Ottobacia</a:t>
            </a:r>
            <a:r>
              <a:rPr lang="pt-BR" dirty="0"/>
              <a:t> do Rio São Francisco – </a:t>
            </a:r>
            <a:r>
              <a:rPr lang="pt-BR" dirty="0" err="1"/>
              <a:t>Shapefile</a:t>
            </a:r>
            <a:r>
              <a:rPr lang="pt-BR" dirty="0"/>
              <a:t>.</a:t>
            </a:r>
          </a:p>
          <a:p>
            <a:r>
              <a:rPr lang="pt-BR" dirty="0"/>
              <a:t>Datum: SIRGAS 2000 – EPSG 4674 (Manual 01 – Normas, estruturação, padrões de nomenclatura e armazenamento dos dados geoespaciais, 4ª edição, 2024, Link: </a:t>
            </a:r>
            <a:r>
              <a:rPr lang="pt-BR" dirty="0">
                <a:hlinkClick r:id="rId2"/>
              </a:rPr>
              <a:t>https://idesisema.meioambiente.mg.gov.br/geonetwork/srv/api/records/ce121547-8e95-4cc0-a6b9-e12a59c74f28/attachments/ide-sisema_manual_01_normas_estruturacao_padroes_dados_geoespaciais_4_ed.pdf</a:t>
            </a:r>
            <a:r>
              <a:rPr lang="pt-BR" dirty="0"/>
              <a:t> ).</a:t>
            </a:r>
          </a:p>
          <a:p>
            <a:r>
              <a:rPr lang="pt-BR" dirty="0"/>
              <a:t>Baixar, abrir, selecionar, recortar e salvar.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236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7E3AFD-95FC-9F62-3225-BD6839EDC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MapBiomas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BABE19-8689-081A-5CBA-73FFA2C56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brasil.mapbiomas.org</a:t>
            </a:r>
          </a:p>
          <a:p>
            <a:r>
              <a:rPr lang="pt-BR" dirty="0"/>
              <a:t>Métodos: Visão Geral da Metodologia:</a:t>
            </a:r>
          </a:p>
          <a:p>
            <a:r>
              <a:rPr lang="pt-BR" dirty="0"/>
              <a:t>Características gerais</a:t>
            </a:r>
          </a:p>
          <a:p>
            <a:r>
              <a:rPr lang="pt-BR" dirty="0"/>
              <a:t>Todos os mapas anuais de cobertura e uso da terra do </a:t>
            </a:r>
            <a:r>
              <a:rPr lang="pt-BR" dirty="0" err="1"/>
              <a:t>MapBiomas</a:t>
            </a:r>
            <a:r>
              <a:rPr lang="pt-BR" dirty="0"/>
              <a:t> são produzidos a partir da classificação pixel a pixel de imagens Landsat (30 metros).</a:t>
            </a:r>
          </a:p>
          <a:p>
            <a:r>
              <a:rPr lang="pt-BR" dirty="0"/>
              <a:t>Sempre dados </a:t>
            </a:r>
            <a:r>
              <a:rPr lang="pt-BR" dirty="0" err="1"/>
              <a:t>raster</a:t>
            </a:r>
            <a:r>
              <a:rPr lang="pt-BR" dirty="0"/>
              <a:t>.</a:t>
            </a:r>
          </a:p>
          <a:p>
            <a:r>
              <a:rPr lang="pt-BR" dirty="0"/>
              <a:t>Método cobertura e uso da terra</a:t>
            </a:r>
          </a:p>
          <a:p>
            <a:r>
              <a:rPr lang="pt-BR" dirty="0"/>
              <a:t>Mosaico para 1 ano</a:t>
            </a:r>
          </a:p>
          <a:p>
            <a:r>
              <a:rPr lang="pt-BR" dirty="0"/>
              <a:t>1. Busca todas as imagens disponíveis para o período selecionado. 2. Calculo dos índices e frações espectrais para cada observação do satélite. 3. Um mosaico representativo de 1 ano.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7975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C406F-C89E-D85E-2667-F9D373A3C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5A5C1-8E9A-6907-DC87-4658040B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MapBiomas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CCD777-7533-69E7-BC18-4E8F876E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Exemplo:</a:t>
            </a:r>
          </a:p>
          <a:p>
            <a:r>
              <a:rPr lang="pt-BR" dirty="0"/>
              <a:t>As imagens podem conter nuvens, fumaça e outros artefatos que podem “sujá-las”. Para produzir uma imagem limpa, são selecionados os pixels sem nuvem dentre as imagens disponíveis para o período selecionado. Para cada um destes pixels são extraídas métricas que explicam o comportamento do pixel naquele ano. Isso é feito com cada uma das 7 bandas espectrais do satélite assim como para as frações e índices espectrais calculados. Por exemplo para a Banda 1 é coletado a </a:t>
            </a:r>
            <a:r>
              <a:rPr lang="pt-BR" u="sng" dirty="0"/>
              <a:t>mediana </a:t>
            </a:r>
            <a:r>
              <a:rPr lang="pt-BR" dirty="0"/>
              <a:t>dos valores da banda no período, o valor máximo, o valor mínimo e a amplitude de variação. Ao final cada pixel carrega até 105 camadas de informação para um ano.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1326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7048B-8753-6FA7-BB7F-D1514D96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Earth </a:t>
            </a:r>
            <a:r>
              <a:rPr lang="pt-BR" dirty="0" err="1"/>
              <a:t>Engine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93973A-9689-73C4-F213-389D31C9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Plataforma de dados de imagens de satélite</a:t>
            </a:r>
          </a:p>
          <a:p>
            <a:r>
              <a:rPr lang="pt-BR" dirty="0"/>
              <a:t>earthengine.google.com</a:t>
            </a:r>
          </a:p>
          <a:p>
            <a:r>
              <a:rPr lang="pt-BR" dirty="0" err="1"/>
              <a:t>Datasets</a:t>
            </a:r>
            <a:endParaRPr lang="pt-BR" dirty="0"/>
          </a:p>
          <a:p>
            <a:r>
              <a:rPr lang="pt-BR" dirty="0"/>
              <a:t>Earth </a:t>
            </a:r>
            <a:r>
              <a:rPr lang="pt-BR" dirty="0" err="1"/>
              <a:t>Engine</a:t>
            </a:r>
            <a:r>
              <a:rPr lang="pt-BR" dirty="0"/>
              <a:t> </a:t>
            </a:r>
            <a:r>
              <a:rPr lang="pt-BR" dirty="0" err="1"/>
              <a:t>Catalog</a:t>
            </a:r>
            <a:endParaRPr lang="pt-BR" dirty="0"/>
          </a:p>
          <a:p>
            <a:r>
              <a:rPr lang="pt-BR" dirty="0" err="1"/>
              <a:t>Imagery</a:t>
            </a:r>
            <a:endParaRPr lang="pt-BR" dirty="0"/>
          </a:p>
          <a:p>
            <a:r>
              <a:rPr lang="pt-BR" dirty="0"/>
              <a:t>Landsat (Desde 1972 – USGS e NASA)</a:t>
            </a:r>
          </a:p>
          <a:p>
            <a:r>
              <a:rPr lang="pt-BR" dirty="0"/>
              <a:t>Sentinel (Desde 2014 – Programa </a:t>
            </a:r>
            <a:r>
              <a:rPr lang="pt-BR" dirty="0" err="1"/>
              <a:t>Copernicus</a:t>
            </a:r>
            <a:r>
              <a:rPr lang="pt-BR" dirty="0"/>
              <a:t>)</a:t>
            </a:r>
          </a:p>
          <a:p>
            <a:r>
              <a:rPr lang="pt-BR" dirty="0"/>
              <a:t>Atenção para as </a:t>
            </a:r>
            <a:r>
              <a:rPr lang="pt-BR" dirty="0" err="1"/>
              <a:t>Collections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18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7CD173-212D-E722-42B5-2E951E3DD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sz="3600"/>
              <a:t>Landsat 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1D03C1-CC90-1C8B-1804-60335AE1C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pt-BR" sz="1800" dirty="0"/>
              <a:t>Desde 1984 até 2011, sensor TM, resolução espacial 30 metros.</a:t>
            </a:r>
          </a:p>
          <a:p>
            <a:endParaRPr lang="pt-BR" sz="1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246597D-1685-C95C-DCC6-B4AB571E9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747144"/>
              </p:ext>
            </p:extLst>
          </p:nvPr>
        </p:nvGraphicFramePr>
        <p:xfrm>
          <a:off x="5987738" y="2340691"/>
          <a:ext cx="5628021" cy="2715286"/>
        </p:xfrm>
        <a:graphic>
          <a:graphicData uri="http://schemas.openxmlformats.org/drawingml/2006/table">
            <a:tbl>
              <a:tblPr firstRow="1" bandRow="1"/>
              <a:tblGrid>
                <a:gridCol w="892389">
                  <a:extLst>
                    <a:ext uri="{9D8B030D-6E8A-4147-A177-3AD203B41FA5}">
                      <a16:colId xmlns:a16="http://schemas.microsoft.com/office/drawing/2014/main" val="2271957676"/>
                    </a:ext>
                  </a:extLst>
                </a:gridCol>
                <a:gridCol w="1103476">
                  <a:extLst>
                    <a:ext uri="{9D8B030D-6E8A-4147-A177-3AD203B41FA5}">
                      <a16:colId xmlns:a16="http://schemas.microsoft.com/office/drawing/2014/main" val="582391701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1615472255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3795323297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1192445022"/>
                    </a:ext>
                  </a:extLst>
                </a:gridCol>
                <a:gridCol w="666744">
                  <a:extLst>
                    <a:ext uri="{9D8B030D-6E8A-4147-A177-3AD203B41FA5}">
                      <a16:colId xmlns:a16="http://schemas.microsoft.com/office/drawing/2014/main" val="1400893791"/>
                    </a:ext>
                  </a:extLst>
                </a:gridCol>
                <a:gridCol w="855995">
                  <a:extLst>
                    <a:ext uri="{9D8B030D-6E8A-4147-A177-3AD203B41FA5}">
                      <a16:colId xmlns:a16="http://schemas.microsoft.com/office/drawing/2014/main" val="3759875369"/>
                    </a:ext>
                  </a:extLst>
                </a:gridCol>
              </a:tblGrid>
              <a:tr h="344145"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Sensor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Bandas Espectrais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Resolução Espectral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Resolução Espacial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Resolução Temporal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Área Imageada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000">
                          <a:effectLst/>
                        </a:rPr>
                        <a:t>Res.</a:t>
                      </a:r>
                      <a:br>
                        <a:rPr lang="pt-BR" sz="1000">
                          <a:effectLst/>
                        </a:rPr>
                      </a:br>
                      <a:r>
                        <a:rPr lang="pt-BR" sz="1000">
                          <a:effectLst/>
                        </a:rPr>
                        <a:t>Radiométrica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4064"/>
                  </a:ext>
                </a:extLst>
              </a:tr>
              <a:tr h="186922">
                <a:tc rowSpan="7"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TM (Thematic Mapper)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(B1) AZUL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0.45 - 0.52 µm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30 m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ts val="1350"/>
                        </a:lnSpc>
                        <a:spcAft>
                          <a:spcPts val="750"/>
                        </a:spcAft>
                        <a:buNone/>
                      </a:pPr>
                      <a:r>
                        <a:rPr lang="pt-BR" sz="1000">
                          <a:effectLst/>
                        </a:rPr>
                        <a:t>16 dias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185 km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8 bits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152643"/>
                  </a:ext>
                </a:extLst>
              </a:tr>
              <a:tr h="186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(B2) VERDE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0.52 - 0.60 µm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31793"/>
                  </a:ext>
                </a:extLst>
              </a:tr>
              <a:tr h="18692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(B3) VERMELHO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0.63 - 069 µm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073502"/>
                  </a:ext>
                </a:extLst>
              </a:tr>
              <a:tr h="25971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(B4) INFRAVERMELHO PRÓXIMO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0.76 - 0.90 µm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979712"/>
                  </a:ext>
                </a:extLst>
              </a:tr>
              <a:tr h="25971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(B5) INFRAVERMELHO MÉDIO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1.55 - 1.75 µm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589358"/>
                  </a:ext>
                </a:extLst>
              </a:tr>
              <a:tr h="25971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(B6) INFRAVERMELHO TERMAL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10.4 - 12.5 µm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120 m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351136"/>
                  </a:ext>
                </a:extLst>
              </a:tr>
              <a:tr h="25971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(B7) INFRAVERMELHO MÉDIO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>
                          <a:effectLst/>
                        </a:rPr>
                        <a:t>2.08 - 2.35 µm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75"/>
                        </a:lnSpc>
                        <a:buNone/>
                      </a:pPr>
                      <a:r>
                        <a:rPr lang="pt-BR" sz="1000" dirty="0">
                          <a:effectLst/>
                        </a:rPr>
                        <a:t>30 m</a:t>
                      </a:r>
                    </a:p>
                  </a:txBody>
                  <a:tcPr marL="4367" marR="4367" marT="4367" marB="436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71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500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F8820C-3A0A-C6B4-4AAF-0BB63C67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sz="3600" dirty="0"/>
              <a:t>Landsat 8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8147AA-ABB6-44B8-4290-181225E55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 err="1"/>
              <a:t>Lançado</a:t>
            </a:r>
            <a:r>
              <a:rPr lang="en-US" sz="1800" dirty="0"/>
              <a:t> </a:t>
            </a:r>
            <a:r>
              <a:rPr lang="en-US" sz="1800" dirty="0" err="1"/>
              <a:t>em</a:t>
            </a:r>
            <a:r>
              <a:rPr lang="en-US" sz="1800" dirty="0"/>
              <a:t> 2013 e continua </a:t>
            </a:r>
            <a:r>
              <a:rPr lang="en-US" sz="1800" dirty="0" err="1"/>
              <a:t>em</a:t>
            </a:r>
            <a:r>
              <a:rPr lang="en-US" sz="1800" dirty="0"/>
              <a:t> </a:t>
            </a:r>
            <a:r>
              <a:rPr lang="en-US" sz="1800" dirty="0" err="1"/>
              <a:t>atividade</a:t>
            </a:r>
            <a:r>
              <a:rPr lang="en-US" sz="1800" dirty="0"/>
              <a:t>, sensor OLI, com 30 metros de </a:t>
            </a:r>
            <a:r>
              <a:rPr lang="en-US" sz="1800" dirty="0" err="1"/>
              <a:t>resolução</a:t>
            </a:r>
            <a:r>
              <a:rPr lang="en-US" sz="1800" dirty="0"/>
              <a:t>.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ço Reservado para Conteúdo 3">
            <a:extLst>
              <a:ext uri="{FF2B5EF4-FFF2-40B4-BE49-F238E27FC236}">
                <a16:creationId xmlns:a16="http://schemas.microsoft.com/office/drawing/2014/main" id="{11539FAA-327C-49C8-5A64-288ED6DAB4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4019771"/>
              </p:ext>
            </p:extLst>
          </p:nvPr>
        </p:nvGraphicFramePr>
        <p:xfrm>
          <a:off x="5987738" y="1613232"/>
          <a:ext cx="5628021" cy="3398668"/>
        </p:xfrm>
        <a:graphic>
          <a:graphicData uri="http://schemas.openxmlformats.org/drawingml/2006/table">
            <a:tbl>
              <a:tblPr firstRow="1" bandRow="1"/>
              <a:tblGrid>
                <a:gridCol w="879568">
                  <a:extLst>
                    <a:ext uri="{9D8B030D-6E8A-4147-A177-3AD203B41FA5}">
                      <a16:colId xmlns:a16="http://schemas.microsoft.com/office/drawing/2014/main" val="1383904465"/>
                    </a:ext>
                  </a:extLst>
                </a:gridCol>
                <a:gridCol w="1176231">
                  <a:extLst>
                    <a:ext uri="{9D8B030D-6E8A-4147-A177-3AD203B41FA5}">
                      <a16:colId xmlns:a16="http://schemas.microsoft.com/office/drawing/2014/main" val="4220211106"/>
                    </a:ext>
                  </a:extLst>
                </a:gridCol>
                <a:gridCol w="692425">
                  <a:extLst>
                    <a:ext uri="{9D8B030D-6E8A-4147-A177-3AD203B41FA5}">
                      <a16:colId xmlns:a16="http://schemas.microsoft.com/office/drawing/2014/main" val="1306176018"/>
                    </a:ext>
                  </a:extLst>
                </a:gridCol>
                <a:gridCol w="692425">
                  <a:extLst>
                    <a:ext uri="{9D8B030D-6E8A-4147-A177-3AD203B41FA5}">
                      <a16:colId xmlns:a16="http://schemas.microsoft.com/office/drawing/2014/main" val="98189211"/>
                    </a:ext>
                  </a:extLst>
                </a:gridCol>
                <a:gridCol w="692425">
                  <a:extLst>
                    <a:ext uri="{9D8B030D-6E8A-4147-A177-3AD203B41FA5}">
                      <a16:colId xmlns:a16="http://schemas.microsoft.com/office/drawing/2014/main" val="241808735"/>
                    </a:ext>
                  </a:extLst>
                </a:gridCol>
                <a:gridCol w="656760">
                  <a:extLst>
                    <a:ext uri="{9D8B030D-6E8A-4147-A177-3AD203B41FA5}">
                      <a16:colId xmlns:a16="http://schemas.microsoft.com/office/drawing/2014/main" val="2338238474"/>
                    </a:ext>
                  </a:extLst>
                </a:gridCol>
                <a:gridCol w="838187">
                  <a:extLst>
                    <a:ext uri="{9D8B030D-6E8A-4147-A177-3AD203B41FA5}">
                      <a16:colId xmlns:a16="http://schemas.microsoft.com/office/drawing/2014/main" val="2728575506"/>
                    </a:ext>
                  </a:extLst>
                </a:gridCol>
              </a:tblGrid>
              <a:tr h="34172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Sensor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Bandas Espectrais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Resolução Espectral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Resolução Espacial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Resolução Temporal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Área Imageada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Res.</a:t>
                      </a:r>
                      <a:b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</a:b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Radiométrica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996945"/>
                  </a:ext>
                </a:extLst>
              </a:tr>
              <a:tr h="298309"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OLI (Operational Land Imager)</a:t>
                      </a:r>
                    </a:p>
                  </a:txBody>
                  <a:tcPr marL="49638" marR="49638" marT="24819" marB="24819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(B1) COSTAL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0.433 - 0.453 µm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7"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30 m</a:t>
                      </a:r>
                    </a:p>
                  </a:txBody>
                  <a:tcPr marL="49638" marR="49638" marT="24819" marB="24819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ts val="1350"/>
                        </a:lnSpc>
                        <a:spcAft>
                          <a:spcPts val="750"/>
                        </a:spcAft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16 dias</a:t>
                      </a:r>
                    </a:p>
                  </a:txBody>
                  <a:tcPr marL="49638" marR="49638" marT="24819" marB="24819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185 km</a:t>
                      </a:r>
                    </a:p>
                  </a:txBody>
                  <a:tcPr marL="49638" marR="49638" marT="24819" marB="24819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9"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12 bits</a:t>
                      </a:r>
                    </a:p>
                  </a:txBody>
                  <a:tcPr marL="49638" marR="49638" marT="24819" marB="24819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3429543"/>
                  </a:ext>
                </a:extLst>
              </a:tr>
              <a:tr h="2983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(B2) AZUL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0.450 - 0.515 µm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6944"/>
                  </a:ext>
                </a:extLst>
              </a:tr>
              <a:tr h="2983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(B3) VERDE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0.525 - 0.600 µm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4074444"/>
                  </a:ext>
                </a:extLst>
              </a:tr>
              <a:tr h="2983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(B4) VERMELHO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0.630 - 0.680 µm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702166"/>
                  </a:ext>
                </a:extLst>
              </a:tr>
              <a:tr h="42236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(B5) INFRAVERMELHO PRÓXIMO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0.845 - 0.885 µm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860617"/>
                  </a:ext>
                </a:extLst>
              </a:tr>
              <a:tr h="42236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(B6) INFRAVERMELHO MÉDIO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1.560 - 1.660 µm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25974"/>
                  </a:ext>
                </a:extLst>
              </a:tr>
              <a:tr h="42236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(B7) INFRAVERMELHO MÉDIO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2.100 - 2.300 µm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209142"/>
                  </a:ext>
                </a:extLst>
              </a:tr>
              <a:tr h="2983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(B8) PANCROMÁTICO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0.500 - 0.680 µm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15 m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293596"/>
                  </a:ext>
                </a:extLst>
              </a:tr>
              <a:tr h="29830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(B9) Cirrus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1.360 - 1.390 µm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975"/>
                        </a:lnSpc>
                        <a:buNone/>
                      </a:pPr>
                      <a:r>
                        <a:rPr lang="pt-BR" sz="1000" b="0" i="0" u="none" strike="noStrike">
                          <a:effectLst/>
                          <a:latin typeface="Arial" panose="020B0604020202020204" pitchFamily="34" charset="0"/>
                        </a:rPr>
                        <a:t>30 m</a:t>
                      </a:r>
                    </a:p>
                  </a:txBody>
                  <a:tcPr marL="4137" marR="4137" marT="4137" marB="4137" anchor="ctr">
                    <a:lnL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944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4703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1F2351-4E28-12C4-01B8-B65948123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pt-BR" sz="3600"/>
              <a:t>Sentinel-2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3F9C1C-05A2-B8B8-B6EA-B5CFED8DA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pt-BR" sz="1800"/>
              <a:t>Lançado em 2015, tem sensor multiespectral MSI com resolução de 10 metros.</a:t>
            </a:r>
          </a:p>
          <a:p>
            <a:endParaRPr lang="pt-BR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E98D76F-F7A3-8359-F971-26A23C60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075428"/>
            <a:ext cx="5628018" cy="447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97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omparação entre faixas de espectro de imagens Landsat-5 TM, Landsat-8 OLI e Sentinel-2 MSI.">
            <a:extLst>
              <a:ext uri="{FF2B5EF4-FFF2-40B4-BE49-F238E27FC236}">
                <a16:creationId xmlns:a16="http://schemas.microsoft.com/office/drawing/2014/main" id="{25789F7D-28AB-787F-D013-CA839AF0B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39" y="0"/>
            <a:ext cx="11971522" cy="5647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FD4CF06-6151-D2CC-1A45-E5799A0C95D9}"/>
              </a:ext>
            </a:extLst>
          </p:cNvPr>
          <p:cNvSpPr txBox="1"/>
          <p:nvPr/>
        </p:nvSpPr>
        <p:spPr>
          <a:xfrm>
            <a:off x="0" y="6193766"/>
            <a:ext cx="12192000" cy="664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 err="1"/>
              <a:t>Guirra</a:t>
            </a:r>
            <a:r>
              <a:rPr lang="pt-BR" dirty="0"/>
              <a:t>, </a:t>
            </a:r>
            <a:r>
              <a:rPr lang="pt-BR" dirty="0" err="1"/>
              <a:t>Alesson</a:t>
            </a:r>
            <a:r>
              <a:rPr lang="pt-BR" dirty="0"/>
              <a:t> &amp; Motta, </a:t>
            </a:r>
            <a:r>
              <a:rPr lang="pt-BR" dirty="0" err="1"/>
              <a:t>Jaíza</a:t>
            </a:r>
            <a:r>
              <a:rPr lang="pt-BR" dirty="0"/>
              <a:t> &amp; Paranhos Filho, </a:t>
            </a:r>
            <a:r>
              <a:rPr lang="pt-BR" dirty="0" err="1"/>
              <a:t>Antonio</a:t>
            </a:r>
            <a:r>
              <a:rPr lang="pt-BR" dirty="0"/>
              <a:t>. (2020). </a:t>
            </a:r>
            <a:r>
              <a:rPr lang="pt-BR" dirty="0" err="1"/>
              <a:t>Hydrodynamics</a:t>
            </a:r>
            <a:r>
              <a:rPr lang="pt-BR" dirty="0"/>
              <a:t> in tropical </a:t>
            </a:r>
            <a:r>
              <a:rPr lang="pt-BR" dirty="0" err="1"/>
              <a:t>dam</a:t>
            </a:r>
            <a:r>
              <a:rPr lang="pt-BR" dirty="0"/>
              <a:t> </a:t>
            </a:r>
            <a:r>
              <a:rPr lang="pt-BR" dirty="0" err="1"/>
              <a:t>disturbance</a:t>
            </a:r>
            <a:r>
              <a:rPr lang="pt-BR" dirty="0"/>
              <a:t> zone. </a:t>
            </a:r>
            <a:r>
              <a:rPr lang="pt-BR" dirty="0" err="1"/>
              <a:t>Terr</a:t>
            </a:r>
            <a:r>
              <a:rPr lang="pt-BR" dirty="0"/>
              <a:t> Plural. 14. 1-29. 10.5212/TerraPlural.v.14.2015782.057. </a:t>
            </a:r>
          </a:p>
        </p:txBody>
      </p:sp>
    </p:spTree>
    <p:extLst>
      <p:ext uri="{BB962C8B-B14F-4D97-AF65-F5344CB8AC3E}">
        <p14:creationId xmlns:p14="http://schemas.microsoft.com/office/powerpoint/2010/main" val="313706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62F11-8912-7F0D-DD00-58FF687B3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4EE2D-EEA6-5932-E154-7B1C936F6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Earth </a:t>
            </a:r>
            <a:r>
              <a:rPr lang="pt-BR" dirty="0" err="1"/>
              <a:t>Engine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6D8E41-8653-84F1-09F9-DC5F2159E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Platform</a:t>
            </a:r>
          </a:p>
          <a:p>
            <a:r>
              <a:rPr lang="pt-BR" dirty="0" err="1"/>
              <a:t>Code</a:t>
            </a:r>
            <a:r>
              <a:rPr lang="pt-BR" dirty="0"/>
              <a:t> Editor</a:t>
            </a:r>
          </a:p>
          <a:p>
            <a:r>
              <a:rPr lang="pt-BR" dirty="0"/>
              <a:t>Datum: WGS-84 (EPSG: 3857)</a:t>
            </a:r>
          </a:p>
          <a:p>
            <a:r>
              <a:rPr lang="pt-BR" dirty="0"/>
              <a:t>Apostila: Introdução</a:t>
            </a:r>
          </a:p>
          <a:p>
            <a:r>
              <a:rPr lang="pt-BR" dirty="0"/>
              <a:t>LOBO, Felipe de Lucia; RAMALHO, Edgar; SINOTTI, Juliano. Introdução ao Google Earth </a:t>
            </a:r>
            <a:r>
              <a:rPr lang="pt-BR" dirty="0" err="1"/>
              <a:t>Engine</a:t>
            </a:r>
            <a:r>
              <a:rPr lang="pt-BR" dirty="0"/>
              <a:t>. Universidade Federal de Pelotas. 2020.</a:t>
            </a:r>
          </a:p>
          <a:p>
            <a:r>
              <a:rPr lang="pt-BR" dirty="0"/>
              <a:t>Link:</a:t>
            </a:r>
          </a:p>
          <a:p>
            <a:r>
              <a:rPr lang="pt-BR" dirty="0">
                <a:hlinkClick r:id="rId2"/>
              </a:rPr>
              <a:t>https://wp.ufpel.edu.br/geotechidrica/apostilas/</a:t>
            </a:r>
            <a:endParaRPr lang="pt-BR" dirty="0"/>
          </a:p>
          <a:p>
            <a:r>
              <a:rPr lang="pt-BR" dirty="0"/>
              <a:t>E os </a:t>
            </a:r>
            <a:r>
              <a:rPr lang="pt-BR" dirty="0" err="1"/>
              <a:t>chatbots</a:t>
            </a:r>
            <a:r>
              <a:rPr lang="pt-BR" dirty="0"/>
              <a:t> de IA!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59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965171-2C0F-6EF6-683E-A485D96A6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úmidas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359D1B-D424-7965-012D-9420C6145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mais importante quando pensamos nelas?</a:t>
            </a:r>
          </a:p>
        </p:txBody>
      </p:sp>
    </p:spTree>
    <p:extLst>
      <p:ext uri="{BB962C8B-B14F-4D97-AF65-F5344CB8AC3E}">
        <p14:creationId xmlns:p14="http://schemas.microsoft.com/office/powerpoint/2010/main" val="164223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0073F-741B-1EE4-AA52-B12A25D9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de clima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AE0A04-DCB2-EC0D-4380-C0DEDCBCD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Objetivo: identificar os dias, meses em que pode ter ocorrido a maior entrada de água nas áreas úmidas.</a:t>
            </a:r>
          </a:p>
          <a:p>
            <a:r>
              <a:rPr lang="pt-BR" dirty="0"/>
              <a:t>Meios possíveis: medições, estações, banco de dados nacionais, internacionais (tabelas a imagens).</a:t>
            </a:r>
          </a:p>
          <a:p>
            <a:r>
              <a:rPr lang="pt-BR" dirty="0"/>
              <a:t>Neste caso, optamos pelo </a:t>
            </a:r>
            <a:r>
              <a:rPr lang="pt-BR" dirty="0" err="1"/>
              <a:t>Climate</a:t>
            </a:r>
            <a:r>
              <a:rPr lang="pt-BR" dirty="0"/>
              <a:t> </a:t>
            </a:r>
            <a:r>
              <a:rPr lang="pt-BR" dirty="0" err="1"/>
              <a:t>Hazards</a:t>
            </a:r>
            <a:r>
              <a:rPr lang="pt-BR" dirty="0"/>
              <a:t> Center da </a:t>
            </a:r>
            <a:r>
              <a:rPr lang="pt-BR" dirty="0" err="1"/>
              <a:t>University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California, Santa Barbara (CHIRPS).</a:t>
            </a:r>
          </a:p>
          <a:p>
            <a:r>
              <a:rPr lang="en-US" dirty="0"/>
              <a:t>CHIRPS: Climate Hazards Group InfraRed Precipitation with Station data, </a:t>
            </a:r>
            <a:r>
              <a:rPr lang="en-US" dirty="0" err="1"/>
              <a:t>desde</a:t>
            </a:r>
            <a:r>
              <a:rPr lang="en-US" dirty="0"/>
              <a:t> 1999.</a:t>
            </a:r>
          </a:p>
          <a:p>
            <a:r>
              <a:rPr lang="en-US" dirty="0" err="1"/>
              <a:t>Atualmente</a:t>
            </a:r>
            <a:r>
              <a:rPr lang="en-US" dirty="0"/>
              <a:t>, </a:t>
            </a:r>
            <a:r>
              <a:rPr lang="en-US" dirty="0" err="1"/>
              <a:t>produz</a:t>
            </a:r>
            <a:r>
              <a:rPr lang="en-US" dirty="0"/>
              <a:t> dados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alta</a:t>
            </a:r>
            <a:r>
              <a:rPr lang="en-US" dirty="0"/>
              <a:t> </a:t>
            </a:r>
            <a:r>
              <a:rPr lang="en-US" dirty="0" err="1"/>
              <a:t>resolução</a:t>
            </a:r>
            <a:r>
              <a:rPr lang="en-US" dirty="0"/>
              <a:t> (0.05° - </a:t>
            </a:r>
            <a:r>
              <a:rPr lang="en-US" dirty="0" err="1"/>
              <a:t>aproximadamente</a:t>
            </a:r>
            <a:r>
              <a:rPr lang="en-US" dirty="0"/>
              <a:t>, 5 km) </a:t>
            </a:r>
            <a:r>
              <a:rPr lang="en-US" dirty="0" err="1"/>
              <a:t>desde</a:t>
            </a:r>
            <a:r>
              <a:rPr lang="en-US" dirty="0"/>
              <a:t> 1981 para as latitudes de 50° S </a:t>
            </a:r>
            <a:r>
              <a:rPr lang="en-US" dirty="0" err="1"/>
              <a:t>até</a:t>
            </a:r>
            <a:r>
              <a:rPr lang="en-US" dirty="0"/>
              <a:t> 50° N.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1350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394846-395F-35BC-8E3B-C9D0C30BA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interpretação visual de imagens de satélite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9F1467-92F8-CD55-30D2-F8DE3FC1D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Objetivo: Buscar composição colorida falsa cor com bom contraste entre as classes de áreas úmidas das demais.</a:t>
            </a:r>
          </a:p>
          <a:p>
            <a:r>
              <a:rPr lang="pt-BR" dirty="0"/>
              <a:t>Fotointerpretação com metodologia de Rosa (2007).</a:t>
            </a:r>
          </a:p>
          <a:p>
            <a:r>
              <a:rPr lang="pt-BR" dirty="0"/>
              <a:t>Elaboração de quadro da chave de foto interpretação para o mapa de uso da terra.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99D607A-B1A5-574E-E55B-6E50045AC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1038594"/>
              </p:ext>
            </p:extLst>
          </p:nvPr>
        </p:nvGraphicFramePr>
        <p:xfrm>
          <a:off x="2032000" y="4322763"/>
          <a:ext cx="8128002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35739263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610679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2275860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84096805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98449392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834161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Tonalidade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Textura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95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77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5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1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25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3199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5BFD8-35B9-8BCE-7C92-2B5D5ABB0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964259-0CCA-E198-A000-87CB2803D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interpretação visual de imagens de satélite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DB2BB043-733B-E91E-722F-321CC79B6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080423"/>
              </p:ext>
            </p:extLst>
          </p:nvPr>
        </p:nvGraphicFramePr>
        <p:xfrm>
          <a:off x="1759789" y="1690688"/>
          <a:ext cx="8400210" cy="49162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0035">
                  <a:extLst>
                    <a:ext uri="{9D8B030D-6E8A-4147-A177-3AD203B41FA5}">
                      <a16:colId xmlns:a16="http://schemas.microsoft.com/office/drawing/2014/main" val="2357392632"/>
                    </a:ext>
                  </a:extLst>
                </a:gridCol>
                <a:gridCol w="1400035">
                  <a:extLst>
                    <a:ext uri="{9D8B030D-6E8A-4147-A177-3AD203B41FA5}">
                      <a16:colId xmlns:a16="http://schemas.microsoft.com/office/drawing/2014/main" val="1961067975"/>
                    </a:ext>
                  </a:extLst>
                </a:gridCol>
                <a:gridCol w="1400035">
                  <a:extLst>
                    <a:ext uri="{9D8B030D-6E8A-4147-A177-3AD203B41FA5}">
                      <a16:colId xmlns:a16="http://schemas.microsoft.com/office/drawing/2014/main" val="3822758600"/>
                    </a:ext>
                  </a:extLst>
                </a:gridCol>
                <a:gridCol w="1400035">
                  <a:extLst>
                    <a:ext uri="{9D8B030D-6E8A-4147-A177-3AD203B41FA5}">
                      <a16:colId xmlns:a16="http://schemas.microsoft.com/office/drawing/2014/main" val="1823285151"/>
                    </a:ext>
                  </a:extLst>
                </a:gridCol>
                <a:gridCol w="1400035">
                  <a:extLst>
                    <a:ext uri="{9D8B030D-6E8A-4147-A177-3AD203B41FA5}">
                      <a16:colId xmlns:a16="http://schemas.microsoft.com/office/drawing/2014/main" val="3984493924"/>
                    </a:ext>
                  </a:extLst>
                </a:gridCol>
                <a:gridCol w="1400035">
                  <a:extLst>
                    <a:ext uri="{9D8B030D-6E8A-4147-A177-3AD203B41FA5}">
                      <a16:colId xmlns:a16="http://schemas.microsoft.com/office/drawing/2014/main" val="2834161572"/>
                    </a:ext>
                  </a:extLst>
                </a:gridCol>
              </a:tblGrid>
              <a:tr h="800365">
                <a:tc gridSpan="6">
                  <a:txBody>
                    <a:bodyPr/>
                    <a:lstStyle/>
                    <a:p>
                      <a:r>
                        <a:rPr lang="pt-BR" dirty="0"/>
                        <a:t>Identificação do satélite, sensor e data da imagem: Landsat 5, TM, 1985, falsa cor, umidade 543RGB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984720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r>
                        <a:rPr lang="pt-BR" dirty="0"/>
                        <a:t>Classe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Forma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Tonalidade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Textura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Exemplo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195375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r>
                        <a:rPr lang="pt-BR" dirty="0"/>
                        <a:t>Área úmida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Verde, marrom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Irregular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Escuro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/>
                        <a:t>Rugosa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377654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r>
                        <a:rPr lang="pt-BR" dirty="0"/>
                        <a:t>Área drenada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Laranja, marrom, verde claro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Regular e irregular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Clara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057632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r>
                        <a:rPr lang="pt-BR" dirty="0"/>
                        <a:t>Corpo aquático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Preta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Irregular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Escura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  <a:p>
                      <a:r>
                        <a:rPr lang="pt-BR" dirty="0"/>
                        <a:t>lisa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612305"/>
                  </a:ext>
                </a:extLst>
              </a:tr>
              <a:tr h="800365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325255"/>
                  </a:ext>
                </a:extLst>
              </a:tr>
            </a:tbl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70938B8D-03F2-33F5-A095-ECF50D798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8505" y="3424687"/>
            <a:ext cx="562053" cy="371527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AF4B3AC-9773-4AEF-A16A-0E90437E7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324" y="4157427"/>
            <a:ext cx="438211" cy="50489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32AB434-6A64-F727-B088-960D6F31F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8056" y="4193609"/>
            <a:ext cx="591943" cy="504894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8A369E5B-1FE5-FE4E-31B6-35DB99442E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688" y="5095898"/>
            <a:ext cx="591943" cy="66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54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F67AA860-7BA1-0212-0576-483FC94B2A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2138924"/>
              </p:ext>
            </p:extLst>
          </p:nvPr>
        </p:nvGraphicFramePr>
        <p:xfrm>
          <a:off x="293298" y="241540"/>
          <a:ext cx="11645660" cy="6435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40808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BB844-9BE2-089C-A71B-021392700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BF2CE0-4AAE-83AE-6770-0C0C6102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Google Earth </a:t>
            </a:r>
            <a:r>
              <a:rPr lang="pt-BR" dirty="0" err="1"/>
              <a:t>Engine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33B82B-0FD4-A415-22E4-0120534B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Desenvolvendo o script.</a:t>
            </a:r>
          </a:p>
          <a:p>
            <a:r>
              <a:rPr lang="pt-BR" dirty="0"/>
              <a:t>Estudar e aplicar o script.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1060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ACA51-1F02-C9FC-0BF0-A87BA6A81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07349EF-9324-4A3E-3C12-F7EB9AE4D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b="0" i="0" dirty="0">
                <a:effectLst/>
                <a:latin typeface="Roboto" panose="02000000000000000000" pitchFamily="2" charset="0"/>
              </a:rPr>
              <a:t>IDE-SISEMA. Infraestrutura de Dados Espaciais do Sistema Estadual de Meio Ambiente e Recursos Hídricos. Licenças ambientais emitidas pelo Sistema de Licenciamento Ambiental da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Semad</a:t>
            </a:r>
            <a:r>
              <a:rPr lang="pt-BR" b="0" i="0" dirty="0">
                <a:effectLst/>
                <a:latin typeface="Roboto" panose="02000000000000000000" pitchFamily="2" charset="0"/>
              </a:rPr>
              <a:t>. Belo Horizonte: Secretaria de Estado de Meio Ambiente e Desenvolvimento Sustentável, 2023. Dado em formato vetorial (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shapefile</a:t>
            </a:r>
            <a:r>
              <a:rPr lang="pt-BR" b="0" i="0" dirty="0">
                <a:effectLst/>
                <a:latin typeface="Roboto" panose="02000000000000000000" pitchFamily="2" charset="0"/>
              </a:rPr>
              <a:t>). Disponível em: https://idesisema.meioambiente.mg.gov.br/. Acesso em: 6 fev. 2023.</a:t>
            </a:r>
          </a:p>
          <a:p>
            <a:r>
              <a:rPr lang="pt-BR" dirty="0">
                <a:latin typeface="Roboto" panose="02000000000000000000" pitchFamily="2" charset="0"/>
              </a:rPr>
              <a:t>JENSEN, John R. Sensoriamento Remoto do Ambiente: uma perspectiva em recursos terrestres. São José dos Campos. Editora Parêntese. 2011. </a:t>
            </a:r>
          </a:p>
          <a:p>
            <a:r>
              <a:rPr lang="pt-BR" dirty="0"/>
              <a:t>LOBO, Felipe de Lucia; RAMALHO, Edgar; SINOTTI, Juliano. Introdução ao Google Earth </a:t>
            </a:r>
            <a:r>
              <a:rPr lang="pt-BR" dirty="0" err="1"/>
              <a:t>Engine</a:t>
            </a:r>
            <a:r>
              <a:rPr lang="pt-BR" dirty="0"/>
              <a:t>. Universidade Federal de Pelotas. 2020.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Projeto </a:t>
            </a:r>
            <a:r>
              <a:rPr lang="pt-BR" b="0" i="0" dirty="0" err="1">
                <a:effectLst/>
                <a:latin typeface="Roboto" panose="02000000000000000000" pitchFamily="2" charset="0"/>
              </a:rPr>
              <a:t>MapBiomas</a:t>
            </a:r>
            <a:r>
              <a:rPr lang="pt-BR" b="0" i="0" dirty="0">
                <a:effectLst/>
                <a:latin typeface="Roboto" panose="02000000000000000000" pitchFamily="2" charset="0"/>
              </a:rPr>
              <a:t> – Coleção 9 da Série Anual de Mapas de Cobertura e Uso da Terra do Brasil, acessado em 2025 através do link: brasil.mapbiomas.org</a:t>
            </a:r>
          </a:p>
          <a:p>
            <a:r>
              <a:rPr lang="pt-BR" b="0" i="0" dirty="0">
                <a:effectLst/>
                <a:latin typeface="Roboto" panose="02000000000000000000" pitchFamily="2" charset="0"/>
              </a:rPr>
              <a:t>OLIVEIRA, Diego Alves de. Áreas de preservação permanente em topo da Chapada e sua adequação à legislação federal. 2013. 125 f. Dissertação (Mestrado em Ciências Humanas) - Universidade Federal de Uberlândia, Uberlândia, 2013. DOI https://doi.org/10.14393/ufu.di.2013.287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6841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9E2E6-AE15-F917-86F1-CFF21D4B7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7920F-4222-44B8-0F7D-5BC852F7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úmidas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A13C21-28A7-9D8A-5F40-45C09553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mais importante quando pensamos nelas?</a:t>
            </a:r>
          </a:p>
          <a:p>
            <a:r>
              <a:rPr lang="pt-BR" dirty="0"/>
              <a:t>Água</a:t>
            </a:r>
          </a:p>
        </p:txBody>
      </p:sp>
    </p:spTree>
    <p:extLst>
      <p:ext uri="{BB962C8B-B14F-4D97-AF65-F5344CB8AC3E}">
        <p14:creationId xmlns:p14="http://schemas.microsoft.com/office/powerpoint/2010/main" val="26500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6B0FA-D794-873B-1306-2233E79F4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4D4978-BBCC-5FC7-95BE-8E0DE88C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úmidas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98FB56-2655-90A0-9269-47330636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mais importante quando pensamos nelas?</a:t>
            </a:r>
          </a:p>
          <a:p>
            <a:r>
              <a:rPr lang="pt-BR" dirty="0"/>
              <a:t>Água</a:t>
            </a:r>
          </a:p>
          <a:p>
            <a:r>
              <a:rPr lang="pt-BR" dirty="0"/>
              <a:t>Quais são as fontes de água neste sistema?</a:t>
            </a:r>
          </a:p>
        </p:txBody>
      </p:sp>
    </p:spTree>
    <p:extLst>
      <p:ext uri="{BB962C8B-B14F-4D97-AF65-F5344CB8AC3E}">
        <p14:creationId xmlns:p14="http://schemas.microsoft.com/office/powerpoint/2010/main" val="1001589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4EAEA-49A2-1FA5-243E-C3AE263AA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C63EB-739E-AFC7-023F-50E55F10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Áreas úmidas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8A2DC-4DC8-55BF-A7D0-044394430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mais importante quando pensamos nelas?</a:t>
            </a:r>
          </a:p>
          <a:p>
            <a:r>
              <a:rPr lang="pt-BR" dirty="0"/>
              <a:t>Água</a:t>
            </a:r>
          </a:p>
          <a:p>
            <a:r>
              <a:rPr lang="pt-BR" dirty="0"/>
              <a:t>Quais são as entradas de água neste sistema?</a:t>
            </a:r>
          </a:p>
          <a:p>
            <a:r>
              <a:rPr lang="pt-BR" dirty="0"/>
              <a:t>Quais são as saídas da água neste sistema?</a:t>
            </a:r>
          </a:p>
        </p:txBody>
      </p:sp>
    </p:spTree>
    <p:extLst>
      <p:ext uri="{BB962C8B-B14F-4D97-AF65-F5344CB8AC3E}">
        <p14:creationId xmlns:p14="http://schemas.microsoft.com/office/powerpoint/2010/main" val="383092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E5A0D-A5B7-E861-DAD4-EAC5A8399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Visão de hidrogeomorfologia em áreas úmidas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221B11-0F26-AA45-E8FA-464A6C0F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A movimentação da água por entre o material, configura processos e gera formas e materiais que podem ser considerados como assinaturas de áreas úmidas.</a:t>
            </a:r>
          </a:p>
          <a:p>
            <a:r>
              <a:rPr lang="pt-BR" dirty="0"/>
              <a:t>Exemplo: solos, regolito, geocoberturas, biota, assinaturas geoquímicas na água, relevo e por fim, na vegetação, na fauna e na cultura.</a:t>
            </a:r>
          </a:p>
          <a:p>
            <a:r>
              <a:rPr lang="pt-BR" dirty="0"/>
              <a:t>A compreensão da hidrogeomorfologia é que a circulação da água é condicionada pelo relevo, mas enquanto esta movimenta, pode gerar, também, alterações no relevo.</a:t>
            </a:r>
          </a:p>
          <a:p>
            <a:r>
              <a:rPr lang="pt-BR" dirty="0"/>
              <a:t>As configurações que a água assume nas áreas úmidas é muito ampla e complexa.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91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CE15D-5942-ACD4-F7DB-A4B79A66A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Hidrogeomorfologia de áreas úmidas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C78966-C291-C34F-1C1A-122CE9BB7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Áreas úmidas de interior continental em zona tropical úmida de pequena extensão (o que quer dizer isso?)</a:t>
            </a:r>
          </a:p>
          <a:p>
            <a:r>
              <a:rPr lang="pt-BR" dirty="0"/>
              <a:t>Problema crônico no Brasil: falta de recursos humanos e base de dados. Poderíamos avançar muito mais.</a:t>
            </a:r>
          </a:p>
          <a:p>
            <a:r>
              <a:rPr lang="pt-BR" dirty="0"/>
              <a:t>Então, como definir, delimitar, identificar uma área úmida?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449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F3FA2-4B09-1C63-072C-BC15DFDB5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55381A-D58F-28DF-C352-2BE782955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Hidrogeomorfologia de áreas úmidas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92522F-D902-06AE-A61C-285E9EFC4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Exercício: desconsidere os limites orçamentários. Como você criaria uma metodologia para identificar e delimitar as áreas úmidas?</a:t>
            </a:r>
          </a:p>
        </p:txBody>
      </p:sp>
    </p:spTree>
    <p:extLst>
      <p:ext uri="{BB962C8B-B14F-4D97-AF65-F5344CB8AC3E}">
        <p14:creationId xmlns:p14="http://schemas.microsoft.com/office/powerpoint/2010/main" val="40543976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A5DC6-1F76-ED18-CB4F-658789E45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8E52C2-B72B-52F0-A6A5-931405A18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Hidrogeomorfologia de áreas úmidas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9FD45-F343-3925-33F3-B76AE0DCC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pressuposto dos proxies em análises ambientais: 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Um variável </a:t>
            </a:r>
            <a:r>
              <a:rPr lang="pt-BR" b="0" i="1" dirty="0">
                <a:solidFill>
                  <a:srgbClr val="242424"/>
                </a:solidFill>
                <a:effectLst/>
                <a:latin typeface="source-serif-pro"/>
              </a:rPr>
              <a:t>proxy 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é aquela que se apresenta no lugar da real variável de interesse, a qual não pode estar disponível, ser muito cara ou muito demorada de medir.</a:t>
            </a:r>
          </a:p>
          <a:p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BRUC, Peter; BRUCE, Andrew. </a:t>
            </a:r>
            <a:r>
              <a:rPr lang="pt-BR" b="1" i="0" dirty="0">
                <a:solidFill>
                  <a:srgbClr val="242424"/>
                </a:solidFill>
                <a:effectLst/>
                <a:latin typeface="source-serif-pro"/>
              </a:rPr>
              <a:t>Estatística Prática para Cientista de Dados: 50 Conceitos Essenciais</a:t>
            </a:r>
            <a:r>
              <a:rPr lang="pt-BR" b="0" i="0" dirty="0">
                <a:solidFill>
                  <a:srgbClr val="242424"/>
                </a:solidFill>
                <a:effectLst/>
                <a:latin typeface="source-serif-pro"/>
              </a:rPr>
              <a:t>. 1º Edição. Rio de Janeiro/RJ: Alta Books Editora, 2019.</a:t>
            </a:r>
          </a:p>
          <a:p>
            <a:r>
              <a:rPr lang="pt-BR" dirty="0">
                <a:solidFill>
                  <a:srgbClr val="242424"/>
                </a:solidFill>
                <a:latin typeface="source-serif-pro"/>
              </a:rPr>
              <a:t>Por isso, vamos explorar uma sugestão de metodologia de proxies a partir do clima e do sensoriamento remoto para identificar e delimitar as áreas úmidas.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3690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1747</Words>
  <Application>Microsoft Office PowerPoint</Application>
  <PresentationFormat>Widescreen</PresentationFormat>
  <Paragraphs>196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Roboto</vt:lpstr>
      <vt:lpstr>source-serif-pro</vt:lpstr>
      <vt:lpstr>Tema do Office</vt:lpstr>
      <vt:lpstr>Sensoriamento remoto para áreas úmidas: sensores até chave de fotointerpretação</vt:lpstr>
      <vt:lpstr>Áreas úmidas</vt:lpstr>
      <vt:lpstr>Áreas úmidas</vt:lpstr>
      <vt:lpstr>Áreas úmidas</vt:lpstr>
      <vt:lpstr>Áreas úmidas</vt:lpstr>
      <vt:lpstr>Visão de hidrogeomorfologia em áreas úmidas</vt:lpstr>
      <vt:lpstr>Hidrogeomorfologia de áreas úmidas</vt:lpstr>
      <vt:lpstr>Hidrogeomorfologia de áreas úmidas</vt:lpstr>
      <vt:lpstr>Hidrogeomorfologia de áreas úmidas</vt:lpstr>
      <vt:lpstr>Apresentação do PowerPoint</vt:lpstr>
      <vt:lpstr>IDE-SISEMA</vt:lpstr>
      <vt:lpstr>MapBiomas</vt:lpstr>
      <vt:lpstr>MapBiomas</vt:lpstr>
      <vt:lpstr>Google Earth Engine</vt:lpstr>
      <vt:lpstr>Landsat 5</vt:lpstr>
      <vt:lpstr>Landsat 8</vt:lpstr>
      <vt:lpstr>Sentinel-2</vt:lpstr>
      <vt:lpstr>Apresentação do PowerPoint</vt:lpstr>
      <vt:lpstr>Google Earth Engine</vt:lpstr>
      <vt:lpstr>Dados de clima</vt:lpstr>
      <vt:lpstr>Metodologia de interpretação visual de imagens de satélite</vt:lpstr>
      <vt:lpstr>Metodologia de interpretação visual de imagens de satélite</vt:lpstr>
      <vt:lpstr>Apresentação do PowerPoint</vt:lpstr>
      <vt:lpstr>Google Earth Engine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Diego Alves de Oliveira</dc:creator>
  <cp:lastModifiedBy>Diego Alves de Oliveira</cp:lastModifiedBy>
  <cp:revision>5</cp:revision>
  <dcterms:created xsi:type="dcterms:W3CDTF">2025-04-07T21:43:06Z</dcterms:created>
  <dcterms:modified xsi:type="dcterms:W3CDTF">2025-04-10T21:05:24Z</dcterms:modified>
</cp:coreProperties>
</file>