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5" r:id="rId3"/>
    <p:sldId id="276" r:id="rId4"/>
    <p:sldId id="277" r:id="rId5"/>
    <p:sldId id="278" r:id="rId6"/>
    <p:sldId id="280" r:id="rId7"/>
    <p:sldId id="288" r:id="rId8"/>
    <p:sldId id="273" r:id="rId9"/>
    <p:sldId id="281" r:id="rId10"/>
    <p:sldId id="286" r:id="rId11"/>
    <p:sldId id="282" r:id="rId12"/>
    <p:sldId id="283" r:id="rId13"/>
    <p:sldId id="284" r:id="rId14"/>
    <p:sldId id="285" r:id="rId15"/>
    <p:sldId id="279" r:id="rId16"/>
    <p:sldId id="287" r:id="rId17"/>
    <p:sldId id="289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-22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30/08/2022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D024B-6521-43EE-B75B-026EF60BA7AA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121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0738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194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9D303F-115C-4AB0-BF64-F84AF60E4332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568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896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7549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E65B06-1465-42AE-BF94-C0F0F1ABA3D0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1919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45807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C596BE-B23C-4E59-BC1A-9483DC8394B5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46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D7BE37-C264-483A-9871-139F2D8C2CAC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991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143838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F743-7AA7-4A27-A8F7-F31693243353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50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290742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E8544A-C266-48C9-A6C9-13B162D21F47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00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205157-E6F1-45B4-B896-DE2A344F09C6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765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1F8E9B-B567-4425-A671-20F07253D543}" type="datetime1">
              <a:rPr lang="pt-BR" noProof="0" smtClean="0"/>
              <a:t>30/08/2022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27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30/08/2022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89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sta/repositori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leocomelli/2545add34e4fec21ec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Sistemas de Controle de Versão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323" y="1652955"/>
            <a:ext cx="8652679" cy="4388408"/>
          </a:xfrm>
        </p:spPr>
        <p:txBody>
          <a:bodyPr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Um sistema de controle de versões (</a:t>
            </a:r>
            <a:r>
              <a:rPr lang="pt-BR" sz="2400" b="1" dirty="0">
                <a:solidFill>
                  <a:schemeClr val="tx1"/>
                </a:solidFill>
              </a:rPr>
              <a:t>VCS, </a:t>
            </a:r>
            <a:r>
              <a:rPr lang="pt-BR" sz="2400" b="1" dirty="0" err="1">
                <a:solidFill>
                  <a:schemeClr val="tx1"/>
                </a:solidFill>
              </a:rPr>
              <a:t>Version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Control</a:t>
            </a:r>
            <a:r>
              <a:rPr lang="pt-BR" sz="2400" b="1" dirty="0">
                <a:solidFill>
                  <a:schemeClr val="tx1"/>
                </a:solidFill>
              </a:rPr>
              <a:t> System</a:t>
            </a:r>
            <a:r>
              <a:rPr lang="pt-BR" sz="2400" dirty="0">
                <a:solidFill>
                  <a:schemeClr val="tx1"/>
                </a:solidFill>
              </a:rPr>
              <a:t>) é um software computacional encarregado de gerenciar diferentes versões no desenvolvimento de um documento qualquer. </a:t>
            </a:r>
          </a:p>
          <a:p>
            <a:pPr algn="just"/>
            <a:endParaRPr lang="pt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Os </a:t>
            </a:r>
            <a:r>
              <a:rPr lang="pt-BR" sz="2400" b="1" dirty="0">
                <a:solidFill>
                  <a:schemeClr val="tx1"/>
                </a:solidFill>
              </a:rPr>
              <a:t>VCS </a:t>
            </a:r>
            <a:r>
              <a:rPr lang="pt-BR" sz="2400" dirty="0">
                <a:solidFill>
                  <a:schemeClr val="tx1"/>
                </a:solidFill>
              </a:rPr>
              <a:t>mais comuns são: </a:t>
            </a:r>
            <a:r>
              <a:rPr lang="pt-BR" sz="2400" b="1" dirty="0">
                <a:solidFill>
                  <a:schemeClr val="tx1"/>
                </a:solidFill>
              </a:rPr>
              <a:t>CVS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chemeClr val="tx1"/>
                </a:solidFill>
              </a:rPr>
              <a:t>Mercurial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 err="1">
                <a:solidFill>
                  <a:schemeClr val="tx1"/>
                </a:solidFill>
              </a:rPr>
              <a:t>Git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b="1" dirty="0">
                <a:solidFill>
                  <a:schemeClr val="tx1"/>
                </a:solidFill>
              </a:rPr>
              <a:t>SVN (</a:t>
            </a:r>
            <a:r>
              <a:rPr lang="pt-BR" sz="2400" b="1" dirty="0" err="1">
                <a:solidFill>
                  <a:schemeClr val="tx1"/>
                </a:solidFill>
              </a:rPr>
              <a:t>Subversion</a:t>
            </a:r>
            <a:r>
              <a:rPr lang="pt-BR" sz="2400" dirty="0">
                <a:solidFill>
                  <a:schemeClr val="tx1"/>
                </a:solidFill>
              </a:rPr>
              <a:t>); e as comerciais: </a:t>
            </a:r>
            <a:r>
              <a:rPr lang="pt-BR" sz="2400" b="1" dirty="0">
                <a:solidFill>
                  <a:schemeClr val="tx1"/>
                </a:solidFill>
              </a:rPr>
              <a:t>SourceSafe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chemeClr val="tx1"/>
                </a:solidFill>
              </a:rPr>
              <a:t>TFS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chemeClr val="tx1"/>
                </a:solidFill>
              </a:rPr>
              <a:t>PVCS </a:t>
            </a:r>
            <a:r>
              <a:rPr lang="pt-BR" sz="2400" dirty="0">
                <a:solidFill>
                  <a:schemeClr val="tx1"/>
                </a:solidFill>
              </a:rPr>
              <a:t>(Serena) e </a:t>
            </a:r>
            <a:r>
              <a:rPr lang="pt-BR" sz="2400" b="1" dirty="0" err="1">
                <a:solidFill>
                  <a:schemeClr val="tx1"/>
                </a:solidFill>
              </a:rPr>
              <a:t>ClearCase</a:t>
            </a:r>
            <a:r>
              <a:rPr lang="pt-BR" sz="2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492" y="773723"/>
            <a:ext cx="8617510" cy="5267639"/>
          </a:xfrm>
        </p:spPr>
        <p:txBody>
          <a:bodyPr/>
          <a:lstStyle/>
          <a:p>
            <a:r>
              <a:rPr lang="pt-PT" sz="2400" dirty="0">
                <a:solidFill>
                  <a:schemeClr val="tx1"/>
                </a:solidFill>
              </a:rPr>
              <a:t>primeiro iniciamos o repositorio como comando </a:t>
            </a:r>
            <a:r>
              <a:rPr lang="pt-PT" sz="2400" b="1" dirty="0">
                <a:solidFill>
                  <a:schemeClr val="tx1"/>
                </a:solidFill>
              </a:rPr>
              <a:t>git init</a:t>
            </a:r>
            <a:r>
              <a:rPr lang="pt-PT" sz="2400" dirty="0">
                <a:solidFill>
                  <a:schemeClr val="tx1"/>
                </a:solidFill>
              </a:rPr>
              <a:t>, então entramos com o usuário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PT" sz="2400" b="1" dirty="0" smtClean="0">
                <a:solidFill>
                  <a:schemeClr val="tx1"/>
                </a:solidFill>
              </a:rPr>
              <a:t>git </a:t>
            </a:r>
            <a:r>
              <a:rPr lang="pt-PT" sz="2400" b="1" dirty="0">
                <a:solidFill>
                  <a:schemeClr val="tx1"/>
                </a:solidFill>
              </a:rPr>
              <a:t>config -- global user.name 'nome do usuário'   </a:t>
            </a:r>
            <a:endParaRPr lang="pt-PT" sz="2400" b="1" dirty="0" smtClean="0">
              <a:solidFill>
                <a:schemeClr val="tx1"/>
              </a:solidFill>
            </a:endParaRPr>
          </a:p>
          <a:p>
            <a:r>
              <a:rPr lang="pt-PT" sz="2400" b="1" dirty="0" smtClean="0">
                <a:solidFill>
                  <a:schemeClr val="tx1"/>
                </a:solidFill>
              </a:rPr>
              <a:t>git </a:t>
            </a:r>
            <a:r>
              <a:rPr lang="pt-PT" sz="2400" b="1" dirty="0">
                <a:solidFill>
                  <a:schemeClr val="tx1"/>
                </a:solidFill>
              </a:rPr>
              <a:t>config -- global user.email </a:t>
            </a:r>
            <a:endParaRPr lang="pt-PT" sz="2400" b="1" dirty="0" smtClean="0">
              <a:solidFill>
                <a:schemeClr val="tx1"/>
              </a:solidFill>
            </a:endParaRPr>
          </a:p>
          <a:p>
            <a:r>
              <a:rPr lang="pt-PT" sz="2400" dirty="0" smtClean="0">
                <a:solidFill>
                  <a:schemeClr val="tx1"/>
                </a:solidFill>
              </a:rPr>
              <a:t>verificamos através do comando </a:t>
            </a:r>
            <a:r>
              <a:rPr lang="pt-PT" sz="2400" b="1" dirty="0" smtClean="0">
                <a:solidFill>
                  <a:schemeClr val="tx1"/>
                </a:solidFill>
              </a:rPr>
              <a:t>git </a:t>
            </a:r>
            <a:r>
              <a:rPr lang="pt-PT" sz="2400" b="1" dirty="0">
                <a:solidFill>
                  <a:schemeClr val="tx1"/>
                </a:solidFill>
              </a:rPr>
              <a:t>list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3046" y="1125415"/>
            <a:ext cx="8640956" cy="4915947"/>
          </a:xfrm>
        </p:spPr>
        <p:txBody>
          <a:bodyPr/>
          <a:lstStyle/>
          <a:p>
            <a:r>
              <a:rPr lang="pt-PT" sz="2400" dirty="0">
                <a:solidFill>
                  <a:schemeClr val="tx1"/>
                </a:solidFill>
              </a:rPr>
              <a:t>usamos o comando </a:t>
            </a:r>
            <a:r>
              <a:rPr lang="pt-PT" sz="2400" b="1" dirty="0">
                <a:solidFill>
                  <a:schemeClr val="tx1"/>
                </a:solidFill>
              </a:rPr>
              <a:t>git add </a:t>
            </a:r>
            <a:r>
              <a:rPr lang="pt-PT" sz="2400" dirty="0">
                <a:solidFill>
                  <a:schemeClr val="tx1"/>
                </a:solidFill>
              </a:rPr>
              <a:t> para enviar os arquivos para a stagging area </a:t>
            </a:r>
            <a:endParaRPr lang="pt-PT" sz="2400" dirty="0" smtClean="0">
              <a:solidFill>
                <a:schemeClr val="tx1"/>
              </a:solidFill>
            </a:endParaRPr>
          </a:p>
          <a:p>
            <a:r>
              <a:rPr lang="pt-PT" sz="2400" dirty="0" smtClean="0">
                <a:solidFill>
                  <a:schemeClr val="tx1"/>
                </a:solidFill>
              </a:rPr>
              <a:t>então </a:t>
            </a:r>
            <a:r>
              <a:rPr lang="pt-PT" sz="2400" dirty="0">
                <a:solidFill>
                  <a:schemeClr val="tx1"/>
                </a:solidFill>
              </a:rPr>
              <a:t>o comando </a:t>
            </a:r>
            <a:r>
              <a:rPr lang="pt-PT" sz="2400" b="1" dirty="0">
                <a:solidFill>
                  <a:schemeClr val="tx1"/>
                </a:solidFill>
              </a:rPr>
              <a:t>git commit -M 'mensagem'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410309"/>
            <a:ext cx="8596668" cy="5631054"/>
          </a:xfrm>
        </p:spPr>
        <p:txBody>
          <a:bodyPr/>
          <a:lstStyle/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</a:rPr>
              <a:t>Para manipulação de arquivos dentro do git fazemos uso de branches (gavetas), para facilitar o trabalho e a manipulação desses projetos, por padrão a configuração é a branche main ou master, caso precisemos criar outra usamos:</a:t>
            </a: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PT" sz="2400" b="1" dirty="0" smtClean="0">
              <a:solidFill>
                <a:schemeClr val="tx1"/>
              </a:solidFill>
            </a:endParaRPr>
          </a:p>
          <a:p>
            <a:endParaRPr lang="pt-PT" sz="2400" b="1" dirty="0">
              <a:solidFill>
                <a:schemeClr val="tx1"/>
              </a:solidFill>
            </a:endParaRPr>
          </a:p>
          <a:p>
            <a:r>
              <a:rPr lang="pt-PT" sz="2400" b="1" dirty="0" smtClean="0">
                <a:solidFill>
                  <a:schemeClr val="tx1"/>
                </a:solidFill>
              </a:rPr>
              <a:t>git </a:t>
            </a:r>
            <a:r>
              <a:rPr lang="pt-PT" sz="2400" b="1" dirty="0">
                <a:solidFill>
                  <a:schemeClr val="tx1"/>
                </a:solidFill>
              </a:rPr>
              <a:t>branch 'nome_da_branch' </a:t>
            </a:r>
            <a:endParaRPr lang="pt-PT" sz="2400" b="1" dirty="0" smtClean="0">
              <a:solidFill>
                <a:schemeClr val="tx1"/>
              </a:solidFill>
            </a:endParaRPr>
          </a:p>
          <a:p>
            <a:r>
              <a:rPr lang="pt-PT" sz="2400" dirty="0" smtClean="0">
                <a:solidFill>
                  <a:schemeClr val="tx1"/>
                </a:solidFill>
              </a:rPr>
              <a:t>uma </a:t>
            </a:r>
            <a:r>
              <a:rPr lang="pt-PT" sz="2400" dirty="0">
                <a:solidFill>
                  <a:schemeClr val="tx1"/>
                </a:solidFill>
              </a:rPr>
              <a:t>vez criada então alternamos para esta branche pelo comando </a:t>
            </a:r>
            <a:r>
              <a:rPr lang="pt-PT" sz="2400" b="1" dirty="0">
                <a:solidFill>
                  <a:schemeClr val="tx1"/>
                </a:solidFill>
              </a:rPr>
              <a:t>git checkout 'nome_da_branch'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888" y="449020"/>
            <a:ext cx="8596668" cy="3880773"/>
          </a:xfrm>
        </p:spPr>
        <p:txBody>
          <a:bodyPr/>
          <a:lstStyle/>
          <a:p>
            <a:r>
              <a:rPr lang="pt-PT" sz="2400" b="1" dirty="0">
                <a:solidFill>
                  <a:schemeClr val="tx1"/>
                </a:solidFill>
              </a:rPr>
              <a:t>UPLOAD PARA REPOSITORIO REMOTO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PT" sz="2400" dirty="0">
                <a:solidFill>
                  <a:schemeClr val="tx1"/>
                </a:solidFill>
              </a:rPr>
              <a:t>após temos aprendido todo esses passos é hora de realizar o upload para o nosso repositório online, o primeiro passo é criar um repositório no site do github, após isso, iremos para os comandos no terminal.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PT" sz="2400" b="1" dirty="0">
                <a:solidFill>
                  <a:schemeClr val="tx1"/>
                </a:solidFill>
              </a:rPr>
              <a:t>git commit -m </a:t>
            </a:r>
            <a:r>
              <a:rPr lang="pt-PT" sz="2400" dirty="0">
                <a:solidFill>
                  <a:schemeClr val="tx1"/>
                </a:solidFill>
              </a:rPr>
              <a:t> ---&gt;comita os arquivos</a:t>
            </a: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888" y="413851"/>
            <a:ext cx="8596668" cy="3880773"/>
          </a:xfrm>
        </p:spPr>
        <p:txBody>
          <a:bodyPr/>
          <a:lstStyle/>
          <a:p>
            <a:r>
              <a:rPr lang="pt-PT" sz="2400" b="1" dirty="0">
                <a:solidFill>
                  <a:schemeClr val="tx1"/>
                </a:solidFill>
              </a:rPr>
              <a:t>git branch -M main </a:t>
            </a:r>
            <a:r>
              <a:rPr lang="pt-PT" sz="2400" dirty="0">
                <a:solidFill>
                  <a:schemeClr val="tx1"/>
                </a:solidFill>
              </a:rPr>
              <a:t>---&gt;cria a branch principal 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PT" sz="2400" b="1" dirty="0">
                <a:solidFill>
                  <a:schemeClr val="tx1"/>
                </a:solidFill>
              </a:rPr>
              <a:t>git remote add origin </a:t>
            </a:r>
            <a:r>
              <a:rPr lang="pt-PT" sz="2400" b="1" u="sng" dirty="0">
                <a:solidFill>
                  <a:schemeClr val="tx1"/>
                </a:solidFill>
                <a:hlinkClick r:id="rId2"/>
              </a:rPr>
              <a:t>https://github.com/pasta/repositorio</a:t>
            </a:r>
            <a:r>
              <a:rPr lang="pt-PT" sz="2400" b="1" dirty="0">
                <a:solidFill>
                  <a:schemeClr val="tx1"/>
                </a:solidFill>
              </a:rPr>
              <a:t> </a:t>
            </a:r>
            <a:r>
              <a:rPr lang="pt-PT" sz="2400" dirty="0">
                <a:solidFill>
                  <a:schemeClr val="tx1"/>
                </a:solidFill>
              </a:rPr>
              <a:t>---&gt;associa o repositório local ao repositório remoto.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PT" sz="2400" b="1" dirty="0">
                <a:solidFill>
                  <a:schemeClr val="tx1"/>
                </a:solidFill>
              </a:rPr>
              <a:t>git push -u origin main </a:t>
            </a:r>
            <a:r>
              <a:rPr lang="pt-PT" sz="2400" dirty="0">
                <a:solidFill>
                  <a:schemeClr val="tx1"/>
                </a:solidFill>
              </a:rPr>
              <a:t>--&gt;envia os arquivos para o repositório online.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A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b="1" u="sng" dirty="0" smtClean="0">
              <a:solidFill>
                <a:schemeClr val="tx1"/>
              </a:solidFill>
              <a:hlinkClick r:id="rId2"/>
            </a:endParaRPr>
          </a:p>
          <a:p>
            <a:pPr marL="0" indent="0" algn="ctr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PRIMEIRO VAMOS CRIAR  A NOSSA CONTA NO GIT!!!</a:t>
            </a:r>
            <a:endParaRPr lang="pt-BR" sz="2400" b="1" dirty="0">
              <a:solidFill>
                <a:schemeClr val="tx1"/>
              </a:solidFill>
              <a:hlinkClick r:id="rId2"/>
            </a:endParaRPr>
          </a:p>
          <a:p>
            <a:pPr marL="0" indent="0" algn="ctr">
              <a:buNone/>
            </a:pPr>
            <a:r>
              <a:rPr lang="pt-BR" sz="2400" b="1" u="sng" dirty="0" smtClean="0">
                <a:solidFill>
                  <a:schemeClr val="tx1"/>
                </a:solidFill>
                <a:hlinkClick r:id="rId2"/>
              </a:rPr>
              <a:t>https://github.com/ </a:t>
            </a:r>
          </a:p>
          <a:p>
            <a:pPr marL="0" indent="0" algn="ctr">
              <a:buNone/>
            </a:pPr>
            <a:r>
              <a:rPr lang="pt-BR" sz="2400" b="1" dirty="0" smtClean="0">
                <a:solidFill>
                  <a:schemeClr val="tx1"/>
                </a:solidFill>
              </a:rPr>
              <a:t>VAMOS SINCRONIZAR NOSSO VSCODE COM O GIT!!!</a:t>
            </a:r>
          </a:p>
        </p:txBody>
      </p:sp>
    </p:spTree>
    <p:extLst>
      <p:ext uri="{BB962C8B-B14F-4D97-AF65-F5344CB8AC3E}">
        <p14:creationId xmlns:p14="http://schemas.microsoft.com/office/powerpoint/2010/main" val="42260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LEIAM E FAÇAM AS ATIVIDADES DA PÁGINA 30 À 64!!!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mais comandos em </a:t>
            </a:r>
            <a:r>
              <a:rPr lang="pt-BR" dirty="0" err="1" smtClean="0"/>
              <a:t>git</a:t>
            </a:r>
            <a:r>
              <a:rPr lang="pt-BR" dirty="0" smtClean="0"/>
              <a:t>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gist.github.com/leocomelli/2545add34e4fec21ec16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6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VANTAGENS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</a:rPr>
              <a:t>Controle do </a:t>
            </a:r>
            <a:r>
              <a:rPr lang="pt-BR" sz="2400" b="1" dirty="0" smtClean="0">
                <a:solidFill>
                  <a:schemeClr val="tx1"/>
                </a:solidFill>
              </a:rPr>
              <a:t>histórico.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</a:rPr>
              <a:t>Trabalho </a:t>
            </a:r>
            <a:r>
              <a:rPr lang="pt-BR" sz="2400" b="1" dirty="0">
                <a:solidFill>
                  <a:schemeClr val="tx1"/>
                </a:solidFill>
              </a:rPr>
              <a:t>em </a:t>
            </a:r>
            <a:r>
              <a:rPr lang="pt-BR" sz="2400" b="1" dirty="0" smtClean="0">
                <a:solidFill>
                  <a:schemeClr val="tx1"/>
                </a:solidFill>
              </a:rPr>
              <a:t>equipe.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 Marcação e resgate de versões </a:t>
            </a:r>
            <a:r>
              <a:rPr lang="pt-BR" sz="2400" b="1" dirty="0" smtClean="0">
                <a:solidFill>
                  <a:schemeClr val="tx1"/>
                </a:solidFill>
              </a:rPr>
              <a:t>estáveis.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 Ramificação do </a:t>
            </a:r>
            <a:r>
              <a:rPr lang="pt-BR" sz="2400" b="1" dirty="0" smtClean="0">
                <a:solidFill>
                  <a:schemeClr val="tx1"/>
                </a:solidFill>
              </a:rPr>
              <a:t>projeto.</a:t>
            </a:r>
            <a:endParaRPr lang="pt-BR" sz="2400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9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Segurança.</a:t>
            </a:r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Rastreabilidade.</a:t>
            </a:r>
            <a:endParaRPr lang="pt" sz="2400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Organização</a:t>
            </a:r>
            <a:r>
              <a:rPr lang="pt-BR" sz="2400" dirty="0">
                <a:solidFill>
                  <a:schemeClr val="tx1"/>
                </a:solidFill>
              </a:rPr>
              <a:t>. 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Confiança.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</a:t>
            </a:r>
            <a:r>
              <a:rPr lang="pt-BR" b="1" dirty="0"/>
              <a:t>O </a:t>
            </a:r>
            <a:r>
              <a:rPr lang="pt-BR" b="1" dirty="0" err="1"/>
              <a:t>GitHub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1511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é </a:t>
            </a:r>
            <a:r>
              <a:rPr lang="pt-BR" sz="2400" dirty="0">
                <a:solidFill>
                  <a:schemeClr val="tx1"/>
                </a:solidFill>
              </a:rPr>
              <a:t>um </a:t>
            </a:r>
            <a:r>
              <a:rPr lang="pt-BR" sz="2400" b="1" dirty="0">
                <a:solidFill>
                  <a:schemeClr val="tx1"/>
                </a:solidFill>
              </a:rPr>
              <a:t>repositório </a:t>
            </a:r>
            <a:r>
              <a:rPr lang="pt-BR" sz="2400" dirty="0">
                <a:solidFill>
                  <a:schemeClr val="tx1"/>
                </a:solidFill>
              </a:rPr>
              <a:t>que fornece a </a:t>
            </a:r>
            <a:r>
              <a:rPr lang="pt-BR" sz="2400" b="1" dirty="0">
                <a:solidFill>
                  <a:schemeClr val="tx1"/>
                </a:solidFill>
              </a:rPr>
              <a:t>hospedagem </a:t>
            </a:r>
            <a:r>
              <a:rPr lang="pt-BR" sz="2400" dirty="0">
                <a:solidFill>
                  <a:schemeClr val="tx1"/>
                </a:solidFill>
              </a:rPr>
              <a:t>para o </a:t>
            </a:r>
            <a:r>
              <a:rPr lang="pt-BR" sz="2400" b="1" dirty="0">
                <a:solidFill>
                  <a:schemeClr val="tx1"/>
                </a:solidFill>
              </a:rPr>
              <a:t>desenvolvimento de software </a:t>
            </a:r>
            <a:r>
              <a:rPr lang="pt-BR" sz="2400" b="1" dirty="0" smtClean="0">
                <a:solidFill>
                  <a:schemeClr val="tx1"/>
                </a:solidFill>
              </a:rPr>
              <a:t>e </a:t>
            </a:r>
            <a:r>
              <a:rPr lang="pt-BR" sz="2400" b="1" dirty="0">
                <a:solidFill>
                  <a:schemeClr val="tx1"/>
                </a:solidFill>
              </a:rPr>
              <a:t>controle de versão usando </a:t>
            </a:r>
            <a:r>
              <a:rPr lang="pt-BR" sz="2400" b="1" dirty="0" err="1">
                <a:solidFill>
                  <a:schemeClr val="tx1"/>
                </a:solidFill>
              </a:rPr>
              <a:t>Git</a:t>
            </a:r>
            <a:r>
              <a:rPr lang="pt-BR" sz="2400" b="1" dirty="0">
                <a:solidFill>
                  <a:schemeClr val="tx1"/>
                </a:solidFill>
              </a:rPr>
              <a:t>. 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(SCM, </a:t>
            </a:r>
            <a:r>
              <a:rPr lang="pt-BR" sz="2400" b="1" dirty="0" err="1">
                <a:solidFill>
                  <a:schemeClr val="tx1"/>
                </a:solidFill>
              </a:rPr>
              <a:t>Source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Code</a:t>
            </a:r>
            <a:r>
              <a:rPr lang="pt-BR" sz="2400" b="1" dirty="0">
                <a:solidFill>
                  <a:schemeClr val="tx1"/>
                </a:solidFill>
              </a:rPr>
              <a:t> Management</a:t>
            </a:r>
            <a:r>
              <a:rPr lang="pt-BR" sz="2400" dirty="0">
                <a:solidFill>
                  <a:schemeClr val="tx1"/>
                </a:solidFill>
              </a:rPr>
              <a:t>) 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rastreamento </a:t>
            </a:r>
            <a:r>
              <a:rPr lang="pt-BR" sz="2400" b="1" dirty="0">
                <a:solidFill>
                  <a:schemeClr val="tx1"/>
                </a:solidFill>
              </a:rPr>
              <a:t>de </a:t>
            </a:r>
            <a:r>
              <a:rPr lang="pt-BR" sz="2400" b="1" dirty="0" smtClean="0">
                <a:solidFill>
                  <a:schemeClr val="tx1"/>
                </a:solidFill>
              </a:rPr>
              <a:t>erros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controle </a:t>
            </a:r>
            <a:r>
              <a:rPr lang="pt-BR" sz="2400" b="1" dirty="0">
                <a:solidFill>
                  <a:schemeClr val="tx1"/>
                </a:solidFill>
              </a:rPr>
              <a:t>de acesso de </a:t>
            </a:r>
            <a:r>
              <a:rPr lang="pt-BR" sz="2400" b="1" dirty="0" smtClean="0">
                <a:solidFill>
                  <a:schemeClr val="tx1"/>
                </a:solidFill>
              </a:rPr>
              <a:t>colaboração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requisição </a:t>
            </a:r>
            <a:r>
              <a:rPr lang="pt-BR" sz="2400" b="1" dirty="0">
                <a:solidFill>
                  <a:schemeClr val="tx1"/>
                </a:solidFill>
              </a:rPr>
              <a:t>de </a:t>
            </a:r>
            <a:r>
              <a:rPr lang="pt-BR" sz="2400" b="1" dirty="0" smtClean="0">
                <a:solidFill>
                  <a:schemeClr val="tx1"/>
                </a:solidFill>
              </a:rPr>
              <a:t>recursos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gerenciamento </a:t>
            </a:r>
            <a:r>
              <a:rPr lang="pt-BR" sz="2400" b="1" dirty="0">
                <a:solidFill>
                  <a:schemeClr val="tx1"/>
                </a:solidFill>
              </a:rPr>
              <a:t>de </a:t>
            </a:r>
            <a:r>
              <a:rPr lang="pt-BR" sz="2400" b="1" dirty="0" smtClean="0">
                <a:solidFill>
                  <a:schemeClr val="tx1"/>
                </a:solidFill>
              </a:rPr>
              <a:t>tarefas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b="1" dirty="0" err="1" smtClean="0">
                <a:solidFill>
                  <a:schemeClr val="tx1"/>
                </a:solidFill>
              </a:rPr>
              <a:t>wikis</a:t>
            </a:r>
            <a:r>
              <a:rPr lang="pt-BR" sz="2400" dirty="0">
                <a:solidFill>
                  <a:schemeClr val="tx1"/>
                </a:solidFill>
              </a:rPr>
              <a:t>, etc.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9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O que é o </a:t>
            </a:r>
            <a:r>
              <a:rPr lang="pt-BR" b="1" dirty="0" err="1"/>
              <a:t>Git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237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É </a:t>
            </a:r>
            <a:r>
              <a:rPr lang="pt-BR" sz="2400" dirty="0">
                <a:solidFill>
                  <a:schemeClr val="tx1"/>
                </a:solidFill>
              </a:rPr>
              <a:t>um sistema </a:t>
            </a:r>
            <a:r>
              <a:rPr lang="pt-BR" sz="2400" b="1" dirty="0">
                <a:solidFill>
                  <a:schemeClr val="tx1"/>
                </a:solidFill>
              </a:rPr>
              <a:t>open-</a:t>
            </a:r>
            <a:r>
              <a:rPr lang="pt-BR" sz="2400" b="1" dirty="0" err="1">
                <a:solidFill>
                  <a:schemeClr val="tx1"/>
                </a:solidFill>
              </a:rPr>
              <a:t>source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de controle de versões gratuito e distribuído projetado para trabalhar com diversos tipos de projetos. </a:t>
            </a:r>
            <a:endParaRPr lang="p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Os servidores dedicados de </a:t>
            </a:r>
            <a:r>
              <a:rPr lang="pt-BR" sz="2400" b="1" dirty="0" err="1">
                <a:solidFill>
                  <a:schemeClr val="tx1"/>
                </a:solidFill>
              </a:rPr>
              <a:t>Git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incluem funcionalidades extras, tais como: </a:t>
            </a:r>
            <a:endParaRPr lang="pt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Controle de </a:t>
            </a:r>
            <a:r>
              <a:rPr lang="pt-BR" sz="2400" dirty="0" smtClean="0">
                <a:solidFill>
                  <a:schemeClr val="tx1"/>
                </a:solidFill>
              </a:rPr>
              <a:t>acesso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 Revisão por </a:t>
            </a:r>
            <a:r>
              <a:rPr lang="pt-BR" sz="2400" dirty="0" smtClean="0">
                <a:solidFill>
                  <a:schemeClr val="tx1"/>
                </a:solidFill>
              </a:rPr>
              <a:t>pares.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  Ferramentas de </a:t>
            </a:r>
            <a:r>
              <a:rPr lang="pt-BR" sz="2400" dirty="0" smtClean="0">
                <a:solidFill>
                  <a:schemeClr val="tx1"/>
                </a:solidFill>
              </a:rPr>
              <a:t>visualização.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  Repositório, etc.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0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Funcionamento do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888" y="1386866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>
                <a:solidFill>
                  <a:schemeClr val="tx1"/>
                </a:solidFill>
              </a:rPr>
              <a:t>Git</a:t>
            </a:r>
            <a:r>
              <a:rPr lang="pt-BR" sz="2400" dirty="0">
                <a:solidFill>
                  <a:schemeClr val="tx1"/>
                </a:solidFill>
              </a:rPr>
              <a:t> tem uma estrutura basicamente dividida em dois ambientes:</a:t>
            </a:r>
          </a:p>
          <a:p>
            <a:r>
              <a:rPr lang="pt-BR" sz="2400" dirty="0">
                <a:solidFill>
                  <a:schemeClr val="tx1"/>
                </a:solidFill>
              </a:rPr>
              <a:t>  </a:t>
            </a:r>
            <a:r>
              <a:rPr lang="pt-BR" sz="2400" b="1" dirty="0">
                <a:solidFill>
                  <a:schemeClr val="tx1"/>
                </a:solidFill>
              </a:rPr>
              <a:t>Remoto</a:t>
            </a:r>
            <a:r>
              <a:rPr lang="pt-BR" sz="2400" dirty="0">
                <a:solidFill>
                  <a:schemeClr val="tx1"/>
                </a:solidFill>
              </a:rPr>
              <a:t>: que é composto pelo Repositório remoto. </a:t>
            </a:r>
          </a:p>
          <a:p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b="1" dirty="0">
                <a:solidFill>
                  <a:schemeClr val="tx1"/>
                </a:solidFill>
              </a:rPr>
              <a:t>Local</a:t>
            </a:r>
            <a:r>
              <a:rPr lang="pt-BR" sz="2400" dirty="0">
                <a:solidFill>
                  <a:schemeClr val="tx1"/>
                </a:solidFill>
              </a:rPr>
              <a:t>: que é composto pelo Repositório local, pela Área de </a:t>
            </a:r>
            <a:r>
              <a:rPr lang="pt-BR" sz="2400" dirty="0" err="1">
                <a:solidFill>
                  <a:schemeClr val="tx1"/>
                </a:solidFill>
              </a:rPr>
              <a:t>Staging</a:t>
            </a:r>
            <a:r>
              <a:rPr lang="pt-BR" sz="2400" dirty="0">
                <a:solidFill>
                  <a:schemeClr val="tx1"/>
                </a:solidFill>
              </a:rPr>
              <a:t> e pelo Diretório de trabalho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O </a:t>
            </a:r>
            <a:r>
              <a:rPr lang="pt-BR" sz="2000" dirty="0">
                <a:solidFill>
                  <a:schemeClr val="tx1"/>
                </a:solidFill>
              </a:rPr>
              <a:t>estado </a:t>
            </a:r>
            <a:r>
              <a:rPr lang="pt-BR" sz="2000" b="1" dirty="0">
                <a:solidFill>
                  <a:schemeClr val="tx1"/>
                </a:solidFill>
              </a:rPr>
              <a:t>Modificado </a:t>
            </a:r>
            <a:r>
              <a:rPr lang="pt-BR" sz="2000" dirty="0">
                <a:solidFill>
                  <a:schemeClr val="tx1"/>
                </a:solidFill>
              </a:rPr>
              <a:t>significa que você alterou o arquivo, mas não deu o </a:t>
            </a:r>
            <a:r>
              <a:rPr lang="pt-BR" sz="2000" b="1" dirty="0" err="1">
                <a:solidFill>
                  <a:schemeClr val="tx1"/>
                </a:solidFill>
              </a:rPr>
              <a:t>commit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para o seu banco de dados local.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 estado </a:t>
            </a:r>
            <a:r>
              <a:rPr lang="pt-BR" sz="2000" b="1" dirty="0" err="1">
                <a:solidFill>
                  <a:schemeClr val="tx1"/>
                </a:solidFill>
              </a:rPr>
              <a:t>Stage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significa que você escolheu quais alterações do arquivo modificado na sua versão atual deseja enviar ao </a:t>
            </a:r>
            <a:r>
              <a:rPr lang="pt-BR" sz="2000" b="1" dirty="0" err="1">
                <a:solidFill>
                  <a:schemeClr val="tx1"/>
                </a:solidFill>
              </a:rPr>
              <a:t>commit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 estado </a:t>
            </a:r>
            <a:r>
              <a:rPr lang="pt-BR" sz="2000" b="1" dirty="0" err="1">
                <a:solidFill>
                  <a:schemeClr val="tx1"/>
                </a:solidFill>
              </a:rPr>
              <a:t>Committed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significa, que o arquivo modificado está </a:t>
            </a:r>
            <a:r>
              <a:rPr lang="pt-BR" sz="2000" b="1" dirty="0">
                <a:solidFill>
                  <a:schemeClr val="tx1"/>
                </a:solidFill>
              </a:rPr>
              <a:t>salvo no repositório local</a:t>
            </a:r>
            <a:r>
              <a:rPr lang="pt-BR" sz="2000" b="1" dirty="0" smtClean="0">
                <a:solidFill>
                  <a:schemeClr val="tx1"/>
                </a:solidFill>
              </a:rPr>
              <a:t>.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5" y="313111"/>
            <a:ext cx="8082932" cy="5462706"/>
          </a:xfrm>
        </p:spPr>
      </p:pic>
    </p:spTree>
    <p:extLst>
      <p:ext uri="{BB962C8B-B14F-4D97-AF65-F5344CB8AC3E}">
        <p14:creationId xmlns:p14="http://schemas.microsoft.com/office/powerpoint/2010/main" val="41469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3888" y="2438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ALGUNS COMANDOS DO GIT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959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492" y="316523"/>
            <a:ext cx="8617510" cy="572483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PT" sz="2600" b="1" dirty="0">
                <a:solidFill>
                  <a:schemeClr val="tx1"/>
                </a:solidFill>
              </a:rPr>
              <a:t>COMANDO DO GIT PARA UPLOAD DO ARQUIVOS DOS </a:t>
            </a:r>
            <a:r>
              <a:rPr lang="pt-PT" sz="2600" b="1" dirty="0" smtClean="0">
                <a:solidFill>
                  <a:schemeClr val="tx1"/>
                </a:solidFill>
              </a:rPr>
              <a:t>SITES: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Após o inicio do visual studio, vincular o VS ao github e entao abrir o </a:t>
            </a:r>
            <a:r>
              <a:rPr lang="pt-PT" sz="2600" b="1" dirty="0" smtClean="0">
                <a:solidFill>
                  <a:schemeClr val="tx1"/>
                </a:solidFill>
              </a:rPr>
              <a:t>terminal</a:t>
            </a:r>
          </a:p>
          <a:p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COMANDOS: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git init   ---&gt; </a:t>
            </a:r>
            <a:r>
              <a:rPr lang="pt-PT" sz="2600" dirty="0">
                <a:solidFill>
                  <a:schemeClr val="tx1"/>
                </a:solidFill>
              </a:rPr>
              <a:t>inicia um repositorio local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git add ---&gt;  </a:t>
            </a:r>
            <a:r>
              <a:rPr lang="pt-PT" sz="2600" dirty="0">
                <a:solidFill>
                  <a:schemeClr val="tx1"/>
                </a:solidFill>
              </a:rPr>
              <a:t>transfere os arquivos para uma stagging area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git status ---&gt; </a:t>
            </a:r>
            <a:r>
              <a:rPr lang="pt-PT" sz="2600" dirty="0">
                <a:solidFill>
                  <a:schemeClr val="tx1"/>
                </a:solidFill>
              </a:rPr>
              <a:t>verifica o status do branch de trabalho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git commit ---&gt; </a:t>
            </a:r>
            <a:r>
              <a:rPr lang="pt-PT" sz="2600" dirty="0">
                <a:solidFill>
                  <a:schemeClr val="tx1"/>
                </a:solidFill>
              </a:rPr>
              <a:t>de stagging para repositorio local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git push ---&gt;  </a:t>
            </a:r>
            <a:r>
              <a:rPr lang="pt-PT" sz="2600" dirty="0">
                <a:solidFill>
                  <a:schemeClr val="tx1"/>
                </a:solidFill>
              </a:rPr>
              <a:t>do repositorio local para o repositorio remoto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600" b="1" dirty="0">
                <a:solidFill>
                  <a:schemeClr val="tx1"/>
                </a:solidFill>
              </a:rPr>
              <a:t>git merge ---&gt;  </a:t>
            </a:r>
            <a:r>
              <a:rPr lang="pt-PT" sz="2600" dirty="0">
                <a:solidFill>
                  <a:schemeClr val="tx1"/>
                </a:solidFill>
              </a:rPr>
              <a:t>mescla duas ramificações.</a:t>
            </a:r>
            <a:endParaRPr lang="pt-BR" sz="26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3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5">
      <a:dk1>
        <a:sysClr val="windowText" lastClr="000000"/>
      </a:dk1>
      <a:lt1>
        <a:sysClr val="window" lastClr="FFFFFF"/>
      </a:lt1>
      <a:dk2>
        <a:srgbClr val="242852"/>
      </a:dk2>
      <a:lt2>
        <a:srgbClr val="FFFF00"/>
      </a:lt2>
      <a:accent1>
        <a:srgbClr val="002060"/>
      </a:accent1>
      <a:accent2>
        <a:srgbClr val="FFFF00"/>
      </a:accent2>
      <a:accent3>
        <a:srgbClr val="242852"/>
      </a:accent3>
      <a:accent4>
        <a:srgbClr val="FFFF00"/>
      </a:accent4>
      <a:accent5>
        <a:srgbClr val="FFFF00"/>
      </a:accent5>
      <a:accent6>
        <a:srgbClr val="FFFF00"/>
      </a:accent6>
      <a:hlink>
        <a:srgbClr val="9454C3"/>
      </a:hlink>
      <a:folHlink>
        <a:srgbClr val="3EBBF0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639</Words>
  <Application>Microsoft Office PowerPoint</Application>
  <PresentationFormat>Personalizar</PresentationFormat>
  <Paragraphs>71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Facetado</vt:lpstr>
      <vt:lpstr>Sistemas de Controle de Versão</vt:lpstr>
      <vt:lpstr>VANTAGENS</vt:lpstr>
      <vt:lpstr>Apresentação do PowerPoint</vt:lpstr>
      <vt:lpstr> O GitHub</vt:lpstr>
      <vt:lpstr>O que é o Git?</vt:lpstr>
      <vt:lpstr>Funcionamento do Git</vt:lpstr>
      <vt:lpstr>Apresentação do PowerPoint</vt:lpstr>
      <vt:lpstr>ALGUNS COMANDOS DO GIT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A PRÁTICA</vt:lpstr>
      <vt:lpstr>Apresentação do PowerPoint</vt:lpstr>
      <vt:lpstr>Para mais comandos em git!!!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2022-03-04T17:56:27Z</dcterms:created>
  <dcterms:modified xsi:type="dcterms:W3CDTF">2022-08-30T22:58:30Z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