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5" r:id="rId3"/>
    <p:sldId id="277" r:id="rId4"/>
    <p:sldId id="278" r:id="rId5"/>
    <p:sldId id="279" r:id="rId6"/>
    <p:sldId id="280" r:id="rId7"/>
    <p:sldId id="281" r:id="rId8"/>
    <p:sldId id="284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1" d="100"/>
          <a:sy n="81" d="100"/>
        </p:scale>
        <p:origin x="-22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10/10/2022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D024B-6521-43EE-B75B-026EF60BA7AA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121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0738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1944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9D303F-115C-4AB0-BF64-F84AF60E4332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568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896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7549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E65B06-1465-42AE-BF94-C0F0F1ABA3D0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1919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45807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C596BE-B23C-4E59-BC1A-9483DC8394B5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46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D7BE37-C264-483A-9871-139F2D8C2CAC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9919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143838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F743-7AA7-4A27-A8F7-F31693243353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50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290742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E8544A-C266-48C9-A6C9-13B162D21F47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00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205157-E6F1-45B4-B896-DE2A344F09C6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5765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1F8E9B-B567-4425-A671-20F07253D543}" type="datetime1">
              <a:rPr lang="pt-BR" noProof="0" smtClean="0"/>
              <a:t>10/10/2022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27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10/10/2022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89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 smtClean="0"/>
              <a:t>Java script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77" y="245122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VIMOS NA ÚLTIMA AULA?!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Uso </a:t>
            </a:r>
            <a:r>
              <a:rPr lang="pt-BR" sz="2800" b="1" dirty="0">
                <a:solidFill>
                  <a:schemeClr val="tx1"/>
                </a:solidFill>
              </a:rPr>
              <a:t>e a concatenação de </a:t>
            </a:r>
            <a:r>
              <a:rPr lang="pt-BR" sz="2800" b="1" dirty="0" err="1">
                <a:solidFill>
                  <a:schemeClr val="tx1"/>
                </a:solidFill>
              </a:rPr>
              <a:t>strings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Os </a:t>
            </a:r>
            <a:r>
              <a:rPr lang="pt-BR" sz="2800" b="1" dirty="0">
                <a:solidFill>
                  <a:schemeClr val="tx1"/>
                </a:solidFill>
              </a:rPr>
              <a:t>diferentes tipos de operadores utilizados em </a:t>
            </a:r>
            <a:r>
              <a:rPr lang="pt-BR" sz="2800" b="1" dirty="0" err="1" smtClean="0">
                <a:solidFill>
                  <a:schemeClr val="tx1"/>
                </a:solidFill>
              </a:rPr>
              <a:t>JavaScript</a:t>
            </a:r>
            <a:r>
              <a:rPr lang="pt-BR" sz="2800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ARITMÉTICOS(soma, </a:t>
            </a:r>
            <a:r>
              <a:rPr lang="pt-BR" sz="2800" b="1" dirty="0" err="1" smtClean="0">
                <a:solidFill>
                  <a:schemeClr val="tx1"/>
                </a:solidFill>
              </a:rPr>
              <a:t>subtração,divisão,etc</a:t>
            </a:r>
            <a:r>
              <a:rPr lang="pt-BR" sz="2800" b="1" dirty="0" smtClean="0">
                <a:solidFill>
                  <a:schemeClr val="tx1"/>
                </a:solidFill>
              </a:rPr>
              <a:t>)</a:t>
            </a:r>
            <a:endParaRPr lang="pt-BR" sz="2800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RELACIONAIS(igual a, maior que, menor que)</a:t>
            </a:r>
            <a:endParaRPr lang="pt-BR" sz="2800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LÓGICOS(</a:t>
            </a:r>
            <a:r>
              <a:rPr lang="pt-BR" sz="2800" b="1" dirty="0" err="1" smtClean="0">
                <a:solidFill>
                  <a:schemeClr val="tx1"/>
                </a:solidFill>
              </a:rPr>
              <a:t>and</a:t>
            </a:r>
            <a:r>
              <a:rPr lang="pt-BR" sz="2800" b="1" dirty="0" smtClean="0">
                <a:solidFill>
                  <a:schemeClr val="tx1"/>
                </a:solidFill>
              </a:rPr>
              <a:t>, </a:t>
            </a:r>
            <a:r>
              <a:rPr lang="pt-BR" sz="2800" b="1" dirty="0" err="1" smtClean="0">
                <a:solidFill>
                  <a:schemeClr val="tx1"/>
                </a:solidFill>
              </a:rPr>
              <a:t>or</a:t>
            </a:r>
            <a:r>
              <a:rPr lang="pt-BR" sz="2800" b="1" dirty="0" smtClean="0">
                <a:solidFill>
                  <a:schemeClr val="tx1"/>
                </a:solidFill>
              </a:rPr>
              <a:t>, </a:t>
            </a:r>
            <a:r>
              <a:rPr lang="pt-BR" sz="2800" b="1" dirty="0" err="1" smtClean="0">
                <a:solidFill>
                  <a:schemeClr val="tx1"/>
                </a:solidFill>
              </a:rPr>
              <a:t>not</a:t>
            </a:r>
            <a:r>
              <a:rPr lang="pt-BR" sz="2800" b="1" dirty="0" smtClean="0">
                <a:solidFill>
                  <a:schemeClr val="tx1"/>
                </a:solidFill>
              </a:rPr>
              <a:t>)</a:t>
            </a:r>
            <a:endParaRPr lang="pt-BR" sz="2800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ATRIBUIÇÃO(igual a)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</a:rPr>
              <a:t>S</a:t>
            </a:r>
            <a:r>
              <a:rPr lang="pt-BR" sz="2800" b="1" dirty="0" smtClean="0">
                <a:solidFill>
                  <a:schemeClr val="tx1"/>
                </a:solidFill>
              </a:rPr>
              <a:t>ão </a:t>
            </a:r>
            <a:r>
              <a:rPr lang="pt-BR" sz="2800" b="1" dirty="0">
                <a:solidFill>
                  <a:schemeClr val="tx1"/>
                </a:solidFill>
              </a:rPr>
              <a:t>usadas em programação para executar ações que são </a:t>
            </a:r>
            <a:r>
              <a:rPr lang="pt-BR" sz="2800" b="1" dirty="0" smtClean="0">
                <a:solidFill>
                  <a:schemeClr val="tx1"/>
                </a:solidFill>
              </a:rPr>
              <a:t>rotineiramente executadas </a:t>
            </a:r>
            <a:r>
              <a:rPr lang="pt-BR" sz="2800" b="1" dirty="0">
                <a:solidFill>
                  <a:schemeClr val="tx1"/>
                </a:solidFill>
              </a:rPr>
              <a:t>em um programa. 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800" dirty="0"/>
              <a:t/>
            </a:r>
            <a:br>
              <a:rPr lang="pt-BR" sz="2800" dirty="0"/>
            </a:b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17" y="3664561"/>
            <a:ext cx="7581872" cy="177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ARROW FUNCTION</a:t>
            </a:r>
            <a:br>
              <a:rPr lang="pt-BR" b="1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4227" y="2129461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F</a:t>
            </a:r>
            <a:r>
              <a:rPr lang="pt-BR" sz="2800" b="1" dirty="0" smtClean="0">
                <a:solidFill>
                  <a:schemeClr val="tx1"/>
                </a:solidFill>
              </a:rPr>
              <a:t>orma </a:t>
            </a:r>
            <a:r>
              <a:rPr lang="pt-BR" sz="2800" b="1" dirty="0">
                <a:solidFill>
                  <a:schemeClr val="tx1"/>
                </a:solidFill>
              </a:rPr>
              <a:t>mais prática de declarar </a:t>
            </a:r>
            <a:r>
              <a:rPr lang="pt-BR" sz="2800" b="1" dirty="0" smtClean="0">
                <a:solidFill>
                  <a:schemeClr val="tx1"/>
                </a:solidFill>
              </a:rPr>
              <a:t>funções</a:t>
            </a:r>
          </a:p>
          <a:p>
            <a:pPr>
              <a:buFont typeface="Arial" pitchFamily="34" charset="0"/>
              <a:buChar char="•"/>
            </a:pPr>
            <a:endParaRPr lang="pt-BR" sz="2800" b="1" dirty="0"/>
          </a:p>
          <a:p>
            <a:pPr>
              <a:buFont typeface="Arial" pitchFamily="34" charset="0"/>
              <a:buChar char="•"/>
            </a:pPr>
            <a:endParaRPr lang="pt-BR" sz="2800" b="1" dirty="0" smtClean="0"/>
          </a:p>
          <a:p>
            <a:pPr>
              <a:buFont typeface="Arial" pitchFamily="34" charset="0"/>
              <a:buChar char="•"/>
            </a:pPr>
            <a:endParaRPr lang="pt-BR" sz="2800" b="1" dirty="0"/>
          </a:p>
          <a:p>
            <a:pPr>
              <a:buFont typeface="Arial" pitchFamily="34" charset="0"/>
              <a:buChar char="•"/>
            </a:pPr>
            <a:endParaRPr lang="pt-BR" sz="2800" b="1" dirty="0" smtClean="0"/>
          </a:p>
          <a:p>
            <a:pPr marL="0" indent="0">
              <a:buNone/>
            </a:pP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 </a:t>
            </a:r>
            <a:br>
              <a:rPr lang="pt-BR" sz="2800" dirty="0"/>
            </a:b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32" y="2826883"/>
            <a:ext cx="5116390" cy="1242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366958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Você deve atribuir a função a uma variável declarada com a palavra </a:t>
            </a:r>
            <a:r>
              <a:rPr lang="pt-BR" sz="2800" b="1" dirty="0" err="1">
                <a:solidFill>
                  <a:schemeClr val="tx1"/>
                </a:solidFill>
              </a:rPr>
              <a:t>const</a:t>
            </a:r>
            <a:r>
              <a:rPr lang="pt-BR" sz="2800" b="1" dirty="0">
                <a:solidFill>
                  <a:schemeClr val="tx1"/>
                </a:solidFill>
              </a:rPr>
              <a:t> e utilizar o operador =&gt; para indicar o bloco da função</a:t>
            </a:r>
            <a:r>
              <a:rPr lang="pt-BR" sz="2800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50" y="1873496"/>
            <a:ext cx="8113672" cy="143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1" y="1262429"/>
            <a:ext cx="8572167" cy="456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887" y="273174"/>
            <a:ext cx="8759743" cy="6280026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No JS, um objeto é uma coleção de dados e/ou funcionalidades relacionadas (</a:t>
            </a:r>
            <a:r>
              <a:rPr lang="pt-BR" sz="2800" b="1" dirty="0" smtClean="0">
                <a:solidFill>
                  <a:schemeClr val="tx1"/>
                </a:solidFill>
              </a:rPr>
              <a:t>que geralmente </a:t>
            </a:r>
            <a:r>
              <a:rPr lang="pt-BR" sz="2800" b="1" dirty="0">
                <a:solidFill>
                  <a:schemeClr val="tx1"/>
                </a:solidFill>
              </a:rPr>
              <a:t>consistem em diversas variáveis e funções — que são chamadas </a:t>
            </a:r>
            <a:r>
              <a:rPr lang="pt-BR" sz="2800" b="1" dirty="0" smtClean="0">
                <a:solidFill>
                  <a:schemeClr val="tx1"/>
                </a:solidFill>
              </a:rPr>
              <a:t>de propriedades </a:t>
            </a:r>
            <a:r>
              <a:rPr lang="pt-BR" sz="2800" b="1" dirty="0">
                <a:solidFill>
                  <a:schemeClr val="tx1"/>
                </a:solidFill>
              </a:rPr>
              <a:t>e métodos quando estão dentro de objetos</a:t>
            </a:r>
            <a:r>
              <a:rPr lang="pt-BR" sz="2800" b="1" dirty="0" smtClean="0">
                <a:solidFill>
                  <a:schemeClr val="tx1"/>
                </a:solidFill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pt-BR" sz="2800" dirty="0"/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endParaRPr lang="pt-BR" sz="2800" dirty="0"/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eles </a:t>
            </a:r>
            <a:r>
              <a:rPr lang="pt-BR" sz="2800" dirty="0">
                <a:solidFill>
                  <a:schemeClr val="tx1"/>
                </a:solidFill>
              </a:rPr>
              <a:t>são </a:t>
            </a:r>
            <a:r>
              <a:rPr lang="pt-BR" sz="2800" b="1" dirty="0">
                <a:solidFill>
                  <a:schemeClr val="tx1"/>
                </a:solidFill>
              </a:rPr>
              <a:t>formados por um </a:t>
            </a:r>
            <a:r>
              <a:rPr lang="pt-BR" sz="2800" b="1" dirty="0" smtClean="0">
                <a:solidFill>
                  <a:schemeClr val="tx1"/>
                </a:solidFill>
              </a:rPr>
              <a:t>conjunto de </a:t>
            </a:r>
            <a:r>
              <a:rPr lang="pt-BR" sz="2800" b="1" dirty="0">
                <a:solidFill>
                  <a:schemeClr val="tx1"/>
                </a:solidFill>
              </a:rPr>
              <a:t>valores </a:t>
            </a:r>
            <a:r>
              <a:rPr lang="pt-BR" sz="2800" dirty="0">
                <a:solidFill>
                  <a:schemeClr val="tx1"/>
                </a:solidFill>
              </a:rPr>
              <a:t>ou o que chamamos de </a:t>
            </a:r>
            <a:r>
              <a:rPr lang="pt-BR" sz="2800" b="1" dirty="0" err="1">
                <a:solidFill>
                  <a:schemeClr val="tx1"/>
                </a:solidFill>
              </a:rPr>
              <a:t>Array</a:t>
            </a:r>
            <a:r>
              <a:rPr lang="pt-BR" sz="2800" b="1" dirty="0">
                <a:solidFill>
                  <a:schemeClr val="tx1"/>
                </a:solidFill>
              </a:rPr>
              <a:t> de objetos</a:t>
            </a:r>
            <a:r>
              <a:rPr lang="pt-BR" sz="2800" dirty="0">
                <a:solidFill>
                  <a:schemeClr val="tx1"/>
                </a:solidFill>
              </a:rPr>
              <a:t>. 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 </a:t>
            </a:r>
            <a:br>
              <a:rPr lang="pt-BR" sz="2800" dirty="0"/>
            </a:br>
            <a:endParaRPr lang="pt-BR" sz="2800" b="1" dirty="0">
              <a:solidFill>
                <a:schemeClr val="tx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001108" y="2192214"/>
            <a:ext cx="3657600" cy="2497016"/>
            <a:chOff x="3400791" y="3175488"/>
            <a:chExt cx="2600325" cy="180388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791" y="3175488"/>
              <a:ext cx="260032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791" y="4426927"/>
              <a:ext cx="2047875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81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3130" y="1281358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S</a:t>
            </a:r>
            <a:r>
              <a:rPr lang="pt-BR" sz="2800" b="1" dirty="0" smtClean="0">
                <a:solidFill>
                  <a:schemeClr val="tx1"/>
                </a:solidFill>
              </a:rPr>
              <a:t>ão </a:t>
            </a:r>
            <a:r>
              <a:rPr lang="pt-BR" sz="2800" b="1" dirty="0">
                <a:solidFill>
                  <a:schemeClr val="tx1"/>
                </a:solidFill>
              </a:rPr>
              <a:t>ações executadas quando algo acontece na página web, ou seja, é a </a:t>
            </a:r>
            <a:r>
              <a:rPr lang="pt-BR" sz="2800" b="1" dirty="0" smtClean="0">
                <a:solidFill>
                  <a:schemeClr val="tx1"/>
                </a:solidFill>
              </a:rPr>
              <a:t>reação algum </a:t>
            </a:r>
            <a:r>
              <a:rPr lang="pt-BR" sz="2800" b="1" dirty="0">
                <a:solidFill>
                  <a:schemeClr val="tx1"/>
                </a:solidFill>
              </a:rPr>
              <a:t>estímulo ou interação em elemento HTML. 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8" y="2850907"/>
            <a:ext cx="8779485" cy="2256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5">
      <a:dk1>
        <a:sysClr val="windowText" lastClr="000000"/>
      </a:dk1>
      <a:lt1>
        <a:sysClr val="window" lastClr="FFFFFF"/>
      </a:lt1>
      <a:dk2>
        <a:srgbClr val="242852"/>
      </a:dk2>
      <a:lt2>
        <a:srgbClr val="FFFF00"/>
      </a:lt2>
      <a:accent1>
        <a:srgbClr val="002060"/>
      </a:accent1>
      <a:accent2>
        <a:srgbClr val="FFFF00"/>
      </a:accent2>
      <a:accent3>
        <a:srgbClr val="242852"/>
      </a:accent3>
      <a:accent4>
        <a:srgbClr val="FFFF00"/>
      </a:accent4>
      <a:accent5>
        <a:srgbClr val="FFFF00"/>
      </a:accent5>
      <a:accent6>
        <a:srgbClr val="FFFF00"/>
      </a:accent6>
      <a:hlink>
        <a:srgbClr val="9454C3"/>
      </a:hlink>
      <a:folHlink>
        <a:srgbClr val="3EBBF0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174</Words>
  <Application>Microsoft Office PowerPoint</Application>
  <PresentationFormat>Personalizar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Facetado</vt:lpstr>
      <vt:lpstr>Java script</vt:lpstr>
      <vt:lpstr>O QUE VIMOS NA ÚLTIMA AULA?!</vt:lpstr>
      <vt:lpstr>FUNÇÕES</vt:lpstr>
      <vt:lpstr>ARROW FUNCTION  </vt:lpstr>
      <vt:lpstr>Apresentação do PowerPoint</vt:lpstr>
      <vt:lpstr>OBJETOS</vt:lpstr>
      <vt:lpstr>Apresentação do PowerPoint</vt:lpstr>
      <vt:lpstr>EVENTOS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2022-03-04T17:56:27Z</dcterms:created>
  <dcterms:modified xsi:type="dcterms:W3CDTF">2022-10-10T22:26:18Z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