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32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46.png" ContentType="image/png"/>
  <Override PartName="/ppt/media/image25.png" ContentType="image/png"/>
  <Override PartName="/ppt/media/image47.png" ContentType="image/png"/>
  <Override PartName="/ppt/media/image26.png" ContentType="image/png"/>
  <Override PartName="/ppt/media/image48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40.png" ContentType="image/png"/>
  <Override PartName="/ppt/media/image4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3004800" cy="9753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25AAFB-67EE-4C7B-B8F6-EA6AB83AED1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5740E5-295F-40A1-A528-76F57936541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A32CF1-FD40-4147-9752-A2C2074D0A5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69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403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5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569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403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41002A-D707-4433-91BD-7036DACC633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CE3F72-0CA9-4570-8939-ABB03F77B98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B2EBBD-CFC4-4458-97B4-1D21D31C049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011E7-5141-4531-98D1-6CAE190A65E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254580-2D8E-493F-A71B-B35B773666E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28816-8D41-44A0-9180-172EDBCEE0B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60880" y="444600"/>
            <a:ext cx="11882880" cy="49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D4D9B-A241-466D-84C4-D80DE771A96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2D4828-09EE-4080-AF00-AEBC8318AA2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410341-4E29-4075-9F83-09C41218C4F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39904-D580-4F18-A45E-FB93E3EECAD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8A1AB-E724-4C2F-AFCD-71FDC97ED3E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C3E3E-B1EB-42C1-9C39-41283182685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DBAAF-6A50-43C7-A306-C352CFF0EAC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69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403840" y="183852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5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569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403840" y="5631480"/>
            <a:ext cx="365112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FF91A2-FD6F-40F9-B286-ABF86A64F76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82F032-2064-4780-B5F6-F4623FAB0E6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95E6C6-EC7C-42EE-ABA8-8E4E13CCF4D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AFB8E6-7F28-4EF7-9D2A-F3F2F2D5AE0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60880" y="444600"/>
            <a:ext cx="11882880" cy="498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308B63-7FF7-42CB-B350-41D68E584C4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A6ECCA-5D34-47B3-B90B-08AFBFE1C09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72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546600" y="563148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00813B-9674-44C0-951F-A273374FF8D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546600" y="1838520"/>
            <a:ext cx="553356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5840" y="5631480"/>
            <a:ext cx="11339280" cy="34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CADBB1-A14E-49E5-9EC5-DC20452BDBD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p1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720" cy="7416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9;p1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9200" cy="503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6311880" y="9252000"/>
            <a:ext cx="368280" cy="57582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C998FF3-EF5A-4F1D-8E6E-A44AB683EE9E}" type="slidenum">
              <a: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37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;p1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720" cy="7416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9;p1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9200" cy="503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6311880" y="9252000"/>
            <a:ext cx="368280" cy="57582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3C6CB68-5FE1-4E5C-86E0-190BB8235ACF}" type="slidenum">
              <a: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32;p7"/>
          <p:cNvSpPr/>
          <p:nvPr/>
        </p:nvSpPr>
        <p:spPr>
          <a:xfrm>
            <a:off x="246240" y="3964320"/>
            <a:ext cx="1251216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Arial Narrow"/>
                <a:ea typeface="Arial Narrow"/>
              </a:rPr>
              <a:t>Árvore Red-Black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33;p7"/>
          <p:cNvSpPr/>
          <p:nvPr/>
        </p:nvSpPr>
        <p:spPr>
          <a:xfrm>
            <a:off x="144360" y="5471640"/>
            <a:ext cx="12760920" cy="38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 Narrow"/>
                <a:ea typeface="Arial Narrow"/>
              </a:rPr>
              <a:t>Cleiber de Meireles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 Narrow"/>
                <a:ea typeface="Arial Narrow"/>
              </a:rPr>
              <a:t>João Victor Melo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 Narrow"/>
                <a:ea typeface="Arial Narrow"/>
              </a:rPr>
              <a:t>Nícollas Provatti Gomes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https://github.com/oliveirajoao26/ab2-estrutura-de-dados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34;p7" descr=""/>
          <p:cNvPicPr/>
          <p:nvPr/>
        </p:nvPicPr>
        <p:blipFill>
          <a:blip r:embed="rId1"/>
          <a:stretch/>
        </p:blipFill>
        <p:spPr>
          <a:xfrm>
            <a:off x="6525000" y="944280"/>
            <a:ext cx="1987200" cy="18835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35;p7" descr=""/>
          <p:cNvPicPr/>
          <p:nvPr/>
        </p:nvPicPr>
        <p:blipFill>
          <a:blip r:embed="rId2"/>
          <a:stretch/>
        </p:blipFill>
        <p:spPr>
          <a:xfrm>
            <a:off x="4492080" y="466920"/>
            <a:ext cx="1655640" cy="283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56200" y="1838520"/>
            <a:ext cx="1151892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 inserção de um nó em uma árvore Red-Black de n nós pode ser realizada no tempo O(log n).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Cada novo nó inserido, por definição possui cor </a:t>
            </a:r>
            <a:r>
              <a:rPr b="0" lang="pt-BR" sz="3600" spc="-1" strike="noStrike">
                <a:solidFill>
                  <a:srgbClr val="ff0000"/>
                </a:solidFill>
                <a:latin typeface="Calibri"/>
                <a:ea typeface="Calibri"/>
              </a:rPr>
              <a:t>Vermelho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Após a inserção é necessário verificar se alguma propriedade foi ferida.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Existem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três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casos para a inserção em uma árvore Red-Black.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8" descr=""/>
          <p:cNvPicPr/>
          <p:nvPr/>
        </p:nvPicPr>
        <p:blipFill>
          <a:blip r:embed="rId1"/>
          <a:stretch/>
        </p:blipFill>
        <p:spPr>
          <a:xfrm>
            <a:off x="560880" y="1854000"/>
            <a:ext cx="10937880" cy="698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m 8" descr=""/>
          <p:cNvPicPr/>
          <p:nvPr/>
        </p:nvPicPr>
        <p:blipFill>
          <a:blip r:embed="rId1"/>
          <a:stretch/>
        </p:blipFill>
        <p:spPr>
          <a:xfrm>
            <a:off x="1408320" y="2163960"/>
            <a:ext cx="4448520" cy="428652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10" descr=""/>
          <p:cNvPicPr/>
          <p:nvPr/>
        </p:nvPicPr>
        <p:blipFill>
          <a:blip r:embed="rId2"/>
          <a:stretch/>
        </p:blipFill>
        <p:spPr>
          <a:xfrm>
            <a:off x="7147800" y="2163960"/>
            <a:ext cx="4115160" cy="428652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14"/>
          <p:cNvSpPr/>
          <p:nvPr/>
        </p:nvSpPr>
        <p:spPr>
          <a:xfrm>
            <a:off x="4477680" y="7589520"/>
            <a:ext cx="4048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16   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T.root.color = BLACK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m 4" descr=""/>
          <p:cNvPicPr/>
          <p:nvPr/>
        </p:nvPicPr>
        <p:blipFill>
          <a:blip r:embed="rId1"/>
          <a:stretch/>
        </p:blipFill>
        <p:spPr>
          <a:xfrm>
            <a:off x="1211400" y="1356480"/>
            <a:ext cx="4839120" cy="483084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6" descr=""/>
          <p:cNvPicPr/>
          <p:nvPr/>
        </p:nvPicPr>
        <p:blipFill>
          <a:blip r:embed="rId2"/>
          <a:stretch/>
        </p:blipFill>
        <p:spPr>
          <a:xfrm>
            <a:off x="6954120" y="1356480"/>
            <a:ext cx="4181760" cy="4830840"/>
          </a:xfrm>
          <a:prstGeom prst="rect">
            <a:avLst/>
          </a:prstGeom>
          <a:ln w="0">
            <a:noFill/>
          </a:ln>
        </p:spPr>
      </p:pic>
      <p:sp>
        <p:nvSpPr>
          <p:cNvPr id="113" name="CaixaDeTexto 9"/>
          <p:cNvSpPr/>
          <p:nvPr/>
        </p:nvSpPr>
        <p:spPr>
          <a:xfrm>
            <a:off x="4121640" y="6510600"/>
            <a:ext cx="47606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4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y.color == RED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5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z.p.color = BLACK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6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y.color = BLACK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7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z.p.p.color = RED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8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z = z.p.p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4" descr=""/>
          <p:cNvPicPr/>
          <p:nvPr/>
        </p:nvPicPr>
        <p:blipFill>
          <a:blip r:embed="rId1"/>
          <a:stretch/>
        </p:blipFill>
        <p:spPr>
          <a:xfrm>
            <a:off x="2329920" y="2266560"/>
            <a:ext cx="834480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agem 6" descr=""/>
          <p:cNvPicPr/>
          <p:nvPr/>
        </p:nvPicPr>
        <p:blipFill>
          <a:blip r:embed="rId1"/>
          <a:stretch/>
        </p:blipFill>
        <p:spPr>
          <a:xfrm>
            <a:off x="6613920" y="1519560"/>
            <a:ext cx="5829840" cy="521064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8" descr=""/>
          <p:cNvPicPr/>
          <p:nvPr/>
        </p:nvPicPr>
        <p:blipFill>
          <a:blip r:embed="rId2"/>
          <a:stretch/>
        </p:blipFill>
        <p:spPr>
          <a:xfrm>
            <a:off x="782640" y="1519560"/>
            <a:ext cx="5439240" cy="5210640"/>
          </a:xfrm>
          <a:prstGeom prst="rect">
            <a:avLst/>
          </a:prstGeom>
          <a:ln w="0">
            <a:noFill/>
          </a:ln>
        </p:spPr>
      </p:pic>
      <p:sp>
        <p:nvSpPr>
          <p:cNvPr id="119" name="CaixaDeTexto 9"/>
          <p:cNvSpPr/>
          <p:nvPr/>
        </p:nvSpPr>
        <p:spPr>
          <a:xfrm>
            <a:off x="4284720" y="7235640"/>
            <a:ext cx="4434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??   else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if z == z.p.left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??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z = z.p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??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right-rotate(T,z)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m 4" descr=""/>
          <p:cNvPicPr/>
          <p:nvPr/>
        </p:nvPicPr>
        <p:blipFill>
          <a:blip r:embed="rId1"/>
          <a:stretch/>
        </p:blipFill>
        <p:spPr>
          <a:xfrm>
            <a:off x="1977480" y="2379240"/>
            <a:ext cx="904968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Inserção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4" descr=""/>
          <p:cNvPicPr/>
          <p:nvPr/>
        </p:nvPicPr>
        <p:blipFill>
          <a:blip r:embed="rId1"/>
          <a:stretch/>
        </p:blipFill>
        <p:spPr>
          <a:xfrm>
            <a:off x="560880" y="1519560"/>
            <a:ext cx="5601240" cy="5220000"/>
          </a:xfrm>
          <a:prstGeom prst="rect">
            <a:avLst/>
          </a:prstGeom>
          <a:ln w="0">
            <a:noFill/>
          </a:ln>
        </p:spPr>
      </p:pic>
      <p:pic>
        <p:nvPicPr>
          <p:cNvPr id="124" name="Imagem 8" descr=""/>
          <p:cNvPicPr/>
          <p:nvPr/>
        </p:nvPicPr>
        <p:blipFill>
          <a:blip r:embed="rId2"/>
          <a:stretch/>
        </p:blipFill>
        <p:spPr>
          <a:xfrm>
            <a:off x="5773680" y="1519560"/>
            <a:ext cx="7058520" cy="5220000"/>
          </a:xfrm>
          <a:prstGeom prst="rect">
            <a:avLst/>
          </a:prstGeom>
          <a:ln w="0">
            <a:noFill/>
          </a:ln>
        </p:spPr>
      </p:pic>
      <p:sp>
        <p:nvSpPr>
          <p:cNvPr id="125" name="CaixaDeTexto 9"/>
          <p:cNvSpPr/>
          <p:nvPr/>
        </p:nvSpPr>
        <p:spPr>
          <a:xfrm>
            <a:off x="4670280" y="7389000"/>
            <a:ext cx="36633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12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z.p.cor = BLACK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13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z.p.p.cor = RED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14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left-rotate(T,z.p.p)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52040" y="144684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 fontScale="85833"/>
          </a:bodyPr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 remoção de um nó em uma árvore Red-Black de n nós pode ser realizada no tempo O(log n).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Após a remoção, verifique se as propriedades da Red-Black foram feridas.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 remoção de um nó com filhos na verdade é apenas uma substituição.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O maior da esquerda (antecessor) ou o menor da direita (sucessor) é  quem será removido de fato.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Existem 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quatro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casos de remoção.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 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Imagem 3" descr=""/>
          <p:cNvPicPr/>
          <p:nvPr/>
        </p:nvPicPr>
        <p:blipFill>
          <a:blip r:embed="rId1"/>
          <a:stretch/>
        </p:blipFill>
        <p:spPr>
          <a:xfrm>
            <a:off x="5880240" y="1886760"/>
            <a:ext cx="6563520" cy="6602400"/>
          </a:xfrm>
          <a:prstGeom prst="rect">
            <a:avLst/>
          </a:prstGeom>
          <a:ln w="0">
            <a:noFill/>
          </a:ln>
        </p:spPr>
      </p:pic>
      <p:pic>
        <p:nvPicPr>
          <p:cNvPr id="130" name="Imagem 5" descr=""/>
          <p:cNvPicPr/>
          <p:nvPr/>
        </p:nvPicPr>
        <p:blipFill>
          <a:blip r:embed="rId2"/>
          <a:stretch/>
        </p:blipFill>
        <p:spPr>
          <a:xfrm>
            <a:off x="560880" y="4142520"/>
            <a:ext cx="4487040" cy="516636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7" descr=""/>
          <p:cNvPicPr/>
          <p:nvPr/>
        </p:nvPicPr>
        <p:blipFill>
          <a:blip r:embed="rId3"/>
          <a:stretch/>
        </p:blipFill>
        <p:spPr>
          <a:xfrm>
            <a:off x="560880" y="1886760"/>
            <a:ext cx="2971440" cy="188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Motivação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Como fazer várias inserções e/ou remoções de forma eficiente?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0144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Para remover um nó utilizamos de alguns funções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1 - RB-Transplant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- ajuda a mover árvores dentro da árvore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2 – RB-Delete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- deleta o nó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3 – RB-Delete-Fixup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scadia Code"/>
              </a:rPr>
              <a:t>- corrige quaisquer violações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Remoção/RB-Transplant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3" descr=""/>
          <p:cNvPicPr/>
          <p:nvPr/>
        </p:nvPicPr>
        <p:blipFill>
          <a:blip r:embed="rId1"/>
          <a:stretch/>
        </p:blipFill>
        <p:spPr>
          <a:xfrm>
            <a:off x="1768680" y="2477880"/>
            <a:ext cx="4267440" cy="439128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5" descr=""/>
          <p:cNvPicPr/>
          <p:nvPr/>
        </p:nvPicPr>
        <p:blipFill>
          <a:blip r:embed="rId2"/>
          <a:stretch/>
        </p:blipFill>
        <p:spPr>
          <a:xfrm>
            <a:off x="6968160" y="3168720"/>
            <a:ext cx="4381920" cy="370008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6"/>
          <p:cNvSpPr/>
          <p:nvPr/>
        </p:nvSpPr>
        <p:spPr>
          <a:xfrm>
            <a:off x="5103360" y="7064640"/>
            <a:ext cx="27979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u.p == T.nil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T.raiz = v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6 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v.p = u.p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ixaDeTexto 7"/>
          <p:cNvSpPr/>
          <p:nvPr/>
        </p:nvSpPr>
        <p:spPr>
          <a:xfrm>
            <a:off x="864720" y="1820880"/>
            <a:ext cx="180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(15)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Remoção/RB-Transplant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4" descr=""/>
          <p:cNvPicPr/>
          <p:nvPr/>
        </p:nvPicPr>
        <p:blipFill>
          <a:blip r:embed="rId1"/>
          <a:stretch/>
        </p:blipFill>
        <p:spPr>
          <a:xfrm>
            <a:off x="1683000" y="3009600"/>
            <a:ext cx="4286520" cy="373392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6" descr=""/>
          <p:cNvPicPr/>
          <p:nvPr/>
        </p:nvPicPr>
        <p:blipFill>
          <a:blip r:embed="rId2"/>
          <a:stretch/>
        </p:blipFill>
        <p:spPr>
          <a:xfrm>
            <a:off x="6996600" y="3143160"/>
            <a:ext cx="4324680" cy="3600720"/>
          </a:xfrm>
          <a:prstGeom prst="rect">
            <a:avLst/>
          </a:prstGeom>
          <a:ln w="0">
            <a:noFill/>
          </a:ln>
        </p:spPr>
      </p:pic>
      <p:sp>
        <p:nvSpPr>
          <p:cNvPr id="142" name="CaixaDeTexto 7"/>
          <p:cNvSpPr/>
          <p:nvPr/>
        </p:nvSpPr>
        <p:spPr>
          <a:xfrm>
            <a:off x="4082400" y="6980760"/>
            <a:ext cx="483984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3</a:t>
            </a:r>
            <a:r>
              <a:rPr b="0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 if </a:t>
            </a:r>
            <a:r>
              <a:rPr b="0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u == u.p.esquerda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4</a:t>
            </a:r>
            <a:r>
              <a:rPr b="0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u.p.esquerda = v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6 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v.p = u.p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ixaDeTexto 8"/>
          <p:cNvSpPr/>
          <p:nvPr/>
        </p:nvSpPr>
        <p:spPr>
          <a:xfrm>
            <a:off x="864720" y="1820880"/>
            <a:ext cx="180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(12)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Remoção/RB-Transplant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4" descr=""/>
          <p:cNvPicPr/>
          <p:nvPr/>
        </p:nvPicPr>
        <p:blipFill>
          <a:blip r:embed="rId1"/>
          <a:stretch/>
        </p:blipFill>
        <p:spPr>
          <a:xfrm>
            <a:off x="6828120" y="3236760"/>
            <a:ext cx="4105440" cy="351468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6" descr=""/>
          <p:cNvPicPr/>
          <p:nvPr/>
        </p:nvPicPr>
        <p:blipFill>
          <a:blip r:embed="rId2"/>
          <a:stretch/>
        </p:blipFill>
        <p:spPr>
          <a:xfrm>
            <a:off x="1946880" y="3074760"/>
            <a:ext cx="4229280" cy="3676680"/>
          </a:xfrm>
          <a:prstGeom prst="rect">
            <a:avLst/>
          </a:prstGeom>
          <a:ln w="0">
            <a:noFill/>
          </a:ln>
        </p:spPr>
      </p:pic>
      <p:sp>
        <p:nvSpPr>
          <p:cNvPr id="147" name="CaixaDeTexto 7"/>
          <p:cNvSpPr/>
          <p:nvPr/>
        </p:nvSpPr>
        <p:spPr>
          <a:xfrm>
            <a:off x="4673520" y="7638480"/>
            <a:ext cx="3657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u.p.direita = v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6 </a:t>
            </a:r>
            <a:r>
              <a:rPr b="0" lang="en-US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v.p = up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ixaDeTexto 8"/>
          <p:cNvSpPr/>
          <p:nvPr/>
        </p:nvSpPr>
        <p:spPr>
          <a:xfrm>
            <a:off x="864720" y="1820880"/>
            <a:ext cx="180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(19)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marL="142920" indent="0"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1 – filho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esquerdo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é NIL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2 – filho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direito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é NIL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3 –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nenhum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filho nulo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6" descr=""/>
          <p:cNvPicPr/>
          <p:nvPr/>
        </p:nvPicPr>
        <p:blipFill>
          <a:blip r:embed="rId1"/>
          <a:stretch/>
        </p:blipFill>
        <p:spPr>
          <a:xfrm>
            <a:off x="560880" y="2496960"/>
            <a:ext cx="5941440" cy="369144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8" descr=""/>
          <p:cNvPicPr/>
          <p:nvPr/>
        </p:nvPicPr>
        <p:blipFill>
          <a:blip r:embed="rId2"/>
          <a:stretch/>
        </p:blipFill>
        <p:spPr>
          <a:xfrm>
            <a:off x="6700320" y="2609640"/>
            <a:ext cx="5574600" cy="3578760"/>
          </a:xfrm>
          <a:prstGeom prst="rect">
            <a:avLst/>
          </a:prstGeom>
          <a:ln w="0">
            <a:noFill/>
          </a:ln>
        </p:spPr>
      </p:pic>
      <p:sp>
        <p:nvSpPr>
          <p:cNvPr id="154" name="CaixaDeTexto 9"/>
          <p:cNvSpPr/>
          <p:nvPr/>
        </p:nvSpPr>
        <p:spPr>
          <a:xfrm>
            <a:off x="3806280" y="7311600"/>
            <a:ext cx="53917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z.esquerda = T.nil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4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x = z.direita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5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RB-Transplant(T,z,z.direita)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10"/>
          <p:cNvSpPr/>
          <p:nvPr/>
        </p:nvSpPr>
        <p:spPr>
          <a:xfrm>
            <a:off x="588600" y="1446840"/>
            <a:ext cx="4213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Caso 1: filho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esquerdo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 é NIL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aixaDeTexto 11"/>
          <p:cNvSpPr/>
          <p:nvPr/>
        </p:nvSpPr>
        <p:spPr>
          <a:xfrm>
            <a:off x="5253480" y="1485000"/>
            <a:ext cx="180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(19)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6" descr=""/>
          <p:cNvPicPr/>
          <p:nvPr/>
        </p:nvPicPr>
        <p:blipFill>
          <a:blip r:embed="rId1"/>
          <a:stretch/>
        </p:blipFill>
        <p:spPr>
          <a:xfrm>
            <a:off x="560880" y="2622240"/>
            <a:ext cx="5433480" cy="3476160"/>
          </a:xfrm>
          <a:prstGeom prst="rect">
            <a:avLst/>
          </a:prstGeom>
          <a:ln w="0">
            <a:noFill/>
          </a:ln>
        </p:spPr>
      </p:pic>
      <p:pic>
        <p:nvPicPr>
          <p:cNvPr id="159" name="Imagem 8" descr=""/>
          <p:cNvPicPr/>
          <p:nvPr/>
        </p:nvPicPr>
        <p:blipFill>
          <a:blip r:embed="rId2"/>
          <a:stretch/>
        </p:blipFill>
        <p:spPr>
          <a:xfrm>
            <a:off x="6502320" y="2522160"/>
            <a:ext cx="5306760" cy="3476160"/>
          </a:xfrm>
          <a:prstGeom prst="rect">
            <a:avLst/>
          </a:prstGeom>
          <a:ln w="0">
            <a:noFill/>
          </a:ln>
        </p:spPr>
      </p:pic>
      <p:sp>
        <p:nvSpPr>
          <p:cNvPr id="160" name="CaixaDeTexto 9"/>
          <p:cNvSpPr/>
          <p:nvPr/>
        </p:nvSpPr>
        <p:spPr>
          <a:xfrm>
            <a:off x="3224160" y="7201440"/>
            <a:ext cx="65559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6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 if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z.direita == T.nil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7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z.esquerda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8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RB-Transplant(T,z,z.esquerda)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10"/>
          <p:cNvSpPr/>
          <p:nvPr/>
        </p:nvSpPr>
        <p:spPr>
          <a:xfrm>
            <a:off x="588600" y="1674000"/>
            <a:ext cx="3806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Caso 2: filho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direito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 é NIL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aixaDeTexto 11"/>
          <p:cNvSpPr/>
          <p:nvPr/>
        </p:nvSpPr>
        <p:spPr>
          <a:xfrm>
            <a:off x="5180760" y="1710000"/>
            <a:ext cx="162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(5)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Imagem 4" descr=""/>
          <p:cNvPicPr/>
          <p:nvPr/>
        </p:nvPicPr>
        <p:blipFill>
          <a:blip r:embed="rId1"/>
          <a:stretch/>
        </p:blipFill>
        <p:spPr>
          <a:xfrm>
            <a:off x="560880" y="2818440"/>
            <a:ext cx="6027480" cy="347832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6" descr=""/>
          <p:cNvPicPr/>
          <p:nvPr/>
        </p:nvPicPr>
        <p:blipFill>
          <a:blip r:embed="rId2"/>
          <a:stretch/>
        </p:blipFill>
        <p:spPr>
          <a:xfrm>
            <a:off x="7102080" y="2624040"/>
            <a:ext cx="4859640" cy="367272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7"/>
          <p:cNvSpPr/>
          <p:nvPr/>
        </p:nvSpPr>
        <p:spPr>
          <a:xfrm>
            <a:off x="3587400" y="6937920"/>
            <a:ext cx="582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9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</a:t>
            </a: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y = Tree-Minimum(z.direita)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10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y-cor-origal = y.cor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11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y.direita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aixaDeTexto 8"/>
          <p:cNvSpPr/>
          <p:nvPr/>
        </p:nvSpPr>
        <p:spPr>
          <a:xfrm>
            <a:off x="573480" y="1674000"/>
            <a:ext cx="3884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Caso 3: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nenhum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 filho NIL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ixaDeTexto 9"/>
          <p:cNvSpPr/>
          <p:nvPr/>
        </p:nvSpPr>
        <p:spPr>
          <a:xfrm>
            <a:off x="5278680" y="1674000"/>
            <a:ext cx="180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(12)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m 4" descr=""/>
          <p:cNvPicPr/>
          <p:nvPr/>
        </p:nvPicPr>
        <p:blipFill>
          <a:blip r:embed="rId1"/>
          <a:stretch/>
        </p:blipFill>
        <p:spPr>
          <a:xfrm>
            <a:off x="560880" y="2767320"/>
            <a:ext cx="6463440" cy="381816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6" descr=""/>
          <p:cNvPicPr/>
          <p:nvPr/>
        </p:nvPicPr>
        <p:blipFill>
          <a:blip r:embed="rId2"/>
          <a:stretch/>
        </p:blipFill>
        <p:spPr>
          <a:xfrm>
            <a:off x="7535880" y="2767320"/>
            <a:ext cx="4907880" cy="3818160"/>
          </a:xfrm>
          <a:prstGeom prst="rect">
            <a:avLst/>
          </a:prstGeom>
          <a:ln w="0">
            <a:noFill/>
          </a:ln>
        </p:spPr>
      </p:pic>
      <p:sp>
        <p:nvSpPr>
          <p:cNvPr id="172" name="CaixaDeTexto 7"/>
          <p:cNvSpPr/>
          <p:nvPr/>
        </p:nvSpPr>
        <p:spPr>
          <a:xfrm>
            <a:off x="3618360" y="6989040"/>
            <a:ext cx="57679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14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RB-Transplant(T,y,y.direita)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15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y.dirieta = z.direita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16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y.direita.p = y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8"/>
          <p:cNvSpPr/>
          <p:nvPr/>
        </p:nvSpPr>
        <p:spPr>
          <a:xfrm>
            <a:off x="573480" y="1674000"/>
            <a:ext cx="3884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Caso 3: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nenhum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 filho NIL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aixaDeTexto 9"/>
          <p:cNvSpPr/>
          <p:nvPr/>
        </p:nvSpPr>
        <p:spPr>
          <a:xfrm>
            <a:off x="5278680" y="1674000"/>
            <a:ext cx="180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(12)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6" descr=""/>
          <p:cNvPicPr/>
          <p:nvPr/>
        </p:nvPicPr>
        <p:blipFill>
          <a:blip r:embed="rId1"/>
          <a:stretch/>
        </p:blipFill>
        <p:spPr>
          <a:xfrm>
            <a:off x="560880" y="2937240"/>
            <a:ext cx="5790240" cy="387900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8" descr=""/>
          <p:cNvPicPr/>
          <p:nvPr/>
        </p:nvPicPr>
        <p:blipFill>
          <a:blip r:embed="rId2"/>
          <a:stretch/>
        </p:blipFill>
        <p:spPr>
          <a:xfrm>
            <a:off x="6653160" y="2937240"/>
            <a:ext cx="5534280" cy="3879000"/>
          </a:xfrm>
          <a:prstGeom prst="rect">
            <a:avLst/>
          </a:prstGeom>
          <a:ln w="0">
            <a:noFill/>
          </a:ln>
        </p:spPr>
      </p:pic>
      <p:sp>
        <p:nvSpPr>
          <p:cNvPr id="178" name="CaixaDeTexto 9"/>
          <p:cNvSpPr/>
          <p:nvPr/>
        </p:nvSpPr>
        <p:spPr>
          <a:xfrm>
            <a:off x="3927600" y="7029360"/>
            <a:ext cx="46663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17  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RB-Transplant(T,z,y)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18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y.esquerda = z.esquerda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19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y.esquerda.p = y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20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y.cor = z.cor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ixaDeTexto 10"/>
          <p:cNvSpPr/>
          <p:nvPr/>
        </p:nvSpPr>
        <p:spPr>
          <a:xfrm>
            <a:off x="573480" y="1674000"/>
            <a:ext cx="3884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Caso 3: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nenhum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 filho NIL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aixaDeTexto 11"/>
          <p:cNvSpPr/>
          <p:nvPr/>
        </p:nvSpPr>
        <p:spPr>
          <a:xfrm>
            <a:off x="5278680" y="1674000"/>
            <a:ext cx="1807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Arial"/>
              </a:rPr>
              <a:t>Delete (12)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Árvore Red-Black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marL="571680" indent="-571680" algn="just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Uma árvore vermelho-preto(Red-Black) é uma estrutura de dados de árvore binária de busca auto equilibrada.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>
              <a:lnSpc>
                <a:spcPct val="100000"/>
              </a:lnSpc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É uma estrutura de dados que serve para fazer busca de forma eficiente, mas seu maior destaque está do fato da eficiência na hora de fazer inserções ou remoções.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aixaDeTexto 3"/>
          <p:cNvSpPr/>
          <p:nvPr/>
        </p:nvSpPr>
        <p:spPr>
          <a:xfrm>
            <a:off x="1341720" y="3599640"/>
            <a:ext cx="1032120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21</a:t>
            </a:r>
            <a:r>
              <a:rPr b="0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1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y-cor-original == PRETO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22 </a:t>
            </a:r>
            <a:r>
              <a:rPr b="1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1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1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RB-Delete-Fixup(T,x)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Remoção/RB-Delete-Fixup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70792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Tipos de correções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1- w é </a:t>
            </a:r>
            <a:r>
              <a:rPr b="0" lang="pt-BR" sz="3600" spc="-1" strike="noStrike">
                <a:solidFill>
                  <a:srgbClr val="c00000"/>
                </a:solidFill>
                <a:latin typeface="Calibri"/>
                <a:ea typeface="Calibri"/>
              </a:rPr>
              <a:t>vermelho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2 – w é  preto e w.esquerda e w.direita são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3 – w é preto w w.esquerda é </a:t>
            </a:r>
            <a:r>
              <a:rPr b="0" lang="pt-BR" sz="3600" spc="-1" strike="noStrike">
                <a:solidFill>
                  <a:srgbClr val="c00000"/>
                </a:solidFill>
                <a:latin typeface="Calibri"/>
                <a:ea typeface="Calibri"/>
              </a:rPr>
              <a:t>vermelho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e w.direita é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4 – w é preto e w.direita é </a:t>
            </a:r>
            <a:r>
              <a:rPr b="0" lang="pt-BR" sz="3600" spc="-1" strike="noStrike">
                <a:solidFill>
                  <a:srgbClr val="c00000"/>
                </a:solidFill>
                <a:latin typeface="Calibri"/>
                <a:ea typeface="Calibri"/>
              </a:rPr>
              <a:t>vermelho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Pode ocorrer mais de uma correção em uma única chamada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Remoção/RB-Delete-Fixup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aixaDeTexto 5"/>
          <p:cNvSpPr/>
          <p:nvPr/>
        </p:nvSpPr>
        <p:spPr>
          <a:xfrm>
            <a:off x="2209680" y="1434600"/>
            <a:ext cx="8584920" cy="81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</a:t>
            </a:r>
            <a:r>
              <a:rPr b="1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while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x != T.raiz and x.cor == PRETO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1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x == x.p.esquerda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22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1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(caso da direita)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??</a:t>
            </a:r>
            <a:r>
              <a:rPr b="0" lang="pt-BR" sz="32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x.cor = PRETO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Remoção/RB-Delete-Fixup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957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Caso 1: w é </a:t>
            </a:r>
            <a:r>
              <a:rPr b="0" lang="pt-BR" sz="3600" spc="-1" strike="noStrike">
                <a:solidFill>
                  <a:srgbClr val="c00000"/>
                </a:solidFill>
                <a:latin typeface="Calibri"/>
                <a:ea typeface="Calibri"/>
              </a:rPr>
              <a:t>vermelho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4" descr=""/>
          <p:cNvPicPr/>
          <p:nvPr/>
        </p:nvPicPr>
        <p:blipFill>
          <a:blip r:embed="rId1"/>
          <a:stretch/>
        </p:blipFill>
        <p:spPr>
          <a:xfrm>
            <a:off x="735840" y="2888640"/>
            <a:ext cx="3485160" cy="279000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6" descr=""/>
          <p:cNvPicPr/>
          <p:nvPr/>
        </p:nvPicPr>
        <p:blipFill>
          <a:blip r:embed="rId2"/>
          <a:stretch/>
        </p:blipFill>
        <p:spPr>
          <a:xfrm>
            <a:off x="4684680" y="2796480"/>
            <a:ext cx="3485160" cy="288252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8" descr=""/>
          <p:cNvPicPr/>
          <p:nvPr/>
        </p:nvPicPr>
        <p:blipFill>
          <a:blip r:embed="rId3"/>
          <a:stretch/>
        </p:blipFill>
        <p:spPr>
          <a:xfrm>
            <a:off x="8958600" y="2888640"/>
            <a:ext cx="3485160" cy="2882520"/>
          </a:xfrm>
          <a:prstGeom prst="rect">
            <a:avLst/>
          </a:prstGeom>
          <a:ln w="0">
            <a:noFill/>
          </a:ln>
        </p:spPr>
      </p:pic>
      <p:sp>
        <p:nvSpPr>
          <p:cNvPr id="192" name="CaixaDeTexto 9"/>
          <p:cNvSpPr/>
          <p:nvPr/>
        </p:nvSpPr>
        <p:spPr>
          <a:xfrm>
            <a:off x="4146120" y="6039000"/>
            <a:ext cx="45914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4   if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w.cor == VERMELHO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5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w.cor = PRETO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6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x.p.cor = VERMELHO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7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Left-Rotate(T,x.p)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8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w = x.p.direita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Remoção/RB-Delete-Fixup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24680" y="1632600"/>
            <a:ext cx="113392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marL="1429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Caso 2: w é 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e w.esquerda e w.direita são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4" descr=""/>
          <p:cNvPicPr/>
          <p:nvPr/>
        </p:nvPicPr>
        <p:blipFill>
          <a:blip r:embed="rId1"/>
          <a:stretch/>
        </p:blipFill>
        <p:spPr>
          <a:xfrm>
            <a:off x="2331360" y="3342960"/>
            <a:ext cx="3324240" cy="3009960"/>
          </a:xfrm>
          <a:prstGeom prst="rect">
            <a:avLst/>
          </a:prstGeom>
          <a:ln w="0">
            <a:noFill/>
          </a:ln>
        </p:spPr>
      </p:pic>
      <p:pic>
        <p:nvPicPr>
          <p:cNvPr id="196" name="Imagem 6" descr=""/>
          <p:cNvPicPr/>
          <p:nvPr/>
        </p:nvPicPr>
        <p:blipFill>
          <a:blip r:embed="rId2"/>
          <a:stretch/>
        </p:blipFill>
        <p:spPr>
          <a:xfrm>
            <a:off x="6721200" y="3357360"/>
            <a:ext cx="3400560" cy="2981520"/>
          </a:xfrm>
          <a:prstGeom prst="rect">
            <a:avLst/>
          </a:prstGeom>
          <a:ln w="0">
            <a:noFill/>
          </a:ln>
        </p:spPr>
      </p:pic>
      <p:sp>
        <p:nvSpPr>
          <p:cNvPr id="197" name="CaixaDeTexto 7"/>
          <p:cNvSpPr/>
          <p:nvPr/>
        </p:nvSpPr>
        <p:spPr>
          <a:xfrm>
            <a:off x="1966320" y="6989400"/>
            <a:ext cx="94914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9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</a:t>
            </a: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w.esquerda.cor == PRETO and w.direita.cor == PRETO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10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w.cor = VERMELHO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11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x = x.p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aixaDeTexto 8"/>
          <p:cNvSpPr/>
          <p:nvPr/>
        </p:nvSpPr>
        <p:spPr>
          <a:xfrm>
            <a:off x="8965440" y="986400"/>
            <a:ext cx="3478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?? x.cor = PRETO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Remoção/RB-Delete-Fixup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60880" y="1851120"/>
            <a:ext cx="12065400" cy="16434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Caso 3: w é preto w w.esquerda é </a:t>
            </a:r>
            <a:r>
              <a:rPr b="0" lang="pt-BR" sz="3600" spc="-1" strike="noStrike">
                <a:solidFill>
                  <a:srgbClr val="c00000"/>
                </a:solidFill>
                <a:latin typeface="Calibri"/>
                <a:ea typeface="Calibri"/>
              </a:rPr>
              <a:t>vermelho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e w.direita é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Imagem 4" descr=""/>
          <p:cNvPicPr/>
          <p:nvPr/>
        </p:nvPicPr>
        <p:blipFill>
          <a:blip r:embed="rId1"/>
          <a:stretch/>
        </p:blipFill>
        <p:spPr>
          <a:xfrm>
            <a:off x="789480" y="3043800"/>
            <a:ext cx="3569400" cy="2986920"/>
          </a:xfrm>
          <a:prstGeom prst="rect">
            <a:avLst/>
          </a:prstGeom>
          <a:ln w="0">
            <a:noFill/>
          </a:ln>
        </p:spPr>
      </p:pic>
      <p:pic>
        <p:nvPicPr>
          <p:cNvPr id="202" name="Imagem 6" descr=""/>
          <p:cNvPicPr/>
          <p:nvPr/>
        </p:nvPicPr>
        <p:blipFill>
          <a:blip r:embed="rId2"/>
          <a:stretch/>
        </p:blipFill>
        <p:spPr>
          <a:xfrm>
            <a:off x="4858200" y="3043800"/>
            <a:ext cx="3470400" cy="2986920"/>
          </a:xfrm>
          <a:prstGeom prst="rect">
            <a:avLst/>
          </a:prstGeom>
          <a:ln w="0">
            <a:noFill/>
          </a:ln>
        </p:spPr>
      </p:pic>
      <p:pic>
        <p:nvPicPr>
          <p:cNvPr id="203" name="Imagem 8" descr=""/>
          <p:cNvPicPr/>
          <p:nvPr/>
        </p:nvPicPr>
        <p:blipFill>
          <a:blip r:embed="rId3"/>
          <a:stretch/>
        </p:blipFill>
        <p:spPr>
          <a:xfrm>
            <a:off x="8828280" y="3043800"/>
            <a:ext cx="3470400" cy="298692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9"/>
          <p:cNvSpPr/>
          <p:nvPr/>
        </p:nvSpPr>
        <p:spPr>
          <a:xfrm>
            <a:off x="3681720" y="6168960"/>
            <a:ext cx="58230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12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 if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w.direita.cor == PRETO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13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w.esquerda.cor = PRETO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14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w.cor = VERMELHO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15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Right-Rotate(T,w)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16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 = x.p.direita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Remoção/RB-Delete-Fixup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p>
            <a:pPr marL="14292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Caso 4: w é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e w.direita é </a:t>
            </a:r>
            <a:r>
              <a:rPr b="0" lang="pt-BR" sz="3600" spc="-1" strike="noStrike">
                <a:solidFill>
                  <a:srgbClr val="c00000"/>
                </a:solidFill>
                <a:latin typeface="Calibri"/>
                <a:ea typeface="Calibri"/>
              </a:rPr>
              <a:t>vermelho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4" descr=""/>
          <p:cNvPicPr/>
          <p:nvPr/>
        </p:nvPicPr>
        <p:blipFill>
          <a:blip r:embed="rId1"/>
          <a:stretch/>
        </p:blipFill>
        <p:spPr>
          <a:xfrm>
            <a:off x="560880" y="3143160"/>
            <a:ext cx="3660120" cy="310716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6" descr=""/>
          <p:cNvPicPr/>
          <p:nvPr/>
        </p:nvPicPr>
        <p:blipFill>
          <a:blip r:embed="rId2"/>
          <a:stretch/>
        </p:blipFill>
        <p:spPr>
          <a:xfrm>
            <a:off x="4487760" y="3143160"/>
            <a:ext cx="3660120" cy="3107160"/>
          </a:xfrm>
          <a:prstGeom prst="rect">
            <a:avLst/>
          </a:prstGeom>
          <a:ln w="0">
            <a:noFill/>
          </a:ln>
        </p:spPr>
      </p:pic>
      <p:pic>
        <p:nvPicPr>
          <p:cNvPr id="209" name="Imagem 8" descr=""/>
          <p:cNvPicPr/>
          <p:nvPr/>
        </p:nvPicPr>
        <p:blipFill>
          <a:blip r:embed="rId3"/>
          <a:stretch/>
        </p:blipFill>
        <p:spPr>
          <a:xfrm>
            <a:off x="8414640" y="3323160"/>
            <a:ext cx="3660120" cy="3107160"/>
          </a:xfrm>
          <a:prstGeom prst="rect">
            <a:avLst/>
          </a:prstGeom>
          <a:ln w="0">
            <a:noFill/>
          </a:ln>
        </p:spPr>
      </p:pic>
      <p:sp>
        <p:nvSpPr>
          <p:cNvPr id="210" name="CaixaDeTexto 9"/>
          <p:cNvSpPr/>
          <p:nvPr/>
        </p:nvSpPr>
        <p:spPr>
          <a:xfrm>
            <a:off x="4205160" y="6330240"/>
            <a:ext cx="47926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17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w.cor = x.p.cor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18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x.p.color = PRETO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19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w.direita.cor = PRETO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20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Left-Rotate(T,x.p)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21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T.raiz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Animação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360000" y="4680000"/>
            <a:ext cx="1224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https://www.youtube.com/watch?v=xBxdXgtcMTM&amp;ab_channel=Anoop</a:t>
            </a:r>
            <a:endParaRPr b="1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De volta à Motivação…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O tempo de execução do algoritmo RB-Delete é determinado pelo tempo de execução do procedimento RB-DeleteFixup. A altura de uma árvore vermelho-preto com n nós é O(log n), o que implica que o custo total do procedimento RB-DeleteFixup é O(log n).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Dentro do RB-DeleteFixup, cada um dos casos 1, 3 e 4 é concluído após um número constante de mudanças de cores e, no máximo, três rotações. O caso 2 é o único que pode exigir a repetição do laço "while". Mesmo nesse caso, o ponteiro x se move para cima na árvore no máximo O(log n) vezes e executa no máximo três rotações. Portanto, o tempo global para a operação RB-Delete também é O(log n).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Definições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 fontScale="85833"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Todo nó é </a:t>
            </a:r>
            <a:r>
              <a:rPr b="1" lang="pt-BR" sz="3600" spc="-1" strike="noStrike">
                <a:solidFill>
                  <a:srgbClr val="ff0000"/>
                </a:solidFill>
                <a:latin typeface="Calibri"/>
                <a:ea typeface="Calibri"/>
              </a:rPr>
              <a:t>vermelho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ou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preto;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 raiz é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preta;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Toda folha (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nil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) é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preta;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Se um nó é </a:t>
            </a:r>
            <a:r>
              <a:rPr b="1" lang="pt-BR" sz="3600" spc="-1" strike="noStrike">
                <a:solidFill>
                  <a:srgbClr val="ff0000"/>
                </a:solidFill>
                <a:latin typeface="Calibri"/>
                <a:ea typeface="Calibri"/>
              </a:rPr>
              <a:t>vermelho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, então os seus filhos são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pretos;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Para cada nó, qualquer caminho da raiz para qualquer de suas folhas tem o mesmo número de nós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pretos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Árvore Red-Black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4" descr=""/>
          <p:cNvPicPr/>
          <p:nvPr/>
        </p:nvPicPr>
        <p:blipFill>
          <a:blip r:embed="rId1"/>
          <a:stretch/>
        </p:blipFill>
        <p:spPr>
          <a:xfrm>
            <a:off x="1272960" y="2204640"/>
            <a:ext cx="10458720" cy="568656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Rotação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35840" y="1838520"/>
            <a:ext cx="11339280" cy="726156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 função de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rotação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se faz necessário para que a árvore mantenha as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propriedades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 após executar uma inserção ou remoção. E é divida em duas partes: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743040" indent="-743040" algn="just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Rotação à esquerda. (Left-Rotate)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743040" indent="-743040" algn="just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Rotação à direita. (Right-Rotate)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As rotações são realizadas em tempo O(1).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Rotação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6" descr=""/>
          <p:cNvPicPr/>
          <p:nvPr/>
        </p:nvPicPr>
        <p:blipFill>
          <a:blip r:embed="rId1"/>
          <a:stretch/>
        </p:blipFill>
        <p:spPr>
          <a:xfrm>
            <a:off x="2482200" y="2619000"/>
            <a:ext cx="8039880" cy="45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Rotação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4" descr=""/>
          <p:cNvPicPr/>
          <p:nvPr/>
        </p:nvPicPr>
        <p:blipFill>
          <a:blip r:embed="rId1"/>
          <a:stretch/>
        </p:blipFill>
        <p:spPr>
          <a:xfrm>
            <a:off x="2349000" y="2585880"/>
            <a:ext cx="8306640" cy="458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880" cy="107460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Rotação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Imagem 5" descr=""/>
          <p:cNvPicPr/>
          <p:nvPr/>
        </p:nvPicPr>
        <p:blipFill>
          <a:blip r:embed="rId1"/>
          <a:stretch/>
        </p:blipFill>
        <p:spPr>
          <a:xfrm>
            <a:off x="560880" y="2443320"/>
            <a:ext cx="8962560" cy="550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Application>LibreOffice/7.6.2.1$Windows_X86_64 LibreOffice_project/56f7684011345957bbf33a7ee678afaf4d2ba333</Application>
  <AppVersion>15.0000</AppVersion>
  <Words>1352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2023-10-09T14:06:53Z</dcterms:modified>
  <cp:revision>194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9</vt:i4>
  </property>
  <property fmtid="{D5CDD505-2E9C-101B-9397-08002B2CF9AE}" pid="4" name="PresentationFormat">
    <vt:lpwstr>Personalizar</vt:lpwstr>
  </property>
  <property fmtid="{D5CDD505-2E9C-101B-9397-08002B2CF9AE}" pid="5" name="Slides">
    <vt:i4>38</vt:i4>
  </property>
</Properties>
</file>