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A5F20-EB4F-EE4A-A379-F676615B569E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FAF48-306B-6841-B27D-EA0AF1E5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9D39F1-3900-7745-A9B8-10973187941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7B2CFD-5EF5-9B4A-8465-806DB61E5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oliveir@syr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oliveir@syr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</a:t>
            </a:r>
            <a:r>
              <a:rPr lang="en-US" dirty="0" smtClean="0"/>
              <a:t>Summer 2018 </a:t>
            </a:r>
            <a:r>
              <a:rPr lang="en-US" dirty="0" smtClean="0"/>
              <a:t>Internship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Gustavo Oliveira </a:t>
            </a:r>
            <a:r>
              <a:rPr lang="mr-IN" sz="1600" dirty="0" smtClean="0"/>
              <a:t>–</a:t>
            </a:r>
            <a:r>
              <a:rPr lang="en-US" sz="1600" dirty="0" smtClean="0"/>
              <a:t> Syracuse University </a:t>
            </a:r>
            <a:r>
              <a:rPr lang="mr-IN" sz="1600" dirty="0" smtClean="0"/>
              <a:t>–</a:t>
            </a:r>
            <a:r>
              <a:rPr lang="en-US" sz="1600" dirty="0" smtClean="0"/>
              <a:t> 	ISCHOOL</a:t>
            </a:r>
          </a:p>
          <a:p>
            <a:r>
              <a:rPr lang="en-US" sz="1600" dirty="0" smtClean="0"/>
              <a:t>APPLIED DATA SCIENCE </a:t>
            </a:r>
            <a:r>
              <a:rPr lang="mr-IN" sz="1600" dirty="0" smtClean="0"/>
              <a:t>–</a:t>
            </a:r>
            <a:r>
              <a:rPr lang="en-US" sz="1600" dirty="0" smtClean="0"/>
              <a:t> MASTERS PROGRAM</a:t>
            </a:r>
          </a:p>
          <a:p>
            <a:r>
              <a:rPr lang="en-US" sz="1600" dirty="0" smtClean="0"/>
              <a:t>Contact: </a:t>
            </a:r>
            <a:r>
              <a:rPr lang="en-US" sz="1600" dirty="0" smtClean="0">
                <a:hlinkClick r:id="rId2"/>
              </a:rPr>
              <a:t>goliveir@syr.edu</a:t>
            </a:r>
            <a:r>
              <a:rPr lang="en-US" sz="1600" dirty="0" smtClean="0"/>
              <a:t> - 302-727-1599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3001010"/>
            <a:ext cx="3929380" cy="2526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48635"/>
            <a:ext cx="3930591" cy="2526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006" y="3001010"/>
            <a:ext cx="4019194" cy="252603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603500"/>
            <a:ext cx="9985486" cy="3416300"/>
          </a:xfrm>
        </p:spPr>
        <p:txBody>
          <a:bodyPr/>
          <a:lstStyle/>
          <a:p>
            <a:r>
              <a:rPr lang="en-US" b="1" dirty="0" smtClean="0"/>
              <a:t>With a distribution/density graph you have a range and probability of forecast: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45920" y="580644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33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7064" y="580644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Week 34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87972" y="580116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35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Techniques used:</a:t>
            </a:r>
          </a:p>
          <a:p>
            <a:pPr lvl="1"/>
            <a:r>
              <a:rPr lang="en-US" dirty="0" smtClean="0"/>
              <a:t>Cluster Analysis</a:t>
            </a:r>
          </a:p>
          <a:p>
            <a:pPr lvl="2"/>
            <a:r>
              <a:rPr lang="en-US" dirty="0" smtClean="0"/>
              <a:t>K-means, Gower Distance</a:t>
            </a:r>
          </a:p>
          <a:p>
            <a:pPr lvl="1"/>
            <a:r>
              <a:rPr lang="en-US" dirty="0" smtClean="0"/>
              <a:t>Recurring Neural Networks</a:t>
            </a:r>
          </a:p>
          <a:p>
            <a:pPr lvl="2"/>
            <a:r>
              <a:rPr lang="en-US" dirty="0" smtClean="0"/>
              <a:t>Long Short-Term Model</a:t>
            </a:r>
          </a:p>
          <a:p>
            <a:pPr lvl="1"/>
            <a:r>
              <a:rPr lang="en-US" dirty="0" smtClean="0"/>
              <a:t>Monte Carlo Simulation</a:t>
            </a:r>
          </a:p>
          <a:p>
            <a:pPr lvl="1"/>
            <a:r>
              <a:rPr lang="en-US" dirty="0" smtClean="0"/>
              <a:t>Confidence interval</a:t>
            </a:r>
          </a:p>
          <a:p>
            <a:r>
              <a:rPr lang="en-US" dirty="0" smtClean="0"/>
              <a:t>Tools used</a:t>
            </a:r>
          </a:p>
          <a:p>
            <a:pPr lvl="1"/>
            <a:r>
              <a:rPr lang="en-US" dirty="0" smtClean="0"/>
              <a:t>Excel VBA</a:t>
            </a:r>
          </a:p>
          <a:p>
            <a:pPr lvl="1"/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8840" y="2603500"/>
            <a:ext cx="5257800" cy="402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Provided recommendations to improve overall data management, such as:</a:t>
            </a:r>
          </a:p>
          <a:p>
            <a:pPr lvl="1"/>
            <a:r>
              <a:rPr lang="en-US" dirty="0" smtClean="0"/>
              <a:t>Pull data management from the IT department and create an independent Data Management and Analytics department (Responding directly to the SVP/CEO)</a:t>
            </a:r>
          </a:p>
          <a:p>
            <a:pPr lvl="1"/>
            <a:r>
              <a:rPr lang="en-US" dirty="0" smtClean="0"/>
              <a:t>Guarantee data integrity across the company (all areas should be using the same correct data)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ntegrate and develop automated tools for efficient data manipulation.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 Contact Info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22831" y="38325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 smtClean="0"/>
              <a:t>Gustavo Oliveira </a:t>
            </a:r>
            <a:r>
              <a:rPr lang="mr-IN" sz="2800" dirty="0" smtClean="0"/>
              <a:t>–</a:t>
            </a:r>
            <a:r>
              <a:rPr lang="en-US" sz="2800" dirty="0" smtClean="0"/>
              <a:t> Syracuse University </a:t>
            </a:r>
            <a:r>
              <a:rPr lang="mr-IN" sz="2800" dirty="0" smtClean="0"/>
              <a:t>–</a:t>
            </a:r>
            <a:r>
              <a:rPr lang="en-US" sz="2800" dirty="0" smtClean="0"/>
              <a:t> 	</a:t>
            </a:r>
            <a:r>
              <a:rPr lang="en-US" sz="2800" dirty="0" err="1" smtClean="0"/>
              <a:t>iSchool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APPLIED DATA SCIENCE </a:t>
            </a:r>
            <a:r>
              <a:rPr lang="mr-IN" sz="2800" dirty="0" smtClean="0"/>
              <a:t>–</a:t>
            </a:r>
            <a:r>
              <a:rPr lang="en-US" sz="2800" dirty="0" smtClean="0"/>
              <a:t> MASTERS PROGRAM</a:t>
            </a:r>
          </a:p>
          <a:p>
            <a:pPr marL="0" indent="0">
              <a:buNone/>
            </a:pPr>
            <a:r>
              <a:rPr lang="en-US" sz="2800" dirty="0" smtClean="0"/>
              <a:t>Contact info: </a:t>
            </a:r>
            <a:r>
              <a:rPr lang="en-US" sz="2800" dirty="0" smtClean="0">
                <a:hlinkClick r:id="rId2"/>
              </a:rPr>
              <a:t>goliveir@syr.edu</a:t>
            </a:r>
            <a:r>
              <a:rPr lang="en-US" sz="2800" dirty="0" smtClean="0"/>
              <a:t> - 302-727-1599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three largest container shipping companies in the world.</a:t>
            </a:r>
          </a:p>
          <a:p>
            <a:r>
              <a:rPr lang="en-US" dirty="0" smtClean="0"/>
              <a:t>LATAM regional office</a:t>
            </a:r>
          </a:p>
          <a:p>
            <a:r>
              <a:rPr lang="en-US" dirty="0" smtClean="0"/>
              <a:t>Large amount of non-integrated data</a:t>
            </a:r>
          </a:p>
          <a:p>
            <a:pPr lvl="1"/>
            <a:r>
              <a:rPr lang="en-US" dirty="0" smtClean="0"/>
              <a:t>Large amount of exploratory analysis needed (not enough time to explore)</a:t>
            </a:r>
          </a:p>
          <a:p>
            <a:pPr lvl="1"/>
            <a:r>
              <a:rPr lang="en-US" dirty="0" smtClean="0"/>
              <a:t>For all the projects, data needed to be cleaned and contextualized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for the Internship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7 week internship projects:</a:t>
            </a:r>
          </a:p>
          <a:p>
            <a:pPr lvl="1"/>
            <a:r>
              <a:rPr lang="en-US" dirty="0" smtClean="0"/>
              <a:t>Define a Tier Segmentation for clients.</a:t>
            </a:r>
          </a:p>
          <a:p>
            <a:pPr lvl="2"/>
            <a:r>
              <a:rPr lang="en-US" dirty="0" smtClean="0"/>
              <a:t>Be able to price with more precision and speed</a:t>
            </a:r>
          </a:p>
          <a:p>
            <a:pPr lvl="2"/>
            <a:r>
              <a:rPr lang="en-US" dirty="0" smtClean="0"/>
              <a:t>Have a hierarchical </a:t>
            </a:r>
            <a:r>
              <a:rPr lang="en-US" dirty="0"/>
              <a:t>understanding and uniformity of pricing throughout </a:t>
            </a:r>
            <a:r>
              <a:rPr lang="en-US" dirty="0" smtClean="0"/>
              <a:t>the company</a:t>
            </a:r>
          </a:p>
          <a:p>
            <a:pPr lvl="1"/>
            <a:r>
              <a:rPr lang="en-US" dirty="0" smtClean="0"/>
              <a:t>Develop Volume and Revenue Forecast Models for 1-2-3 weeks ahead</a:t>
            </a:r>
          </a:p>
          <a:p>
            <a:pPr lvl="2"/>
            <a:r>
              <a:rPr lang="en-US" dirty="0" smtClean="0"/>
              <a:t>Today all reporting is explanatory and actions are reactive.</a:t>
            </a:r>
          </a:p>
          <a:p>
            <a:pPr lvl="2"/>
            <a:r>
              <a:rPr lang="en-US" dirty="0" smtClean="0"/>
              <a:t>Idea is to be able to act in advance and maintain a high volume shipping rate.</a:t>
            </a:r>
          </a:p>
          <a:p>
            <a:r>
              <a:rPr lang="en-US" dirty="0" smtClean="0"/>
              <a:t>Guidelines of what was expected as results was provided. Tools and methods were suggested and developed by intern.</a:t>
            </a:r>
          </a:p>
          <a:p>
            <a:r>
              <a:rPr lang="en-US" dirty="0" smtClean="0"/>
              <a:t>Intern was also requested to provide recommendations to improve global data manipulation and integration throughout the office.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Proposed:</a:t>
            </a:r>
          </a:p>
          <a:p>
            <a:pPr lvl="1"/>
            <a:r>
              <a:rPr lang="en-US" dirty="0" smtClean="0"/>
              <a:t>Use Cluster Analysis to define the segments and assist the Trade Directors to create the Tiers.</a:t>
            </a:r>
          </a:p>
          <a:p>
            <a:pPr lvl="1"/>
            <a:r>
              <a:rPr lang="en-US" dirty="0" smtClean="0"/>
              <a:t>Proposition was very well accepted.</a:t>
            </a:r>
          </a:p>
          <a:p>
            <a:r>
              <a:rPr lang="en-US" dirty="0" smtClean="0"/>
              <a:t>Method used:</a:t>
            </a:r>
          </a:p>
          <a:p>
            <a:pPr lvl="1"/>
            <a:r>
              <a:rPr lang="en-US" dirty="0" smtClean="0"/>
              <a:t>K-means cluster analysis with Gower’s Distance</a:t>
            </a:r>
          </a:p>
          <a:p>
            <a:pPr lvl="1"/>
            <a:r>
              <a:rPr lang="en-US" dirty="0" smtClean="0"/>
              <a:t>K-means </a:t>
            </a:r>
            <a:r>
              <a:rPr lang="mr-IN" dirty="0" smtClean="0"/>
              <a:t>–</a:t>
            </a:r>
            <a:r>
              <a:rPr lang="en-US" dirty="0" smtClean="0"/>
              <a:t> you pre define the number of clusters for the model by the K parameter.</a:t>
            </a:r>
          </a:p>
          <a:p>
            <a:pPr lvl="2"/>
            <a:r>
              <a:rPr lang="en-US" dirty="0" smtClean="0"/>
              <a:t>In this case, we calculated from k=2 to k=15/20/40/100 and used the Silhouette Index to identify the optimal number of clusters.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used:</a:t>
            </a:r>
          </a:p>
          <a:p>
            <a:pPr lvl="1"/>
            <a:r>
              <a:rPr lang="en-US" dirty="0" smtClean="0"/>
              <a:t>After significant amount of data analysis and specialist input we decided to use 3 variables for the cluster analysis. Two Categorical and one numerical variable, hence the use of Gowers Distance, which accounts for mixed type of variables.</a:t>
            </a:r>
          </a:p>
          <a:p>
            <a:pPr lvl="1"/>
            <a:r>
              <a:rPr lang="en-US" dirty="0" smtClean="0"/>
              <a:t>With specialist input and many trials later it was decided to use weights on variables to give more strength to variables that experienced showed were more relevant to the business.</a:t>
            </a:r>
          </a:p>
          <a:p>
            <a:pPr lvl="1"/>
            <a:r>
              <a:rPr lang="en-US" dirty="0" smtClean="0"/>
              <a:t>Once the clusters were created, specialists reviewed for validation.</a:t>
            </a:r>
          </a:p>
          <a:p>
            <a:pPr lvl="1"/>
            <a:r>
              <a:rPr lang="en-US" dirty="0" smtClean="0"/>
              <a:t>The clusters were all used for Client Tier segmentation definition.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534"/>
          <a:stretch/>
        </p:blipFill>
        <p:spPr>
          <a:xfrm>
            <a:off x="532571" y="3176451"/>
            <a:ext cx="4727966" cy="2524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Results: Trade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744" y="2704275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Silhouette for best number of Clusters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611" y="270427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Clusters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91" y="3176451"/>
            <a:ext cx="4072463" cy="23190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Results: Trade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744" y="2704275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Silhouette for best number of Clusters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611" y="270427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Clusters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04" y="3073607"/>
            <a:ext cx="4496560" cy="2541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11" y="3116473"/>
            <a:ext cx="4308266" cy="2455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and Revenue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Forecast Volume and revenue per shipping voyage:</a:t>
            </a:r>
          </a:p>
          <a:p>
            <a:pPr lvl="2"/>
            <a:r>
              <a:rPr lang="en-US" dirty="0" smtClean="0"/>
              <a:t>Revenue data not available in the breakdown needed immediately</a:t>
            </a:r>
          </a:p>
          <a:p>
            <a:pPr lvl="2"/>
            <a:r>
              <a:rPr lang="en-US" dirty="0" smtClean="0"/>
              <a:t>Volume Data needed a lot of pre-processing to run the models.</a:t>
            </a:r>
          </a:p>
          <a:p>
            <a:pPr lvl="2"/>
            <a:r>
              <a:rPr lang="en-US" dirty="0" smtClean="0"/>
              <a:t>Volume model can be extrapolated to forecast revenue.</a:t>
            </a:r>
          </a:p>
          <a:p>
            <a:r>
              <a:rPr lang="en-US" dirty="0" smtClean="0"/>
              <a:t>More than 1000 voyages, so efforts were concentrated on the most relevant for the Regional Office:</a:t>
            </a:r>
          </a:p>
          <a:p>
            <a:pPr lvl="1"/>
            <a:r>
              <a:rPr lang="en-US" dirty="0" smtClean="0"/>
              <a:t>Modelling is an ongoing activity, so guidelines were defined for model definition so the work could be continued once the internship was over.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and Revenue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Used:</a:t>
            </a:r>
          </a:p>
          <a:p>
            <a:pPr lvl="1"/>
            <a:r>
              <a:rPr lang="en-US" dirty="0" smtClean="0"/>
              <a:t>After attempts with different models, RNN (Recurrent Neural Network), specifically Long Short-Term Model (LSTM) worked the best.</a:t>
            </a:r>
          </a:p>
          <a:p>
            <a:pPr lvl="1"/>
            <a:r>
              <a:rPr lang="en-US" dirty="0" smtClean="0"/>
              <a:t>For cross validation and result confidence interval we used Monte Carlo Simulation on top of the neural net.</a:t>
            </a:r>
          </a:p>
          <a:p>
            <a:pPr lvl="1"/>
            <a:r>
              <a:rPr lang="en-US" dirty="0" smtClean="0"/>
              <a:t>Error Analysis (% of error per simulation):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13" y="4560801"/>
            <a:ext cx="4067669" cy="2254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18" y="4560801"/>
            <a:ext cx="4062731" cy="2297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4088" y="64886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17881</TotalTime>
  <Words>643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Mangal</vt:lpstr>
      <vt:lpstr>Wingdings 3</vt:lpstr>
      <vt:lpstr>Arial</vt:lpstr>
      <vt:lpstr>Ion Boardroom</vt:lpstr>
      <vt:lpstr>Data Science Summer 2018 Internship Cases</vt:lpstr>
      <vt:lpstr>Industry </vt:lpstr>
      <vt:lpstr>Projects for the Internship</vt:lpstr>
      <vt:lpstr>TIER SEGMENTATION</vt:lpstr>
      <vt:lpstr>TIER SEGMENTATION</vt:lpstr>
      <vt:lpstr>Some Results: Trade 1</vt:lpstr>
      <vt:lpstr>Some Results: Trade 2</vt:lpstr>
      <vt:lpstr>Volume and Revenue Forecast</vt:lpstr>
      <vt:lpstr>Volume and Revenue Forecast</vt:lpstr>
      <vt:lpstr>Volume Results</vt:lpstr>
      <vt:lpstr>Summary</vt:lpstr>
      <vt:lpstr>Intern Contact Info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Detection</dc:title>
  <dc:creator>Gustavo Oliveira</dc:creator>
  <cp:lastModifiedBy>Gustavo Oliveira</cp:lastModifiedBy>
  <cp:revision>39</cp:revision>
  <cp:lastPrinted>2018-08-15T18:57:24Z</cp:lastPrinted>
  <dcterms:created xsi:type="dcterms:W3CDTF">2018-04-03T16:29:36Z</dcterms:created>
  <dcterms:modified xsi:type="dcterms:W3CDTF">2018-08-15T18:57:38Z</dcterms:modified>
</cp:coreProperties>
</file>