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99" r:id="rId6"/>
    <p:sldId id="403" r:id="rId7"/>
    <p:sldId id="392" r:id="rId8"/>
    <p:sldId id="400" r:id="rId9"/>
    <p:sldId id="394" r:id="rId10"/>
    <p:sldId id="396" r:id="rId11"/>
    <p:sldId id="401" r:id="rId12"/>
    <p:sldId id="402" r:id="rId13"/>
    <p:sldId id="397" r:id="rId14"/>
    <p:sldId id="404" r:id="rId15"/>
    <p:sldId id="40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02/08/2022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p4_BGU02VQ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qsUdwFaAZ8M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docs.microsoft.com/pt-br/windows/wsl/instal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586384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Python: Instalação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70676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Renan Alves de Oliveira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9554A-3038-3C90-9116-E6302ED0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47046"/>
            <a:ext cx="11090274" cy="3979625"/>
          </a:xfrm>
        </p:spPr>
        <p:txBody>
          <a:bodyPr/>
          <a:lstStyle/>
          <a:p>
            <a:r>
              <a:rPr lang="pt-BR" dirty="0"/>
              <a:t>Uma vez instalado o Anaconda, iremos usar o </a:t>
            </a:r>
            <a:r>
              <a:rPr lang="pt-BR" dirty="0" err="1"/>
              <a:t>JupyterLab</a:t>
            </a:r>
            <a:r>
              <a:rPr lang="pt-BR" dirty="0"/>
              <a:t> para realizar o desenvolvimento dos códigos.</a:t>
            </a:r>
          </a:p>
          <a:p>
            <a:r>
              <a:rPr lang="pt-BR" dirty="0" err="1"/>
              <a:t>JupyterLab</a:t>
            </a:r>
            <a:r>
              <a:rPr lang="pt-BR" dirty="0"/>
              <a:t>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6D9F8-8685-3493-93E4-39CE21B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10</a:t>
            </a:fld>
            <a:endParaRPr lang="pt-BR" dirty="0"/>
          </a:p>
        </p:txBody>
      </p:sp>
      <p:pic>
        <p:nvPicPr>
          <p:cNvPr id="2050" name="Picture 2" descr="examples of jupyterlab workspaces in single document and multiple document workspaces">
            <a:extLst>
              <a:ext uri="{FF2B5EF4-FFF2-40B4-BE49-F238E27FC236}">
                <a16:creationId xmlns:a16="http://schemas.microsoft.com/office/drawing/2014/main" id="{57EE0130-2EC5-355B-80B5-9239629E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925" y="968311"/>
            <a:ext cx="84296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36F69B-43FF-C1D5-7309-F5470717B150}"/>
              </a:ext>
            </a:extLst>
          </p:cNvPr>
          <p:cNvCxnSpPr/>
          <p:nvPr/>
        </p:nvCxnSpPr>
        <p:spPr>
          <a:xfrm flipH="1">
            <a:off x="2015613" y="2536858"/>
            <a:ext cx="2566219" cy="159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A60524-5E94-B09B-B179-1BB1A639013B}"/>
              </a:ext>
            </a:extLst>
          </p:cNvPr>
          <p:cNvSpPr txBox="1"/>
          <p:nvPr/>
        </p:nvSpPr>
        <p:spPr>
          <a:xfrm>
            <a:off x="271481" y="4181480"/>
            <a:ext cx="3026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Notebooks: uma forma bem mais fácil e rápida de programar sem precisar escrever o código e depois ir para o terminal e rodá-lo.</a:t>
            </a:r>
          </a:p>
        </p:txBody>
      </p:sp>
    </p:spTree>
    <p:extLst>
      <p:ext uri="{BB962C8B-B14F-4D97-AF65-F5344CB8AC3E}">
        <p14:creationId xmlns:p14="http://schemas.microsoft.com/office/powerpoint/2010/main" val="7320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0D116-FFF1-6F29-A196-B79B2B3A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11</a:t>
            </a:fld>
            <a:endParaRPr lang="pt-BR" dirty="0"/>
          </a:p>
        </p:txBody>
      </p:sp>
      <p:pic>
        <p:nvPicPr>
          <p:cNvPr id="3074" name="Picture 2" descr="python - How to programmatically generate markdown output in Jupyter  notebooks? - Stack Overflow">
            <a:extLst>
              <a:ext uri="{FF2B5EF4-FFF2-40B4-BE49-F238E27FC236}">
                <a16:creationId xmlns:a16="http://schemas.microsoft.com/office/drawing/2014/main" id="{87957C81-2E0D-06A4-C9ED-60BD7AB2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176338"/>
            <a:ext cx="87153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2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5AB8-F271-B901-EFF8-740A5DE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abrir o </a:t>
            </a:r>
            <a:r>
              <a:rPr lang="pt-BR" dirty="0" err="1"/>
              <a:t>JupyterLab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B1FCF-BE43-53D4-E07E-72B6EDD5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Linux:</a:t>
            </a:r>
          </a:p>
          <a:p>
            <a:pPr lvl="1"/>
            <a:r>
              <a:rPr lang="pt-BR" dirty="0"/>
              <a:t>Digitar o </a:t>
            </a:r>
            <a:r>
              <a:rPr lang="pt-BR" dirty="0" err="1"/>
              <a:t>commando</a:t>
            </a:r>
            <a:r>
              <a:rPr lang="pt-BR" dirty="0"/>
              <a:t> “</a:t>
            </a:r>
            <a:r>
              <a:rPr lang="pt-BR" dirty="0" err="1"/>
              <a:t>jupyterlab</a:t>
            </a:r>
            <a:r>
              <a:rPr lang="pt-BR" dirty="0"/>
              <a:t>” no terminal</a:t>
            </a:r>
          </a:p>
          <a:p>
            <a:r>
              <a:rPr lang="pt-BR" dirty="0"/>
              <a:t>Windows:</a:t>
            </a:r>
          </a:p>
          <a:p>
            <a:pPr lvl="1"/>
            <a:r>
              <a:rPr lang="pt-BR" dirty="0"/>
              <a:t>Pelo Anaconda </a:t>
            </a:r>
            <a:r>
              <a:rPr lang="pt-BR" dirty="0" err="1"/>
              <a:t>Navigator</a:t>
            </a:r>
            <a:r>
              <a:rPr lang="pt-BR" dirty="0"/>
              <a:t>/Anaconda Prompt</a:t>
            </a:r>
          </a:p>
          <a:p>
            <a:pPr lvl="2"/>
            <a:r>
              <a:rPr lang="pt-BR" dirty="0"/>
              <a:t>Digitar </a:t>
            </a:r>
            <a:r>
              <a:rPr lang="pt-BR" dirty="0" err="1"/>
              <a:t>jupyterlab</a:t>
            </a:r>
            <a:r>
              <a:rPr lang="pt-BR" dirty="0"/>
              <a:t> no Anaconda Prompt</a:t>
            </a:r>
          </a:p>
          <a:p>
            <a:r>
              <a:rPr lang="pt-BR" dirty="0"/>
              <a:t>Irá abrir uma janela do navegador (não precisa ter conexão aberta)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E0E8C-0F2B-5F49-ECB5-C86140D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5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80FF845-C2FE-4853-1EFA-852130BF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1414C4F-5CF5-E1EC-C014-DDF174C5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Programação de Alto Nível</a:t>
            </a:r>
          </a:p>
          <a:p>
            <a:pPr lvl="2"/>
            <a:r>
              <a:rPr lang="pt-BR" dirty="0"/>
              <a:t>Exemplos: C/C++, Java, Lua, MATLAB, </a:t>
            </a:r>
            <a:r>
              <a:rPr lang="pt-BR" dirty="0" err="1"/>
              <a:t>Mathematica</a:t>
            </a:r>
            <a:r>
              <a:rPr lang="pt-BR" dirty="0"/>
              <a:t>, R, Visual Basic</a:t>
            </a:r>
          </a:p>
          <a:p>
            <a:r>
              <a:rPr lang="pt-BR" dirty="0"/>
              <a:t>Criada em 1989</a:t>
            </a:r>
          </a:p>
          <a:p>
            <a:r>
              <a:rPr lang="pt-BR" dirty="0"/>
              <a:t>Não precisa ser compilada</a:t>
            </a:r>
          </a:p>
          <a:p>
            <a:r>
              <a:rPr lang="pt-BR" dirty="0"/>
              <a:t>Fácil de programar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07E443-EBD0-9E9E-F900-24145943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2</a:t>
            </a:fld>
            <a:endParaRPr lang="pt-BR" dirty="0"/>
          </a:p>
        </p:txBody>
      </p:sp>
      <p:pic>
        <p:nvPicPr>
          <p:cNvPr id="1026" name="Picture 2" descr="What You Need to Know About Hello World in Python | Udacity">
            <a:extLst>
              <a:ext uri="{FF2B5EF4-FFF2-40B4-BE49-F238E27FC236}">
                <a16:creationId xmlns:a16="http://schemas.microsoft.com/office/drawing/2014/main" id="{8DE44B22-3685-960E-0064-06A81904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55" y="3694191"/>
            <a:ext cx="4267200" cy="2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ABB62-B220-A961-1E7C-410BCFA7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D2CBF-7381-831B-9209-72BE150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você não queira instalar o Python na sua máquina, disponibilizaremos uma interface de computação na nuvem que montará uma máquina virtual com todos os programas que usaremos nessa aula</a:t>
            </a:r>
          </a:p>
          <a:p>
            <a:pPr lvl="1"/>
            <a:r>
              <a:rPr lang="pt-BR" dirty="0"/>
              <a:t>Link disponível no dia da aula.</a:t>
            </a:r>
          </a:p>
          <a:p>
            <a:pPr lvl="1"/>
            <a:r>
              <a:rPr lang="pt-BR" dirty="0"/>
              <a:t>Vantagem:</a:t>
            </a:r>
          </a:p>
          <a:p>
            <a:pPr lvl="2"/>
            <a:r>
              <a:rPr lang="pt-BR" dirty="0"/>
              <a:t>Não precisa se preocupar em instalar nada</a:t>
            </a:r>
          </a:p>
          <a:p>
            <a:pPr lvl="1"/>
            <a:r>
              <a:rPr lang="pt-BR" dirty="0"/>
              <a:t>Desvantagem:</a:t>
            </a:r>
          </a:p>
          <a:p>
            <a:pPr lvl="2"/>
            <a:r>
              <a:rPr lang="pt-BR" dirty="0"/>
              <a:t>Máquina virtual um pouco lenta</a:t>
            </a:r>
          </a:p>
          <a:p>
            <a:pPr lvl="2"/>
            <a:r>
              <a:rPr lang="pt-BR" dirty="0"/>
              <a:t>Depende da conexão com a internet</a:t>
            </a:r>
          </a:p>
          <a:p>
            <a:r>
              <a:rPr lang="pt-BR" dirty="0"/>
              <a:t>Caso queira usar o Python no seu próprio computador (recomendado), siga os próximos passos para instalação...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E4B53-77CB-D646-4D6D-CBC0C903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4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FF7421E-3450-2AB0-376B-2AD93C87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1A25EB3-63F7-2226-2552-DB9C3AE3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Jeito simples (mas simples demais): </a:t>
            </a:r>
            <a:r>
              <a:rPr lang="pt-BR" dirty="0">
                <a:hlinkClick r:id="rId2"/>
              </a:rPr>
              <a:t>https://www.python.org</a:t>
            </a:r>
            <a:endParaRPr lang="pt-BR" dirty="0"/>
          </a:p>
          <a:p>
            <a:pPr lvl="1"/>
            <a:r>
              <a:rPr lang="pt-BR" dirty="0"/>
              <a:t>Depois você terá que instalar muitas outras bibliotecas</a:t>
            </a:r>
          </a:p>
          <a:p>
            <a:pPr lvl="1"/>
            <a:r>
              <a:rPr lang="pt-BR" dirty="0"/>
              <a:t>Não reinvente a roda! Ela nem será tão redonda...</a:t>
            </a:r>
          </a:p>
          <a:p>
            <a:r>
              <a:rPr lang="pt-BR" dirty="0"/>
              <a:t>Bibliotecas úteis:</a:t>
            </a:r>
          </a:p>
          <a:p>
            <a:pPr lvl="1"/>
            <a:r>
              <a:rPr lang="pt-BR" dirty="0" err="1"/>
              <a:t>NumPy</a:t>
            </a:r>
            <a:r>
              <a:rPr lang="pt-BR" dirty="0"/>
              <a:t>: métodos numéricos para Python, por exemplo, funções trigonométricas, cálculos com </a:t>
            </a:r>
            <a:r>
              <a:rPr lang="pt-BR" dirty="0" err="1"/>
              <a:t>arrays</a:t>
            </a:r>
            <a:r>
              <a:rPr lang="pt-BR" dirty="0"/>
              <a:t> (matrizes), …</a:t>
            </a:r>
          </a:p>
          <a:p>
            <a:pPr lvl="1"/>
            <a:r>
              <a:rPr lang="pt-BR" dirty="0" err="1"/>
              <a:t>Matplotlib</a:t>
            </a:r>
            <a:r>
              <a:rPr lang="pt-BR" dirty="0"/>
              <a:t>: biblioteca básica para a confecção de gráficos, …</a:t>
            </a:r>
          </a:p>
          <a:p>
            <a:pPr lvl="1"/>
            <a:r>
              <a:rPr lang="pt-BR" dirty="0"/>
              <a:t>Pandas: biblioteca para manipulação de tabelas (</a:t>
            </a:r>
            <a:r>
              <a:rPr lang="pt-BR" dirty="0" err="1"/>
              <a:t>dataframes</a:t>
            </a:r>
            <a:r>
              <a:rPr lang="pt-BR" dirty="0"/>
              <a:t>), …</a:t>
            </a:r>
          </a:p>
          <a:p>
            <a:pPr lvl="1"/>
            <a:r>
              <a:rPr lang="pt-BR" dirty="0" err="1"/>
              <a:t>SciPy</a:t>
            </a:r>
            <a:r>
              <a:rPr lang="pt-BR" dirty="0"/>
              <a:t>: biblioteca com diversas funções matemáticas, integradores numéricos, </a:t>
            </a:r>
            <a:r>
              <a:rPr lang="pt-BR" dirty="0" err="1"/>
              <a:t>solvers</a:t>
            </a:r>
            <a:r>
              <a:rPr lang="pt-BR" dirty="0"/>
              <a:t> para </a:t>
            </a:r>
            <a:r>
              <a:rPr lang="pt-BR" dirty="0" err="1"/>
              <a:t>EDPs</a:t>
            </a:r>
            <a:r>
              <a:rPr lang="pt-BR" dirty="0"/>
              <a:t>/</a:t>
            </a:r>
            <a:r>
              <a:rPr lang="pt-BR" dirty="0" err="1"/>
              <a:t>EDOs</a:t>
            </a:r>
            <a:r>
              <a:rPr lang="pt-BR" dirty="0"/>
              <a:t>/…</a:t>
            </a:r>
          </a:p>
          <a:p>
            <a:pPr lvl="1"/>
            <a:r>
              <a:rPr lang="pt-BR" dirty="0" err="1"/>
              <a:t>SymPy</a:t>
            </a:r>
            <a:r>
              <a:rPr lang="pt-BR" dirty="0"/>
              <a:t>: biblioteca responsável por realizar manipulações algébricas (similar ao </a:t>
            </a:r>
            <a:r>
              <a:rPr lang="pt-BR" dirty="0" err="1"/>
              <a:t>Mathematica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….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7AAE6-1BA6-CE18-D19E-9C70BCA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9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FF7421E-3450-2AB0-376B-2AD93C87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1A25EB3-63F7-2226-2552-DB9C3AE3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Ideal (na minha opinião): distribuição Anaconda.org</a:t>
            </a:r>
          </a:p>
          <a:p>
            <a:pPr lvl="1"/>
            <a:r>
              <a:rPr lang="pt-BR" dirty="0"/>
              <a:t>https://www.anaconda.com/products/distribution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7AAE6-1BA6-CE18-D19E-9C70BCA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839278-AA9F-60DE-52A8-E670F27E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297186"/>
            <a:ext cx="6223819" cy="2001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440F02-E332-13AE-515C-6C254086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6" y="4536483"/>
            <a:ext cx="4414684" cy="15251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1F4FFC-295F-D293-D72C-66B93F33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15" y="1556105"/>
            <a:ext cx="8990970" cy="37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3686E-EE33-BB2E-A756-9CDC5859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6917"/>
            <a:ext cx="11090274" cy="5325908"/>
          </a:xfrm>
        </p:spPr>
        <p:txBody>
          <a:bodyPr/>
          <a:lstStyle/>
          <a:p>
            <a:r>
              <a:rPr lang="pt-BR" dirty="0"/>
              <a:t>Para quem usa Windows, veja o vídeo abaixo: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E190C-1924-FC66-DC29-D8511779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Mídia Online 6" title="Como instalar o Anaconda no Windows">
            <a:hlinkClick r:id="" action="ppaction://media"/>
            <a:extLst>
              <a:ext uri="{FF2B5EF4-FFF2-40B4-BE49-F238E27FC236}">
                <a16:creationId xmlns:a16="http://schemas.microsoft.com/office/drawing/2014/main" id="{612F6C95-2FF5-689A-4983-EC77F0EF3F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1102" y="1439247"/>
            <a:ext cx="7869796" cy="44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3686E-EE33-BB2E-A756-9CDC5859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6917"/>
            <a:ext cx="11090274" cy="5325908"/>
          </a:xfrm>
        </p:spPr>
        <p:txBody>
          <a:bodyPr/>
          <a:lstStyle/>
          <a:p>
            <a:r>
              <a:rPr lang="pt-BR" dirty="0"/>
              <a:t>Para quem usa Linux, veja o vídeo abaixo: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E190C-1924-FC66-DC29-D8511779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 dirty="0"/>
          </a:p>
        </p:txBody>
      </p:sp>
      <p:pic>
        <p:nvPicPr>
          <p:cNvPr id="2" name="Mídia Online 1" title="Como instalar o Anaconda 3 no Linux Ubuntu 20.04.4 LTS: Passo-a-passo">
            <a:hlinkClick r:id="" action="ppaction://media"/>
            <a:extLst>
              <a:ext uri="{FF2B5EF4-FFF2-40B4-BE49-F238E27FC236}">
                <a16:creationId xmlns:a16="http://schemas.microsoft.com/office/drawing/2014/main" id="{BAF22671-554D-5D4A-ADC8-83521301239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1486" y="1497830"/>
            <a:ext cx="7869027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7386954-0C67-B176-14FF-4CBC781A6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50" y="1951672"/>
            <a:ext cx="8281987" cy="2954655"/>
          </a:xfrm>
        </p:spPr>
        <p:txBody>
          <a:bodyPr/>
          <a:lstStyle/>
          <a:p>
            <a:r>
              <a:rPr lang="pt-BR" sz="4800" dirty="0"/>
              <a:t>Caso tenha dúvida em relação ao processo de instalação, entre em contato comigo: </a:t>
            </a:r>
            <a:r>
              <a:rPr lang="pt-BR" sz="4800" i="1" dirty="0"/>
              <a:t>fisica.renan@gmail.com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972C6-77DD-BC03-EDDC-3B5E0DEE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65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DC124C0-B718-3FE2-F24C-D69C471C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softwares interessantes: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687ACB2-C760-93B3-D69A-EED97CF4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WSL: Linux dentro do Windows </a:t>
            </a:r>
          </a:p>
          <a:p>
            <a:pPr lvl="1"/>
            <a:r>
              <a:rPr lang="pt-BR" dirty="0"/>
              <a:t>Não é máquina virtual, e.g. </a:t>
            </a:r>
            <a:r>
              <a:rPr lang="pt-BR" dirty="0" err="1"/>
              <a:t>WMWare</a:t>
            </a:r>
            <a:endParaRPr lang="pt-BR" dirty="0"/>
          </a:p>
          <a:p>
            <a:pPr lvl="1"/>
            <a:r>
              <a:rPr lang="pt-BR" dirty="0"/>
              <a:t>Mais rápido</a:t>
            </a:r>
          </a:p>
          <a:p>
            <a:pPr lvl="1"/>
            <a:r>
              <a:rPr lang="pt-BR" dirty="0">
                <a:hlinkClick r:id="rId2"/>
              </a:rPr>
              <a:t>https://docs.microsoft.com/pt-br/windows/wsl/install</a:t>
            </a:r>
            <a:endParaRPr lang="pt-BR" dirty="0"/>
          </a:p>
          <a:p>
            <a:r>
              <a:rPr lang="pt-BR" dirty="0" err="1">
                <a:hlinkClick r:id="rId3"/>
              </a:rPr>
              <a:t>VSCode</a:t>
            </a:r>
            <a:endParaRPr lang="pt-BR" dirty="0"/>
          </a:p>
          <a:p>
            <a:pPr lvl="1"/>
            <a:r>
              <a:rPr lang="pt-BR" dirty="0"/>
              <a:t>Ótima integração com o Python</a:t>
            </a:r>
          </a:p>
          <a:p>
            <a:pPr lvl="1"/>
            <a:r>
              <a:rPr lang="pt-BR" dirty="0"/>
              <a:t>Serve para escrever códigos e detectar alguns erros</a:t>
            </a:r>
          </a:p>
          <a:p>
            <a:pPr lvl="1"/>
            <a:r>
              <a:rPr lang="pt-BR" dirty="0"/>
              <a:t>Interface ótima para acessar servidores remotos</a:t>
            </a:r>
          </a:p>
          <a:p>
            <a:pPr lvl="1"/>
            <a:r>
              <a:rPr lang="pt-BR" dirty="0"/>
              <a:t>Serve como editor de texto e outros arquivos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67F5D4-8648-A815-2711-6952EE3C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FA728-8C84-0FC6-A517-06A7A09F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Amostra de Texto de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843A1-245F-93F1-DFC7-B49BF784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60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{E811D71F-9C6E-430A-A1CC-72E4468B0CF8}tf33713516_win32</Template>
  <TotalTime>633</TotalTime>
  <Words>472</Words>
  <Application>Microsoft Office PowerPoint</Application>
  <PresentationFormat>Widescreen</PresentationFormat>
  <Paragraphs>69</Paragraphs>
  <Slides>12</Slides>
  <Notes>1</Notes>
  <HiddenSlides>0</HiddenSlides>
  <MMClips>2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Python: Instalação</vt:lpstr>
      <vt:lpstr>Python</vt:lpstr>
      <vt:lpstr>Atenção!</vt:lpstr>
      <vt:lpstr>Instalação</vt:lpstr>
      <vt:lpstr>Instalação</vt:lpstr>
      <vt:lpstr>Apresentação do PowerPoint</vt:lpstr>
      <vt:lpstr>Apresentação do PowerPoint</vt:lpstr>
      <vt:lpstr>Caso tenha dúvida em relação ao processo de instalação, entre em contato comigo: fisica.renan@gmail.com</vt:lpstr>
      <vt:lpstr>Alguns softwares interessantes:</vt:lpstr>
      <vt:lpstr>Apresentação do PowerPoint</vt:lpstr>
      <vt:lpstr>Apresentação do PowerPoint</vt:lpstr>
      <vt:lpstr>Como abrir o JupyterLab?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Introdução, Instalação e Aplicações</dc:title>
  <dc:creator>Renan Alves de Oliveira</dc:creator>
  <cp:lastModifiedBy>Renan Alves de Oliveira</cp:lastModifiedBy>
  <cp:revision>3</cp:revision>
  <dcterms:created xsi:type="dcterms:W3CDTF">2022-08-01T15:00:40Z</dcterms:created>
  <dcterms:modified xsi:type="dcterms:W3CDTF">2022-08-02T14:40:04Z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