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24384000" cy="13716000"/>
  <p:notesSz cx="6858000" cy="9144000"/>
  <p:embeddedFontLst>
    <p:embeddedFont>
      <p:font typeface="Helvetica Neue" panose="020B0604020202020204" charset="0"/>
      <p:regular r:id="rId12"/>
      <p:bold r:id="rId13"/>
      <p:italic r:id="rId14"/>
      <p:boldItalic r:id="rId15"/>
    </p:embeddedFont>
    <p:embeddedFont>
      <p:font typeface="Helvetica Neue Light" panose="020B0604020202020204" charset="0"/>
      <p:regular r:id="rId16"/>
      <p:bold r:id="rId17"/>
      <p:italic r:id="rId18"/>
      <p:boldItalic r:id="rId19"/>
    </p:embeddedFont>
    <p:embeddedFont>
      <p:font typeface="Montserrat" panose="00000500000000000000" pitchFamily="2" charset="0"/>
      <p:regular r:id="rId20"/>
      <p:bold r:id="rId21"/>
      <p:italic r:id="rId22"/>
      <p:boldItalic r:id="rId23"/>
    </p:embeddedFont>
    <p:embeddedFont>
      <p:font typeface="Montserrat SemiBold" panose="000007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gAYgZf3NQyLmg37o75G3Yjz/+K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12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" name="Google Shape;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6" name="Google Shape;9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" name="Google Shape;11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6" name="Google Shape;1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9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>
            <a:spLocks noGrp="1"/>
          </p:cNvSpPr>
          <p:nvPr>
            <p:ph type="pic" idx="2"/>
          </p:nvPr>
        </p:nvSpPr>
        <p:spPr>
          <a:xfrm>
            <a:off x="15681341" y="7035800"/>
            <a:ext cx="8396679" cy="5600700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21"/>
          <p:cNvSpPr>
            <a:spLocks noGrp="1"/>
          </p:cNvSpPr>
          <p:nvPr>
            <p:ph type="pic" idx="3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21"/>
          <p:cNvSpPr>
            <a:spLocks noGrp="1"/>
          </p:cNvSpPr>
          <p:nvPr>
            <p:ph type="pic" idx="4"/>
          </p:nvPr>
        </p:nvSpPr>
        <p:spPr>
          <a:xfrm>
            <a:off x="-304800" y="1130300"/>
            <a:ext cx="17202149" cy="1146810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21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9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>
            <a:spLocks noGrp="1"/>
          </p:cNvSpPr>
          <p:nvPr>
            <p:ph type="body" idx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i="1"/>
            </a:lvl1pPr>
            <a:lvl2pPr marL="914400" lvl="1" indent="-482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lvetica Neue"/>
              <a:buChar char="•"/>
              <a:defRPr sz="3200" i="1"/>
            </a:lvl2pPr>
            <a:lvl3pPr marL="1371600" lvl="2" indent="-482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lvetica Neue"/>
              <a:buChar char="•"/>
              <a:defRPr sz="3200" i="1"/>
            </a:lvl3pPr>
            <a:lvl4pPr marL="1828800" lvl="3" indent="-482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lvetica Neue"/>
              <a:buChar char="•"/>
              <a:defRPr sz="3200" i="1"/>
            </a:lvl4pPr>
            <a:lvl5pPr marL="2286000" lvl="4" indent="-482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lvetica Neue"/>
              <a:buChar char="•"/>
              <a:defRPr sz="3200" i="1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body" idx="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9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>
            <a:spLocks noGrp="1"/>
          </p:cNvSpPr>
          <p:nvPr>
            <p:ph type="pic" idx="2"/>
          </p:nvPr>
        </p:nvSpPr>
        <p:spPr>
          <a:xfrm>
            <a:off x="0" y="0"/>
            <a:ext cx="24384001" cy="16264468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23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9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9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>
            <a:spLocks noGrp="1"/>
          </p:cNvSpPr>
          <p:nvPr>
            <p:ph type="pic" idx="2"/>
          </p:nvPr>
        </p:nvSpPr>
        <p:spPr>
          <a:xfrm>
            <a:off x="3124200" y="-38100"/>
            <a:ext cx="18135600" cy="12096700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Google Shape;19;p14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body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9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re">
  <p:cSld name="Title - Centr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5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9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>
            <a:spLocks noGrp="1"/>
          </p:cNvSpPr>
          <p:nvPr>
            <p:ph type="pic" idx="2"/>
          </p:nvPr>
        </p:nvSpPr>
        <p:spPr>
          <a:xfrm>
            <a:off x="7950200" y="1104900"/>
            <a:ext cx="17259303" cy="11506201"/>
          </a:xfrm>
          <a:prstGeom prst="rect">
            <a:avLst/>
          </a:prstGeom>
          <a:noFill/>
          <a:ln>
            <a:noFill/>
          </a:ln>
        </p:spPr>
      </p:sp>
      <p:sp>
        <p:nvSpPr>
          <p:cNvPr id="27" name="Google Shape;27;p16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Helvetica Neue"/>
              <a:buNone/>
              <a:defRPr sz="8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body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9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7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9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799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9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9"/>
          <p:cNvSpPr>
            <a:spLocks noGrp="1"/>
          </p:cNvSpPr>
          <p:nvPr>
            <p:ph type="pic" idx="2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19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1pPr>
            <a:lvl2pPr marL="914400" lvl="1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2pPr>
            <a:lvl3pPr marL="1371600" lvl="2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3pPr>
            <a:lvl4pPr marL="1828800" lvl="3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4pPr>
            <a:lvl5pPr marL="2286000" lvl="4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9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0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799" cy="10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9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Montserrat SemiBold"/>
              <a:buNone/>
              <a:defRPr sz="8000" b="1" i="0" u="none" strike="noStrike" cap="non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Montserrat SemiBold"/>
              <a:buNone/>
              <a:defRPr sz="8000" b="1" i="0" u="none" strike="noStrike" cap="non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Montserrat SemiBold"/>
              <a:buNone/>
              <a:defRPr sz="8000" b="1" i="0" u="none" strike="noStrike" cap="non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Montserrat SemiBold"/>
              <a:buNone/>
              <a:defRPr sz="8000" b="1" i="0" u="none" strike="noStrike" cap="non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Montserrat SemiBold"/>
              <a:buNone/>
              <a:defRPr sz="8000" b="1" i="0" u="none" strike="noStrike" cap="non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Montserrat SemiBold"/>
              <a:buNone/>
              <a:defRPr sz="8000" b="1" i="0" u="none" strike="noStrike" cap="non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Montserrat SemiBold"/>
              <a:buNone/>
              <a:defRPr sz="8000" b="1" i="0" u="none" strike="noStrike" cap="non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Montserrat SemiBold"/>
              <a:buNone/>
              <a:defRPr sz="8000" b="1" i="0" u="none" strike="noStrike" cap="non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Montserrat SemiBold"/>
              <a:buNone/>
              <a:defRPr sz="8000" b="1" i="0" u="none" strike="noStrike" cap="non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799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marR="0" lvl="0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9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1"/>
          <p:cNvSpPr txBox="1"/>
          <p:nvPr/>
        </p:nvSpPr>
        <p:spPr>
          <a:xfrm>
            <a:off x="6179550" y="13233300"/>
            <a:ext cx="120249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Copyright © </a:t>
            </a: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2023 Niyo Bootcamp</a:t>
            </a:r>
            <a:r>
              <a:rPr lang="en-US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 All Rights Reserved. Do Not Redistribute.</a:t>
            </a: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" name="Google Shape;10;p1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8834100" y="0"/>
            <a:ext cx="5549900" cy="20423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odingblackfemales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odingblackfemales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hyperlink" Target="http://codingblackfemales.com" TargetMode="External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2.jpe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hyperlink" Target="http://codingblackfemales.com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odingblackfemales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odingblackfemales.c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www.loom.com/share/503ddf812bc14a5dab7a10eb3a5f748a?sid=34f30a8e-65bf-4146-bdad-257b2fc5758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odingblackfemales.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odingblackfemales.co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"/>
          <p:cNvSpPr/>
          <p:nvPr/>
        </p:nvSpPr>
        <p:spPr>
          <a:xfrm>
            <a:off x="0" y="-3027"/>
            <a:ext cx="24430819" cy="13722054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" name="Google Shape;62;p1"/>
          <p:cNvSpPr txBox="1"/>
          <p:nvPr/>
        </p:nvSpPr>
        <p:spPr>
          <a:xfrm>
            <a:off x="866274" y="822659"/>
            <a:ext cx="16507325" cy="25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100"/>
              <a:buFont typeface="Montserrat"/>
              <a:buNone/>
            </a:pPr>
            <a:r>
              <a:rPr lang="en-US" sz="71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Niyo</a:t>
            </a:r>
            <a:r>
              <a:rPr lang="en-US" sz="71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Bootcamp - Web Software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100"/>
              <a:buFont typeface="Montserrat"/>
              <a:buNone/>
            </a:pPr>
            <a:r>
              <a:rPr lang="en-US" sz="71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Development</a:t>
            </a:r>
            <a:endParaRPr sz="71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100"/>
              <a:buFont typeface="Montserrat"/>
              <a:buNone/>
            </a:pPr>
            <a:r>
              <a:rPr lang="en-US" sz="71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71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3" name="Google Shape;63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04768" y="210763"/>
            <a:ext cx="6794881" cy="25005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" name="Content Placeholder 6">
            <a:extLst>
              <a:ext uri="{FF2B5EF4-FFF2-40B4-BE49-F238E27FC236}">
                <a16:creationId xmlns:a16="http://schemas.microsoft.com/office/drawing/2014/main" id="{A3899E9A-FCEE-24E9-C6C6-0A3D3CD287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99" r="9712"/>
          <a:stretch/>
        </p:blipFill>
        <p:spPr>
          <a:xfrm>
            <a:off x="866274" y="3526045"/>
            <a:ext cx="23076567" cy="936729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38F7BB-8DEC-4960-3F21-0DC3A3136CA4}"/>
              </a:ext>
            </a:extLst>
          </p:cNvPr>
          <p:cNvSpPr txBox="1"/>
          <p:nvPr/>
        </p:nvSpPr>
        <p:spPr>
          <a:xfrm>
            <a:off x="3850105" y="5288340"/>
            <a:ext cx="1706077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9600" b="1" dirty="0">
                <a:solidFill>
                  <a:schemeClr val="bg1">
                    <a:lumMod val="95000"/>
                  </a:schemeClr>
                </a:solidFill>
              </a:rPr>
              <a:t>Task Management App </a:t>
            </a:r>
            <a:endParaRPr lang="en-GB" sz="9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5F4AB6-55B8-405C-53B8-6DEC4E5BA7EB}"/>
              </a:ext>
            </a:extLst>
          </p:cNvPr>
          <p:cNvSpPr txBox="1"/>
          <p:nvPr/>
        </p:nvSpPr>
        <p:spPr>
          <a:xfrm>
            <a:off x="3874167" y="8620295"/>
            <a:ext cx="170607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800" b="1" dirty="0">
                <a:solidFill>
                  <a:schemeClr val="bg1">
                    <a:lumMod val="95000"/>
                  </a:schemeClr>
                </a:solidFill>
              </a:rPr>
              <a:t>Olive McKenzie</a:t>
            </a:r>
            <a:endParaRPr lang="en-GB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/>
          <p:nvPr/>
        </p:nvSpPr>
        <p:spPr>
          <a:xfrm>
            <a:off x="0" y="0"/>
            <a:ext cx="16509900" cy="2540100"/>
          </a:xfrm>
          <a:prstGeom prst="rect">
            <a:avLst/>
          </a:prstGeom>
          <a:solidFill>
            <a:srgbClr val="FDA70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venir"/>
              <a:buNone/>
            </a:pPr>
            <a:endParaRPr sz="48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1" name="Google Shape;81;p3"/>
          <p:cNvSpPr txBox="1"/>
          <p:nvPr/>
        </p:nvSpPr>
        <p:spPr>
          <a:xfrm>
            <a:off x="1811242" y="10797586"/>
            <a:ext cx="2043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500"/>
              <a:buFont typeface="Montserrat"/>
              <a:buNone/>
            </a:pPr>
            <a:r>
              <a:rPr lang="en-US" sz="2500" b="1" i="0" u="sng" strike="noStrike" cap="none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3"/>
          <p:cNvSpPr txBox="1"/>
          <p:nvPr/>
        </p:nvSpPr>
        <p:spPr>
          <a:xfrm>
            <a:off x="1811242" y="10797586"/>
            <a:ext cx="2043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500"/>
              <a:buFont typeface="Montserrat"/>
              <a:buNone/>
            </a:pPr>
            <a:r>
              <a:rPr lang="en-US" sz="2500" b="1" i="0" u="sng" strike="noStrike" cap="none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"/>
          <p:cNvSpPr txBox="1"/>
          <p:nvPr/>
        </p:nvSpPr>
        <p:spPr>
          <a:xfrm>
            <a:off x="100263" y="2606274"/>
            <a:ext cx="24183474" cy="1040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5720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lang="en-GB" sz="96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Olive Mckenzie</a:t>
            </a:r>
            <a:endParaRPr sz="96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endParaRPr lang="en-US" sz="43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0" indent="-5016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Montserrat"/>
              <a:buChar char="●"/>
            </a:pPr>
            <a:r>
              <a:rPr lang="en-GB" sz="40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Career Break from Software Engineering</a:t>
            </a:r>
            <a:endParaRPr sz="40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0" indent="-5016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Montserrat"/>
              <a:buChar char="●"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Experience :	</a:t>
            </a:r>
            <a:endParaRPr lang="en-US" sz="4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869950" marR="0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        			- </a:t>
            </a:r>
            <a:r>
              <a:rPr lang="en-US" sz="4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Telecommunications</a:t>
            </a:r>
          </a:p>
          <a:p>
            <a:pPr marL="869950" marR="0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</a:pPr>
            <a:r>
              <a:rPr lang="en-US" sz="4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		- Database Consultant</a:t>
            </a:r>
          </a:p>
          <a:p>
            <a:pPr marL="869950" marR="0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</a:pPr>
            <a:r>
              <a:rPr lang="en-US" sz="4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			- Vision Science</a:t>
            </a:r>
          </a:p>
          <a:p>
            <a:pPr marL="869950" marR="0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</a:pPr>
            <a:r>
              <a:rPr lang="en-US" sz="4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			- Computer Network</a:t>
            </a:r>
          </a:p>
          <a:p>
            <a:pPr marL="869950" lvl="8">
              <a:lnSpc>
                <a:spcPct val="115000"/>
              </a:lnSpc>
              <a:buClr>
                <a:schemeClr val="dk1"/>
              </a:buClr>
              <a:buSzPts val="4300"/>
            </a:pPr>
            <a:r>
              <a:rPr lang="en-US" sz="4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    </a:t>
            </a:r>
          </a:p>
          <a:p>
            <a:pPr marL="1371600" lvl="8" indent="-501650">
              <a:lnSpc>
                <a:spcPct val="115000"/>
              </a:lnSpc>
              <a:buClr>
                <a:schemeClr val="dk1"/>
              </a:buClr>
              <a:buSzPts val="4300"/>
              <a:buFont typeface="Montserrat"/>
              <a:buChar char="●"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Qualifications</a:t>
            </a:r>
          </a:p>
          <a:p>
            <a:pPr marL="869950" lvl="8">
              <a:lnSpc>
                <a:spcPct val="115000"/>
              </a:lnSpc>
              <a:buClr>
                <a:schemeClr val="dk1"/>
              </a:buClr>
              <a:buSzPts val="4300"/>
            </a:pPr>
            <a:r>
              <a:rPr lang="en-US" sz="4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                    - BSc Computer Science University of Aberystwyth</a:t>
            </a:r>
          </a:p>
          <a:p>
            <a:pPr marL="869950" lvl="8">
              <a:lnSpc>
                <a:spcPct val="115000"/>
              </a:lnSpc>
              <a:buClr>
                <a:schemeClr val="dk1"/>
              </a:buClr>
              <a:buSzPts val="4300"/>
            </a:pPr>
            <a:r>
              <a:rPr lang="en-US" sz="4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			- MSc Information Technology University of Liverpool</a:t>
            </a:r>
          </a:p>
          <a:p>
            <a:pPr marL="869950" lvl="8">
              <a:lnSpc>
                <a:spcPct val="115000"/>
              </a:lnSpc>
              <a:buClr>
                <a:schemeClr val="dk1"/>
              </a:buClr>
              <a:buSzPts val="4300"/>
            </a:pPr>
            <a:r>
              <a:rPr lang="en-US" sz="4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			- University of Birmingham Data Analyst Bootcamp</a:t>
            </a:r>
          </a:p>
          <a:p>
            <a:pPr marL="869950" lvl="8">
              <a:lnSpc>
                <a:spcPct val="115000"/>
              </a:lnSpc>
              <a:buClr>
                <a:schemeClr val="dk1"/>
              </a:buClr>
              <a:buSzPts val="4300"/>
            </a:pPr>
            <a:endParaRPr lang="en-US" sz="43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8" indent="-501650">
              <a:lnSpc>
                <a:spcPct val="115000"/>
              </a:lnSpc>
              <a:buClr>
                <a:schemeClr val="dk1"/>
              </a:buClr>
              <a:buSzPts val="4300"/>
              <a:buFont typeface="Montserrat"/>
              <a:buChar char="●"/>
            </a:pPr>
            <a:endParaRPr lang="en-US" sz="43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 descr="A person with grey hair&#10;&#10;Description automatically generated">
            <a:extLst>
              <a:ext uri="{FF2B5EF4-FFF2-40B4-BE49-F238E27FC236}">
                <a16:creationId xmlns:a16="http://schemas.microsoft.com/office/drawing/2014/main" id="{F02D27EE-79E3-2960-9197-FB95FB35C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85259" y="3368843"/>
            <a:ext cx="3940595" cy="5678904"/>
          </a:xfrm>
          <a:prstGeom prst="rect">
            <a:avLst/>
          </a:prstGeom>
        </p:spPr>
      </p:pic>
      <p:pic>
        <p:nvPicPr>
          <p:cNvPr id="3" name="Content Placeholder 6">
            <a:extLst>
              <a:ext uri="{FF2B5EF4-FFF2-40B4-BE49-F238E27FC236}">
                <a16:creationId xmlns:a16="http://schemas.microsoft.com/office/drawing/2014/main" id="{35ABFF28-7B18-C11F-F0CD-AC078698AB7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99" r="9712"/>
          <a:stretch/>
        </p:blipFill>
        <p:spPr>
          <a:xfrm>
            <a:off x="0" y="0"/>
            <a:ext cx="16509900" cy="26062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42A231-10D9-0B1F-2D7F-24CDFEAB1857}"/>
              </a:ext>
            </a:extLst>
          </p:cNvPr>
          <p:cNvSpPr txBox="1"/>
          <p:nvPr/>
        </p:nvSpPr>
        <p:spPr>
          <a:xfrm>
            <a:off x="1179094" y="701976"/>
            <a:ext cx="103136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>
                <a:solidFill>
                  <a:schemeClr val="bg1"/>
                </a:solidFill>
                <a:latin typeface="Montserrat" panose="00000500000000000000" pitchFamily="2" charset="0"/>
              </a:rPr>
              <a:t>About 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>
            <a:off x="0" y="0"/>
            <a:ext cx="16509900" cy="2540100"/>
          </a:xfrm>
          <a:prstGeom prst="rect">
            <a:avLst/>
          </a:prstGeom>
          <a:solidFill>
            <a:srgbClr val="FDA70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venir"/>
              <a:buNone/>
            </a:pPr>
            <a:endParaRPr sz="48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1" name="Google Shape;91;p4"/>
          <p:cNvSpPr txBox="1"/>
          <p:nvPr/>
        </p:nvSpPr>
        <p:spPr>
          <a:xfrm>
            <a:off x="1811242" y="10797586"/>
            <a:ext cx="2043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500"/>
              <a:buFont typeface="Montserrat"/>
              <a:buNone/>
            </a:pPr>
            <a:r>
              <a:rPr lang="en-US" sz="2500" b="1" i="0" u="sng" strike="noStrike" cap="none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4"/>
          <p:cNvSpPr txBox="1"/>
          <p:nvPr/>
        </p:nvSpPr>
        <p:spPr>
          <a:xfrm>
            <a:off x="1811242" y="10797586"/>
            <a:ext cx="2043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500"/>
              <a:buFont typeface="Montserrat"/>
              <a:buNone/>
            </a:pPr>
            <a:r>
              <a:rPr lang="en-US" sz="2500" b="1" i="0" u="sng" strike="noStrike" cap="none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4"/>
          <p:cNvSpPr txBox="1"/>
          <p:nvPr/>
        </p:nvSpPr>
        <p:spPr>
          <a:xfrm>
            <a:off x="843349" y="3175300"/>
            <a:ext cx="22955113" cy="983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endParaRPr lang="en-GB" sz="4400" dirty="0">
              <a:latin typeface="Montserrat" panose="00000500000000000000" pitchFamily="2" charset="0"/>
            </a:endParaRPr>
          </a:p>
          <a:p>
            <a:r>
              <a:rPr lang="en-GB" sz="4400" dirty="0">
                <a:latin typeface="Montserrat" panose="00000500000000000000" pitchFamily="2" charset="0"/>
              </a:rPr>
              <a:t>Tech allows me to express the many facets of my character which includes creativity, analytical, adaptability, attention to detail,  a team player, curiosity, and the ability to work under pressure.</a:t>
            </a:r>
          </a:p>
          <a:p>
            <a:endParaRPr lang="en-GB" sz="4000" dirty="0">
              <a:latin typeface="Montserrat" panose="00000500000000000000" pitchFamily="2" charset="0"/>
            </a:endParaRPr>
          </a:p>
          <a:p>
            <a:pPr marL="1441450" marR="0" lvl="0" indent="-571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 panose="020B0604020202020204" pitchFamily="34" charset="0"/>
              <a:buChar char="•"/>
            </a:pPr>
            <a:r>
              <a:rPr lang="en-GB" sz="44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 enjoy </a:t>
            </a:r>
          </a:p>
          <a:p>
            <a:pPr marL="869950" lvl="3">
              <a:lnSpc>
                <a:spcPct val="115000"/>
              </a:lnSpc>
              <a:buClr>
                <a:schemeClr val="dk1"/>
              </a:buClr>
              <a:buSzPts val="4300"/>
            </a:pPr>
            <a:r>
              <a:rPr lang="en-GB" sz="4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    - </a:t>
            </a:r>
            <a:r>
              <a:rPr lang="en-GB" sz="44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solving problems</a:t>
            </a:r>
          </a:p>
          <a:p>
            <a:pPr marL="869950" lvl="3">
              <a:lnSpc>
                <a:spcPct val="115000"/>
              </a:lnSpc>
              <a:buClr>
                <a:schemeClr val="dk1"/>
              </a:buClr>
              <a:buSzPts val="4300"/>
            </a:pPr>
            <a:r>
              <a:rPr lang="en-GB" sz="4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 - learning new skills</a:t>
            </a:r>
          </a:p>
          <a:p>
            <a:pPr marL="869950" lvl="3">
              <a:lnSpc>
                <a:spcPct val="115000"/>
              </a:lnSpc>
              <a:buClr>
                <a:schemeClr val="dk1"/>
              </a:buClr>
              <a:buSzPts val="4300"/>
            </a:pPr>
            <a:r>
              <a:rPr lang="en-GB" sz="4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 - continuous learning</a:t>
            </a:r>
          </a:p>
          <a:p>
            <a:pPr marL="869950" lvl="3">
              <a:lnSpc>
                <a:spcPct val="115000"/>
              </a:lnSpc>
              <a:buClr>
                <a:schemeClr val="dk1"/>
              </a:buClr>
              <a:buSzPts val="4300"/>
            </a:pPr>
            <a:r>
              <a:rPr lang="en-GB" sz="44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 </a:t>
            </a:r>
            <a:r>
              <a:rPr lang="en-GB" sz="4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 change</a:t>
            </a:r>
            <a:r>
              <a:rPr lang="en-GB" sz="44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marL="869950" lvl="3">
              <a:lnSpc>
                <a:spcPct val="115000"/>
              </a:lnSpc>
              <a:buClr>
                <a:schemeClr val="dk1"/>
              </a:buClr>
              <a:buSzPts val="4300"/>
            </a:pPr>
            <a:endParaRPr lang="en-GB" sz="44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441450" lvl="3" indent="-571500">
              <a:lnSpc>
                <a:spcPct val="115000"/>
              </a:lnSpc>
              <a:buClr>
                <a:schemeClr val="dk1"/>
              </a:buClr>
              <a:buSzPts val="4300"/>
              <a:buFont typeface="Arial" panose="020B0604020202020204" pitchFamily="34" charset="0"/>
              <a:buChar char="•"/>
            </a:pPr>
            <a:r>
              <a:rPr lang="en-GB" sz="4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 like wide variety of applications to which Tech is applied</a:t>
            </a:r>
          </a:p>
          <a:p>
            <a:pPr marL="1441450" lvl="3" indent="-571500">
              <a:lnSpc>
                <a:spcPct val="115000"/>
              </a:lnSpc>
              <a:buClr>
                <a:schemeClr val="dk1"/>
              </a:buClr>
              <a:buSzPts val="4300"/>
              <a:buFont typeface="Arial" panose="020B0604020202020204" pitchFamily="34" charset="0"/>
              <a:buChar char="•"/>
            </a:pPr>
            <a:r>
              <a:rPr lang="en-GB" sz="44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Employment	 opportunities</a:t>
            </a:r>
            <a:r>
              <a:rPr lang="en-GB" sz="48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</a:p>
          <a:p>
            <a:pPr marL="869950" lvl="3">
              <a:lnSpc>
                <a:spcPct val="115000"/>
              </a:lnSpc>
              <a:buClr>
                <a:schemeClr val="dk1"/>
              </a:buClr>
              <a:buSzPts val="4300"/>
            </a:pPr>
            <a:r>
              <a:rPr lang="en-GB" sz="54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lang="en-GB" sz="5400" dirty="0">
              <a:latin typeface="Montserrat" panose="00000500000000000000" pitchFamily="2" charset="0"/>
            </a:endParaRPr>
          </a:p>
          <a:p>
            <a:endParaRPr lang="en-GB" sz="5400" dirty="0">
              <a:latin typeface="Montserrat" panose="00000500000000000000" pitchFamily="2" charset="0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endParaRPr sz="43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endParaRPr sz="43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endParaRPr lang="en-GB" sz="43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endParaRPr sz="43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Content Placeholder 6">
            <a:extLst>
              <a:ext uri="{FF2B5EF4-FFF2-40B4-BE49-F238E27FC236}">
                <a16:creationId xmlns:a16="http://schemas.microsoft.com/office/drawing/2014/main" id="{6ACB3A45-5C56-310F-EB3E-9DD3840E38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99" r="9712"/>
          <a:stretch/>
        </p:blipFill>
        <p:spPr>
          <a:xfrm>
            <a:off x="0" y="0"/>
            <a:ext cx="16509900" cy="260627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0FFB68-A520-2B96-D44F-0E19D07B6FE8}"/>
              </a:ext>
            </a:extLst>
          </p:cNvPr>
          <p:cNvSpPr txBox="1"/>
          <p:nvPr/>
        </p:nvSpPr>
        <p:spPr>
          <a:xfrm>
            <a:off x="962526" y="701976"/>
            <a:ext cx="103136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>
                <a:solidFill>
                  <a:schemeClr val="bg1"/>
                </a:solidFill>
                <a:latin typeface="Montserrat" panose="00000500000000000000" pitchFamily="2" charset="0"/>
              </a:rPr>
              <a:t>Motivations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/>
          <p:nvPr/>
        </p:nvSpPr>
        <p:spPr>
          <a:xfrm>
            <a:off x="0" y="0"/>
            <a:ext cx="16509900" cy="2540100"/>
          </a:xfrm>
          <a:prstGeom prst="rect">
            <a:avLst/>
          </a:prstGeom>
          <a:solidFill>
            <a:srgbClr val="FDA70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venir"/>
              <a:buNone/>
            </a:pPr>
            <a:endParaRPr sz="48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1" name="Google Shape;101;p5"/>
          <p:cNvSpPr txBox="1"/>
          <p:nvPr/>
        </p:nvSpPr>
        <p:spPr>
          <a:xfrm>
            <a:off x="1811242" y="10797586"/>
            <a:ext cx="2043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500"/>
              <a:buFont typeface="Montserrat"/>
              <a:buNone/>
            </a:pPr>
            <a:r>
              <a:rPr lang="en-US" sz="2500" b="1" i="0" u="sng" strike="noStrike" cap="none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"/>
          <p:cNvSpPr txBox="1"/>
          <p:nvPr/>
        </p:nvSpPr>
        <p:spPr>
          <a:xfrm>
            <a:off x="1811242" y="10797586"/>
            <a:ext cx="2043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500"/>
              <a:buFont typeface="Montserrat"/>
              <a:buNone/>
            </a:pPr>
            <a:r>
              <a:rPr lang="en-US" sz="2500" b="1" i="0" u="sng" strike="noStrike" cap="none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5"/>
          <p:cNvSpPr txBox="1"/>
          <p:nvPr/>
        </p:nvSpPr>
        <p:spPr>
          <a:xfrm>
            <a:off x="-1" y="2539900"/>
            <a:ext cx="23671473" cy="1117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endParaRPr lang="en-US" sz="43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lang="en-US" sz="43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main </a:t>
            </a:r>
            <a:r>
              <a:rPr lang="en-US" sz="43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-US" sz="43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echnical skills learnt are :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lang="en-US" sz="43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endParaRPr lang="en-US" sz="43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lang="en-US" sz="43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 CSS        HTML</a:t>
            </a:r>
            <a:r>
              <a:rPr lang="en-US" sz="43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5     Bootstrap </a:t>
            </a:r>
            <a:r>
              <a:rPr lang="en-US" sz="43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3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JavaScript  React     Nodejs         JSX	       VSC</a:t>
            </a:r>
            <a:endParaRPr lang="en-US" sz="43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endParaRPr lang="en-US" sz="43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lang="en-US" sz="43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																			    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endParaRPr lang="en-US" sz="43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lang="en-US" sz="43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				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lang="en-US" sz="43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										 			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lang="en-US" sz="36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lang="en-US" sz="36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 enjoyed using React due the fact it facilitates fast development of applications and attractive GUIs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endParaRPr lang="en-US" sz="43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endParaRPr lang="en-US" sz="36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lang="en-US" sz="43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											</a:t>
            </a:r>
            <a:endParaRPr sz="43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endParaRPr sz="43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endParaRPr sz="43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endParaRPr sz="43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 descr="A logo of a html website&#10;&#10;Description automatically generated">
            <a:extLst>
              <a:ext uri="{FF2B5EF4-FFF2-40B4-BE49-F238E27FC236}">
                <a16:creationId xmlns:a16="http://schemas.microsoft.com/office/drawing/2014/main" id="{A19D8600-9FF4-362F-1B85-A8019EF57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182" y="6191249"/>
            <a:ext cx="1943100" cy="1828800"/>
          </a:xfrm>
          <a:prstGeom prst="rect">
            <a:avLst/>
          </a:prstGeom>
        </p:spPr>
      </p:pic>
      <p:pic>
        <p:nvPicPr>
          <p:cNvPr id="1026" name="Picture 2" descr="Css 3 ">
            <a:extLst>
              <a:ext uri="{FF2B5EF4-FFF2-40B4-BE49-F238E27FC236}">
                <a16:creationId xmlns:a16="http://schemas.microsoft.com/office/drawing/2014/main" id="{81B88AF1-2040-425D-4AD2-BBA1AE099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82" y="6299150"/>
            <a:ext cx="219743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D32853-D591-3F44-5CFD-80A715CF5E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1012" y="6386038"/>
            <a:ext cx="1688935" cy="1655023"/>
          </a:xfrm>
          <a:prstGeom prst="rect">
            <a:avLst/>
          </a:prstGeom>
        </p:spPr>
      </p:pic>
      <p:pic>
        <p:nvPicPr>
          <p:cNvPr id="7" name="Picture 6" descr="A blue and white symbol&#10;&#10;Description automatically generated">
            <a:extLst>
              <a:ext uri="{FF2B5EF4-FFF2-40B4-BE49-F238E27FC236}">
                <a16:creationId xmlns:a16="http://schemas.microsoft.com/office/drawing/2014/main" id="{A9B2C458-AFD9-69C5-0465-9B618C0CEC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24217" y="5918471"/>
            <a:ext cx="2379244" cy="2136199"/>
          </a:xfrm>
          <a:prstGeom prst="rect">
            <a:avLst/>
          </a:prstGeom>
        </p:spPr>
      </p:pic>
      <p:pic>
        <p:nvPicPr>
          <p:cNvPr id="13" name="Picture 12" descr="A green hexagon with white text&#10;&#10;Description automatically generated">
            <a:extLst>
              <a:ext uri="{FF2B5EF4-FFF2-40B4-BE49-F238E27FC236}">
                <a16:creationId xmlns:a16="http://schemas.microsoft.com/office/drawing/2014/main" id="{2852484F-BFA6-3BC8-DA2B-B52A2A39E7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182251" y="6191249"/>
            <a:ext cx="1962150" cy="2324100"/>
          </a:xfrm>
          <a:prstGeom prst="rect">
            <a:avLst/>
          </a:prstGeom>
        </p:spPr>
      </p:pic>
      <p:pic>
        <p:nvPicPr>
          <p:cNvPr id="15" name="Picture 14" descr="A purple and white logo&#10;&#10;Description automatically generated">
            <a:extLst>
              <a:ext uri="{FF2B5EF4-FFF2-40B4-BE49-F238E27FC236}">
                <a16:creationId xmlns:a16="http://schemas.microsoft.com/office/drawing/2014/main" id="{7B2E5AB5-D730-0C5B-B8FE-708AE31E2F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81318" y="6108649"/>
            <a:ext cx="2066925" cy="2209800"/>
          </a:xfrm>
          <a:prstGeom prst="rect">
            <a:avLst/>
          </a:prstGeom>
        </p:spPr>
      </p:pic>
      <p:pic>
        <p:nvPicPr>
          <p:cNvPr id="2" name="Content Placeholder 6">
            <a:extLst>
              <a:ext uri="{FF2B5EF4-FFF2-40B4-BE49-F238E27FC236}">
                <a16:creationId xmlns:a16="http://schemas.microsoft.com/office/drawing/2014/main" id="{3E6706F7-A275-D0B7-166C-27F142EC38B6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399" r="9712"/>
          <a:stretch/>
        </p:blipFill>
        <p:spPr>
          <a:xfrm>
            <a:off x="0" y="0"/>
            <a:ext cx="16509900" cy="260627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2DD192-A23E-DD51-9987-7716E9D89AB9}"/>
              </a:ext>
            </a:extLst>
          </p:cNvPr>
          <p:cNvSpPr txBox="1"/>
          <p:nvPr/>
        </p:nvSpPr>
        <p:spPr>
          <a:xfrm>
            <a:off x="962526" y="701976"/>
            <a:ext cx="103136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>
                <a:solidFill>
                  <a:schemeClr val="bg1"/>
                </a:solidFill>
                <a:latin typeface="Montserrat" panose="00000500000000000000" pitchFamily="2" charset="0"/>
              </a:rPr>
              <a:t>The Bootcamp</a:t>
            </a:r>
          </a:p>
        </p:txBody>
      </p:sp>
      <p:pic>
        <p:nvPicPr>
          <p:cNvPr id="8" name="Picture 7" descr="A black and white sign with letters in a black frame&#10;&#10;Description automatically generated">
            <a:extLst>
              <a:ext uri="{FF2B5EF4-FFF2-40B4-BE49-F238E27FC236}">
                <a16:creationId xmlns:a16="http://schemas.microsoft.com/office/drawing/2014/main" id="{3EEF69DF-1603-A8DD-1E3B-952275B126E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993286" y="6191249"/>
            <a:ext cx="1943100" cy="1828800"/>
          </a:xfrm>
          <a:prstGeom prst="rect">
            <a:avLst/>
          </a:prstGeom>
        </p:spPr>
      </p:pic>
      <p:pic>
        <p:nvPicPr>
          <p:cNvPr id="6" name="Picture 5" descr="A blue ribbon with a cross&#10;&#10;Description automatically generated">
            <a:extLst>
              <a:ext uri="{FF2B5EF4-FFF2-40B4-BE49-F238E27FC236}">
                <a16:creationId xmlns:a16="http://schemas.microsoft.com/office/drawing/2014/main" id="{5739FF32-7D59-0DA5-8D75-30D5A1CECC1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816948" y="6500484"/>
            <a:ext cx="1688936" cy="12103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"/>
          <p:cNvSpPr txBox="1"/>
          <p:nvPr/>
        </p:nvSpPr>
        <p:spPr>
          <a:xfrm>
            <a:off x="1811242" y="10797586"/>
            <a:ext cx="2043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500"/>
              <a:buFont typeface="Montserrat"/>
              <a:buNone/>
            </a:pPr>
            <a:r>
              <a:rPr lang="en-US" sz="2500" b="1" i="0" u="sng" strike="noStrike" cap="none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6"/>
          <p:cNvSpPr txBox="1"/>
          <p:nvPr/>
        </p:nvSpPr>
        <p:spPr>
          <a:xfrm>
            <a:off x="1811242" y="10797586"/>
            <a:ext cx="2043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500"/>
              <a:buFont typeface="Montserrat"/>
              <a:buNone/>
            </a:pPr>
            <a:r>
              <a:rPr lang="en-US" sz="2500" b="1" i="0" u="sng" strike="noStrike" cap="none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6"/>
          <p:cNvSpPr txBox="1"/>
          <p:nvPr/>
        </p:nvSpPr>
        <p:spPr>
          <a:xfrm>
            <a:off x="1" y="1467853"/>
            <a:ext cx="24326712" cy="11839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endParaRPr lang="en-GB" sz="43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endParaRPr lang="en-GB" sz="3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lang="en-GB" sz="3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Task  Management App can be used by anyone for managing their everyday tasks and it was developed using  the following languages, environments and file types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endParaRPr lang="en-GB" sz="44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endParaRPr lang="en-GB" sz="36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endParaRPr lang="en-GB" sz="32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endParaRPr lang="en-GB" sz="2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endParaRPr lang="en-GB" sz="2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lang="en-GB" sz="2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Node.js  is a runtime environment which facilitates synchronous methods </a:t>
            </a:r>
            <a:r>
              <a:rPr lang="en-GB" sz="2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storage, deletion, retrieval and editing for task data management in its file system (fs),  which is written in JavaScript and acts as the virtual server.</a:t>
            </a:r>
          </a:p>
          <a:p>
            <a:pPr marL="457200" lvl="0">
              <a:lnSpc>
                <a:spcPct val="115000"/>
              </a:lnSpc>
              <a:buSzPts val="4300"/>
            </a:pPr>
            <a:endParaRPr lang="en-GB" sz="2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>
              <a:lnSpc>
                <a:spcPct val="115000"/>
              </a:lnSpc>
              <a:buSzPts val="4300"/>
            </a:pPr>
            <a:r>
              <a:rPr lang="en-GB" sz="2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HTML 5(Hyper Text Markup Language)</a:t>
            </a:r>
            <a:r>
              <a:rPr lang="en-GB" sz="2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is used as the GUI for user input, delete, retrieve, and edit task data.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endParaRPr lang="en-GB" sz="2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lang="en-GB" sz="2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CSS </a:t>
            </a:r>
            <a:r>
              <a:rPr lang="en-GB" sz="2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for  styling the GUI .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endParaRPr lang="en-GB" sz="2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lang="en-GB" sz="2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JavaScript </a:t>
            </a:r>
            <a:r>
              <a:rPr lang="en-GB" sz="2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 capture user data from the GUI  and send it to Node.js file system 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lang="en-GB" sz="2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 storage , deletion, editing and retrieval of task data.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endParaRPr lang="en-GB" sz="2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lang="en-GB" sz="2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Json </a:t>
            </a:r>
            <a:r>
              <a:rPr lang="en-GB" sz="2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file format in which the task data is stored in a json file.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endParaRPr lang="en-GB" sz="2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lang="en-GB" sz="2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Visual Studio Code </a:t>
            </a:r>
            <a:r>
              <a:rPr lang="en-GB" sz="2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 code development, execution and testing app.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endParaRPr lang="en-GB" sz="44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endParaRPr lang="en-GB" sz="43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>
              <a:lnSpc>
                <a:spcPct val="115000"/>
              </a:lnSpc>
              <a:buSzPts val="4300"/>
            </a:pPr>
            <a:endParaRPr lang="en-GB" sz="4300" b="1" dirty="0">
              <a:solidFill>
                <a:schemeClr val="dk1"/>
              </a:solidFill>
              <a:latin typeface="Montserrat"/>
              <a:sym typeface="Montserrat"/>
            </a:endParaRPr>
          </a:p>
          <a:p>
            <a:pPr marL="457200">
              <a:lnSpc>
                <a:spcPct val="115000"/>
              </a:lnSpc>
              <a:buSzPts val="4300"/>
            </a:pPr>
            <a:endParaRPr lang="en-GB" sz="4300" b="1" dirty="0">
              <a:solidFill>
                <a:schemeClr val="dk1"/>
              </a:solidFill>
              <a:latin typeface="Montserrat"/>
              <a:sym typeface="Montserrat"/>
            </a:endParaRPr>
          </a:p>
          <a:p>
            <a:pPr marL="457200">
              <a:lnSpc>
                <a:spcPct val="115000"/>
              </a:lnSpc>
              <a:buSzPts val="4300"/>
            </a:pPr>
            <a:endParaRPr lang="en-GB" sz="4400" b="0" dirty="0"/>
          </a:p>
          <a:p>
            <a:pPr marL="457200">
              <a:lnSpc>
                <a:spcPct val="115000"/>
              </a:lnSpc>
              <a:buSzPts val="4300"/>
            </a:pPr>
            <a:endParaRPr lang="en-GB" sz="4400" b="0" dirty="0"/>
          </a:p>
          <a:p>
            <a:pPr marL="457200">
              <a:lnSpc>
                <a:spcPct val="115000"/>
              </a:lnSpc>
              <a:buSzPts val="4300"/>
            </a:pPr>
            <a:endParaRPr lang="en-GB" sz="4400" dirty="0"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endParaRPr lang="en-GB" sz="43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endParaRPr lang="en-GB" sz="43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endParaRPr lang="en-GB" sz="43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endParaRPr lang="en-GB" sz="43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endParaRPr sz="43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endParaRPr sz="43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endParaRPr sz="43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endParaRPr sz="43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F319D4-40B1-F2C2-0297-4C0305944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6832" y="4606234"/>
            <a:ext cx="1688935" cy="1393154"/>
          </a:xfrm>
          <a:prstGeom prst="rect">
            <a:avLst/>
          </a:prstGeom>
        </p:spPr>
      </p:pic>
      <p:pic>
        <p:nvPicPr>
          <p:cNvPr id="3" name="Picture 2" descr="A logo of a html website&#10;&#10;Description automatically generated">
            <a:extLst>
              <a:ext uri="{FF2B5EF4-FFF2-40B4-BE49-F238E27FC236}">
                <a16:creationId xmlns:a16="http://schemas.microsoft.com/office/drawing/2014/main" id="{EFE96D59-BB41-4864-76EB-15217FEC5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2455" y="4301291"/>
            <a:ext cx="1943100" cy="1828800"/>
          </a:xfrm>
          <a:prstGeom prst="rect">
            <a:avLst/>
          </a:prstGeom>
        </p:spPr>
      </p:pic>
      <p:pic>
        <p:nvPicPr>
          <p:cNvPr id="4" name="Picture 3" descr="A green hexagon with white text&#10;&#10;Description automatically generated">
            <a:extLst>
              <a:ext uri="{FF2B5EF4-FFF2-40B4-BE49-F238E27FC236}">
                <a16:creationId xmlns:a16="http://schemas.microsoft.com/office/drawing/2014/main" id="{D5362DB1-1B7F-9236-272C-4D368D5913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236" y="4479823"/>
            <a:ext cx="1656011" cy="1857722"/>
          </a:xfrm>
          <a:prstGeom prst="rect">
            <a:avLst/>
          </a:prstGeom>
        </p:spPr>
      </p:pic>
      <p:pic>
        <p:nvPicPr>
          <p:cNvPr id="5" name="Picture 2" descr="Css 3 ">
            <a:extLst>
              <a:ext uri="{FF2B5EF4-FFF2-40B4-BE49-F238E27FC236}">
                <a16:creationId xmlns:a16="http://schemas.microsoft.com/office/drawing/2014/main" id="{AFBCB420-4ADD-B71B-5687-641AC5B20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794" y="4337849"/>
            <a:ext cx="219743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369F52F2-0A5F-12E2-FE67-2805B9F841E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399" r="9712"/>
          <a:stretch/>
        </p:blipFill>
        <p:spPr>
          <a:xfrm>
            <a:off x="0" y="0"/>
            <a:ext cx="16509900" cy="26062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D4BEFFA-2EF1-A8B9-05AB-608983B3F758}"/>
              </a:ext>
            </a:extLst>
          </p:cNvPr>
          <p:cNvSpPr txBox="1"/>
          <p:nvPr/>
        </p:nvSpPr>
        <p:spPr>
          <a:xfrm>
            <a:off x="962525" y="701976"/>
            <a:ext cx="151116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>
                <a:solidFill>
                  <a:schemeClr val="bg1"/>
                </a:solidFill>
                <a:latin typeface="Montserrat" panose="00000500000000000000" pitchFamily="2" charset="0"/>
              </a:rPr>
              <a:t>Task Management App</a:t>
            </a:r>
          </a:p>
        </p:txBody>
      </p:sp>
      <p:pic>
        <p:nvPicPr>
          <p:cNvPr id="9" name="Picture 8" descr="A blue and white logo&#10;&#10;Description automatically generated">
            <a:extLst>
              <a:ext uri="{FF2B5EF4-FFF2-40B4-BE49-F238E27FC236}">
                <a16:creationId xmlns:a16="http://schemas.microsoft.com/office/drawing/2014/main" id="{4E5D175E-85DE-9767-6C59-10CD9A4A3C1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538350" y="4170588"/>
            <a:ext cx="1943100" cy="1828800"/>
          </a:xfrm>
          <a:prstGeom prst="rect">
            <a:avLst/>
          </a:prstGeom>
        </p:spPr>
      </p:pic>
      <p:pic>
        <p:nvPicPr>
          <p:cNvPr id="12" name="Picture 11" descr="A blue ribbon with a cross&#10;&#10;Description automatically generated">
            <a:extLst>
              <a:ext uri="{FF2B5EF4-FFF2-40B4-BE49-F238E27FC236}">
                <a16:creationId xmlns:a16="http://schemas.microsoft.com/office/drawing/2014/main" id="{803B441A-A11A-5985-4E0A-759EE4BF763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404246" y="4479823"/>
            <a:ext cx="1688936" cy="12103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/>
        </p:nvSpPr>
        <p:spPr>
          <a:xfrm>
            <a:off x="843349" y="768350"/>
            <a:ext cx="16509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9144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Montserrat SemiBold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1811242" y="10797586"/>
            <a:ext cx="2043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500"/>
              <a:buFont typeface="Montserrat"/>
              <a:buNone/>
            </a:pPr>
            <a:r>
              <a:rPr lang="en-US" sz="2500" b="1" i="0" u="sng" strike="noStrike" cap="none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1811242" y="10797586"/>
            <a:ext cx="2043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500"/>
              <a:buFont typeface="Montserrat"/>
              <a:buNone/>
            </a:pPr>
            <a:r>
              <a:rPr lang="en-US" sz="2500" b="1" i="0" u="sng" strike="noStrike" cap="none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7531769" y="3308450"/>
            <a:ext cx="20051905" cy="1359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endParaRPr sz="43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54274BE3-5330-D59F-CE2F-310BF45CDA33}"/>
              </a:ext>
            </a:extLst>
          </p:cNvPr>
          <p:cNvSpPr txBox="1">
            <a:spLocks/>
          </p:cNvSpPr>
          <p:nvPr/>
        </p:nvSpPr>
        <p:spPr>
          <a:xfrm>
            <a:off x="402049" y="8590725"/>
            <a:ext cx="4244143" cy="4764642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3600" b="1" dirty="0">
                <a:latin typeface="Montserrat" panose="00000500000000000000" pitchFamily="2" charset="0"/>
              </a:rPr>
              <a:t>User Input:</a:t>
            </a:r>
          </a:p>
          <a:p>
            <a:pPr lvl="1"/>
            <a:endParaRPr lang="en-GB" sz="3600" b="1" dirty="0">
              <a:latin typeface="Montserrat" panose="00000500000000000000" pitchFamily="2" charset="0"/>
            </a:endParaRPr>
          </a:p>
          <a:p>
            <a:pPr lvl="1"/>
            <a:r>
              <a:rPr lang="en-GB" sz="3600" dirty="0">
                <a:latin typeface="Montserrat" panose="00000500000000000000" pitchFamily="2" charset="0"/>
              </a:rPr>
              <a:t>Start Date</a:t>
            </a:r>
          </a:p>
          <a:p>
            <a:pPr lvl="1"/>
            <a:r>
              <a:rPr lang="en-GB" sz="3600" dirty="0">
                <a:latin typeface="Montserrat" panose="00000500000000000000" pitchFamily="2" charset="0"/>
              </a:rPr>
              <a:t>Deadline Date</a:t>
            </a:r>
          </a:p>
          <a:p>
            <a:pPr lvl="1"/>
            <a:r>
              <a:rPr lang="en-GB" sz="3600" dirty="0">
                <a:latin typeface="Montserrat" panose="00000500000000000000" pitchFamily="2" charset="0"/>
              </a:rPr>
              <a:t>Task Title</a:t>
            </a:r>
          </a:p>
          <a:p>
            <a:pPr lvl="1"/>
            <a:r>
              <a:rPr lang="en-GB" sz="3600" dirty="0">
                <a:latin typeface="Montserrat" panose="00000500000000000000" pitchFamily="2" charset="0"/>
              </a:rPr>
              <a:t>Task Details</a:t>
            </a:r>
          </a:p>
          <a:p>
            <a:pPr lvl="1"/>
            <a:r>
              <a:rPr lang="en-GB" sz="3600" b="1" i="1" dirty="0">
                <a:latin typeface="Montserrat" panose="00000500000000000000" pitchFamily="2" charset="0"/>
              </a:rPr>
              <a:t>Priority Status</a:t>
            </a:r>
          </a:p>
          <a:p>
            <a:pPr lvl="1"/>
            <a:r>
              <a:rPr lang="en-GB" sz="3600" b="1" i="1" dirty="0">
                <a:latin typeface="Montserrat" panose="00000500000000000000" pitchFamily="2" charset="0"/>
              </a:rPr>
              <a:t>Task Status</a:t>
            </a:r>
          </a:p>
          <a:p>
            <a:pPr lvl="1"/>
            <a:r>
              <a:rPr lang="en-GB" dirty="0"/>
              <a:t>					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89F196F-6F55-63DE-1636-95B4BB912748}"/>
              </a:ext>
            </a:extLst>
          </p:cNvPr>
          <p:cNvSpPr txBox="1">
            <a:spLocks/>
          </p:cNvSpPr>
          <p:nvPr/>
        </p:nvSpPr>
        <p:spPr>
          <a:xfrm>
            <a:off x="5466396" y="8590725"/>
            <a:ext cx="3205048" cy="3113371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3600" b="1" dirty="0">
                <a:latin typeface="Montserrat" panose="00000500000000000000" pitchFamily="2" charset="0"/>
              </a:rPr>
              <a:t>Task Status:</a:t>
            </a:r>
          </a:p>
          <a:p>
            <a:pPr lvl="1"/>
            <a:endParaRPr lang="en-GB" sz="3600" b="1" dirty="0">
              <a:latin typeface="Montserrat" panose="00000500000000000000" pitchFamily="2" charset="0"/>
            </a:endParaRPr>
          </a:p>
          <a:p>
            <a:pPr lvl="1"/>
            <a:r>
              <a:rPr lang="en-GB" sz="3600" dirty="0">
                <a:latin typeface="Montserrat" panose="00000500000000000000" pitchFamily="2" charset="0"/>
              </a:rPr>
              <a:t>Not Started</a:t>
            </a:r>
          </a:p>
          <a:p>
            <a:pPr lvl="1"/>
            <a:r>
              <a:rPr lang="en-GB" sz="3600" dirty="0">
                <a:latin typeface="Montserrat" panose="00000500000000000000" pitchFamily="2" charset="0"/>
              </a:rPr>
              <a:t>In Progress</a:t>
            </a:r>
          </a:p>
          <a:p>
            <a:pPr lvl="1"/>
            <a:r>
              <a:rPr lang="en-GB" sz="3600" dirty="0">
                <a:latin typeface="Montserrat" panose="00000500000000000000" pitchFamily="2" charset="0"/>
              </a:rPr>
              <a:t>Completed</a:t>
            </a:r>
          </a:p>
          <a:p>
            <a:pPr lvl="1"/>
            <a:r>
              <a:rPr lang="en-GB" dirty="0"/>
              <a:t>					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D4253734-3021-A35A-6C3B-FCA57A60260A}"/>
              </a:ext>
            </a:extLst>
          </p:cNvPr>
          <p:cNvSpPr txBox="1">
            <a:spLocks/>
          </p:cNvSpPr>
          <p:nvPr/>
        </p:nvSpPr>
        <p:spPr>
          <a:xfrm>
            <a:off x="5484290" y="5125275"/>
            <a:ext cx="3614009" cy="2581409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4300" b="1" dirty="0">
                <a:latin typeface="Montserrat" panose="00000500000000000000" pitchFamily="2" charset="0"/>
              </a:rPr>
              <a:t>Priority Status:</a:t>
            </a:r>
            <a:endParaRPr lang="en-GB" sz="4300" b="1" dirty="0"/>
          </a:p>
          <a:p>
            <a:pPr lvl="1"/>
            <a:endParaRPr lang="en-GB" sz="4300" b="1" dirty="0">
              <a:latin typeface="Montserrat" panose="00000500000000000000" pitchFamily="2" charset="0"/>
            </a:endParaRPr>
          </a:p>
          <a:p>
            <a:pPr lvl="1"/>
            <a:r>
              <a:rPr lang="en-GB" sz="4300" dirty="0">
                <a:latin typeface="Montserrat" panose="00000500000000000000" pitchFamily="2" charset="0"/>
              </a:rPr>
              <a:t>Low Priority</a:t>
            </a:r>
          </a:p>
          <a:p>
            <a:pPr lvl="1"/>
            <a:r>
              <a:rPr lang="en-GB" sz="4300" dirty="0">
                <a:latin typeface="Montserrat" panose="00000500000000000000" pitchFamily="2" charset="0"/>
              </a:rPr>
              <a:t>Medium Priority</a:t>
            </a:r>
          </a:p>
          <a:p>
            <a:pPr lvl="1"/>
            <a:r>
              <a:rPr lang="en-GB" sz="4300" dirty="0">
                <a:latin typeface="Montserrat" panose="00000500000000000000" pitchFamily="2" charset="0"/>
              </a:rPr>
              <a:t>High Priority </a:t>
            </a:r>
          </a:p>
          <a:p>
            <a:pPr lvl="1"/>
            <a:r>
              <a:rPr lang="en-GB" dirty="0"/>
              <a:t>				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9B7D8E-F25C-D322-EDD5-28B62FC0726B}"/>
              </a:ext>
            </a:extLst>
          </p:cNvPr>
          <p:cNvSpPr txBox="1"/>
          <p:nvPr/>
        </p:nvSpPr>
        <p:spPr>
          <a:xfrm>
            <a:off x="0" y="2909377"/>
            <a:ext cx="23654084" cy="1512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  <a:buSzPts val="4300"/>
            </a:pPr>
            <a:r>
              <a:rPr lang="en-GB" sz="4000" dirty="0"/>
              <a:t>The key functionality  of this app is to allow a user to input a task into the app, save it to a Json file with additional functionalities for deleting, editing and finding a task</a:t>
            </a:r>
            <a:r>
              <a:rPr lang="en-GB" sz="4400" b="0" dirty="0"/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DA5AFF-2AFA-737B-BAD1-DD8A8EBAD2F0}"/>
              </a:ext>
            </a:extLst>
          </p:cNvPr>
          <p:cNvSpPr/>
          <p:nvPr/>
        </p:nvSpPr>
        <p:spPr>
          <a:xfrm>
            <a:off x="10130589" y="4859041"/>
            <a:ext cx="13523495" cy="83275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E96838-AE34-9348-1973-45394018B4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7346" y="5067324"/>
            <a:ext cx="13068296" cy="7946700"/>
          </a:xfrm>
          <a:prstGeom prst="rect">
            <a:avLst/>
          </a:prstGeom>
          <a:effectLst>
            <a:softEdge rad="0"/>
          </a:effectLst>
        </p:spPr>
      </p:pic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FF0439CC-0E7E-040E-7831-FC25DC75A205}"/>
              </a:ext>
            </a:extLst>
          </p:cNvPr>
          <p:cNvSpPr txBox="1">
            <a:spLocks/>
          </p:cNvSpPr>
          <p:nvPr/>
        </p:nvSpPr>
        <p:spPr>
          <a:xfrm>
            <a:off x="497934" y="4918403"/>
            <a:ext cx="3761245" cy="3672322"/>
          </a:xfrm>
          <a:prstGeom prst="rect">
            <a:avLst/>
          </a:prstGeom>
        </p:spPr>
        <p:txBody>
          <a:bodyPr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3900" b="1" dirty="0"/>
              <a:t>Task Functions:</a:t>
            </a:r>
          </a:p>
          <a:p>
            <a:pPr lvl="1"/>
            <a:r>
              <a:rPr lang="en-GB" sz="3600" dirty="0">
                <a:latin typeface="Montserrat" panose="00000500000000000000" pitchFamily="2" charset="0"/>
              </a:rPr>
              <a:t>Add </a:t>
            </a:r>
          </a:p>
          <a:p>
            <a:pPr lvl="1"/>
            <a:r>
              <a:rPr lang="en-GB" sz="3600" dirty="0">
                <a:latin typeface="Montserrat" panose="00000500000000000000" pitchFamily="2" charset="0"/>
              </a:rPr>
              <a:t>Delete </a:t>
            </a:r>
          </a:p>
          <a:p>
            <a:pPr lvl="1"/>
            <a:r>
              <a:rPr lang="en-GB" sz="3600" dirty="0">
                <a:latin typeface="Montserrat" panose="00000500000000000000" pitchFamily="2" charset="0"/>
              </a:rPr>
              <a:t>Update </a:t>
            </a:r>
          </a:p>
          <a:p>
            <a:pPr lvl="1"/>
            <a:r>
              <a:rPr lang="en-GB" sz="3600" dirty="0">
                <a:latin typeface="Montserrat" panose="00000500000000000000" pitchFamily="2" charset="0"/>
              </a:rPr>
              <a:t>Store </a:t>
            </a:r>
          </a:p>
          <a:p>
            <a:pPr lvl="1"/>
            <a:r>
              <a:rPr lang="en-GB" sz="3600" dirty="0">
                <a:latin typeface="Montserrat" panose="00000500000000000000" pitchFamily="2" charset="0"/>
              </a:rPr>
              <a:t>Retrieve 				</a:t>
            </a:r>
          </a:p>
        </p:txBody>
      </p:sp>
      <p:pic>
        <p:nvPicPr>
          <p:cNvPr id="13" name="Content Placeholder 6">
            <a:extLst>
              <a:ext uri="{FF2B5EF4-FFF2-40B4-BE49-F238E27FC236}">
                <a16:creationId xmlns:a16="http://schemas.microsoft.com/office/drawing/2014/main" id="{6DEB3D73-F0F1-FF44-7651-6A02EC0CB3F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99" r="9712"/>
          <a:stretch/>
        </p:blipFill>
        <p:spPr>
          <a:xfrm>
            <a:off x="0" y="0"/>
            <a:ext cx="16509900" cy="26062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1926D0B-37CA-6F60-7BC1-C33B95B89C06}"/>
              </a:ext>
            </a:extLst>
          </p:cNvPr>
          <p:cNvSpPr txBox="1"/>
          <p:nvPr/>
        </p:nvSpPr>
        <p:spPr>
          <a:xfrm>
            <a:off x="402049" y="701976"/>
            <a:ext cx="161078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b="1" dirty="0">
                <a:solidFill>
                  <a:schemeClr val="bg1"/>
                </a:solidFill>
                <a:latin typeface="Montserrat" panose="00000500000000000000" pitchFamily="2" charset="0"/>
              </a:rPr>
              <a:t>Project Requirements and Functions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 txBox="1"/>
          <p:nvPr/>
        </p:nvSpPr>
        <p:spPr>
          <a:xfrm>
            <a:off x="1811242" y="10797586"/>
            <a:ext cx="2043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500"/>
              <a:buFont typeface="Montserrat"/>
              <a:buNone/>
            </a:pPr>
            <a:r>
              <a:rPr lang="en-US" sz="2500" b="1" i="0" u="sng" strike="noStrike" cap="none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1811242" y="10797586"/>
            <a:ext cx="2043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500"/>
              <a:buFont typeface="Montserrat"/>
              <a:buNone/>
            </a:pPr>
            <a:r>
              <a:rPr lang="en-US" sz="2500" b="1" i="0" u="sng" strike="noStrike" cap="none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843350" y="3175300"/>
            <a:ext cx="20553610" cy="103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endParaRPr lang="en-US" sz="43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  <a:hlinkClick r:id="rId4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endParaRPr lang="en-US" sz="43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  <a:hlinkClick r:id="rId4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lang="en-US" sz="43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</a:t>
            </a:r>
            <a:r>
              <a:rPr lang="en-US" sz="43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www.loom.com</a:t>
            </a:r>
            <a:r>
              <a:rPr lang="en-US" sz="43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/share/</a:t>
            </a:r>
            <a:r>
              <a:rPr lang="en-US" sz="43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503ddf812bc14a5dab7a10eb3a5f748a?sid</a:t>
            </a:r>
            <a:r>
              <a:rPr lang="en-US" sz="43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=</a:t>
            </a:r>
            <a:r>
              <a:rPr lang="en-US" sz="43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34f30a8e</a:t>
            </a:r>
            <a:r>
              <a:rPr lang="en-US" sz="43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-</a:t>
            </a:r>
            <a:r>
              <a:rPr lang="en-US" sz="43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65bf</a:t>
            </a:r>
            <a:r>
              <a:rPr lang="en-US" sz="43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-4146-</a:t>
            </a:r>
            <a:r>
              <a:rPr lang="en-US" sz="43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bdad</a:t>
            </a:r>
            <a:r>
              <a:rPr lang="en-US" sz="43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-</a:t>
            </a:r>
            <a:r>
              <a:rPr lang="en-US" sz="43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257b2fc5758e</a:t>
            </a:r>
            <a:endParaRPr lang="en-US" sz="43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endParaRPr sz="43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Content Placeholder 6">
            <a:extLst>
              <a:ext uri="{FF2B5EF4-FFF2-40B4-BE49-F238E27FC236}">
                <a16:creationId xmlns:a16="http://schemas.microsoft.com/office/drawing/2014/main" id="{54BB1547-54B1-AD37-A966-3722C277EDA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99" r="9712"/>
          <a:stretch/>
        </p:blipFill>
        <p:spPr>
          <a:xfrm>
            <a:off x="0" y="0"/>
            <a:ext cx="16509900" cy="260627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ED800A-1C1D-630A-D68F-22CF98DB3783}"/>
              </a:ext>
            </a:extLst>
          </p:cNvPr>
          <p:cNvSpPr txBox="1"/>
          <p:nvPr/>
        </p:nvSpPr>
        <p:spPr>
          <a:xfrm>
            <a:off x="962526" y="701976"/>
            <a:ext cx="103136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>
                <a:solidFill>
                  <a:schemeClr val="bg1"/>
                </a:solidFill>
                <a:latin typeface="Montserrat" panose="00000500000000000000" pitchFamily="2" charset="0"/>
              </a:rPr>
              <a:t>Project Demo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/>
          <p:nvPr/>
        </p:nvSpPr>
        <p:spPr>
          <a:xfrm>
            <a:off x="1811242" y="10797586"/>
            <a:ext cx="2043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500"/>
              <a:buFont typeface="Montserrat"/>
              <a:buNone/>
            </a:pPr>
            <a:r>
              <a:rPr lang="en-US" sz="2500" b="1" i="0" u="sng" strike="noStrike" cap="none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9"/>
          <p:cNvSpPr txBox="1"/>
          <p:nvPr/>
        </p:nvSpPr>
        <p:spPr>
          <a:xfrm>
            <a:off x="1811242" y="10797586"/>
            <a:ext cx="2043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500"/>
              <a:buFont typeface="Montserrat"/>
              <a:buNone/>
            </a:pPr>
            <a:r>
              <a:rPr lang="en-US" sz="2500" b="1" i="0" u="sng" strike="noStrike" cap="none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9"/>
          <p:cNvSpPr txBox="1"/>
          <p:nvPr/>
        </p:nvSpPr>
        <p:spPr>
          <a:xfrm>
            <a:off x="385009" y="3175300"/>
            <a:ext cx="23485644" cy="103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endParaRPr sz="43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>
              <a:lnSpc>
                <a:spcPct val="115000"/>
              </a:lnSpc>
              <a:buSzPts val="4300"/>
            </a:pPr>
            <a:r>
              <a:rPr lang="en-US" sz="4000" dirty="0">
                <a:solidFill>
                  <a:schemeClr val="dk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I have learnt how to quickly grasp the concept of a computer language for swift development of  applications.</a:t>
            </a:r>
          </a:p>
          <a:p>
            <a:pPr marL="457200">
              <a:lnSpc>
                <a:spcPct val="115000"/>
              </a:lnSpc>
              <a:buSzPts val="4300"/>
            </a:pPr>
            <a:endParaRPr lang="en-US" sz="400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>
              <a:lnSpc>
                <a:spcPct val="115000"/>
              </a:lnSpc>
              <a:buSzPts val="4300"/>
            </a:pPr>
            <a:r>
              <a:rPr lang="en-US" sz="400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lang="en-US" sz="4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r>
              <a:rPr lang="en-US" sz="400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ootcamp has opened my appetite for continuous development and improved my knowledge in some areas and in others I have acquired new knowledge.</a:t>
            </a:r>
            <a:endParaRPr lang="en-GB" sz="4000" dirty="0">
              <a:latin typeface="Montserrat" panose="00000500000000000000" pitchFamily="2" charset="0"/>
            </a:endParaRPr>
          </a:p>
          <a:p>
            <a:pPr marL="457200">
              <a:lnSpc>
                <a:spcPct val="115000"/>
              </a:lnSpc>
              <a:buSzPts val="4300"/>
            </a:pPr>
            <a:endParaRPr lang="en-US" sz="4000" dirty="0">
              <a:solidFill>
                <a:schemeClr val="dk1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marL="457200">
              <a:lnSpc>
                <a:spcPct val="115000"/>
              </a:lnSpc>
              <a:buSzPts val="4300"/>
            </a:pPr>
            <a:r>
              <a:rPr lang="en-US" sz="4000" dirty="0">
                <a:solidFill>
                  <a:schemeClr val="dk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The next step is to find employment and continue improving my skills</a:t>
            </a:r>
          </a:p>
          <a:p>
            <a:pPr marL="457200">
              <a:lnSpc>
                <a:spcPct val="115000"/>
              </a:lnSpc>
              <a:buSzPts val="4300"/>
            </a:pPr>
            <a:endParaRPr lang="en-US" sz="4000" b="1" dirty="0">
              <a:solidFill>
                <a:schemeClr val="dk1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marL="457200">
              <a:lnSpc>
                <a:spcPct val="115000"/>
              </a:lnSpc>
              <a:buSzPts val="4300"/>
            </a:pPr>
            <a:r>
              <a:rPr lang="en-GB" sz="4000" dirty="0">
                <a:latin typeface="Montserrat" panose="00000500000000000000" pitchFamily="2" charset="0"/>
              </a:rPr>
              <a:t>I am open to a wide area of fields in IT, but I do have a special interest in artificial intelligence and embedded software development.</a:t>
            </a:r>
          </a:p>
          <a:p>
            <a:pPr marL="457200">
              <a:lnSpc>
                <a:spcPct val="115000"/>
              </a:lnSpc>
              <a:buSzPts val="4300"/>
            </a:pPr>
            <a:endParaRPr lang="en-GB" sz="4400" dirty="0">
              <a:latin typeface="Montserrat" panose="00000500000000000000" pitchFamily="2" charset="0"/>
            </a:endParaRPr>
          </a:p>
          <a:p>
            <a:pPr marL="457200">
              <a:lnSpc>
                <a:spcPct val="115000"/>
              </a:lnSpc>
              <a:buSzPts val="4300"/>
            </a:pPr>
            <a:endParaRPr lang="en-US" sz="4400" b="1" dirty="0">
              <a:solidFill>
                <a:schemeClr val="dk1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marL="457200">
              <a:lnSpc>
                <a:spcPct val="115000"/>
              </a:lnSpc>
              <a:buSzPts val="4300"/>
            </a:pPr>
            <a:endParaRPr lang="en-US" sz="44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>
              <a:lnSpc>
                <a:spcPct val="115000"/>
              </a:lnSpc>
              <a:buSzPts val="4300"/>
            </a:pPr>
            <a:endParaRPr lang="en-US" sz="44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Content Placeholder 6">
            <a:extLst>
              <a:ext uri="{FF2B5EF4-FFF2-40B4-BE49-F238E27FC236}">
                <a16:creationId xmlns:a16="http://schemas.microsoft.com/office/drawing/2014/main" id="{42D0B4B9-EB79-0940-48D4-6FED4B997C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99" r="9712"/>
          <a:stretch/>
        </p:blipFill>
        <p:spPr>
          <a:xfrm>
            <a:off x="0" y="0"/>
            <a:ext cx="16509900" cy="260627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7C12D8-6382-6114-EB95-39F4AD0DAE4A}"/>
              </a:ext>
            </a:extLst>
          </p:cNvPr>
          <p:cNvSpPr txBox="1"/>
          <p:nvPr/>
        </p:nvSpPr>
        <p:spPr>
          <a:xfrm>
            <a:off x="385009" y="536297"/>
            <a:ext cx="156169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>
                <a:solidFill>
                  <a:schemeClr val="bg1"/>
                </a:solidFill>
                <a:latin typeface="Montserrat" panose="00000500000000000000" pitchFamily="2" charset="0"/>
              </a:rPr>
              <a:t>Achievements/Future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/>
          <p:nvPr/>
        </p:nvSpPr>
        <p:spPr>
          <a:xfrm>
            <a:off x="1811242" y="10797586"/>
            <a:ext cx="2043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500"/>
              <a:buFont typeface="Montserrat"/>
              <a:buNone/>
            </a:pPr>
            <a:r>
              <a:rPr lang="en-US" sz="2500" b="1" i="0" u="sng" strike="noStrike" cap="none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0"/>
          <p:cNvSpPr txBox="1"/>
          <p:nvPr/>
        </p:nvSpPr>
        <p:spPr>
          <a:xfrm>
            <a:off x="1811242" y="10797586"/>
            <a:ext cx="2043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500"/>
              <a:buFont typeface="Montserrat"/>
              <a:buNone/>
            </a:pPr>
            <a:r>
              <a:rPr lang="en-US" sz="2500" b="1" i="0" u="sng" strike="noStrike" cap="none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0"/>
          <p:cNvSpPr txBox="1"/>
          <p:nvPr/>
        </p:nvSpPr>
        <p:spPr>
          <a:xfrm>
            <a:off x="843350" y="3175300"/>
            <a:ext cx="9899100" cy="103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lang="en-US" sz="43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Are there any questions ?</a:t>
            </a:r>
            <a:endParaRPr sz="43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Content Placeholder 6">
            <a:extLst>
              <a:ext uri="{FF2B5EF4-FFF2-40B4-BE49-F238E27FC236}">
                <a16:creationId xmlns:a16="http://schemas.microsoft.com/office/drawing/2014/main" id="{F1CCD70B-207E-BFDC-1D8F-501803B70E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99" r="9712"/>
          <a:stretch/>
        </p:blipFill>
        <p:spPr>
          <a:xfrm>
            <a:off x="0" y="0"/>
            <a:ext cx="16509900" cy="260627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0229AC-54F3-CE29-7D52-EDD3F7C34492}"/>
              </a:ext>
            </a:extLst>
          </p:cNvPr>
          <p:cNvSpPr txBox="1"/>
          <p:nvPr/>
        </p:nvSpPr>
        <p:spPr>
          <a:xfrm>
            <a:off x="962526" y="701976"/>
            <a:ext cx="103136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>
                <a:solidFill>
                  <a:schemeClr val="bg1"/>
                </a:solidFill>
                <a:latin typeface="Montserrat" panose="00000500000000000000" pitchFamily="2" charset="0"/>
              </a:rPr>
              <a:t>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1655</TotalTime>
  <Words>650</Words>
  <Application>Microsoft Office PowerPoint</Application>
  <PresentationFormat>Custom</PresentationFormat>
  <Paragraphs>146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Montserrat</vt:lpstr>
      <vt:lpstr>Arial</vt:lpstr>
      <vt:lpstr>Helvetica Neue Light</vt:lpstr>
      <vt:lpstr>Helvetica Neue</vt:lpstr>
      <vt:lpstr>Montserrat SemiBold</vt:lpstr>
      <vt:lpstr>Avenir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</dc:creator>
  <cp:lastModifiedBy>Olive McKenzie</cp:lastModifiedBy>
  <cp:revision>54</cp:revision>
  <dcterms:modified xsi:type="dcterms:W3CDTF">2024-04-30T21:59:24Z</dcterms:modified>
</cp:coreProperties>
</file>