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74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56D71-DE43-41DF-91FB-56649F2AA9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E9985B4-2686-40FF-8D69-6133650C315E}">
      <dgm:prSet custT="1"/>
      <dgm:spPr/>
      <dgm:t>
        <a:bodyPr/>
        <a:lstStyle/>
        <a:p>
          <a:r>
            <a:rPr lang="en-US" sz="2800" dirty="0">
              <a:latin typeface="Tw Cen MT" panose="020B0602020104020603" pitchFamily="34" charset="0"/>
            </a:rPr>
            <a:t>Real-time monitoring of waste levels in bins and dumping grounds</a:t>
          </a:r>
        </a:p>
      </dgm:t>
    </dgm:pt>
    <dgm:pt modelId="{DC397A28-C99E-469B-916C-AF32911B937D}" type="parTrans" cxnId="{AA9B86C9-AD2C-4CC9-8E24-5B5B56BE3776}">
      <dgm:prSet/>
      <dgm:spPr/>
      <dgm:t>
        <a:bodyPr/>
        <a:lstStyle/>
        <a:p>
          <a:endParaRPr lang="en-US"/>
        </a:p>
      </dgm:t>
    </dgm:pt>
    <dgm:pt modelId="{AC236AB6-4D0A-4AA0-9B81-E02ACB08F872}" type="sibTrans" cxnId="{AA9B86C9-AD2C-4CC9-8E24-5B5B56BE3776}">
      <dgm:prSet/>
      <dgm:spPr/>
      <dgm:t>
        <a:bodyPr/>
        <a:lstStyle/>
        <a:p>
          <a:endParaRPr lang="en-US"/>
        </a:p>
      </dgm:t>
    </dgm:pt>
    <dgm:pt modelId="{84861788-7D6B-409D-A4E4-57CF2D5FDBB7}">
      <dgm:prSet custT="1"/>
      <dgm:spPr/>
      <dgm:t>
        <a:bodyPr/>
        <a:lstStyle/>
        <a:p>
          <a:r>
            <a:rPr lang="en-US" sz="2800" dirty="0">
              <a:latin typeface="Tw Cen MT" panose="020B0602020104020603" pitchFamily="34" charset="0"/>
            </a:rPr>
            <a:t>Optimization of collection routes to save time and fuel</a:t>
          </a:r>
        </a:p>
      </dgm:t>
    </dgm:pt>
    <dgm:pt modelId="{83AA6BEB-AE06-459F-8990-7AE9B9DDC0CA}" type="parTrans" cxnId="{F388DB27-9790-4CE7-8697-DF0CAD5E9BAA}">
      <dgm:prSet/>
      <dgm:spPr/>
      <dgm:t>
        <a:bodyPr/>
        <a:lstStyle/>
        <a:p>
          <a:endParaRPr lang="en-US"/>
        </a:p>
      </dgm:t>
    </dgm:pt>
    <dgm:pt modelId="{C39E78E3-5887-42D9-A1EB-1FFD7EC21C81}" type="sibTrans" cxnId="{F388DB27-9790-4CE7-8697-DF0CAD5E9BAA}">
      <dgm:prSet/>
      <dgm:spPr/>
      <dgm:t>
        <a:bodyPr/>
        <a:lstStyle/>
        <a:p>
          <a:endParaRPr lang="en-US"/>
        </a:p>
      </dgm:t>
    </dgm:pt>
    <dgm:pt modelId="{807FBCDF-3B04-4370-BE3C-C6024734118B}">
      <dgm:prSet custT="1"/>
      <dgm:spPr/>
      <dgm:t>
        <a:bodyPr/>
        <a:lstStyle/>
        <a:p>
          <a:r>
            <a:rPr lang="en-US" sz="2800" dirty="0">
              <a:latin typeface="Tw Cen MT" panose="020B0602020104020603" pitchFamily="34" charset="0"/>
            </a:rPr>
            <a:t>Implementation of IoT and ML for efficient waste categorization and disposal</a:t>
          </a:r>
        </a:p>
      </dgm:t>
    </dgm:pt>
    <dgm:pt modelId="{425C5A11-191F-4630-A727-0EB7EEA9B13B}" type="parTrans" cxnId="{8C747922-105A-498B-BD9E-7051099D9831}">
      <dgm:prSet/>
      <dgm:spPr/>
      <dgm:t>
        <a:bodyPr/>
        <a:lstStyle/>
        <a:p>
          <a:endParaRPr lang="en-US"/>
        </a:p>
      </dgm:t>
    </dgm:pt>
    <dgm:pt modelId="{B58A1367-BAA8-4A99-ABEB-467953C40CA4}" type="sibTrans" cxnId="{8C747922-105A-498B-BD9E-7051099D9831}">
      <dgm:prSet/>
      <dgm:spPr/>
      <dgm:t>
        <a:bodyPr/>
        <a:lstStyle/>
        <a:p>
          <a:endParaRPr lang="en-US"/>
        </a:p>
      </dgm:t>
    </dgm:pt>
    <dgm:pt modelId="{DF3FEB87-C5D1-43CC-8D85-AB2D51DA6A16}" type="pres">
      <dgm:prSet presAssocID="{F6056D71-DE43-41DF-91FB-56649F2AA980}" presName="root" presStyleCnt="0">
        <dgm:presLayoutVars>
          <dgm:dir/>
          <dgm:resizeHandles val="exact"/>
        </dgm:presLayoutVars>
      </dgm:prSet>
      <dgm:spPr/>
    </dgm:pt>
    <dgm:pt modelId="{02C8E7F5-70DC-47B6-BFC0-367725F2E311}" type="pres">
      <dgm:prSet presAssocID="{9E9985B4-2686-40FF-8D69-6133650C315E}" presName="compNode" presStyleCnt="0"/>
      <dgm:spPr/>
    </dgm:pt>
    <dgm:pt modelId="{FCFB92E7-B212-4E0C-9C87-B60DC9478F1D}" type="pres">
      <dgm:prSet presAssocID="{9E9985B4-2686-40FF-8D69-6133650C315E}" presName="bgRect" presStyleLbl="bgShp" presStyleIdx="0" presStyleCnt="3"/>
      <dgm:spPr/>
    </dgm:pt>
    <dgm:pt modelId="{8778C7A0-6275-4AD2-ABA6-894B58999F19}" type="pres">
      <dgm:prSet presAssocID="{9E9985B4-2686-40FF-8D69-6133650C31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00D5C54F-EB47-4EFE-AA37-99D56567E440}" type="pres">
      <dgm:prSet presAssocID="{9E9985B4-2686-40FF-8D69-6133650C315E}" presName="spaceRect" presStyleCnt="0"/>
      <dgm:spPr/>
    </dgm:pt>
    <dgm:pt modelId="{E8A826C8-8053-459D-ACAD-DF30A9CA0A76}" type="pres">
      <dgm:prSet presAssocID="{9E9985B4-2686-40FF-8D69-6133650C315E}" presName="parTx" presStyleLbl="revTx" presStyleIdx="0" presStyleCnt="3">
        <dgm:presLayoutVars>
          <dgm:chMax val="0"/>
          <dgm:chPref val="0"/>
        </dgm:presLayoutVars>
      </dgm:prSet>
      <dgm:spPr/>
    </dgm:pt>
    <dgm:pt modelId="{03BA3F58-6D22-4674-BE1F-C5AF8C9E719B}" type="pres">
      <dgm:prSet presAssocID="{AC236AB6-4D0A-4AA0-9B81-E02ACB08F872}" presName="sibTrans" presStyleCnt="0"/>
      <dgm:spPr/>
    </dgm:pt>
    <dgm:pt modelId="{A615CE9C-BF04-4C14-BFF8-D90C77A6AAC1}" type="pres">
      <dgm:prSet presAssocID="{84861788-7D6B-409D-A4E4-57CF2D5FDBB7}" presName="compNode" presStyleCnt="0"/>
      <dgm:spPr/>
    </dgm:pt>
    <dgm:pt modelId="{299DF493-21CA-48F7-B240-755502297377}" type="pres">
      <dgm:prSet presAssocID="{84861788-7D6B-409D-A4E4-57CF2D5FDBB7}" presName="bgRect" presStyleLbl="bgShp" presStyleIdx="1" presStyleCnt="3"/>
      <dgm:spPr/>
    </dgm:pt>
    <dgm:pt modelId="{8BF226E3-4094-467B-B9B9-28FB998E4943}" type="pres">
      <dgm:prSet presAssocID="{84861788-7D6B-409D-A4E4-57CF2D5FDB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6D371B2-8CE2-4C22-8A92-D6DFF5298E39}" type="pres">
      <dgm:prSet presAssocID="{84861788-7D6B-409D-A4E4-57CF2D5FDBB7}" presName="spaceRect" presStyleCnt="0"/>
      <dgm:spPr/>
    </dgm:pt>
    <dgm:pt modelId="{F9AA74DE-67BB-40C6-ABBE-E6AE7BA42F52}" type="pres">
      <dgm:prSet presAssocID="{84861788-7D6B-409D-A4E4-57CF2D5FDBB7}" presName="parTx" presStyleLbl="revTx" presStyleIdx="1" presStyleCnt="3">
        <dgm:presLayoutVars>
          <dgm:chMax val="0"/>
          <dgm:chPref val="0"/>
        </dgm:presLayoutVars>
      </dgm:prSet>
      <dgm:spPr/>
    </dgm:pt>
    <dgm:pt modelId="{9F66006B-A737-4A81-807F-6160242362B5}" type="pres">
      <dgm:prSet presAssocID="{C39E78E3-5887-42D9-A1EB-1FFD7EC21C81}" presName="sibTrans" presStyleCnt="0"/>
      <dgm:spPr/>
    </dgm:pt>
    <dgm:pt modelId="{17AE6B0F-AA2B-4383-A558-42AE87C5A239}" type="pres">
      <dgm:prSet presAssocID="{807FBCDF-3B04-4370-BE3C-C6024734118B}" presName="compNode" presStyleCnt="0"/>
      <dgm:spPr/>
    </dgm:pt>
    <dgm:pt modelId="{4B2764E8-712C-42DB-954C-3153FB487FCC}" type="pres">
      <dgm:prSet presAssocID="{807FBCDF-3B04-4370-BE3C-C6024734118B}" presName="bgRect" presStyleLbl="bgShp" presStyleIdx="2" presStyleCnt="3"/>
      <dgm:spPr/>
    </dgm:pt>
    <dgm:pt modelId="{408A835D-7C02-4846-BAF6-307E7A7BE2CE}" type="pres">
      <dgm:prSet presAssocID="{807FBCDF-3B04-4370-BE3C-C602473411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A60E528-7261-4BDA-9C3A-3653842D4B81}" type="pres">
      <dgm:prSet presAssocID="{807FBCDF-3B04-4370-BE3C-C6024734118B}" presName="spaceRect" presStyleCnt="0"/>
      <dgm:spPr/>
    </dgm:pt>
    <dgm:pt modelId="{4568AF1F-A856-401F-BEDC-AB6B5F05CE40}" type="pres">
      <dgm:prSet presAssocID="{807FBCDF-3B04-4370-BE3C-C602473411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C747922-105A-498B-BD9E-7051099D9831}" srcId="{F6056D71-DE43-41DF-91FB-56649F2AA980}" destId="{807FBCDF-3B04-4370-BE3C-C6024734118B}" srcOrd="2" destOrd="0" parTransId="{425C5A11-191F-4630-A727-0EB7EEA9B13B}" sibTransId="{B58A1367-BAA8-4A99-ABEB-467953C40CA4}"/>
    <dgm:cxn modelId="{F388DB27-9790-4CE7-8697-DF0CAD5E9BAA}" srcId="{F6056D71-DE43-41DF-91FB-56649F2AA980}" destId="{84861788-7D6B-409D-A4E4-57CF2D5FDBB7}" srcOrd="1" destOrd="0" parTransId="{83AA6BEB-AE06-459F-8990-7AE9B9DDC0CA}" sibTransId="{C39E78E3-5887-42D9-A1EB-1FFD7EC21C81}"/>
    <dgm:cxn modelId="{4DC62350-893A-462B-AD9F-0D2D2069D4C1}" type="presOf" srcId="{9E9985B4-2686-40FF-8D69-6133650C315E}" destId="{E8A826C8-8053-459D-ACAD-DF30A9CA0A76}" srcOrd="0" destOrd="0" presId="urn:microsoft.com/office/officeart/2018/2/layout/IconVerticalSolidList"/>
    <dgm:cxn modelId="{AA9B86C9-AD2C-4CC9-8E24-5B5B56BE3776}" srcId="{F6056D71-DE43-41DF-91FB-56649F2AA980}" destId="{9E9985B4-2686-40FF-8D69-6133650C315E}" srcOrd="0" destOrd="0" parTransId="{DC397A28-C99E-469B-916C-AF32911B937D}" sibTransId="{AC236AB6-4D0A-4AA0-9B81-E02ACB08F872}"/>
    <dgm:cxn modelId="{12D122D0-F36F-41E0-BF84-DF4FD68CC466}" type="presOf" srcId="{807FBCDF-3B04-4370-BE3C-C6024734118B}" destId="{4568AF1F-A856-401F-BEDC-AB6B5F05CE40}" srcOrd="0" destOrd="0" presId="urn:microsoft.com/office/officeart/2018/2/layout/IconVerticalSolidList"/>
    <dgm:cxn modelId="{4918AEDE-DE62-45F1-8040-BB90B5DD79C1}" type="presOf" srcId="{F6056D71-DE43-41DF-91FB-56649F2AA980}" destId="{DF3FEB87-C5D1-43CC-8D85-AB2D51DA6A16}" srcOrd="0" destOrd="0" presId="urn:microsoft.com/office/officeart/2018/2/layout/IconVerticalSolidList"/>
    <dgm:cxn modelId="{C86D98F7-AF6A-40BC-9FD3-8CB12FAFBC3B}" type="presOf" srcId="{84861788-7D6B-409D-A4E4-57CF2D5FDBB7}" destId="{F9AA74DE-67BB-40C6-ABBE-E6AE7BA42F52}" srcOrd="0" destOrd="0" presId="urn:microsoft.com/office/officeart/2018/2/layout/IconVerticalSolidList"/>
    <dgm:cxn modelId="{B945249B-C511-4B8E-A707-B0388848AFD5}" type="presParOf" srcId="{DF3FEB87-C5D1-43CC-8D85-AB2D51DA6A16}" destId="{02C8E7F5-70DC-47B6-BFC0-367725F2E311}" srcOrd="0" destOrd="0" presId="urn:microsoft.com/office/officeart/2018/2/layout/IconVerticalSolidList"/>
    <dgm:cxn modelId="{E495C562-D99F-4041-A66B-C96A1846D70C}" type="presParOf" srcId="{02C8E7F5-70DC-47B6-BFC0-367725F2E311}" destId="{FCFB92E7-B212-4E0C-9C87-B60DC9478F1D}" srcOrd="0" destOrd="0" presId="urn:microsoft.com/office/officeart/2018/2/layout/IconVerticalSolidList"/>
    <dgm:cxn modelId="{E08ED133-0B76-417E-AB22-80AF1A104EED}" type="presParOf" srcId="{02C8E7F5-70DC-47B6-BFC0-367725F2E311}" destId="{8778C7A0-6275-4AD2-ABA6-894B58999F19}" srcOrd="1" destOrd="0" presId="urn:microsoft.com/office/officeart/2018/2/layout/IconVerticalSolidList"/>
    <dgm:cxn modelId="{2BFB4DC1-634F-49DC-A59F-81960F48D14E}" type="presParOf" srcId="{02C8E7F5-70DC-47B6-BFC0-367725F2E311}" destId="{00D5C54F-EB47-4EFE-AA37-99D56567E440}" srcOrd="2" destOrd="0" presId="urn:microsoft.com/office/officeart/2018/2/layout/IconVerticalSolidList"/>
    <dgm:cxn modelId="{ED4F2B9D-0EA1-4CE7-90A1-32834CBF69A7}" type="presParOf" srcId="{02C8E7F5-70DC-47B6-BFC0-367725F2E311}" destId="{E8A826C8-8053-459D-ACAD-DF30A9CA0A76}" srcOrd="3" destOrd="0" presId="urn:microsoft.com/office/officeart/2018/2/layout/IconVerticalSolidList"/>
    <dgm:cxn modelId="{2BBAE4FD-D2D2-4378-A9AD-B199C9B245C0}" type="presParOf" srcId="{DF3FEB87-C5D1-43CC-8D85-AB2D51DA6A16}" destId="{03BA3F58-6D22-4674-BE1F-C5AF8C9E719B}" srcOrd="1" destOrd="0" presId="urn:microsoft.com/office/officeart/2018/2/layout/IconVerticalSolidList"/>
    <dgm:cxn modelId="{BEF00DE0-42E7-48D1-B71B-81F1647AAD46}" type="presParOf" srcId="{DF3FEB87-C5D1-43CC-8D85-AB2D51DA6A16}" destId="{A615CE9C-BF04-4C14-BFF8-D90C77A6AAC1}" srcOrd="2" destOrd="0" presId="urn:microsoft.com/office/officeart/2018/2/layout/IconVerticalSolidList"/>
    <dgm:cxn modelId="{B3CE5379-F6AA-4868-B24D-32F275AC96DE}" type="presParOf" srcId="{A615CE9C-BF04-4C14-BFF8-D90C77A6AAC1}" destId="{299DF493-21CA-48F7-B240-755502297377}" srcOrd="0" destOrd="0" presId="urn:microsoft.com/office/officeart/2018/2/layout/IconVerticalSolidList"/>
    <dgm:cxn modelId="{3EEA3694-55C9-4C96-A616-5EEB77F54919}" type="presParOf" srcId="{A615CE9C-BF04-4C14-BFF8-D90C77A6AAC1}" destId="{8BF226E3-4094-467B-B9B9-28FB998E4943}" srcOrd="1" destOrd="0" presId="urn:microsoft.com/office/officeart/2018/2/layout/IconVerticalSolidList"/>
    <dgm:cxn modelId="{05ADBE15-8016-4ABB-A2D5-5CF02EB1DBC9}" type="presParOf" srcId="{A615CE9C-BF04-4C14-BFF8-D90C77A6AAC1}" destId="{26D371B2-8CE2-4C22-8A92-D6DFF5298E39}" srcOrd="2" destOrd="0" presId="urn:microsoft.com/office/officeart/2018/2/layout/IconVerticalSolidList"/>
    <dgm:cxn modelId="{3B7CF7EB-02E9-4073-9AA8-28E90A5703D2}" type="presParOf" srcId="{A615CE9C-BF04-4C14-BFF8-D90C77A6AAC1}" destId="{F9AA74DE-67BB-40C6-ABBE-E6AE7BA42F52}" srcOrd="3" destOrd="0" presId="urn:microsoft.com/office/officeart/2018/2/layout/IconVerticalSolidList"/>
    <dgm:cxn modelId="{29310F38-6F59-4667-B649-6F5056C9DE13}" type="presParOf" srcId="{DF3FEB87-C5D1-43CC-8D85-AB2D51DA6A16}" destId="{9F66006B-A737-4A81-807F-6160242362B5}" srcOrd="3" destOrd="0" presId="urn:microsoft.com/office/officeart/2018/2/layout/IconVerticalSolidList"/>
    <dgm:cxn modelId="{FBE243F6-4C6F-4F13-AC7F-0561FE0AA3B5}" type="presParOf" srcId="{DF3FEB87-C5D1-43CC-8D85-AB2D51DA6A16}" destId="{17AE6B0F-AA2B-4383-A558-42AE87C5A239}" srcOrd="4" destOrd="0" presId="urn:microsoft.com/office/officeart/2018/2/layout/IconVerticalSolidList"/>
    <dgm:cxn modelId="{015C3B18-508F-4AB3-96D8-C44FCBE17052}" type="presParOf" srcId="{17AE6B0F-AA2B-4383-A558-42AE87C5A239}" destId="{4B2764E8-712C-42DB-954C-3153FB487FCC}" srcOrd="0" destOrd="0" presId="urn:microsoft.com/office/officeart/2018/2/layout/IconVerticalSolidList"/>
    <dgm:cxn modelId="{F2282176-030C-42D4-BE70-898F9011E67F}" type="presParOf" srcId="{17AE6B0F-AA2B-4383-A558-42AE87C5A239}" destId="{408A835D-7C02-4846-BAF6-307E7A7BE2CE}" srcOrd="1" destOrd="0" presId="urn:microsoft.com/office/officeart/2018/2/layout/IconVerticalSolidList"/>
    <dgm:cxn modelId="{8572C838-D12A-4D1B-B271-AC904A3E2B9A}" type="presParOf" srcId="{17AE6B0F-AA2B-4383-A558-42AE87C5A239}" destId="{3A60E528-7261-4BDA-9C3A-3653842D4B81}" srcOrd="2" destOrd="0" presId="urn:microsoft.com/office/officeart/2018/2/layout/IconVerticalSolidList"/>
    <dgm:cxn modelId="{B3DAFC0D-F48A-4F31-BEF0-84A266C7ED35}" type="presParOf" srcId="{17AE6B0F-AA2B-4383-A558-42AE87C5A239}" destId="{4568AF1F-A856-401F-BEDC-AB6B5F05CE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1F1C23-95C0-48C2-9291-D77767DE3C4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2EA7F3-5351-47CF-BC11-FFFAE359F009}">
      <dgm:prSet/>
      <dgm:spPr/>
      <dgm:t>
        <a:bodyPr/>
        <a:lstStyle/>
        <a:p>
          <a:r>
            <a:rPr lang="en-US"/>
            <a:t>Sensors detect waste levels in bins and classify them as dry or wet.</a:t>
          </a:r>
        </a:p>
      </dgm:t>
    </dgm:pt>
    <dgm:pt modelId="{B2C8B493-7135-48C1-BEF4-D622D55F88F2}" type="parTrans" cxnId="{A8901B4D-2900-4809-8F69-9776C13713AF}">
      <dgm:prSet/>
      <dgm:spPr/>
      <dgm:t>
        <a:bodyPr/>
        <a:lstStyle/>
        <a:p>
          <a:endParaRPr lang="en-US"/>
        </a:p>
      </dgm:t>
    </dgm:pt>
    <dgm:pt modelId="{4620E53B-C068-4AEB-8A1C-EE6984E5065E}" type="sibTrans" cxnId="{A8901B4D-2900-4809-8F69-9776C13713AF}">
      <dgm:prSet/>
      <dgm:spPr/>
      <dgm:t>
        <a:bodyPr/>
        <a:lstStyle/>
        <a:p>
          <a:endParaRPr lang="en-US"/>
        </a:p>
      </dgm:t>
    </dgm:pt>
    <dgm:pt modelId="{DF6F9AA2-D3CD-4465-BCA1-44E98BF8123A}">
      <dgm:prSet/>
      <dgm:spPr/>
      <dgm:t>
        <a:bodyPr/>
        <a:lstStyle/>
        <a:p>
          <a:r>
            <a:rPr lang="en-US"/>
            <a:t>Data is sent to a central system for analysis via IoT.</a:t>
          </a:r>
        </a:p>
      </dgm:t>
    </dgm:pt>
    <dgm:pt modelId="{4AE6FF04-CE13-4BA4-9A1D-B49CCDB251D3}" type="parTrans" cxnId="{075986B6-33AB-492A-816F-E4A68E7465FF}">
      <dgm:prSet/>
      <dgm:spPr/>
      <dgm:t>
        <a:bodyPr/>
        <a:lstStyle/>
        <a:p>
          <a:endParaRPr lang="en-US"/>
        </a:p>
      </dgm:t>
    </dgm:pt>
    <dgm:pt modelId="{A5C4CB20-FF15-4E2C-8E24-06313696B498}" type="sibTrans" cxnId="{075986B6-33AB-492A-816F-E4A68E7465FF}">
      <dgm:prSet/>
      <dgm:spPr/>
      <dgm:t>
        <a:bodyPr/>
        <a:lstStyle/>
        <a:p>
          <a:endParaRPr lang="en-US"/>
        </a:p>
      </dgm:t>
    </dgm:pt>
    <dgm:pt modelId="{CB6C16CC-1646-4845-8313-7068441EC0E4}">
      <dgm:prSet/>
      <dgm:spPr/>
      <dgm:t>
        <a:bodyPr/>
        <a:lstStyle/>
        <a:p>
          <a:r>
            <a:rPr lang="en-US"/>
            <a:t>Mobile app prioritizes bins based on waste levels and guides trucks.</a:t>
          </a:r>
        </a:p>
      </dgm:t>
    </dgm:pt>
    <dgm:pt modelId="{E8E0C031-264B-4FCD-A2F4-D5EF509D986F}" type="parTrans" cxnId="{FBF4EEB9-3BFF-4219-A381-EE562AB25162}">
      <dgm:prSet/>
      <dgm:spPr/>
      <dgm:t>
        <a:bodyPr/>
        <a:lstStyle/>
        <a:p>
          <a:endParaRPr lang="en-US"/>
        </a:p>
      </dgm:t>
    </dgm:pt>
    <dgm:pt modelId="{42F028C3-FB70-4EB5-9A65-5D97B281287F}" type="sibTrans" cxnId="{FBF4EEB9-3BFF-4219-A381-EE562AB25162}">
      <dgm:prSet/>
      <dgm:spPr/>
      <dgm:t>
        <a:bodyPr/>
        <a:lstStyle/>
        <a:p>
          <a:endParaRPr lang="en-US"/>
        </a:p>
      </dgm:t>
    </dgm:pt>
    <dgm:pt modelId="{89BA6ED8-D237-470D-B5ED-FC6C266A1BA6}">
      <dgm:prSet/>
      <dgm:spPr/>
      <dgm:t>
        <a:bodyPr/>
        <a:lstStyle/>
        <a:p>
          <a:r>
            <a:rPr lang="en-US"/>
            <a:t>Trucks follow optimized routes for collection.</a:t>
          </a:r>
        </a:p>
      </dgm:t>
    </dgm:pt>
    <dgm:pt modelId="{500F143D-9BE7-4745-BC1B-E9924B90B3D5}" type="parTrans" cxnId="{33CF06AD-9C46-4C2F-BFA0-17084435CEA6}">
      <dgm:prSet/>
      <dgm:spPr/>
      <dgm:t>
        <a:bodyPr/>
        <a:lstStyle/>
        <a:p>
          <a:endParaRPr lang="en-US"/>
        </a:p>
      </dgm:t>
    </dgm:pt>
    <dgm:pt modelId="{65FBE7BF-1AC3-41BE-A65D-8FCBA7EFDF48}" type="sibTrans" cxnId="{33CF06AD-9C46-4C2F-BFA0-17084435CEA6}">
      <dgm:prSet/>
      <dgm:spPr/>
      <dgm:t>
        <a:bodyPr/>
        <a:lstStyle/>
        <a:p>
          <a:endParaRPr lang="en-US"/>
        </a:p>
      </dgm:t>
    </dgm:pt>
    <dgm:pt modelId="{14964643-95DE-49C2-9C7F-1069CD5E9D86}">
      <dgm:prSet/>
      <dgm:spPr/>
      <dgm:t>
        <a:bodyPr/>
        <a:lstStyle/>
        <a:p>
          <a:r>
            <a:rPr lang="en-US"/>
            <a:t>Waste is transported and processed efficiently.</a:t>
          </a:r>
        </a:p>
      </dgm:t>
    </dgm:pt>
    <dgm:pt modelId="{6713604C-4971-409A-9C37-5937BB6CED1A}" type="parTrans" cxnId="{F7903649-CBDB-41AF-A435-5A6D121D9BAD}">
      <dgm:prSet/>
      <dgm:spPr/>
      <dgm:t>
        <a:bodyPr/>
        <a:lstStyle/>
        <a:p>
          <a:endParaRPr lang="en-US"/>
        </a:p>
      </dgm:t>
    </dgm:pt>
    <dgm:pt modelId="{6737E97A-A660-46FF-9736-82B081F73A89}" type="sibTrans" cxnId="{F7903649-CBDB-41AF-A435-5A6D121D9BAD}">
      <dgm:prSet/>
      <dgm:spPr/>
      <dgm:t>
        <a:bodyPr/>
        <a:lstStyle/>
        <a:p>
          <a:endParaRPr lang="en-US"/>
        </a:p>
      </dgm:t>
    </dgm:pt>
    <dgm:pt modelId="{9A8B6277-C8BE-4D0B-9FE7-FD5C341D403B}" type="pres">
      <dgm:prSet presAssocID="{A91F1C23-95C0-48C2-9291-D77767DE3C42}" presName="Name0" presStyleCnt="0">
        <dgm:presLayoutVars>
          <dgm:chMax val="7"/>
          <dgm:chPref val="7"/>
          <dgm:dir/>
        </dgm:presLayoutVars>
      </dgm:prSet>
      <dgm:spPr/>
    </dgm:pt>
    <dgm:pt modelId="{1348E533-D40F-4EB0-A471-C1A254B54FE1}" type="pres">
      <dgm:prSet presAssocID="{A91F1C23-95C0-48C2-9291-D77767DE3C42}" presName="Name1" presStyleCnt="0"/>
      <dgm:spPr/>
    </dgm:pt>
    <dgm:pt modelId="{5E0C28AE-D47A-4355-B501-F7344EDFF6EF}" type="pres">
      <dgm:prSet presAssocID="{A91F1C23-95C0-48C2-9291-D77767DE3C42}" presName="cycle" presStyleCnt="0"/>
      <dgm:spPr/>
    </dgm:pt>
    <dgm:pt modelId="{BDB3B4EE-6830-4604-A68D-B0500F3A6D3E}" type="pres">
      <dgm:prSet presAssocID="{A91F1C23-95C0-48C2-9291-D77767DE3C42}" presName="srcNode" presStyleLbl="node1" presStyleIdx="0" presStyleCnt="5"/>
      <dgm:spPr/>
    </dgm:pt>
    <dgm:pt modelId="{BA8D9E1B-4796-45B0-9191-E028F23F11EE}" type="pres">
      <dgm:prSet presAssocID="{A91F1C23-95C0-48C2-9291-D77767DE3C42}" presName="conn" presStyleLbl="parChTrans1D2" presStyleIdx="0" presStyleCnt="1"/>
      <dgm:spPr/>
    </dgm:pt>
    <dgm:pt modelId="{DCFB73CA-F32E-4C17-93A1-652146994F4A}" type="pres">
      <dgm:prSet presAssocID="{A91F1C23-95C0-48C2-9291-D77767DE3C42}" presName="extraNode" presStyleLbl="node1" presStyleIdx="0" presStyleCnt="5"/>
      <dgm:spPr/>
    </dgm:pt>
    <dgm:pt modelId="{880A3F12-BEC1-4770-983B-6127D2D62758}" type="pres">
      <dgm:prSet presAssocID="{A91F1C23-95C0-48C2-9291-D77767DE3C42}" presName="dstNode" presStyleLbl="node1" presStyleIdx="0" presStyleCnt="5"/>
      <dgm:spPr/>
    </dgm:pt>
    <dgm:pt modelId="{DF4CC052-8B67-4791-B0C3-78085FBF7878}" type="pres">
      <dgm:prSet presAssocID="{2E2EA7F3-5351-47CF-BC11-FFFAE359F009}" presName="text_1" presStyleLbl="node1" presStyleIdx="0" presStyleCnt="5">
        <dgm:presLayoutVars>
          <dgm:bulletEnabled val="1"/>
        </dgm:presLayoutVars>
      </dgm:prSet>
      <dgm:spPr/>
    </dgm:pt>
    <dgm:pt modelId="{487279F1-928B-4996-9CF5-7C279772D8DD}" type="pres">
      <dgm:prSet presAssocID="{2E2EA7F3-5351-47CF-BC11-FFFAE359F009}" presName="accent_1" presStyleCnt="0"/>
      <dgm:spPr/>
    </dgm:pt>
    <dgm:pt modelId="{EC7F6AD1-A8FF-45F8-81ED-CE4C5E88896C}" type="pres">
      <dgm:prSet presAssocID="{2E2EA7F3-5351-47CF-BC11-FFFAE359F009}" presName="accentRepeatNode" presStyleLbl="solidFgAcc1" presStyleIdx="0" presStyleCnt="5"/>
      <dgm:spPr/>
    </dgm:pt>
    <dgm:pt modelId="{D56FC61E-A7C2-448C-B22E-C8C735F27C90}" type="pres">
      <dgm:prSet presAssocID="{DF6F9AA2-D3CD-4465-BCA1-44E98BF8123A}" presName="text_2" presStyleLbl="node1" presStyleIdx="1" presStyleCnt="5">
        <dgm:presLayoutVars>
          <dgm:bulletEnabled val="1"/>
        </dgm:presLayoutVars>
      </dgm:prSet>
      <dgm:spPr/>
    </dgm:pt>
    <dgm:pt modelId="{F209A056-B4D2-4B31-BA12-90E12343B0D6}" type="pres">
      <dgm:prSet presAssocID="{DF6F9AA2-D3CD-4465-BCA1-44E98BF8123A}" presName="accent_2" presStyleCnt="0"/>
      <dgm:spPr/>
    </dgm:pt>
    <dgm:pt modelId="{B9A4B280-085D-4FEB-83B1-2BFA576F0D2F}" type="pres">
      <dgm:prSet presAssocID="{DF6F9AA2-D3CD-4465-BCA1-44E98BF8123A}" presName="accentRepeatNode" presStyleLbl="solidFgAcc1" presStyleIdx="1" presStyleCnt="5"/>
      <dgm:spPr/>
    </dgm:pt>
    <dgm:pt modelId="{16FCCD24-25B1-4C54-93DD-7818F5A3C45D}" type="pres">
      <dgm:prSet presAssocID="{CB6C16CC-1646-4845-8313-7068441EC0E4}" presName="text_3" presStyleLbl="node1" presStyleIdx="2" presStyleCnt="5">
        <dgm:presLayoutVars>
          <dgm:bulletEnabled val="1"/>
        </dgm:presLayoutVars>
      </dgm:prSet>
      <dgm:spPr/>
    </dgm:pt>
    <dgm:pt modelId="{FE48C3F8-1CB9-4F2B-8D39-B1FAD063A065}" type="pres">
      <dgm:prSet presAssocID="{CB6C16CC-1646-4845-8313-7068441EC0E4}" presName="accent_3" presStyleCnt="0"/>
      <dgm:spPr/>
    </dgm:pt>
    <dgm:pt modelId="{D668A7CA-F26D-4D55-9028-686D6C553FDC}" type="pres">
      <dgm:prSet presAssocID="{CB6C16CC-1646-4845-8313-7068441EC0E4}" presName="accentRepeatNode" presStyleLbl="solidFgAcc1" presStyleIdx="2" presStyleCnt="5"/>
      <dgm:spPr/>
    </dgm:pt>
    <dgm:pt modelId="{05D32061-EC02-44B3-9834-63259A4A0275}" type="pres">
      <dgm:prSet presAssocID="{89BA6ED8-D237-470D-B5ED-FC6C266A1BA6}" presName="text_4" presStyleLbl="node1" presStyleIdx="3" presStyleCnt="5">
        <dgm:presLayoutVars>
          <dgm:bulletEnabled val="1"/>
        </dgm:presLayoutVars>
      </dgm:prSet>
      <dgm:spPr/>
    </dgm:pt>
    <dgm:pt modelId="{EC5E6B26-71C1-46EB-9CC2-A2C8F01E16F1}" type="pres">
      <dgm:prSet presAssocID="{89BA6ED8-D237-470D-B5ED-FC6C266A1BA6}" presName="accent_4" presStyleCnt="0"/>
      <dgm:spPr/>
    </dgm:pt>
    <dgm:pt modelId="{1B7D14EE-0917-4A5F-84A7-E554064BB555}" type="pres">
      <dgm:prSet presAssocID="{89BA6ED8-D237-470D-B5ED-FC6C266A1BA6}" presName="accentRepeatNode" presStyleLbl="solidFgAcc1" presStyleIdx="3" presStyleCnt="5"/>
      <dgm:spPr/>
    </dgm:pt>
    <dgm:pt modelId="{AE3174CD-0AB2-454A-B668-1697EC1ACFE5}" type="pres">
      <dgm:prSet presAssocID="{14964643-95DE-49C2-9C7F-1069CD5E9D86}" presName="text_5" presStyleLbl="node1" presStyleIdx="4" presStyleCnt="5">
        <dgm:presLayoutVars>
          <dgm:bulletEnabled val="1"/>
        </dgm:presLayoutVars>
      </dgm:prSet>
      <dgm:spPr/>
    </dgm:pt>
    <dgm:pt modelId="{CD14739F-5471-4F0D-8963-085CA96D065D}" type="pres">
      <dgm:prSet presAssocID="{14964643-95DE-49C2-9C7F-1069CD5E9D86}" presName="accent_5" presStyleCnt="0"/>
      <dgm:spPr/>
    </dgm:pt>
    <dgm:pt modelId="{BDC82818-B92B-403C-8339-BEC8DCE05D01}" type="pres">
      <dgm:prSet presAssocID="{14964643-95DE-49C2-9C7F-1069CD5E9D86}" presName="accentRepeatNode" presStyleLbl="solidFgAcc1" presStyleIdx="4" presStyleCnt="5"/>
      <dgm:spPr/>
    </dgm:pt>
  </dgm:ptLst>
  <dgm:cxnLst>
    <dgm:cxn modelId="{8245B52F-D08F-4B59-9CE2-2D6CFC7D0BDF}" type="presOf" srcId="{CB6C16CC-1646-4845-8313-7068441EC0E4}" destId="{16FCCD24-25B1-4C54-93DD-7818F5A3C45D}" srcOrd="0" destOrd="0" presId="urn:microsoft.com/office/officeart/2008/layout/VerticalCurvedList"/>
    <dgm:cxn modelId="{A06AB732-1697-4267-9EFE-9A4EEBBF7DB3}" type="presOf" srcId="{A91F1C23-95C0-48C2-9291-D77767DE3C42}" destId="{9A8B6277-C8BE-4D0B-9FE7-FD5C341D403B}" srcOrd="0" destOrd="0" presId="urn:microsoft.com/office/officeart/2008/layout/VerticalCurvedList"/>
    <dgm:cxn modelId="{07AF515C-429C-4721-ADE5-CE88EF8ABB8F}" type="presOf" srcId="{DF6F9AA2-D3CD-4465-BCA1-44E98BF8123A}" destId="{D56FC61E-A7C2-448C-B22E-C8C735F27C90}" srcOrd="0" destOrd="0" presId="urn:microsoft.com/office/officeart/2008/layout/VerticalCurvedList"/>
    <dgm:cxn modelId="{F7903649-CBDB-41AF-A435-5A6D121D9BAD}" srcId="{A91F1C23-95C0-48C2-9291-D77767DE3C42}" destId="{14964643-95DE-49C2-9C7F-1069CD5E9D86}" srcOrd="4" destOrd="0" parTransId="{6713604C-4971-409A-9C37-5937BB6CED1A}" sibTransId="{6737E97A-A660-46FF-9736-82B081F73A89}"/>
    <dgm:cxn modelId="{D3FCF649-FEF4-43C2-BE29-90224F2DEA75}" type="presOf" srcId="{89BA6ED8-D237-470D-B5ED-FC6C266A1BA6}" destId="{05D32061-EC02-44B3-9834-63259A4A0275}" srcOrd="0" destOrd="0" presId="urn:microsoft.com/office/officeart/2008/layout/VerticalCurvedList"/>
    <dgm:cxn modelId="{A8901B4D-2900-4809-8F69-9776C13713AF}" srcId="{A91F1C23-95C0-48C2-9291-D77767DE3C42}" destId="{2E2EA7F3-5351-47CF-BC11-FFFAE359F009}" srcOrd="0" destOrd="0" parTransId="{B2C8B493-7135-48C1-BEF4-D622D55F88F2}" sibTransId="{4620E53B-C068-4AEB-8A1C-EE6984E5065E}"/>
    <dgm:cxn modelId="{4B353259-2248-4F25-9EAB-EC2A932B2820}" type="presOf" srcId="{2E2EA7F3-5351-47CF-BC11-FFFAE359F009}" destId="{DF4CC052-8B67-4791-B0C3-78085FBF7878}" srcOrd="0" destOrd="0" presId="urn:microsoft.com/office/officeart/2008/layout/VerticalCurvedList"/>
    <dgm:cxn modelId="{426F2A9C-CCDC-4B1E-92BA-5E2E776BBFA1}" type="presOf" srcId="{14964643-95DE-49C2-9C7F-1069CD5E9D86}" destId="{AE3174CD-0AB2-454A-B668-1697EC1ACFE5}" srcOrd="0" destOrd="0" presId="urn:microsoft.com/office/officeart/2008/layout/VerticalCurvedList"/>
    <dgm:cxn modelId="{33CF06AD-9C46-4C2F-BFA0-17084435CEA6}" srcId="{A91F1C23-95C0-48C2-9291-D77767DE3C42}" destId="{89BA6ED8-D237-470D-B5ED-FC6C266A1BA6}" srcOrd="3" destOrd="0" parTransId="{500F143D-9BE7-4745-BC1B-E9924B90B3D5}" sibTransId="{65FBE7BF-1AC3-41BE-A65D-8FCBA7EFDF48}"/>
    <dgm:cxn modelId="{075986B6-33AB-492A-816F-E4A68E7465FF}" srcId="{A91F1C23-95C0-48C2-9291-D77767DE3C42}" destId="{DF6F9AA2-D3CD-4465-BCA1-44E98BF8123A}" srcOrd="1" destOrd="0" parTransId="{4AE6FF04-CE13-4BA4-9A1D-B49CCDB251D3}" sibTransId="{A5C4CB20-FF15-4E2C-8E24-06313696B498}"/>
    <dgm:cxn modelId="{FBF4EEB9-3BFF-4219-A381-EE562AB25162}" srcId="{A91F1C23-95C0-48C2-9291-D77767DE3C42}" destId="{CB6C16CC-1646-4845-8313-7068441EC0E4}" srcOrd="2" destOrd="0" parTransId="{E8E0C031-264B-4FCD-A2F4-D5EF509D986F}" sibTransId="{42F028C3-FB70-4EB5-9A65-5D97B281287F}"/>
    <dgm:cxn modelId="{781C9BD2-D014-490C-BCBF-0A86C74ECDD7}" type="presOf" srcId="{4620E53B-C068-4AEB-8A1C-EE6984E5065E}" destId="{BA8D9E1B-4796-45B0-9191-E028F23F11EE}" srcOrd="0" destOrd="0" presId="urn:microsoft.com/office/officeart/2008/layout/VerticalCurvedList"/>
    <dgm:cxn modelId="{29EBEE8D-49F5-4F4D-A3EE-13F8F716F195}" type="presParOf" srcId="{9A8B6277-C8BE-4D0B-9FE7-FD5C341D403B}" destId="{1348E533-D40F-4EB0-A471-C1A254B54FE1}" srcOrd="0" destOrd="0" presId="urn:microsoft.com/office/officeart/2008/layout/VerticalCurvedList"/>
    <dgm:cxn modelId="{7619CA2E-D970-49F6-B95D-473B42E65805}" type="presParOf" srcId="{1348E533-D40F-4EB0-A471-C1A254B54FE1}" destId="{5E0C28AE-D47A-4355-B501-F7344EDFF6EF}" srcOrd="0" destOrd="0" presId="urn:microsoft.com/office/officeart/2008/layout/VerticalCurvedList"/>
    <dgm:cxn modelId="{CF6E8C75-BCEA-4532-AE21-1183CBFDE6AC}" type="presParOf" srcId="{5E0C28AE-D47A-4355-B501-F7344EDFF6EF}" destId="{BDB3B4EE-6830-4604-A68D-B0500F3A6D3E}" srcOrd="0" destOrd="0" presId="urn:microsoft.com/office/officeart/2008/layout/VerticalCurvedList"/>
    <dgm:cxn modelId="{CBBFA1C6-0DE7-4AC4-ABBA-A4158847136C}" type="presParOf" srcId="{5E0C28AE-D47A-4355-B501-F7344EDFF6EF}" destId="{BA8D9E1B-4796-45B0-9191-E028F23F11EE}" srcOrd="1" destOrd="0" presId="urn:microsoft.com/office/officeart/2008/layout/VerticalCurvedList"/>
    <dgm:cxn modelId="{DB5B5106-6544-48D6-8AF1-D4A37BFC76C2}" type="presParOf" srcId="{5E0C28AE-D47A-4355-B501-F7344EDFF6EF}" destId="{DCFB73CA-F32E-4C17-93A1-652146994F4A}" srcOrd="2" destOrd="0" presId="urn:microsoft.com/office/officeart/2008/layout/VerticalCurvedList"/>
    <dgm:cxn modelId="{64E9D614-B39E-4B60-A500-D6F6F33DFF95}" type="presParOf" srcId="{5E0C28AE-D47A-4355-B501-F7344EDFF6EF}" destId="{880A3F12-BEC1-4770-983B-6127D2D62758}" srcOrd="3" destOrd="0" presId="urn:microsoft.com/office/officeart/2008/layout/VerticalCurvedList"/>
    <dgm:cxn modelId="{2E0D54FB-F1CC-4AFE-8621-E7C53AC8D3F6}" type="presParOf" srcId="{1348E533-D40F-4EB0-A471-C1A254B54FE1}" destId="{DF4CC052-8B67-4791-B0C3-78085FBF7878}" srcOrd="1" destOrd="0" presId="urn:microsoft.com/office/officeart/2008/layout/VerticalCurvedList"/>
    <dgm:cxn modelId="{CD64205B-C43E-4ECF-A9C4-A02A3596BCFC}" type="presParOf" srcId="{1348E533-D40F-4EB0-A471-C1A254B54FE1}" destId="{487279F1-928B-4996-9CF5-7C279772D8DD}" srcOrd="2" destOrd="0" presId="urn:microsoft.com/office/officeart/2008/layout/VerticalCurvedList"/>
    <dgm:cxn modelId="{89633DD6-8961-45C7-B82F-2047286AAA05}" type="presParOf" srcId="{487279F1-928B-4996-9CF5-7C279772D8DD}" destId="{EC7F6AD1-A8FF-45F8-81ED-CE4C5E88896C}" srcOrd="0" destOrd="0" presId="urn:microsoft.com/office/officeart/2008/layout/VerticalCurvedList"/>
    <dgm:cxn modelId="{2085CD75-8684-4253-9355-E6DD3E54544B}" type="presParOf" srcId="{1348E533-D40F-4EB0-A471-C1A254B54FE1}" destId="{D56FC61E-A7C2-448C-B22E-C8C735F27C90}" srcOrd="3" destOrd="0" presId="urn:microsoft.com/office/officeart/2008/layout/VerticalCurvedList"/>
    <dgm:cxn modelId="{3539C1E1-5E5A-4BAE-A2C6-8DA3F726C857}" type="presParOf" srcId="{1348E533-D40F-4EB0-A471-C1A254B54FE1}" destId="{F209A056-B4D2-4B31-BA12-90E12343B0D6}" srcOrd="4" destOrd="0" presId="urn:microsoft.com/office/officeart/2008/layout/VerticalCurvedList"/>
    <dgm:cxn modelId="{C719F489-726F-4B62-89C4-9F363B86C97A}" type="presParOf" srcId="{F209A056-B4D2-4B31-BA12-90E12343B0D6}" destId="{B9A4B280-085D-4FEB-83B1-2BFA576F0D2F}" srcOrd="0" destOrd="0" presId="urn:microsoft.com/office/officeart/2008/layout/VerticalCurvedList"/>
    <dgm:cxn modelId="{2D383525-C118-43E7-9DE1-3705919764D7}" type="presParOf" srcId="{1348E533-D40F-4EB0-A471-C1A254B54FE1}" destId="{16FCCD24-25B1-4C54-93DD-7818F5A3C45D}" srcOrd="5" destOrd="0" presId="urn:microsoft.com/office/officeart/2008/layout/VerticalCurvedList"/>
    <dgm:cxn modelId="{CE967D3B-C874-459F-98B0-315D7B7CB101}" type="presParOf" srcId="{1348E533-D40F-4EB0-A471-C1A254B54FE1}" destId="{FE48C3F8-1CB9-4F2B-8D39-B1FAD063A065}" srcOrd="6" destOrd="0" presId="urn:microsoft.com/office/officeart/2008/layout/VerticalCurvedList"/>
    <dgm:cxn modelId="{9516D082-9F16-431B-BD53-3C19F6B70B7D}" type="presParOf" srcId="{FE48C3F8-1CB9-4F2B-8D39-B1FAD063A065}" destId="{D668A7CA-F26D-4D55-9028-686D6C553FDC}" srcOrd="0" destOrd="0" presId="urn:microsoft.com/office/officeart/2008/layout/VerticalCurvedList"/>
    <dgm:cxn modelId="{0C17502F-99F6-4810-B06F-BF38204106F9}" type="presParOf" srcId="{1348E533-D40F-4EB0-A471-C1A254B54FE1}" destId="{05D32061-EC02-44B3-9834-63259A4A0275}" srcOrd="7" destOrd="0" presId="urn:microsoft.com/office/officeart/2008/layout/VerticalCurvedList"/>
    <dgm:cxn modelId="{6FCDC0AA-8FBA-47BC-8117-8393E20E069B}" type="presParOf" srcId="{1348E533-D40F-4EB0-A471-C1A254B54FE1}" destId="{EC5E6B26-71C1-46EB-9CC2-A2C8F01E16F1}" srcOrd="8" destOrd="0" presId="urn:microsoft.com/office/officeart/2008/layout/VerticalCurvedList"/>
    <dgm:cxn modelId="{B369B23C-E2AA-41D9-8B25-83CF00E129A7}" type="presParOf" srcId="{EC5E6B26-71C1-46EB-9CC2-A2C8F01E16F1}" destId="{1B7D14EE-0917-4A5F-84A7-E554064BB555}" srcOrd="0" destOrd="0" presId="urn:microsoft.com/office/officeart/2008/layout/VerticalCurvedList"/>
    <dgm:cxn modelId="{1A2743F2-59F0-4B81-9295-DD97C40B9394}" type="presParOf" srcId="{1348E533-D40F-4EB0-A471-C1A254B54FE1}" destId="{AE3174CD-0AB2-454A-B668-1697EC1ACFE5}" srcOrd="9" destOrd="0" presId="urn:microsoft.com/office/officeart/2008/layout/VerticalCurvedList"/>
    <dgm:cxn modelId="{51C3B274-F0CD-45D4-8819-5151D4BD6D8C}" type="presParOf" srcId="{1348E533-D40F-4EB0-A471-C1A254B54FE1}" destId="{CD14739F-5471-4F0D-8963-085CA96D065D}" srcOrd="10" destOrd="0" presId="urn:microsoft.com/office/officeart/2008/layout/VerticalCurvedList"/>
    <dgm:cxn modelId="{0D385AAD-C527-4A4D-A13E-A8FB6DEDAA3C}" type="presParOf" srcId="{CD14739F-5471-4F0D-8963-085CA96D065D}" destId="{BDC82818-B92B-403C-8339-BEC8DCE05D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B92E7-B212-4E0C-9C87-B60DC9478F1D}">
      <dsp:nvSpPr>
        <dsp:cNvPr id="0" name=""/>
        <dsp:cNvSpPr/>
      </dsp:nvSpPr>
      <dsp:spPr>
        <a:xfrm>
          <a:off x="0" y="4713"/>
          <a:ext cx="5849557" cy="16145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8C7A0-6275-4AD2-ABA6-894B58999F19}">
      <dsp:nvSpPr>
        <dsp:cNvPr id="0" name=""/>
        <dsp:cNvSpPr/>
      </dsp:nvSpPr>
      <dsp:spPr>
        <a:xfrm>
          <a:off x="488415" y="367997"/>
          <a:ext cx="888895" cy="88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826C8-8053-459D-ACAD-DF30A9CA0A76}">
      <dsp:nvSpPr>
        <dsp:cNvPr id="0" name=""/>
        <dsp:cNvSpPr/>
      </dsp:nvSpPr>
      <dsp:spPr>
        <a:xfrm>
          <a:off x="1865726" y="4713"/>
          <a:ext cx="3885822" cy="161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45" tIns="171045" rIns="171045" bIns="17104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 pitchFamily="34" charset="0"/>
            </a:rPr>
            <a:t>Real-time monitoring of waste levels in bins and dumping grounds</a:t>
          </a:r>
        </a:p>
      </dsp:txBody>
      <dsp:txXfrm>
        <a:off x="1865726" y="4713"/>
        <a:ext cx="3885822" cy="1616173"/>
      </dsp:txXfrm>
    </dsp:sp>
    <dsp:sp modelId="{299DF493-21CA-48F7-B240-755502297377}">
      <dsp:nvSpPr>
        <dsp:cNvPr id="0" name=""/>
        <dsp:cNvSpPr/>
      </dsp:nvSpPr>
      <dsp:spPr>
        <a:xfrm>
          <a:off x="0" y="2001163"/>
          <a:ext cx="5849557" cy="16145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226E3-4094-467B-B9B9-28FB998E4943}">
      <dsp:nvSpPr>
        <dsp:cNvPr id="0" name=""/>
        <dsp:cNvSpPr/>
      </dsp:nvSpPr>
      <dsp:spPr>
        <a:xfrm>
          <a:off x="488415" y="2364447"/>
          <a:ext cx="888895" cy="88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A74DE-67BB-40C6-ABBE-E6AE7BA42F52}">
      <dsp:nvSpPr>
        <dsp:cNvPr id="0" name=""/>
        <dsp:cNvSpPr/>
      </dsp:nvSpPr>
      <dsp:spPr>
        <a:xfrm>
          <a:off x="1865726" y="2001163"/>
          <a:ext cx="3885822" cy="161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45" tIns="171045" rIns="171045" bIns="17104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 pitchFamily="34" charset="0"/>
            </a:rPr>
            <a:t>Optimization of collection routes to save time and fuel</a:t>
          </a:r>
        </a:p>
      </dsp:txBody>
      <dsp:txXfrm>
        <a:off x="1865726" y="2001163"/>
        <a:ext cx="3885822" cy="1616173"/>
      </dsp:txXfrm>
    </dsp:sp>
    <dsp:sp modelId="{4B2764E8-712C-42DB-954C-3153FB487FCC}">
      <dsp:nvSpPr>
        <dsp:cNvPr id="0" name=""/>
        <dsp:cNvSpPr/>
      </dsp:nvSpPr>
      <dsp:spPr>
        <a:xfrm>
          <a:off x="0" y="3997613"/>
          <a:ext cx="5849557" cy="16145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A835D-7C02-4846-BAF6-307E7A7BE2CE}">
      <dsp:nvSpPr>
        <dsp:cNvPr id="0" name=""/>
        <dsp:cNvSpPr/>
      </dsp:nvSpPr>
      <dsp:spPr>
        <a:xfrm>
          <a:off x="488892" y="4360897"/>
          <a:ext cx="888895" cy="88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8AF1F-A856-401F-BEDC-AB6B5F05CE40}">
      <dsp:nvSpPr>
        <dsp:cNvPr id="0" name=""/>
        <dsp:cNvSpPr/>
      </dsp:nvSpPr>
      <dsp:spPr>
        <a:xfrm>
          <a:off x="1866680" y="3997613"/>
          <a:ext cx="3885822" cy="161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45" tIns="171045" rIns="171045" bIns="17104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 pitchFamily="34" charset="0"/>
            </a:rPr>
            <a:t>Implementation of IoT and ML for efficient waste categorization and disposal</a:t>
          </a:r>
        </a:p>
      </dsp:txBody>
      <dsp:txXfrm>
        <a:off x="1866680" y="3997613"/>
        <a:ext cx="3885822" cy="1616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D9E1B-4796-45B0-9191-E028F23F11EE}">
      <dsp:nvSpPr>
        <dsp:cNvPr id="0" name=""/>
        <dsp:cNvSpPr/>
      </dsp:nvSpPr>
      <dsp:spPr>
        <a:xfrm>
          <a:off x="-5735221" y="-713508"/>
          <a:ext cx="6828105" cy="6828105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CC052-8B67-4791-B0C3-78085FBF7878}">
      <dsp:nvSpPr>
        <dsp:cNvPr id="0" name=""/>
        <dsp:cNvSpPr/>
      </dsp:nvSpPr>
      <dsp:spPr>
        <a:xfrm>
          <a:off x="477720" y="481267"/>
          <a:ext cx="3509086" cy="634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38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Sensors detect waste levels in bins and classify them as dry or wet.</a:t>
          </a:r>
        </a:p>
      </dsp:txBody>
      <dsp:txXfrm>
        <a:off x="477720" y="481267"/>
        <a:ext cx="3509086" cy="634252"/>
      </dsp:txXfrm>
    </dsp:sp>
    <dsp:sp modelId="{EC7F6AD1-A8FF-45F8-81ED-CE4C5E88896C}">
      <dsp:nvSpPr>
        <dsp:cNvPr id="0" name=""/>
        <dsp:cNvSpPr/>
      </dsp:nvSpPr>
      <dsp:spPr>
        <a:xfrm>
          <a:off x="81312" y="401985"/>
          <a:ext cx="792816" cy="7928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FC61E-A7C2-448C-B22E-C8C735F27C90}">
      <dsp:nvSpPr>
        <dsp:cNvPr id="0" name=""/>
        <dsp:cNvSpPr/>
      </dsp:nvSpPr>
      <dsp:spPr>
        <a:xfrm>
          <a:off x="932207" y="1432342"/>
          <a:ext cx="3054599" cy="634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38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is sent to a central system for analysis via IoT.</a:t>
          </a:r>
        </a:p>
      </dsp:txBody>
      <dsp:txXfrm>
        <a:off x="932207" y="1432342"/>
        <a:ext cx="3054599" cy="634252"/>
      </dsp:txXfrm>
    </dsp:sp>
    <dsp:sp modelId="{B9A4B280-085D-4FEB-83B1-2BFA576F0D2F}">
      <dsp:nvSpPr>
        <dsp:cNvPr id="0" name=""/>
        <dsp:cNvSpPr/>
      </dsp:nvSpPr>
      <dsp:spPr>
        <a:xfrm>
          <a:off x="535799" y="1353060"/>
          <a:ext cx="792816" cy="7928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CCD24-25B1-4C54-93DD-7818F5A3C45D}">
      <dsp:nvSpPr>
        <dsp:cNvPr id="0" name=""/>
        <dsp:cNvSpPr/>
      </dsp:nvSpPr>
      <dsp:spPr>
        <a:xfrm>
          <a:off x="1071698" y="2383417"/>
          <a:ext cx="2915108" cy="634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38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Mobile app prioritizes bins based on waste levels and guides trucks.</a:t>
          </a:r>
        </a:p>
      </dsp:txBody>
      <dsp:txXfrm>
        <a:off x="1071698" y="2383417"/>
        <a:ext cx="2915108" cy="634252"/>
      </dsp:txXfrm>
    </dsp:sp>
    <dsp:sp modelId="{D668A7CA-F26D-4D55-9028-686D6C553FDC}">
      <dsp:nvSpPr>
        <dsp:cNvPr id="0" name=""/>
        <dsp:cNvSpPr/>
      </dsp:nvSpPr>
      <dsp:spPr>
        <a:xfrm>
          <a:off x="675290" y="2304135"/>
          <a:ext cx="792816" cy="7928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32061-EC02-44B3-9834-63259A4A0275}">
      <dsp:nvSpPr>
        <dsp:cNvPr id="0" name=""/>
        <dsp:cNvSpPr/>
      </dsp:nvSpPr>
      <dsp:spPr>
        <a:xfrm>
          <a:off x="932207" y="3334492"/>
          <a:ext cx="3054599" cy="634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38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Trucks follow optimized routes for collection.</a:t>
          </a:r>
        </a:p>
      </dsp:txBody>
      <dsp:txXfrm>
        <a:off x="932207" y="3334492"/>
        <a:ext cx="3054599" cy="634252"/>
      </dsp:txXfrm>
    </dsp:sp>
    <dsp:sp modelId="{1B7D14EE-0917-4A5F-84A7-E554064BB555}">
      <dsp:nvSpPr>
        <dsp:cNvPr id="0" name=""/>
        <dsp:cNvSpPr/>
      </dsp:nvSpPr>
      <dsp:spPr>
        <a:xfrm>
          <a:off x="535799" y="3255210"/>
          <a:ext cx="792816" cy="7928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174CD-0AB2-454A-B668-1697EC1ACFE5}">
      <dsp:nvSpPr>
        <dsp:cNvPr id="0" name=""/>
        <dsp:cNvSpPr/>
      </dsp:nvSpPr>
      <dsp:spPr>
        <a:xfrm>
          <a:off x="477720" y="4285567"/>
          <a:ext cx="3509086" cy="634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38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Waste is transported and processed efficiently.</a:t>
          </a:r>
        </a:p>
      </dsp:txBody>
      <dsp:txXfrm>
        <a:off x="477720" y="4285567"/>
        <a:ext cx="3509086" cy="634252"/>
      </dsp:txXfrm>
    </dsp:sp>
    <dsp:sp modelId="{BDC82818-B92B-403C-8339-BEC8DCE05D01}">
      <dsp:nvSpPr>
        <dsp:cNvPr id="0" name=""/>
        <dsp:cNvSpPr/>
      </dsp:nvSpPr>
      <dsp:spPr>
        <a:xfrm>
          <a:off x="81312" y="4206285"/>
          <a:ext cx="792816" cy="7928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F4AA3-0475-42A0-AFB6-07FA534CA43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0B969-0982-4861-B218-B1141B4D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0B969-0982-4861-B218-B1141B4DB3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0B969-0982-4861-B218-B1141B4DB3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0B969-0982-4861-B218-B1141B4DB3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1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0B969-0982-4861-B218-B1141B4DB3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6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FE57-B1BA-0091-4251-1E2DEF8FC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12763-C463-C47E-3505-83335656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45CD-8535-D894-B570-FA6F3B70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571B-2CB6-4773-A260-73EAA4B20D3D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A352-1F31-8F23-4EBC-1BE73D35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AEAE-90D9-B416-23EB-5BDCCA62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078F-2356-D93A-DA6B-0EF431DC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23C62-E9CB-0EC9-9921-C738E0D86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FB14B-B97B-826F-D1E7-F13C979B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BD6-78FB-45B4-9B97-24355BC8E98E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8CDB-C4E3-C89B-860E-B247885E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5144-7F44-CBF0-E7ED-D4919B7D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6C45D-6A90-BB11-14DA-735E3E812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2F40E-AFC7-7CF9-1078-FE2A76C3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4B93-A2B1-C8E7-9388-54428299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EE90-6328-43E9-B388-92902AEEAC48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0683E-A1E8-65F5-BC29-6BE591A9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878B-C1AA-41F0-4282-41E1C96F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3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1B36-4AF5-CB4F-DF5B-63C71842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F98A-3C92-2DD1-AACF-5161F569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0F14-903E-956D-B7A2-0A1252AA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9CA1-4C5E-47C9-846A-D52AFE7387AD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4E5B-31A9-F3A3-9237-791EC207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6DC0-9AFA-ABFD-ECF5-1CA9E044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5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F069-E8E9-D571-4FA5-EE13C914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9F317-5E9C-F3E9-DA4B-4469CB9F4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7EAC-82B6-8AF0-6D7A-E4228A68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2648-FF83-4942-84D2-2F7D7566C65E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965F-625D-B61C-D5B5-340BE67B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806E-D8BF-2C27-037A-B0A6BFB5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1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CAA7-53FB-0180-776B-5E45CE95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6904-60E4-7ACE-7EF6-432227751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136B8-D5F8-9441-F652-B58DE2929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AF291-7448-0C36-F6E2-F92494DF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6667-418C-4F5C-8048-D11ABED5F781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F3AF-01D0-281D-159F-FDAAF3D2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F0813-43A2-D37A-2C01-351260A3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1ECD-B970-E79C-368B-AD8A1A13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A51A4-E050-1023-ECD0-08F81FA9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066C-E355-A36A-DD02-EBCA0AE3B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0916-B049-1BA7-8B38-15BD4D867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DBB82-492C-FBB3-50E0-C36E13B8C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940FB-9611-D1CD-94CA-276CEE4E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0604-6B8C-455A-959E-5A02EB7E430C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C14EF-4995-22FC-1E8C-41085EED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A3ACF-0DB6-2CA0-1C7B-0E4ADA3A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0DD3-2B5D-02D5-82DF-983CD88B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6A7DE-E55C-62C4-7A2D-70AE2CC7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070D-0735-499B-AB8E-7CAFF0CF54EB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225B7-DB65-83EF-EDAF-02B0A3BE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C5677-AC14-B73B-C742-6A9A3F26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DB92A-653B-3CE7-B751-3CD16B0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9B5-9C2B-4D05-A8DA-8DC8D42DA5E5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A568D-D8EE-B761-F652-DB5C3E90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5A6D-366F-B134-588B-4CE83143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8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6A96-DB19-20AE-C802-9515C95B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900C-75B0-70D8-C49A-E42DF7BF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6D0C1-F28B-1653-BEF1-D52201DAB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FC76A-961F-4320-092B-85463938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871-D8BD-451C-AAC7-FA6E1569E408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4B004-9F89-FD8E-EC5F-BD01F75F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A4E6F-2310-AFA5-FDDD-1E28F7C0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41B8-2AFF-C8D4-882B-F97B640F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31D55-7265-4E7B-0D28-E3502CFD6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FDF2-36DB-BF4F-7E24-0D8961DF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360EA-19AD-526F-E922-1B492CEB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EE4-809C-4645-9A9E-7EBC6FFBD6E8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551E6-EC65-5386-3ECD-6D0010B9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411D6-BAF1-737D-ECF7-10071528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87A8C-D55C-6887-B248-009FC793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F2D40-FE4A-5834-00BF-09A3C00E3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54ED6-F461-C5CD-1354-D2E4248B5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D29A4-A34A-41BB-94EA-F2D038542068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F49B-8C40-EEC6-4CC0-BA7EAE1ED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B315-ECF0-ADD1-9551-DAF5737C4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1D27A-C479-4F3D-B06A-05E5ED1E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41CA07-C03B-4B39-2728-E9327D7C889B}"/>
              </a:ext>
            </a:extLst>
          </p:cNvPr>
          <p:cNvSpPr txBox="1"/>
          <p:nvPr/>
        </p:nvSpPr>
        <p:spPr>
          <a:xfrm>
            <a:off x="653143" y="587269"/>
            <a:ext cx="105918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Research Article</a:t>
            </a:r>
          </a:p>
          <a:p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Machine Learning and IoT-Based Waste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AD307-8025-8DBF-07C9-EBC9BA299D77}"/>
              </a:ext>
            </a:extLst>
          </p:cNvPr>
          <p:cNvSpPr txBox="1"/>
          <p:nvPr/>
        </p:nvSpPr>
        <p:spPr>
          <a:xfrm>
            <a:off x="653143" y="1726042"/>
            <a:ext cx="10134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Authors</a:t>
            </a:r>
            <a:r>
              <a:rPr lang="en-US" sz="2000" dirty="0">
                <a:latin typeface="Tw Cen MT" panose="020B0602020104020603" pitchFamily="34" charset="0"/>
              </a:rPr>
              <a:t>: </a:t>
            </a:r>
            <a:r>
              <a:rPr lang="en-US" sz="2000" dirty="0" err="1">
                <a:latin typeface="Tw Cen MT" panose="020B0602020104020603" pitchFamily="34" charset="0"/>
              </a:rPr>
              <a:t>Rijwan</a:t>
            </a:r>
            <a:r>
              <a:rPr lang="en-US" sz="2000" dirty="0">
                <a:latin typeface="Tw Cen MT" panose="020B0602020104020603" pitchFamily="34" charset="0"/>
              </a:rPr>
              <a:t> Khan, Santosh Kumar, Akhilesh Kumar Srivastava, Niharika Dhingra, Mahima Gupta, Neha </a:t>
            </a:r>
            <a:r>
              <a:rPr lang="en-US" sz="2000" dirty="0" err="1">
                <a:latin typeface="Tw Cen MT" panose="020B0602020104020603" pitchFamily="34" charset="0"/>
              </a:rPr>
              <a:t>Bhati</a:t>
            </a:r>
            <a:r>
              <a:rPr lang="en-US" sz="2000" dirty="0">
                <a:latin typeface="Tw Cen MT" panose="020B0602020104020603" pitchFamily="34" charset="0"/>
              </a:rPr>
              <a:t>, and Pallavi Kumari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D322C-2642-B2BA-7D0A-03ACA505C2B9}"/>
              </a:ext>
            </a:extLst>
          </p:cNvPr>
          <p:cNvSpPr txBox="1"/>
          <p:nvPr/>
        </p:nvSpPr>
        <p:spPr>
          <a:xfrm>
            <a:off x="653143" y="4508044"/>
            <a:ext cx="5323114" cy="2076724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Tw Cen MT" panose="020B0602020104020603" pitchFamily="34" charset="0"/>
              </a:rPr>
              <a:t>Presented By: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Shaikh Md. Shahidul Islam - </a:t>
            </a:r>
            <a:r>
              <a:rPr lang="en-US" sz="2000" b="1" dirty="0">
                <a:latin typeface="Tw Cen MT" panose="020B0602020104020603" pitchFamily="34" charset="0"/>
              </a:rPr>
              <a:t>M240105052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Kazi Muhammad </a:t>
            </a:r>
            <a:r>
              <a:rPr lang="en-US" sz="2000" dirty="0" err="1">
                <a:latin typeface="Tw Cen MT" panose="020B0602020104020603" pitchFamily="34" charset="0"/>
              </a:rPr>
              <a:t>Afsarul</a:t>
            </a:r>
            <a:r>
              <a:rPr lang="en-US" sz="2000" dirty="0">
                <a:latin typeface="Tw Cen MT" panose="020B0602020104020603" pitchFamily="34" charset="0"/>
              </a:rPr>
              <a:t> Hoque - </a:t>
            </a:r>
            <a:r>
              <a:rPr lang="en-US" sz="2000" b="1" dirty="0">
                <a:latin typeface="Tw Cen MT" panose="020B0602020104020603" pitchFamily="34" charset="0"/>
              </a:rPr>
              <a:t>M240105078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Md Arifur Rahman - </a:t>
            </a:r>
            <a:r>
              <a:rPr lang="en-US" sz="2000" b="1" dirty="0">
                <a:latin typeface="Tw Cen MT" panose="020B0602020104020603" pitchFamily="34" charset="0"/>
              </a:rPr>
              <a:t>M240105042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A6D1A-586E-AC35-FC84-50C057E4E801}"/>
              </a:ext>
            </a:extLst>
          </p:cNvPr>
          <p:cNvSpPr txBox="1"/>
          <p:nvPr/>
        </p:nvSpPr>
        <p:spPr>
          <a:xfrm>
            <a:off x="653143" y="280681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Tw Cen MT" panose="020B0602020104020603" pitchFamily="34" charset="0"/>
              </a:rPr>
              <a:t>Hindawi</a:t>
            </a:r>
            <a:r>
              <a:rPr lang="fr-FR" b="1" dirty="0">
                <a:latin typeface="Tw Cen MT" panose="020B0602020104020603" pitchFamily="34" charset="0"/>
              </a:rPr>
              <a:t> </a:t>
            </a:r>
            <a:r>
              <a:rPr lang="fr-FR" b="1" dirty="0" err="1">
                <a:latin typeface="Tw Cen MT" panose="020B0602020104020603" pitchFamily="34" charset="0"/>
              </a:rPr>
              <a:t>Computational</a:t>
            </a:r>
            <a:r>
              <a:rPr lang="fr-FR" b="1" dirty="0">
                <a:latin typeface="Tw Cen MT" panose="020B0602020104020603" pitchFamily="34" charset="0"/>
              </a:rPr>
              <a:t> Intelligence and Neuroscience </a:t>
            </a:r>
          </a:p>
          <a:p>
            <a:r>
              <a:rPr lang="fr-FR" dirty="0">
                <a:latin typeface="Tw Cen MT" panose="020B0602020104020603" pitchFamily="34" charset="0"/>
              </a:rPr>
              <a:t>Volume 2021, Article ID 5942574, </a:t>
            </a:r>
            <a:r>
              <a:rPr lang="fr-FR" dirty="0">
                <a:solidFill>
                  <a:srgbClr val="00B0F0"/>
                </a:solidFill>
                <a:latin typeface="Tw Cen MT" panose="020B0602020104020603" pitchFamily="34" charset="0"/>
              </a:rPr>
              <a:t>https://doi.org/10.1155/2021/5942574</a:t>
            </a:r>
            <a:endParaRPr lang="en-US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EB76E-333D-3ACC-45AF-F2B7C9D17C4F}"/>
              </a:ext>
            </a:extLst>
          </p:cNvPr>
          <p:cNvSpPr txBox="1"/>
          <p:nvPr/>
        </p:nvSpPr>
        <p:spPr>
          <a:xfrm>
            <a:off x="6749143" y="4520288"/>
            <a:ext cx="5323114" cy="2076724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Tw Cen MT" panose="020B0602020104020603" pitchFamily="34" charset="0"/>
              </a:rPr>
              <a:t>Presented To: </a:t>
            </a:r>
          </a:p>
          <a:p>
            <a:r>
              <a:rPr lang="en-US" sz="2000" b="1" dirty="0">
                <a:latin typeface="Tw Cen MT" panose="020B0602020104020603" pitchFamily="34" charset="0"/>
              </a:rPr>
              <a:t>Dr. </a:t>
            </a:r>
            <a:r>
              <a:rPr lang="en-US" sz="2000" b="1" dirty="0" err="1">
                <a:latin typeface="Tw Cen MT" panose="020B0602020104020603" pitchFamily="34" charset="0"/>
              </a:rPr>
              <a:t>Sajeeb</a:t>
            </a:r>
            <a:r>
              <a:rPr lang="en-US" sz="2000" b="1" dirty="0">
                <a:latin typeface="Tw Cen MT" panose="020B0602020104020603" pitchFamily="34" charset="0"/>
              </a:rPr>
              <a:t> Saha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Associate Professor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Dept. of Computer Science and Engineering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Jagannath University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9F21D-78C4-E68F-5CE0-FD9F37B3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5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C90E439-90E6-FA5D-6E33-A8FFFE093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30" y="0"/>
            <a:ext cx="7697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55B4F1-931F-8DB6-1CCB-7D8EF3940B0E}"/>
              </a:ext>
            </a:extLst>
          </p:cNvPr>
          <p:cNvSpPr txBox="1"/>
          <p:nvPr/>
        </p:nvSpPr>
        <p:spPr>
          <a:xfrm>
            <a:off x="377283" y="2032214"/>
            <a:ext cx="5718717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Image processing techniques calculate the waste index of dumping grounds.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Index categories: Low, Medium, High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Prioritization based on waste index optimizes collection schedules.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8F890-CA0F-1808-618F-799D8978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83" y="78467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Tw Cen MT" panose="020B0602020104020603" pitchFamily="34" charset="0"/>
              </a:rPr>
              <a:t>Image Processing for Waste 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20AD1-D143-2CE2-85FA-F8758311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7EEE-FCDE-A33E-E0E6-7D05D658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 Results and Performance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C1E9D-19A1-66E8-D869-8A9CC582A896}"/>
              </a:ext>
            </a:extLst>
          </p:cNvPr>
          <p:cNvSpPr txBox="1"/>
          <p:nvPr/>
        </p:nvSpPr>
        <p:spPr>
          <a:xfrm>
            <a:off x="7187245" y="1990592"/>
            <a:ext cx="47891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Infrastructure and maintenance costs reduced by 30%.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Improved routing reduces fuel consumption and time.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Real-time monitoring prevents overflow and ensures hygienic conditions.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765A869-6662-3DFB-BD9F-10E405402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0" y="1395896"/>
            <a:ext cx="6698411" cy="49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2DE3E-F110-9181-F521-270D2D26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86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5B11533-C931-5310-A515-F3BE620A5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0"/>
          <a:stretch/>
        </p:blipFill>
        <p:spPr bwMode="auto">
          <a:xfrm>
            <a:off x="6673966" y="947853"/>
            <a:ext cx="5420629" cy="496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DF5DDF-B237-C990-CE2B-9155BF395B11}"/>
              </a:ext>
            </a:extLst>
          </p:cNvPr>
          <p:cNvSpPr txBox="1"/>
          <p:nvPr/>
        </p:nvSpPr>
        <p:spPr>
          <a:xfrm>
            <a:off x="969581" y="1636043"/>
            <a:ext cx="757942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Proposed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>
                <a:latin typeface="Tw Cen MT" panose="020B0602020104020603" pitchFamily="34" charset="0"/>
              </a:rPr>
              <a:t>IoT and ML integration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>
                <a:latin typeface="Tw Cen MT" panose="020B0602020104020603" pitchFamily="34" charset="0"/>
              </a:rPr>
              <a:t>Real-time data processing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>
                <a:latin typeface="Tw Cen MT" panose="020B0602020104020603" pitchFamily="34" charset="0"/>
              </a:rPr>
              <a:t>Optimized routes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>
                <a:latin typeface="Tw Cen MT" panose="020B0602020104020603" pitchFamily="34" charset="0"/>
              </a:rPr>
              <a:t>Waste categorization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1484C-34DE-442A-0EDE-F7614C6E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1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3BF4D562-BAF2-E0D5-E960-893F36E73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225"/>
            <a:ext cx="12192000" cy="55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05AD4-C0BA-3225-A81B-5851EAF4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92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513D-0483-7D42-838C-42D6AC94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97" y="741391"/>
            <a:ext cx="3549649" cy="6221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Key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DE8B7-5120-ECC0-69D6-5876F5B23899}"/>
              </a:ext>
            </a:extLst>
          </p:cNvPr>
          <p:cNvSpPr txBox="1"/>
          <p:nvPr/>
        </p:nvSpPr>
        <p:spPr>
          <a:xfrm>
            <a:off x="464097" y="1786344"/>
            <a:ext cx="4319775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IoT-based smart bins significantly improve waste collection efficiency.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ML models provide accurate waste categorization.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Real-time tracking and routing reduce environmental impact and costs.</a:t>
            </a:r>
          </a:p>
        </p:txBody>
      </p:sp>
      <p:grpSp>
        <p:nvGrpSpPr>
          <p:cNvPr id="12302" name="Group 12301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2303" name="Rectangle 12302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4" name="Rectangle 12303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84E963D-64AA-2080-D724-DFA01EA2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11" y="446314"/>
            <a:ext cx="7312080" cy="504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94235-1F3A-FB41-4908-68FD655C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1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DD80-BDF5-14A3-17A3-EE11434F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73" y="1408204"/>
            <a:ext cx="3549649" cy="5298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Future Work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5BB34CF-C304-5AA5-3F2F-CBD05D59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4"/>
          <a:stretch/>
        </p:blipFill>
        <p:spPr bwMode="auto">
          <a:xfrm>
            <a:off x="5089243" y="877413"/>
            <a:ext cx="6222628" cy="504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19" name="Group 13318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3320" name="Rectangle 13319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1" name="Rectangle 13320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93776D7-449D-AC93-60E9-2BB19CF97B6E}"/>
              </a:ext>
            </a:extLst>
          </p:cNvPr>
          <p:cNvSpPr/>
          <p:nvPr/>
        </p:nvSpPr>
        <p:spPr>
          <a:xfrm>
            <a:off x="4939990" y="3133493"/>
            <a:ext cx="2598234" cy="56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DA730-578B-4AFB-CA71-9CA0A3B5A9CF}"/>
              </a:ext>
            </a:extLst>
          </p:cNvPr>
          <p:cNvSpPr txBox="1"/>
          <p:nvPr/>
        </p:nvSpPr>
        <p:spPr>
          <a:xfrm>
            <a:off x="594673" y="2274156"/>
            <a:ext cx="7146077" cy="2983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Expand system for hazardous and liquid waste.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Enhance ML models for more accurate categorization.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Broaden implementation to include rural areas.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Integrate advanced IoT protocols for better scalability.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3A9A8-570C-98E4-0313-8E0CD687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33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5" name="Rectangle 1434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7" name="Rectangle 1434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30D94-A8A6-36B8-E509-7C9D34FD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Tw Cen MT" panose="020B0602020104020603" pitchFamily="34" charset="0"/>
              </a:rPr>
              <a:t>Conclusions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5C0AF8C-9956-4FDB-E19D-4DCCFDDF5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3" b="6666"/>
          <a:stretch/>
        </p:blipFill>
        <p:spPr bwMode="auto">
          <a:xfrm>
            <a:off x="432225" y="2071412"/>
            <a:ext cx="11327549" cy="424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49FE1-B6F7-070A-77CD-3B6AE4C6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52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9" name="Rectangle 1536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1" name="Rectangle 1537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73" name="Rectangle 1537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5" name="Rectangle 1537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77" name="Freeform: Shape 1537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23">
            <a:extLst>
              <a:ext uri="{FF2B5EF4-FFF2-40B4-BE49-F238E27FC236}">
                <a16:creationId xmlns:a16="http://schemas.microsoft.com/office/drawing/2014/main" id="{DAFA681F-CBB2-0965-01F4-F258F2D4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latin typeface="Tw Cen MT" panose="020B0602020104020603" pitchFamily="34" charset="0"/>
              </a:rPr>
              <a:t>Introduction to Smart Waste Management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2B268914-8E52-E9FE-C86A-3F2D1E46D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057" y="467208"/>
            <a:ext cx="6318489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89EF88-E622-A744-742D-C1DEE558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1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Monthly calendar">
            <a:extLst>
              <a:ext uri="{FF2B5EF4-FFF2-40B4-BE49-F238E27FC236}">
                <a16:creationId xmlns:a16="http://schemas.microsoft.com/office/drawing/2014/main" id="{2311E589-E820-2548-D6DE-0D6348F80B6D}"/>
              </a:ext>
            </a:extLst>
          </p:cNvPr>
          <p:cNvSpPr/>
          <p:nvPr/>
        </p:nvSpPr>
        <p:spPr>
          <a:xfrm>
            <a:off x="1164019" y="1991558"/>
            <a:ext cx="1422161" cy="16844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2B6D96-B26B-C6F0-CECE-647AE300062F}"/>
              </a:ext>
            </a:extLst>
          </p:cNvPr>
          <p:cNvGrpSpPr/>
          <p:nvPr/>
        </p:nvGrpSpPr>
        <p:grpSpPr>
          <a:xfrm>
            <a:off x="585040" y="3767233"/>
            <a:ext cx="2449511" cy="1999687"/>
            <a:chOff x="575846" y="2718313"/>
            <a:chExt cx="2449511" cy="19996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5FA01B-9DB8-050D-5883-E4A96693477A}"/>
                </a:ext>
              </a:extLst>
            </p:cNvPr>
            <p:cNvSpPr/>
            <p:nvPr/>
          </p:nvSpPr>
          <p:spPr>
            <a:xfrm>
              <a:off x="575846" y="2718313"/>
              <a:ext cx="2449511" cy="19996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498610-0C4D-AABE-2099-07E128931088}"/>
                </a:ext>
              </a:extLst>
            </p:cNvPr>
            <p:cNvSpPr txBox="1"/>
            <p:nvPr/>
          </p:nvSpPr>
          <p:spPr>
            <a:xfrm>
              <a:off x="575846" y="2718313"/>
              <a:ext cx="2449511" cy="1999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>
                  <a:latin typeface="Tw Cen MT" panose="020B0602020104020603" pitchFamily="34" charset="0"/>
                </a:rPr>
                <a:t>Improper scheduling and collection methods</a:t>
              </a:r>
            </a:p>
          </p:txBody>
        </p:sp>
      </p:grpSp>
      <p:sp>
        <p:nvSpPr>
          <p:cNvPr id="6" name="Rectangle 5" descr="Hourglass">
            <a:extLst>
              <a:ext uri="{FF2B5EF4-FFF2-40B4-BE49-F238E27FC236}">
                <a16:creationId xmlns:a16="http://schemas.microsoft.com/office/drawing/2014/main" id="{6CCEBF84-C913-AF28-FEDE-3F0A50EC28E8}"/>
              </a:ext>
            </a:extLst>
          </p:cNvPr>
          <p:cNvSpPr/>
          <p:nvPr/>
        </p:nvSpPr>
        <p:spPr>
          <a:xfrm>
            <a:off x="4090094" y="2100416"/>
            <a:ext cx="1348143" cy="139532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2D1EAA-2130-B15C-FD1B-DF3D0DB06A28}"/>
              </a:ext>
            </a:extLst>
          </p:cNvPr>
          <p:cNvGrpSpPr/>
          <p:nvPr/>
        </p:nvGrpSpPr>
        <p:grpSpPr>
          <a:xfrm>
            <a:off x="3430564" y="3781155"/>
            <a:ext cx="2449511" cy="1999687"/>
            <a:chOff x="3421370" y="2732235"/>
            <a:chExt cx="2449511" cy="19996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1DC251-287E-92A3-003C-58FB2ED584B0}"/>
                </a:ext>
              </a:extLst>
            </p:cNvPr>
            <p:cNvSpPr/>
            <p:nvPr/>
          </p:nvSpPr>
          <p:spPr>
            <a:xfrm>
              <a:off x="3421370" y="2732235"/>
              <a:ext cx="2449511" cy="19996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733990-9A14-B9BA-17CF-09594D126222}"/>
                </a:ext>
              </a:extLst>
            </p:cNvPr>
            <p:cNvSpPr txBox="1"/>
            <p:nvPr/>
          </p:nvSpPr>
          <p:spPr>
            <a:xfrm>
              <a:off x="3421370" y="2732235"/>
              <a:ext cx="2449511" cy="1999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>
                  <a:latin typeface="Tw Cen MT" panose="020B0602020104020603" pitchFamily="34" charset="0"/>
                </a:rPr>
                <a:t>Lack of real-time data for waste levels</a:t>
              </a:r>
            </a:p>
          </p:txBody>
        </p:sp>
      </p:grpSp>
      <p:sp>
        <p:nvSpPr>
          <p:cNvPr id="8" name="Rectangle 7" descr="Recycle">
            <a:extLst>
              <a:ext uri="{FF2B5EF4-FFF2-40B4-BE49-F238E27FC236}">
                <a16:creationId xmlns:a16="http://schemas.microsoft.com/office/drawing/2014/main" id="{B9718940-910A-572E-8573-D8D2BC7E3D98}"/>
              </a:ext>
            </a:extLst>
          </p:cNvPr>
          <p:cNvSpPr/>
          <p:nvPr/>
        </p:nvSpPr>
        <p:spPr>
          <a:xfrm>
            <a:off x="6853385" y="2059083"/>
            <a:ext cx="1338432" cy="166144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A1E9DC-840A-D54B-D736-F182BD73FCF2}"/>
              </a:ext>
            </a:extLst>
          </p:cNvPr>
          <p:cNvGrpSpPr/>
          <p:nvPr/>
        </p:nvGrpSpPr>
        <p:grpSpPr>
          <a:xfrm>
            <a:off x="6287331" y="3768338"/>
            <a:ext cx="2449511" cy="1999687"/>
            <a:chOff x="6278137" y="2719418"/>
            <a:chExt cx="2449511" cy="19996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B31633-EEFC-A691-65CA-6770AB45F066}"/>
                </a:ext>
              </a:extLst>
            </p:cNvPr>
            <p:cNvSpPr/>
            <p:nvPr/>
          </p:nvSpPr>
          <p:spPr>
            <a:xfrm>
              <a:off x="6278137" y="2719418"/>
              <a:ext cx="2449511" cy="19996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A7A73E-030C-95BA-365E-A5F2F0A81AD9}"/>
                </a:ext>
              </a:extLst>
            </p:cNvPr>
            <p:cNvSpPr txBox="1"/>
            <p:nvPr/>
          </p:nvSpPr>
          <p:spPr>
            <a:xfrm>
              <a:off x="6278137" y="2719418"/>
              <a:ext cx="2449511" cy="1999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>
                  <a:latin typeface="Tw Cen MT" panose="020B0602020104020603" pitchFamily="34" charset="0"/>
                </a:rPr>
                <a:t>Inefficient classification of municipal waste</a:t>
              </a:r>
            </a:p>
          </p:txBody>
        </p:sp>
      </p:grpSp>
      <p:sp>
        <p:nvSpPr>
          <p:cNvPr id="10" name="Rectangle 9" descr="Open Hand with Plant">
            <a:extLst>
              <a:ext uri="{FF2B5EF4-FFF2-40B4-BE49-F238E27FC236}">
                <a16:creationId xmlns:a16="http://schemas.microsoft.com/office/drawing/2014/main" id="{A47D6BD4-4189-8D11-8A00-02DCB957139D}"/>
              </a:ext>
            </a:extLst>
          </p:cNvPr>
          <p:cNvSpPr/>
          <p:nvPr/>
        </p:nvSpPr>
        <p:spPr>
          <a:xfrm>
            <a:off x="9566632" y="1991560"/>
            <a:ext cx="1570253" cy="1670075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BD0CE1-9D0C-AA47-8964-D0D951A7FEA6}"/>
              </a:ext>
            </a:extLst>
          </p:cNvPr>
          <p:cNvGrpSpPr/>
          <p:nvPr/>
        </p:nvGrpSpPr>
        <p:grpSpPr>
          <a:xfrm>
            <a:off x="9157448" y="3767936"/>
            <a:ext cx="2449511" cy="1999687"/>
            <a:chOff x="9148254" y="2719016"/>
            <a:chExt cx="2449511" cy="19996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18A3FC-C136-6A4D-DAE8-C83CF01EAD82}"/>
                </a:ext>
              </a:extLst>
            </p:cNvPr>
            <p:cNvSpPr/>
            <p:nvPr/>
          </p:nvSpPr>
          <p:spPr>
            <a:xfrm>
              <a:off x="9148254" y="2719016"/>
              <a:ext cx="2449511" cy="19996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995E2-5BD6-8AA3-B8CA-C9D41C45B699}"/>
                </a:ext>
              </a:extLst>
            </p:cNvPr>
            <p:cNvSpPr txBox="1"/>
            <p:nvPr/>
          </p:nvSpPr>
          <p:spPr>
            <a:xfrm>
              <a:off x="9148254" y="2719016"/>
              <a:ext cx="2449511" cy="1999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>
                  <a:latin typeface="Tw Cen MT" panose="020B0602020104020603" pitchFamily="34" charset="0"/>
                </a:rPr>
                <a:t>Limited public-private collaboration for sustainable solutions</a:t>
              </a:r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CDB6D214-67B9-2A8E-D809-6EB26F86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Key Challenges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697199-6439-3AB3-4C52-BACEA5F4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76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E5A5E-EBAB-B0CF-D3BE-001A5D3E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18703"/>
            <a:ext cx="4789858" cy="2733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Tw Cen MT" panose="020B0602020104020603" pitchFamily="34" charset="0"/>
              </a:rPr>
              <a:t> Objectives of the Study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317500" dist="2286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E2AB6C9-B112-77B9-5BF6-08DA3B4CA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178136"/>
              </p:ext>
            </p:extLst>
          </p:nvPr>
        </p:nvGraphicFramePr>
        <p:xfrm>
          <a:off x="5368169" y="601324"/>
          <a:ext cx="5849557" cy="561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25792B-6905-13B5-1790-4DA68BD58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2" t="18074" r="20955" b="26349"/>
          <a:stretch/>
        </p:blipFill>
        <p:spPr bwMode="auto">
          <a:xfrm>
            <a:off x="436139" y="1729355"/>
            <a:ext cx="3864430" cy="38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21434-5E7F-BC95-1501-051952B5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9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FB92E7-B212-4E0C-9C87-B60DC9478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FCFB92E7-B212-4E0C-9C87-B60DC9478F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FCFB92E7-B212-4E0C-9C87-B60DC9478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FCFB92E7-B212-4E0C-9C87-B60DC9478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78C7A0-6275-4AD2-ABA6-894B58999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graphicEl>
                                              <a:dgm id="{8778C7A0-6275-4AD2-ABA6-894B58999F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graphicEl>
                                              <a:dgm id="{8778C7A0-6275-4AD2-ABA6-894B58999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graphicEl>
                                              <a:dgm id="{8778C7A0-6275-4AD2-ABA6-894B58999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A826C8-8053-459D-ACAD-DF30A9CA0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graphicEl>
                                              <a:dgm id="{E8A826C8-8053-459D-ACAD-DF30A9CA0A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dgm id="{E8A826C8-8053-459D-ACAD-DF30A9CA0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dgm id="{E8A826C8-8053-459D-ACAD-DF30A9CA0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F226E3-4094-467B-B9B9-28FB998E4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graphicEl>
                                              <a:dgm id="{8BF226E3-4094-467B-B9B9-28FB998E49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graphicEl>
                                              <a:dgm id="{8BF226E3-4094-467B-B9B9-28FB998E4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graphicEl>
                                              <a:dgm id="{8BF226E3-4094-467B-B9B9-28FB998E4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99DF493-21CA-48F7-B240-755502297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graphicEl>
                                              <a:dgm id="{299DF493-21CA-48F7-B240-755502297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graphicEl>
                                              <a:dgm id="{299DF493-21CA-48F7-B240-755502297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graphicEl>
                                              <a:dgm id="{299DF493-21CA-48F7-B240-755502297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9AA74DE-67BB-40C6-ABBE-E6AE7BA42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graphicEl>
                                              <a:dgm id="{F9AA74DE-67BB-40C6-ABBE-E6AE7BA42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graphicEl>
                                              <a:dgm id="{F9AA74DE-67BB-40C6-ABBE-E6AE7BA42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graphicEl>
                                              <a:dgm id="{F9AA74DE-67BB-40C6-ABBE-E6AE7BA42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B2764E8-712C-42DB-954C-3153FB487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graphicEl>
                                              <a:dgm id="{4B2764E8-712C-42DB-954C-3153FB487F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graphicEl>
                                              <a:dgm id="{4B2764E8-712C-42DB-954C-3153FB487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graphicEl>
                                              <a:dgm id="{4B2764E8-712C-42DB-954C-3153FB487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08A835D-7C02-4846-BAF6-307E7A7BE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graphicEl>
                                              <a:dgm id="{408A835D-7C02-4846-BAF6-307E7A7BE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graphicEl>
                                              <a:dgm id="{408A835D-7C02-4846-BAF6-307E7A7BE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graphicEl>
                                              <a:dgm id="{408A835D-7C02-4846-BAF6-307E7A7BE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68AF1F-A856-401F-BEDC-AB6B5F05C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graphicEl>
                                              <a:dgm id="{4568AF1F-A856-401F-BEDC-AB6B5F05CE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graphicEl>
                                              <a:dgm id="{4568AF1F-A856-401F-BEDC-AB6B5F05C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graphicEl>
                                              <a:dgm id="{4568AF1F-A856-401F-BEDC-AB6B5F05C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A2890-E9DE-7E2F-76A0-8F9B84FF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rgbClr val="FFFFFF"/>
                </a:solidFill>
                <a:latin typeface="Tw Cen MT" panose="020B0602020104020603" pitchFamily="34" charset="0"/>
              </a:rPr>
              <a:t> System Components and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9B24E-81BA-DE6C-94D8-0DD926A7E210}"/>
              </a:ext>
            </a:extLst>
          </p:cNvPr>
          <p:cNvSpPr txBox="1"/>
          <p:nvPr/>
        </p:nvSpPr>
        <p:spPr>
          <a:xfrm>
            <a:off x="303233" y="2002001"/>
            <a:ext cx="77297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Hardware: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Arduino UNO microcontroller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Ultrasonic and moisture sensors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Supporting components: LEDs, buzzers, jumper wires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980B5-E08F-A289-2FB2-504533381335}"/>
              </a:ext>
            </a:extLst>
          </p:cNvPr>
          <p:cNvSpPr txBox="1"/>
          <p:nvPr/>
        </p:nvSpPr>
        <p:spPr>
          <a:xfrm>
            <a:off x="303233" y="3752892"/>
            <a:ext cx="655226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sz="2400" b="1" dirty="0">
                <a:latin typeface="Tw Cen MT" panose="020B0602020104020603" pitchFamily="34" charset="0"/>
              </a:rPr>
              <a:t>Software: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Mobile app for real-time tracking and route optimization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Image processing for waste index calculation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FE127B-6175-CDCD-B15C-CD729B9D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72" y="1827792"/>
            <a:ext cx="2942547" cy="38501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28367-7C29-3916-18F8-8F9957BF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021" y="1885279"/>
            <a:ext cx="2311519" cy="44833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51CDEE-8838-5E52-A74C-11633FEC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726BC-B6A4-E85E-8A43-701D10F5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644" y="-236784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 Flow of Operations</a:t>
            </a:r>
          </a:p>
        </p:txBody>
      </p:sp>
      <p:sp>
        <p:nvSpPr>
          <p:cNvPr id="16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027EE8A-5C1C-350B-47A7-17F5D37AE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967877"/>
              </p:ext>
            </p:extLst>
          </p:nvPr>
        </p:nvGraphicFramePr>
        <p:xfrm>
          <a:off x="473584" y="728456"/>
          <a:ext cx="4057920" cy="540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D4E8CE7-96B6-9552-BBB6-5A9AFAA843A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662" b="3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85566-9284-5C85-D501-D98F8A01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5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A8D9E1B-4796-45B0-9191-E028F23F11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BA8D9E1B-4796-45B0-9191-E028F23F11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BA8D9E1B-4796-45B0-9191-E028F23F11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BA8D9E1B-4796-45B0-9191-E028F23F11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7F6AD1-A8FF-45F8-81ED-CE4C5E888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EC7F6AD1-A8FF-45F8-81ED-CE4C5E8889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graphicEl>
                                              <a:dgm id="{EC7F6AD1-A8FF-45F8-81ED-CE4C5E888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EC7F6AD1-A8FF-45F8-81ED-CE4C5E888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F4CC052-8B67-4791-B0C3-78085FBF7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DF4CC052-8B67-4791-B0C3-78085FBF78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graphicEl>
                                              <a:dgm id="{DF4CC052-8B67-4791-B0C3-78085FBF7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graphicEl>
                                              <a:dgm id="{DF4CC052-8B67-4791-B0C3-78085FBF7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9A4B280-085D-4FEB-83B1-2BFA576F0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graphicEl>
                                              <a:dgm id="{B9A4B280-085D-4FEB-83B1-2BFA576F0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graphicEl>
                                              <a:dgm id="{B9A4B280-085D-4FEB-83B1-2BFA576F0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graphicEl>
                                              <a:dgm id="{B9A4B280-085D-4FEB-83B1-2BFA576F0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56FC61E-A7C2-448C-B22E-C8C735F27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graphicEl>
                                              <a:dgm id="{D56FC61E-A7C2-448C-B22E-C8C735F27C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D56FC61E-A7C2-448C-B22E-C8C735F27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graphicEl>
                                              <a:dgm id="{D56FC61E-A7C2-448C-B22E-C8C735F27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668A7CA-F26D-4D55-9028-686D6C553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graphicEl>
                                              <a:dgm id="{D668A7CA-F26D-4D55-9028-686D6C553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graphicEl>
                                              <a:dgm id="{D668A7CA-F26D-4D55-9028-686D6C553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graphicEl>
                                              <a:dgm id="{D668A7CA-F26D-4D55-9028-686D6C553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FCCD24-25B1-4C54-93DD-7818F5A3C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graphicEl>
                                              <a:dgm id="{16FCCD24-25B1-4C54-93DD-7818F5A3C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graphicEl>
                                              <a:dgm id="{16FCCD24-25B1-4C54-93DD-7818F5A3C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graphicEl>
                                              <a:dgm id="{16FCCD24-25B1-4C54-93DD-7818F5A3C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B7D14EE-0917-4A5F-84A7-E554064BB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graphicEl>
                                              <a:dgm id="{1B7D14EE-0917-4A5F-84A7-E554064BB5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graphicEl>
                                              <a:dgm id="{1B7D14EE-0917-4A5F-84A7-E554064BB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graphicEl>
                                              <a:dgm id="{1B7D14EE-0917-4A5F-84A7-E554064BB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D32061-EC02-44B3-9834-63259A4A0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graphicEl>
                                              <a:dgm id="{05D32061-EC02-44B3-9834-63259A4A0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graphicEl>
                                              <a:dgm id="{05D32061-EC02-44B3-9834-63259A4A0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graphicEl>
                                              <a:dgm id="{05D32061-EC02-44B3-9834-63259A4A0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C82818-B92B-403C-8339-BEC8DCE05D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graphicEl>
                                              <a:dgm id="{BDC82818-B92B-403C-8339-BEC8DCE05D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graphicEl>
                                              <a:dgm id="{BDC82818-B92B-403C-8339-BEC8DCE05D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graphicEl>
                                              <a:dgm id="{BDC82818-B92B-403C-8339-BEC8DCE05D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E3174CD-0AB2-454A-B668-1697EC1AC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graphicEl>
                                              <a:dgm id="{AE3174CD-0AB2-454A-B668-1697EC1ACF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graphicEl>
                                              <a:dgm id="{AE3174CD-0AB2-454A-B668-1697EC1AC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graphicEl>
                                              <a:dgm id="{AE3174CD-0AB2-454A-B668-1697EC1AC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864CD67F-BD3E-B004-65E6-B0D43A701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61357"/>
            <a:ext cx="5609042" cy="21562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7360F-C40D-A0B3-284D-5CDC20B4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487308"/>
            <a:ext cx="5355771" cy="769910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Experimental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16099-5094-3BE4-9AB9-F639DFF4271C}"/>
              </a:ext>
            </a:extLst>
          </p:cNvPr>
          <p:cNvSpPr txBox="1"/>
          <p:nvPr/>
        </p:nvSpPr>
        <p:spPr>
          <a:xfrm>
            <a:off x="587829" y="1539459"/>
            <a:ext cx="58110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Ultrasonic sensors measure the distance to waste in bins.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Moisture sensors classify waste as dry or wet.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Arduino UNO microcontroller processes sensor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A buzzer and LED provide real-time alerts when bins are full.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Data is transmitted to a database for further analysis.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DDFA8-0D84-6782-EA73-6B81A671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099"/>
          <a:stretch/>
        </p:blipFill>
        <p:spPr>
          <a:xfrm>
            <a:off x="6398927" y="3014703"/>
            <a:ext cx="5609042" cy="33878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AC815-97FF-D7E5-92E0-528BA90E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2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627-5C59-BC94-5179-F803A85F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472"/>
            <a:ext cx="10515600" cy="766989"/>
          </a:xfrm>
        </p:spPr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Proposed System Architecture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E83812-454B-3E83-C2F3-CE40E6EF4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8" b="6503"/>
          <a:stretch/>
        </p:blipFill>
        <p:spPr bwMode="auto">
          <a:xfrm>
            <a:off x="99228" y="973022"/>
            <a:ext cx="9253537" cy="551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35EBC0-6315-DF49-5403-E794FA8F71E2}"/>
              </a:ext>
            </a:extLst>
          </p:cNvPr>
          <p:cNvSpPr txBox="1"/>
          <p:nvPr/>
        </p:nvSpPr>
        <p:spPr>
          <a:xfrm>
            <a:off x="3358109" y="1497918"/>
            <a:ext cx="7257587" cy="4293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35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Sensors capture waste levels.</a:t>
            </a:r>
          </a:p>
          <a:p>
            <a:pPr marL="342900" indent="-342900">
              <a:lnSpc>
                <a:spcPct val="235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Arduino UNO processes the data.</a:t>
            </a:r>
          </a:p>
          <a:p>
            <a:pPr marL="342900" indent="-342900">
              <a:lnSpc>
                <a:spcPct val="235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IoT framework sends real-time updates.</a:t>
            </a:r>
          </a:p>
          <a:p>
            <a:pPr marL="342900" indent="-342900">
              <a:lnSpc>
                <a:spcPct val="235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Mobile app tracks bins and provides optimized routes.</a:t>
            </a:r>
          </a:p>
          <a:p>
            <a:pPr marL="342900" indent="-342900">
              <a:lnSpc>
                <a:spcPct val="235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System prioritizes high-waste bins for collection.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51EF2-E1EF-ACC3-B2BB-98BF48D5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6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3" name="Freeform: Shape 718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1C97A-6783-C547-A775-AF42C002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Tw Cen MT" panose="020B0602020104020603" pitchFamily="34" charset="0"/>
              </a:rPr>
              <a:t>Real-Time Monitoring System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2124801-4948-0A6D-7C6D-65DA2B3AC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" t="15870" r="3144" b="5087"/>
          <a:stretch/>
        </p:blipFill>
        <p:spPr bwMode="auto">
          <a:xfrm>
            <a:off x="4182057" y="593001"/>
            <a:ext cx="7732209" cy="58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3CDE4-A88D-E2F8-440A-FBA2230E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27A-C479-4F3D-B06A-05E5ED1E80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70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497</Words>
  <Application>Microsoft Office PowerPoint</Application>
  <PresentationFormat>Widescreen</PresentationFormat>
  <Paragraphs>95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Tw Cen MT</vt:lpstr>
      <vt:lpstr>Wingdings</vt:lpstr>
      <vt:lpstr>Office Theme</vt:lpstr>
      <vt:lpstr>PowerPoint Presentation</vt:lpstr>
      <vt:lpstr>Introduction to Smart Waste Management</vt:lpstr>
      <vt:lpstr>Key Challenges</vt:lpstr>
      <vt:lpstr> Objectives of the Study</vt:lpstr>
      <vt:lpstr> System Components and Architecture</vt:lpstr>
      <vt:lpstr> Flow of Operations</vt:lpstr>
      <vt:lpstr>Experimental Setup</vt:lpstr>
      <vt:lpstr>Proposed System Architecture</vt:lpstr>
      <vt:lpstr>Real-Time Monitoring System</vt:lpstr>
      <vt:lpstr>Image Processing for Waste Index</vt:lpstr>
      <vt:lpstr> Results and Performance Analysis</vt:lpstr>
      <vt:lpstr>PowerPoint Presentation</vt:lpstr>
      <vt:lpstr>PowerPoint Presentation</vt:lpstr>
      <vt:lpstr>Key Findings</vt:lpstr>
      <vt:lpstr>Future Work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Rahman, Md. Arifur GIZ BD</dc:creator>
  <cp:lastModifiedBy>Rahman, Md. Arifur GIZ BD</cp:lastModifiedBy>
  <cp:revision>5</cp:revision>
  <dcterms:created xsi:type="dcterms:W3CDTF">2024-12-05T06:41:36Z</dcterms:created>
  <dcterms:modified xsi:type="dcterms:W3CDTF">2024-12-06T01:24:25Z</dcterms:modified>
</cp:coreProperties>
</file>