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87" autoAdjust="0"/>
  </p:normalViewPr>
  <p:slideViewPr>
    <p:cSldViewPr snapToGrid="0" snapToObjects="1">
      <p:cViewPr varScale="1">
        <p:scale>
          <a:sx n="86" d="100"/>
          <a:sy n="86" d="100"/>
        </p:scale>
        <p:origin x="-104"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09BB83-3CCC-AA47-9CEC-5820CD865C4E}" type="datetimeFigureOut">
              <a:rPr kumimoji="1" lang="zh-CN" altLang="en-US" smtClean="0"/>
              <a:t>18/3/25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1DE59-087F-0044-AC52-530DD41B7688}" type="slidenum">
              <a:rPr kumimoji="1" lang="zh-CN" altLang="en-US" smtClean="0"/>
              <a:t>‹#›</a:t>
            </a:fld>
            <a:endParaRPr kumimoji="1" lang="zh-CN" altLang="en-US"/>
          </a:p>
        </p:txBody>
      </p:sp>
    </p:spTree>
    <p:extLst>
      <p:ext uri="{BB962C8B-B14F-4D97-AF65-F5344CB8AC3E}">
        <p14:creationId xmlns:p14="http://schemas.microsoft.com/office/powerpoint/2010/main" val="19815537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711DE59-087F-0044-AC52-530DD41B7688}" type="slidenum">
              <a:rPr kumimoji="1" lang="zh-CN" altLang="en-US" smtClean="0"/>
              <a:t>31</a:t>
            </a:fld>
            <a:endParaRPr kumimoji="1" lang="zh-CN" altLang="en-US"/>
          </a:p>
        </p:txBody>
      </p:sp>
    </p:spTree>
    <p:extLst>
      <p:ext uri="{BB962C8B-B14F-4D97-AF65-F5344CB8AC3E}">
        <p14:creationId xmlns:p14="http://schemas.microsoft.com/office/powerpoint/2010/main" val="2377580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B449D725-AF79-4FB6-8D02-83EAC61E3211}" type="datetimeFigureOut">
              <a:rPr lang="en-US" smtClean="0"/>
              <a:t>18/3/25</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076629CB-7937-4506-A327-ACF88B95BB0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49D725-AF79-4FB6-8D02-83EAC61E3211}" type="datetimeFigureOut">
              <a:rPr lang="en-US" smtClean="0"/>
              <a:t>18/3/25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29CB-7937-4506-A327-ACF88B95BB03}" type="slidenum">
              <a:rPr lang="en-US" smtClean="0"/>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7pPr marL="2743200" indent="-457200">
              <a:defRPr/>
            </a:lvl7pPr>
            <a:lvl8pPr marL="2743200" indent="-457200">
              <a:defRPr/>
            </a:lvl8pPr>
            <a:lvl9pPr marL="2743200" indent="-457200">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449D725-AF79-4FB6-8D02-83EAC61E3211}" type="datetimeFigureOut">
              <a:rPr lang="en-US" smtClean="0"/>
              <a:t>18/3/25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11174" y="417513"/>
            <a:ext cx="6499225" cy="570865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449D725-AF79-4FB6-8D02-83EAC61E3211}" type="datetimeFigureOut">
              <a:rPr lang="en-US" smtClean="0"/>
              <a:t>18/3/25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正在关闭">
    <p:bg>
      <p:bgRef idx="1003">
        <a:schemeClr val="bg2"/>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B449D725-AF79-4FB6-8D02-83EAC61E3211}" type="datetimeFigureOut">
              <a:rPr lang="en-US" smtClean="0"/>
              <a:t>18/3/25</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076629CB-7937-4506-A327-ACF88B95BB0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449D725-AF79-4FB6-8D02-83EAC61E3211}" type="datetimeFigureOut">
              <a:rPr lang="en-US" smtClean="0"/>
              <a:t>18/3/25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zh-CN" altLang="en-US" smtClean="0"/>
              <a:t>单击此处编辑母版标题样式</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B449D725-AF79-4FB6-8D02-83EAC61E3211}" type="datetimeFigureOut">
              <a:rPr lang="en-US" smtClean="0"/>
              <a:t>18/3/25</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076629CB-7937-4506-A327-ACF88B95BB03}" type="slidenum">
              <a:rPr lang="en-US" smtClean="0"/>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zh-CN" altLang="en-US" smtClean="0"/>
              <a:t>将图片拖动到占位符，或单击添加图标</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449D725-AF79-4FB6-8D02-83EAC61E3211}" type="datetimeFigureOut">
              <a:rPr lang="en-US" smtClean="0"/>
              <a:t>18/3/25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marL="2290763" indent="-461963">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449D725-AF79-4FB6-8D02-83EAC61E3211}" type="datetimeFigureOut">
              <a:rPr lang="en-US" smtClean="0"/>
              <a:t>18/3/25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449D725-AF79-4FB6-8D02-83EAC61E3211}" type="datetimeFigureOut">
              <a:rPr lang="en-US" smtClean="0"/>
              <a:t>18/3/25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629CB-7937-4506-A327-ACF88B95BB03}" type="slidenum">
              <a:rPr lang="en-US" smtClean="0"/>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449D725-AF79-4FB6-8D02-83EAC61E3211}" type="datetimeFigureOut">
              <a:rPr lang="en-US" smtClean="0"/>
              <a:t>18/3/25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9D725-AF79-4FB6-8D02-83EAC61E3211}" type="datetimeFigureOut">
              <a:rPr lang="en-US" smtClean="0"/>
              <a:t>18/3/25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smtClean="0"/>
              <a:t>单击此处编辑母版标题样式</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49D725-AF79-4FB6-8D02-83EAC61E3211}" type="datetimeFigureOut">
              <a:rPr lang="en-US" smtClean="0"/>
              <a:t>18/3/25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449D725-AF79-4FB6-8D02-83EAC61E3211}" type="datetimeFigureOut">
              <a:rPr lang="en-US" smtClean="0"/>
              <a:t>18/3/25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076629CB-7937-4506-A327-ACF88B95BB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thereum/go-ethereum/archive/v1.5.9.tar.gz"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thereum.github.io/go-ethereum/instal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thereum/mis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8348" y="375431"/>
            <a:ext cx="8147304" cy="1344168"/>
          </a:xfrm>
        </p:spPr>
        <p:txBody>
          <a:bodyPr/>
          <a:lstStyle/>
          <a:p>
            <a:r>
              <a:rPr kumimoji="1" lang="zh-CN" altLang="en-US" dirty="0" smtClean="0"/>
              <a:t>区块链是什么？</a:t>
            </a:r>
            <a:endParaRPr kumimoji="1" lang="zh-CN" altLang="en-US" dirty="0"/>
          </a:p>
        </p:txBody>
      </p:sp>
      <p:sp>
        <p:nvSpPr>
          <p:cNvPr id="3" name="副标题 2"/>
          <p:cNvSpPr>
            <a:spLocks noGrp="1"/>
          </p:cNvSpPr>
          <p:nvPr>
            <p:ph type="subTitle" idx="1"/>
          </p:nvPr>
        </p:nvSpPr>
        <p:spPr>
          <a:xfrm>
            <a:off x="498348" y="2068258"/>
            <a:ext cx="8147304" cy="3877056"/>
          </a:xfrm>
        </p:spPr>
        <p:txBody>
          <a:bodyPr>
            <a:noAutofit/>
          </a:bodyPr>
          <a:lstStyle/>
          <a:p>
            <a:pPr>
              <a:lnSpc>
                <a:spcPct val="150000"/>
              </a:lnSpc>
            </a:pPr>
            <a:r>
              <a:rPr kumimoji="1" lang="zh-CN" altLang="en-US" sz="3400" dirty="0" smtClean="0"/>
              <a:t>区块链是一种不可篡改的分布式数据库；</a:t>
            </a:r>
            <a:endParaRPr kumimoji="1" lang="en-US" altLang="zh-CN" sz="3400" dirty="0" smtClean="0"/>
          </a:p>
          <a:p>
            <a:pPr>
              <a:lnSpc>
                <a:spcPct val="150000"/>
              </a:lnSpc>
            </a:pPr>
            <a:r>
              <a:rPr kumimoji="1" lang="zh-CN" altLang="en-US" sz="3400" dirty="0" smtClean="0"/>
              <a:t>数据库由区块按时间顺序连接而成；</a:t>
            </a:r>
            <a:endParaRPr kumimoji="1" lang="en-US" altLang="zh-CN" sz="3400" dirty="0" smtClean="0"/>
          </a:p>
          <a:p>
            <a:pPr>
              <a:lnSpc>
                <a:spcPct val="150000"/>
              </a:lnSpc>
            </a:pPr>
            <a:r>
              <a:rPr kumimoji="1" lang="zh-CN" altLang="en-US" sz="3400" dirty="0" smtClean="0"/>
              <a:t>每个区块保存了一个时间段内的所有记录；</a:t>
            </a:r>
            <a:endParaRPr kumimoji="1" lang="en-US" altLang="zh-CN" sz="3400" dirty="0" smtClean="0"/>
          </a:p>
          <a:p>
            <a:pPr>
              <a:lnSpc>
                <a:spcPct val="150000"/>
              </a:lnSpc>
            </a:pPr>
            <a:r>
              <a:rPr kumimoji="1" lang="zh-CN" altLang="en-US" sz="3400" dirty="0" smtClean="0"/>
              <a:t>每个节点由多个区块连接而成，节点与节点之间通过</a:t>
            </a:r>
            <a:r>
              <a:rPr kumimoji="1" lang="en-US" altLang="zh-CN" sz="3400" dirty="0" smtClean="0"/>
              <a:t>P2P</a:t>
            </a:r>
            <a:r>
              <a:rPr kumimoji="1" lang="zh-CN" altLang="en-US" sz="3400" dirty="0" smtClean="0"/>
              <a:t>的通信机制，类似</a:t>
            </a:r>
            <a:r>
              <a:rPr kumimoji="1" lang="en-US" altLang="zh-CN" sz="3400" dirty="0" smtClean="0"/>
              <a:t>BT</a:t>
            </a:r>
            <a:r>
              <a:rPr kumimoji="1" lang="zh-CN" altLang="en-US" sz="3400" dirty="0" smtClean="0"/>
              <a:t>下载。</a:t>
            </a:r>
            <a:endParaRPr kumimoji="1" lang="zh-CN" altLang="en-US" sz="3400" dirty="0"/>
          </a:p>
        </p:txBody>
      </p:sp>
    </p:spTree>
    <p:extLst>
      <p:ext uri="{BB962C8B-B14F-4D97-AF65-F5344CB8AC3E}">
        <p14:creationId xmlns:p14="http://schemas.microsoft.com/office/powerpoint/2010/main" val="167125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以太坊架构和工具</a:t>
            </a:r>
            <a:r>
              <a:rPr kumimoji="1" lang="en-US" altLang="zh-CN" dirty="0" smtClean="0"/>
              <a:t>-</a:t>
            </a:r>
            <a:br>
              <a:rPr kumimoji="1" lang="en-US" altLang="zh-CN" dirty="0" smtClean="0"/>
            </a:br>
            <a:r>
              <a:rPr kumimoji="1" lang="zh-CN" altLang="en-US" sz="4000" dirty="0" smtClean="0"/>
              <a:t>什么是以太坊</a:t>
            </a:r>
            <a:endParaRPr kumimoji="1" lang="zh-CN" altLang="en-US" sz="4000" dirty="0"/>
          </a:p>
        </p:txBody>
      </p:sp>
      <p:sp>
        <p:nvSpPr>
          <p:cNvPr id="3" name="内容占位符 2"/>
          <p:cNvSpPr>
            <a:spLocks noGrp="1"/>
          </p:cNvSpPr>
          <p:nvPr>
            <p:ph idx="1"/>
          </p:nvPr>
        </p:nvSpPr>
        <p:spPr/>
        <p:txBody>
          <a:bodyPr>
            <a:normAutofit/>
          </a:bodyPr>
          <a:lstStyle/>
          <a:p>
            <a:pPr marL="0" indent="0">
              <a:buNone/>
            </a:pPr>
            <a:r>
              <a:rPr lang="zh-CN" altLang="en-US" sz="2400" dirty="0"/>
              <a:t>以太坊（</a:t>
            </a:r>
            <a:r>
              <a:rPr lang="en-US" altLang="zh-CN" sz="2400" dirty="0" err="1"/>
              <a:t>Ethereum</a:t>
            </a:r>
            <a:r>
              <a:rPr lang="zh-CN" altLang="en-US" sz="2400" dirty="0"/>
              <a:t>）是一个建立在区块链技术之上， 去中心化应用平台。它允许任何人在平台中建立和使用通过区块链技术运行的去中心化应</a:t>
            </a:r>
            <a:r>
              <a:rPr lang="zh-CN" altLang="en-US" sz="2400" dirty="0" smtClean="0"/>
              <a:t>用，它是区块链</a:t>
            </a:r>
            <a:r>
              <a:rPr lang="en-US" altLang="zh-CN" sz="2400" dirty="0" smtClean="0"/>
              <a:t>2.0</a:t>
            </a:r>
            <a:r>
              <a:rPr lang="zh-CN" altLang="en-US" sz="2400" dirty="0" smtClean="0"/>
              <a:t>。</a:t>
            </a:r>
            <a:endParaRPr kumimoji="1" lang="zh-CN" altLang="en-US" sz="2400" dirty="0"/>
          </a:p>
        </p:txBody>
      </p:sp>
    </p:spTree>
    <p:extLst>
      <p:ext uri="{BB962C8B-B14F-4D97-AF65-F5344CB8AC3E}">
        <p14:creationId xmlns:p14="http://schemas.microsoft.com/office/powerpoint/2010/main" val="221080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以太坊私有链搭建</a:t>
            </a:r>
            <a:endParaRPr kumimoji="1" lang="zh-CN" altLang="en-US" dirty="0"/>
          </a:p>
        </p:txBody>
      </p:sp>
      <p:sp>
        <p:nvSpPr>
          <p:cNvPr id="3" name="内容占位符 2"/>
          <p:cNvSpPr>
            <a:spLocks noGrp="1"/>
          </p:cNvSpPr>
          <p:nvPr>
            <p:ph idx="1"/>
          </p:nvPr>
        </p:nvSpPr>
        <p:spPr>
          <a:xfrm>
            <a:off x="498475" y="1761564"/>
            <a:ext cx="8147051" cy="5096435"/>
          </a:xfrm>
        </p:spPr>
        <p:txBody>
          <a:bodyPr/>
          <a:lstStyle/>
          <a:p>
            <a:pPr marL="0" indent="0">
              <a:buNone/>
            </a:pPr>
            <a:r>
              <a:rPr lang="zh-CN" altLang="en-US" dirty="0"/>
              <a:t>开源工具和语言</a:t>
            </a:r>
          </a:p>
          <a:p>
            <a:pPr marL="0" indent="0">
              <a:buNone/>
            </a:pPr>
            <a:r>
              <a:rPr lang="en-US" altLang="zh-CN" dirty="0" smtClean="0"/>
              <a:t>1</a:t>
            </a:r>
            <a:r>
              <a:rPr lang="zh-CN" altLang="en-US" dirty="0" smtClean="0"/>
              <a:t>、</a:t>
            </a:r>
            <a:r>
              <a:rPr lang="en-US" altLang="zh-CN" dirty="0" err="1" smtClean="0"/>
              <a:t>brewMacOS</a:t>
            </a:r>
            <a:r>
              <a:rPr lang="zh-CN" altLang="en-US" dirty="0" smtClean="0"/>
              <a:t>包管理器</a:t>
            </a:r>
            <a:endParaRPr lang="en-US" altLang="zh-CN" dirty="0" smtClean="0"/>
          </a:p>
          <a:p>
            <a:pPr marL="0" indent="0">
              <a:buNone/>
            </a:pPr>
            <a:r>
              <a:rPr lang="en-US" altLang="zh-CN" dirty="0"/>
              <a:t>/</a:t>
            </a:r>
            <a:r>
              <a:rPr lang="en-US" altLang="zh-CN" dirty="0" err="1"/>
              <a:t>usr</a:t>
            </a:r>
            <a:r>
              <a:rPr lang="en-US" altLang="zh-CN" dirty="0"/>
              <a:t>/bin/ruby -e "$(curl -</a:t>
            </a:r>
            <a:r>
              <a:rPr lang="en-US" altLang="zh-CN" dirty="0" err="1"/>
              <a:t>fsSL</a:t>
            </a:r>
            <a:r>
              <a:rPr lang="en-US" altLang="zh-CN" dirty="0"/>
              <a:t> https://</a:t>
            </a:r>
            <a:r>
              <a:rPr lang="en-US" altLang="zh-CN" dirty="0" err="1"/>
              <a:t>raw.githubusercontent.com</a:t>
            </a:r>
            <a:r>
              <a:rPr lang="en-US" altLang="zh-CN" dirty="0"/>
              <a:t>/Homebrew/install/master/install</a:t>
            </a:r>
            <a:r>
              <a:rPr lang="en-US" altLang="zh-CN" dirty="0" smtClean="0"/>
              <a:t>)"</a:t>
            </a:r>
            <a:endParaRPr lang="en-US" altLang="zh-CN" dirty="0"/>
          </a:p>
          <a:p>
            <a:pPr marL="0" indent="0">
              <a:buNone/>
            </a:pPr>
            <a:r>
              <a:rPr kumimoji="1" lang="en-US" altLang="zh-CN" dirty="0" smtClean="0"/>
              <a:t>2</a:t>
            </a:r>
            <a:r>
              <a:rPr kumimoji="1" lang="zh-CN" altLang="en-US" dirty="0" smtClean="0"/>
              <a:t>、</a:t>
            </a:r>
            <a:r>
              <a:rPr lang="en-US" altLang="zh-CN" dirty="0"/>
              <a:t>install Go </a:t>
            </a:r>
            <a:r>
              <a:rPr lang="en-US" altLang="zh-CN" dirty="0" smtClean="0"/>
              <a:t>compiler</a:t>
            </a:r>
          </a:p>
          <a:p>
            <a:pPr marL="0" indent="0">
              <a:buNone/>
            </a:pPr>
            <a:r>
              <a:rPr lang="en-US" altLang="zh-CN" dirty="0" smtClean="0"/>
              <a:t>$ </a:t>
            </a:r>
            <a:r>
              <a:rPr lang="en-US" altLang="zh-CN" dirty="0"/>
              <a:t>brew install </a:t>
            </a:r>
            <a:r>
              <a:rPr lang="en-US" altLang="zh-CN" dirty="0" smtClean="0"/>
              <a:t>go</a:t>
            </a:r>
          </a:p>
          <a:p>
            <a:pPr marL="0" indent="0">
              <a:buNone/>
            </a:pPr>
            <a:r>
              <a:rPr lang="en-US" altLang="zh-CN" dirty="0" smtClean="0"/>
              <a:t>3</a:t>
            </a:r>
            <a:r>
              <a:rPr lang="zh-CN" altLang="en-US" dirty="0" smtClean="0"/>
              <a:t>、</a:t>
            </a:r>
            <a:r>
              <a:rPr lang="en-US" altLang="zh-CN" dirty="0" err="1" smtClean="0"/>
              <a:t>geth</a:t>
            </a:r>
            <a:r>
              <a:rPr lang="zh-CN" altLang="en-US" dirty="0" smtClean="0"/>
              <a:t>运行以太坊节点</a:t>
            </a:r>
            <a:endParaRPr lang="en-US" altLang="zh-CN" dirty="0"/>
          </a:p>
          <a:p>
            <a:pPr marL="0" indent="0">
              <a:buNone/>
            </a:pPr>
            <a:r>
              <a:rPr lang="zh-CN" altLang="en-US" dirty="0"/>
              <a:t>下载</a:t>
            </a:r>
            <a:r>
              <a:rPr lang="en-US" altLang="zh-CN" u="sng" dirty="0">
                <a:hlinkClick r:id="rId2"/>
              </a:rPr>
              <a:t>Source code (tar.gz</a:t>
            </a:r>
            <a:r>
              <a:rPr lang="en-US" altLang="zh-CN" u="sng" dirty="0" smtClean="0">
                <a:hlinkClick r:id="rId2"/>
              </a:rPr>
              <a:t>)</a:t>
            </a:r>
            <a:endParaRPr lang="en-US" altLang="zh-CN" u="sng" dirty="0" smtClean="0"/>
          </a:p>
          <a:p>
            <a:pPr marL="0" indent="0">
              <a:buNone/>
            </a:pPr>
            <a:endParaRPr kumimoji="1" lang="zh-CN" altLang="en-US" dirty="0"/>
          </a:p>
        </p:txBody>
      </p:sp>
    </p:spTree>
    <p:extLst>
      <p:ext uri="{BB962C8B-B14F-4D97-AF65-F5344CB8AC3E}">
        <p14:creationId xmlns:p14="http://schemas.microsoft.com/office/powerpoint/2010/main" val="310723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78320"/>
            <a:ext cx="8147051" cy="6349195"/>
          </a:xfrm>
        </p:spPr>
        <p:txBody>
          <a:bodyPr/>
          <a:lstStyle/>
          <a:p>
            <a:pPr marL="0" indent="0">
              <a:buNone/>
            </a:pPr>
            <a:r>
              <a:rPr lang="en-US" altLang="zh-CN" dirty="0"/>
              <a:t>$ cd go-ethereum-</a:t>
            </a:r>
            <a:r>
              <a:rPr lang="en-US" altLang="zh-CN" dirty="0" smtClean="0"/>
              <a:t>1.5.9</a:t>
            </a:r>
          </a:p>
          <a:p>
            <a:pPr marL="0" indent="0">
              <a:buNone/>
            </a:pPr>
            <a:r>
              <a:rPr lang="en-US" altLang="zh-CN" dirty="0"/>
              <a:t>$ make </a:t>
            </a:r>
            <a:r>
              <a:rPr lang="en-US" altLang="zh-CN" dirty="0" err="1" smtClean="0"/>
              <a:t>geth</a:t>
            </a:r>
            <a:endParaRPr lang="en-US" altLang="zh-CN" dirty="0" smtClean="0"/>
          </a:p>
          <a:p>
            <a:pPr marL="0" indent="0">
              <a:buNone/>
            </a:pPr>
            <a:r>
              <a:rPr kumimoji="1" lang="zh-CN" altLang="zh-CN" dirty="0" smtClean="0"/>
              <a:t>4</a:t>
            </a:r>
            <a:r>
              <a:rPr kumimoji="1" lang="zh-CN" altLang="en-US" dirty="0" smtClean="0"/>
              <a:t>、</a:t>
            </a:r>
            <a:r>
              <a:rPr kumimoji="1" lang="en-US" altLang="zh-CN" dirty="0" smtClean="0"/>
              <a:t>solidity</a:t>
            </a:r>
            <a:r>
              <a:rPr kumimoji="1" lang="zh-CN" altLang="en-US" dirty="0" smtClean="0"/>
              <a:t>以太坊智能合约语言</a:t>
            </a:r>
            <a:endParaRPr kumimoji="1" lang="en-US" altLang="zh-CN" dirty="0" smtClean="0"/>
          </a:p>
          <a:p>
            <a:pPr marL="0" indent="0">
              <a:buNone/>
            </a:pPr>
            <a:r>
              <a:rPr lang="en-US" altLang="zh-CN" dirty="0"/>
              <a:t>$</a:t>
            </a:r>
            <a:r>
              <a:rPr lang="en-US" altLang="zh-CN" dirty="0" smtClean="0"/>
              <a:t>brew </a:t>
            </a:r>
            <a:r>
              <a:rPr lang="en-US" altLang="zh-CN" dirty="0"/>
              <a:t>install </a:t>
            </a:r>
            <a:r>
              <a:rPr lang="en-US" altLang="zh-CN" dirty="0" smtClean="0"/>
              <a:t>solidity</a:t>
            </a:r>
          </a:p>
          <a:p>
            <a:pPr marL="0" indent="0">
              <a:buNone/>
            </a:pPr>
            <a:r>
              <a:rPr lang="zh-CN" altLang="en-US" dirty="0" smtClean="0"/>
              <a:t>建立私链</a:t>
            </a:r>
            <a:endParaRPr lang="en-US" altLang="zh-CN" dirty="0" smtClean="0"/>
          </a:p>
          <a:p>
            <a:pPr marL="0" indent="0">
              <a:buNone/>
            </a:pPr>
            <a:r>
              <a:rPr lang="zh-CN" altLang="zh-CN" dirty="0" smtClean="0"/>
              <a:t>1</a:t>
            </a:r>
            <a:r>
              <a:rPr lang="zh-CN" altLang="en-US" dirty="0" smtClean="0"/>
              <a:t>、</a:t>
            </a:r>
            <a:r>
              <a:rPr lang="zh-CN" altLang="en-US" dirty="0"/>
              <a:t>创建一个文件夹来存储你</a:t>
            </a:r>
            <a:r>
              <a:rPr lang="zh-CN" altLang="en-US" dirty="0" smtClean="0"/>
              <a:t>的私链数据</a:t>
            </a:r>
            <a:endParaRPr lang="en-US" altLang="zh-CN" dirty="0" smtClean="0"/>
          </a:p>
          <a:p>
            <a:pPr marL="0" indent="0">
              <a:buNone/>
            </a:pPr>
            <a:r>
              <a:rPr lang="en-US" altLang="zh-CN" dirty="0"/>
              <a:t>$ </a:t>
            </a:r>
            <a:r>
              <a:rPr lang="en-US" altLang="zh-CN" dirty="0" err="1"/>
              <a:t>mkdir</a:t>
            </a:r>
            <a:r>
              <a:rPr lang="en-US" altLang="zh-CN" dirty="0"/>
              <a:t> </a:t>
            </a:r>
            <a:r>
              <a:rPr lang="en-US" altLang="zh-CN" dirty="0" err="1" smtClean="0"/>
              <a:t>privatechain</a:t>
            </a:r>
            <a:endParaRPr lang="en-US" altLang="zh-CN" dirty="0" smtClean="0"/>
          </a:p>
          <a:p>
            <a:pPr marL="0" indent="0">
              <a:buNone/>
            </a:pPr>
            <a:r>
              <a:rPr lang="zh-CN" altLang="zh-CN" dirty="0" smtClean="0"/>
              <a:t>2</a:t>
            </a:r>
            <a:r>
              <a:rPr lang="zh-CN" altLang="en-US" dirty="0" smtClean="0"/>
              <a:t>、使用</a:t>
            </a:r>
            <a:r>
              <a:rPr lang="en-US" altLang="zh-CN" dirty="0" err="1" smtClean="0"/>
              <a:t>geth</a:t>
            </a:r>
            <a:r>
              <a:rPr lang="zh-CN" altLang="en-US" dirty="0" smtClean="0"/>
              <a:t>来加载</a:t>
            </a:r>
            <a:endParaRPr lang="en-US" altLang="zh-CN" dirty="0" smtClean="0"/>
          </a:p>
          <a:p>
            <a:pPr marL="0" indent="0">
              <a:buNone/>
            </a:pPr>
            <a:r>
              <a:rPr lang="en-US" altLang="zh-CN" dirty="0"/>
              <a:t>$</a:t>
            </a:r>
            <a:r>
              <a:rPr lang="en-US" altLang="zh-CN" dirty="0" err="1" smtClean="0"/>
              <a:t>geth</a:t>
            </a:r>
            <a:r>
              <a:rPr lang="en-US" altLang="zh-CN" dirty="0" smtClean="0"/>
              <a:t> </a:t>
            </a:r>
            <a:r>
              <a:rPr lang="en-US" altLang="zh-CN" dirty="0"/>
              <a:t>--</a:t>
            </a:r>
            <a:r>
              <a:rPr lang="en-US" altLang="zh-CN" dirty="0" err="1"/>
              <a:t>networkid</a:t>
            </a:r>
            <a:r>
              <a:rPr lang="en-US" altLang="zh-CN" dirty="0"/>
              <a:t> 123 --</a:t>
            </a:r>
            <a:r>
              <a:rPr lang="en-US" altLang="zh-CN" dirty="0" err="1"/>
              <a:t>dev</a:t>
            </a:r>
            <a:r>
              <a:rPr lang="en-US" altLang="zh-CN" dirty="0"/>
              <a:t> --</a:t>
            </a:r>
            <a:r>
              <a:rPr lang="en-US" altLang="zh-CN" dirty="0" err="1"/>
              <a:t>datadir</a:t>
            </a:r>
            <a:r>
              <a:rPr lang="en-US" altLang="zh-CN" dirty="0"/>
              <a:t> data1 --</a:t>
            </a:r>
            <a:r>
              <a:rPr lang="en-US" altLang="zh-CN" dirty="0" err="1"/>
              <a:t>rpc</a:t>
            </a:r>
            <a:r>
              <a:rPr lang="en-US" altLang="zh-CN" dirty="0"/>
              <a:t> --</a:t>
            </a:r>
            <a:r>
              <a:rPr lang="en-US" altLang="zh-CN" dirty="0" err="1"/>
              <a:t>rpcaddr</a:t>
            </a:r>
            <a:r>
              <a:rPr lang="en-US" altLang="zh-CN" dirty="0"/>
              <a:t> 192.168.1.5 --</a:t>
            </a:r>
            <a:r>
              <a:rPr lang="en-US" altLang="zh-CN" dirty="0" err="1"/>
              <a:t>rpcport</a:t>
            </a:r>
            <a:r>
              <a:rPr lang="en-US" altLang="zh-CN" dirty="0"/>
              <a:t> 8989 --port </a:t>
            </a:r>
            <a:r>
              <a:rPr lang="en-US" altLang="zh-CN" dirty="0" smtClean="0"/>
              <a:t>3000</a:t>
            </a:r>
          </a:p>
          <a:p>
            <a:pPr marL="0" indent="0">
              <a:buNone/>
            </a:pPr>
            <a:endParaRPr lang="en-US" altLang="zh-CN" dirty="0" smtClean="0"/>
          </a:p>
          <a:p>
            <a:pPr marL="0" indent="0">
              <a:buNone/>
            </a:pPr>
            <a:endParaRPr kumimoji="1" lang="zh-CN" altLang="en-US" dirty="0"/>
          </a:p>
        </p:txBody>
      </p:sp>
    </p:spTree>
    <p:extLst>
      <p:ext uri="{BB962C8B-B14F-4D97-AF65-F5344CB8AC3E}">
        <p14:creationId xmlns:p14="http://schemas.microsoft.com/office/powerpoint/2010/main" val="297845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400086"/>
            <a:ext cx="8147051" cy="5726077"/>
          </a:xfrm>
        </p:spPr>
        <p:txBody>
          <a:bodyPr/>
          <a:lstStyle/>
          <a:p>
            <a:r>
              <a:rPr lang="zh-CN" altLang="en-US" b="1" dirty="0"/>
              <a:t>各选项含义如下：</a:t>
            </a:r>
            <a:endParaRPr lang="zh-CN" altLang="en-US" dirty="0"/>
          </a:p>
          <a:p>
            <a:r>
              <a:rPr lang="mr-IN" altLang="zh-CN" dirty="0"/>
              <a:t>--identity</a:t>
            </a:r>
            <a:r>
              <a:rPr lang="zh-CN" altLang="mr-IN" dirty="0"/>
              <a:t>：指定节点 </a:t>
            </a:r>
            <a:r>
              <a:rPr lang="mr-IN" altLang="zh-CN" dirty="0"/>
              <a:t>ID</a:t>
            </a:r>
            <a:r>
              <a:rPr lang="zh-CN" altLang="mr-IN" dirty="0"/>
              <a:t>；</a:t>
            </a:r>
          </a:p>
          <a:p>
            <a:r>
              <a:rPr lang="en-US" altLang="zh-TW" dirty="0"/>
              <a:t>--</a:t>
            </a:r>
            <a:r>
              <a:rPr lang="en-US" altLang="zh-TW" dirty="0" err="1"/>
              <a:t>rpc</a:t>
            </a:r>
            <a:r>
              <a:rPr lang="zh-TW" altLang="en-US" dirty="0"/>
              <a:t>：表示开启 </a:t>
            </a:r>
            <a:r>
              <a:rPr lang="en-US" altLang="zh-TW" dirty="0"/>
              <a:t>HTTP-RPC </a:t>
            </a:r>
            <a:r>
              <a:rPr lang="zh-TW" altLang="en-US" dirty="0"/>
              <a:t>服务；</a:t>
            </a:r>
          </a:p>
          <a:p>
            <a:r>
              <a:rPr lang="mr-IN" altLang="zh-CN" dirty="0"/>
              <a:t>--rpcaddr</a:t>
            </a:r>
            <a:r>
              <a:rPr lang="zh-CN" altLang="mr-IN" dirty="0"/>
              <a:t>：</a:t>
            </a:r>
            <a:r>
              <a:rPr lang="mr-IN" altLang="zh-CN" dirty="0"/>
              <a:t>HTTP-RPC </a:t>
            </a:r>
            <a:r>
              <a:rPr lang="zh-CN" altLang="mr-IN" dirty="0"/>
              <a:t>服务</a:t>
            </a:r>
            <a:r>
              <a:rPr lang="mr-IN" altLang="zh-CN" dirty="0"/>
              <a:t>ip</a:t>
            </a:r>
            <a:r>
              <a:rPr lang="zh-CN" altLang="mr-IN" dirty="0"/>
              <a:t>地址；</a:t>
            </a:r>
          </a:p>
          <a:p>
            <a:r>
              <a:rPr lang="en-US" altLang="zh-CN" dirty="0"/>
              <a:t>--</a:t>
            </a:r>
            <a:r>
              <a:rPr lang="en-US" altLang="zh-CN" dirty="0" err="1"/>
              <a:t>rpcport</a:t>
            </a:r>
            <a:r>
              <a:rPr lang="zh-CN" altLang="en-US" dirty="0"/>
              <a:t>：指定 </a:t>
            </a:r>
            <a:r>
              <a:rPr lang="en-US" altLang="zh-CN" dirty="0"/>
              <a:t>HTTP-RPC </a:t>
            </a:r>
            <a:r>
              <a:rPr lang="zh-CN" altLang="en-US" dirty="0"/>
              <a:t>服务监听端口号（默认为 </a:t>
            </a:r>
            <a:r>
              <a:rPr lang="en-US" altLang="zh-CN" dirty="0"/>
              <a:t>8545</a:t>
            </a:r>
            <a:r>
              <a:rPr lang="zh-CN" altLang="en-US" dirty="0"/>
              <a:t>）；</a:t>
            </a:r>
          </a:p>
          <a:p>
            <a:r>
              <a:rPr lang="en-US" altLang="zh-CN" dirty="0"/>
              <a:t>--</a:t>
            </a:r>
            <a:r>
              <a:rPr lang="en-US" altLang="zh-CN" dirty="0" err="1"/>
              <a:t>datadir</a:t>
            </a:r>
            <a:r>
              <a:rPr lang="zh-CN" altLang="en-US" dirty="0"/>
              <a:t>：指定区块链数据的存储位置；</a:t>
            </a:r>
          </a:p>
          <a:p>
            <a:r>
              <a:rPr lang="en-US" altLang="zh-CN" dirty="0"/>
              <a:t>--port</a:t>
            </a:r>
            <a:r>
              <a:rPr lang="zh-CN" altLang="en-US" dirty="0"/>
              <a:t>：指定和其他节点连接所用的端口号（默认为 </a:t>
            </a:r>
            <a:r>
              <a:rPr lang="en-US" altLang="zh-CN" dirty="0"/>
              <a:t>30303</a:t>
            </a:r>
            <a:r>
              <a:rPr lang="zh-CN" altLang="en-US" dirty="0"/>
              <a:t>）；</a:t>
            </a:r>
          </a:p>
          <a:p>
            <a:r>
              <a:rPr lang="en-US" altLang="zh-CN" dirty="0"/>
              <a:t>--</a:t>
            </a:r>
            <a:r>
              <a:rPr lang="en-US" altLang="zh-CN" dirty="0" err="1"/>
              <a:t>nodiscover</a:t>
            </a:r>
            <a:r>
              <a:rPr lang="zh-CN" altLang="en-US" dirty="0"/>
              <a:t>：关闭节点发现机制，防止加入有同样初始配置的陌生节点。</a:t>
            </a:r>
            <a:endParaRPr kumimoji="1" lang="zh-CN" altLang="en-US" dirty="0"/>
          </a:p>
        </p:txBody>
      </p:sp>
    </p:spTree>
    <p:extLst>
      <p:ext uri="{BB962C8B-B14F-4D97-AF65-F5344CB8AC3E}">
        <p14:creationId xmlns:p14="http://schemas.microsoft.com/office/powerpoint/2010/main" val="284675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60926"/>
            <a:ext cx="8147051" cy="6210034"/>
          </a:xfrm>
        </p:spPr>
        <p:txBody>
          <a:bodyPr>
            <a:normAutofit fontScale="92500" lnSpcReduction="10000"/>
          </a:bodyPr>
          <a:lstStyle/>
          <a:p>
            <a:pPr marL="0" indent="0">
              <a:buNone/>
            </a:pPr>
            <a:r>
              <a:rPr lang="zh-TW" altLang="en-US" dirty="0"/>
              <a:t>如果你切换到</a:t>
            </a:r>
            <a:r>
              <a:rPr lang="en-US" altLang="zh-TW" dirty="0"/>
              <a:t>data1</a:t>
            </a:r>
            <a:r>
              <a:rPr lang="zh-TW" altLang="en-US" dirty="0"/>
              <a:t>文件夹里面，你会看到</a:t>
            </a:r>
            <a:r>
              <a:rPr lang="en-US" altLang="zh-TW" dirty="0" err="1"/>
              <a:t>geth</a:t>
            </a:r>
            <a:r>
              <a:rPr lang="en-US" altLang="zh-TW" dirty="0"/>
              <a:t>, </a:t>
            </a:r>
            <a:r>
              <a:rPr lang="en-US" altLang="zh-TW" dirty="0" err="1"/>
              <a:t>geth.ipc</a:t>
            </a:r>
            <a:r>
              <a:rPr lang="en-US" altLang="zh-TW" dirty="0"/>
              <a:t>, </a:t>
            </a:r>
            <a:r>
              <a:rPr lang="zh-TW" altLang="en-US" dirty="0"/>
              <a:t>和 </a:t>
            </a:r>
            <a:r>
              <a:rPr lang="en-US" altLang="zh-TW" dirty="0" err="1" smtClean="0"/>
              <a:t>keystore</a:t>
            </a:r>
            <a:endParaRPr lang="en-US" altLang="zh-TW" dirty="0" smtClean="0"/>
          </a:p>
          <a:p>
            <a:pPr marL="0" indent="0">
              <a:buNone/>
            </a:pPr>
            <a:r>
              <a:rPr lang="en-US" altLang="zh-CN" dirty="0"/>
              <a:t>$ cd data1</a:t>
            </a:r>
            <a:r>
              <a:rPr lang="en-US" altLang="zh-CN" dirty="0" smtClean="0"/>
              <a:t>/</a:t>
            </a:r>
          </a:p>
          <a:p>
            <a:pPr marL="0" indent="0">
              <a:buNone/>
            </a:pPr>
            <a:r>
              <a:rPr lang="en-US" altLang="zh-CN" dirty="0"/>
              <a:t>$ </a:t>
            </a:r>
            <a:r>
              <a:rPr lang="en-US" altLang="zh-CN" dirty="0" err="1" smtClean="0"/>
              <a:t>ls</a:t>
            </a:r>
            <a:endParaRPr lang="en-US" altLang="zh-CN" dirty="0" smtClean="0"/>
          </a:p>
          <a:p>
            <a:pPr marL="0" indent="0">
              <a:buNone/>
            </a:pPr>
            <a:r>
              <a:rPr lang="en-US" altLang="zh-CN" dirty="0" err="1"/>
              <a:t>geth</a:t>
            </a:r>
            <a:r>
              <a:rPr lang="en-US" altLang="zh-CN" dirty="0"/>
              <a:t>		</a:t>
            </a:r>
            <a:r>
              <a:rPr lang="en-US" altLang="zh-CN" dirty="0" err="1"/>
              <a:t>geth.ipc</a:t>
            </a:r>
            <a:r>
              <a:rPr lang="en-US" altLang="zh-CN" dirty="0"/>
              <a:t>	</a:t>
            </a:r>
            <a:r>
              <a:rPr lang="en-US" altLang="zh-CN" dirty="0" err="1"/>
              <a:t>keystore</a:t>
            </a:r>
            <a:endParaRPr lang="en-US" altLang="zh-CN" dirty="0"/>
          </a:p>
          <a:p>
            <a:pPr marL="0" indent="0">
              <a:buNone/>
            </a:pPr>
            <a:r>
              <a:rPr lang="zh-CN" altLang="en-US" dirty="0"/>
              <a:t>保持节点的运行，不要关闭终端，重新打开一个终端，使用</a:t>
            </a:r>
            <a:r>
              <a:rPr lang="en-US" altLang="zh-CN" dirty="0" err="1"/>
              <a:t>geth</a:t>
            </a:r>
            <a:r>
              <a:rPr lang="en-US" altLang="zh-CN" dirty="0"/>
              <a:t> attach</a:t>
            </a:r>
            <a:r>
              <a:rPr lang="zh-CN" altLang="en-US" dirty="0"/>
              <a:t>连接节点，并且打开</a:t>
            </a:r>
            <a:r>
              <a:rPr lang="en-US" altLang="zh-CN" dirty="0" err="1"/>
              <a:t>geth</a:t>
            </a:r>
            <a:r>
              <a:rPr lang="en-US" altLang="zh-CN" dirty="0"/>
              <a:t> console</a:t>
            </a:r>
            <a:endParaRPr lang="zh-CN" altLang="en-US" dirty="0"/>
          </a:p>
          <a:p>
            <a:pPr marL="0" indent="0">
              <a:buNone/>
            </a:pPr>
            <a:r>
              <a:rPr lang="en-US" altLang="zh-CN" dirty="0"/>
              <a:t>$ </a:t>
            </a:r>
            <a:r>
              <a:rPr lang="en-US" altLang="zh-CN" dirty="0" err="1"/>
              <a:t>geth</a:t>
            </a:r>
            <a:r>
              <a:rPr lang="en-US" altLang="zh-CN" dirty="0"/>
              <a:t> attach </a:t>
            </a:r>
            <a:r>
              <a:rPr lang="en-US" altLang="zh-CN" dirty="0" err="1"/>
              <a:t>ipc</a:t>
            </a:r>
            <a:r>
              <a:rPr lang="en-US" altLang="zh-CN" dirty="0"/>
              <a:t>:/Users/</a:t>
            </a:r>
            <a:r>
              <a:rPr lang="en-US" altLang="zh-CN" dirty="0" err="1"/>
              <a:t>liyuechun</a:t>
            </a:r>
            <a:r>
              <a:rPr lang="en-US" altLang="zh-CN" dirty="0"/>
              <a:t>/Desktop/1015/</a:t>
            </a:r>
            <a:r>
              <a:rPr lang="en-US" altLang="zh-CN" dirty="0" err="1"/>
              <a:t>privchain</a:t>
            </a:r>
            <a:r>
              <a:rPr lang="en-US" altLang="zh-CN" dirty="0"/>
              <a:t>/</a:t>
            </a:r>
            <a:r>
              <a:rPr lang="en-US" altLang="zh-CN" dirty="0" err="1"/>
              <a:t>geth.ipc</a:t>
            </a:r>
            <a:r>
              <a:rPr lang="en-US" altLang="zh-CN" dirty="0"/>
              <a:t> </a:t>
            </a:r>
          </a:p>
          <a:p>
            <a:pPr marL="0" indent="0">
              <a:buNone/>
            </a:pPr>
            <a:r>
              <a:rPr lang="en-US" altLang="zh-CN" dirty="0"/>
              <a:t>Welcome to the </a:t>
            </a:r>
            <a:r>
              <a:rPr lang="en-US" altLang="zh-CN" dirty="0" err="1"/>
              <a:t>Geth</a:t>
            </a:r>
            <a:r>
              <a:rPr lang="en-US" altLang="zh-CN" dirty="0"/>
              <a:t> JavaScript console</a:t>
            </a:r>
            <a:r>
              <a:rPr lang="en-US" altLang="zh-CN" dirty="0" smtClean="0"/>
              <a:t>!</a:t>
            </a:r>
            <a:endParaRPr lang="en-US" altLang="zh-CN" dirty="0"/>
          </a:p>
          <a:p>
            <a:pPr marL="0" indent="0">
              <a:buNone/>
            </a:pPr>
            <a:r>
              <a:rPr lang="en-US" altLang="zh-CN" dirty="0"/>
              <a:t>instance: </a:t>
            </a:r>
            <a:r>
              <a:rPr lang="en-US" altLang="zh-CN" dirty="0" err="1"/>
              <a:t>Geth</a:t>
            </a:r>
            <a:r>
              <a:rPr lang="en-US" altLang="zh-CN" dirty="0"/>
              <a:t>/v1.7.1-stable-05101641/darwin-amd64/go1.9.1</a:t>
            </a:r>
          </a:p>
          <a:p>
            <a:pPr marL="0" indent="0">
              <a:buNone/>
            </a:pPr>
            <a:r>
              <a:rPr lang="en-US" altLang="zh-CN" dirty="0"/>
              <a:t> modules: admin:1.0 debug:1.0 eth:1.0 miner:1.0 net:1.0 personal:1.0 rpc:1.0 shh:1.0 txpool:1.0 web3:</a:t>
            </a:r>
            <a:r>
              <a:rPr lang="en-US" altLang="zh-CN" dirty="0" smtClean="0"/>
              <a:t>1.0</a:t>
            </a:r>
            <a:endParaRPr lang="en-US" altLang="zh-CN" dirty="0"/>
          </a:p>
          <a:p>
            <a:pPr marL="0" indent="0">
              <a:buNone/>
            </a:pPr>
            <a:r>
              <a:rPr lang="mr-IN" altLang="zh-CN" dirty="0" smtClean="0"/>
              <a:t>&gt; </a:t>
            </a:r>
            <a:endParaRPr kumimoji="1" lang="zh-CN" altLang="en-US" dirty="0"/>
          </a:p>
        </p:txBody>
      </p:sp>
    </p:spTree>
    <p:extLst>
      <p:ext uri="{BB962C8B-B14F-4D97-AF65-F5344CB8AC3E}">
        <p14:creationId xmlns:p14="http://schemas.microsoft.com/office/powerpoint/2010/main" val="3459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以太坊</a:t>
            </a:r>
            <a:r>
              <a:rPr kumimoji="1" lang="en-US" altLang="zh-CN" dirty="0" err="1" smtClean="0"/>
              <a:t>geth</a:t>
            </a:r>
            <a:r>
              <a:rPr kumimoji="1" lang="zh-CN" altLang="en-US" dirty="0" smtClean="0"/>
              <a:t>客户端和</a:t>
            </a:r>
            <a:r>
              <a:rPr kumimoji="1" lang="en-US" altLang="zh-CN" dirty="0" smtClean="0"/>
              <a:t>mist</a:t>
            </a:r>
            <a:r>
              <a:rPr kumimoji="1" lang="zh-CN" altLang="en-US" dirty="0" smtClean="0"/>
              <a:t>钱包</a:t>
            </a:r>
            <a:endParaRPr kumimoji="1" lang="zh-CN" altLang="en-US" dirty="0"/>
          </a:p>
        </p:txBody>
      </p:sp>
      <p:sp>
        <p:nvSpPr>
          <p:cNvPr id="3" name="内容占位符 2"/>
          <p:cNvSpPr>
            <a:spLocks noGrp="1"/>
          </p:cNvSpPr>
          <p:nvPr>
            <p:ph idx="1"/>
          </p:nvPr>
        </p:nvSpPr>
        <p:spPr>
          <a:xfrm>
            <a:off x="498475" y="1761565"/>
            <a:ext cx="8147051" cy="4829976"/>
          </a:xfrm>
        </p:spPr>
        <p:txBody>
          <a:bodyPr>
            <a:normAutofit lnSpcReduction="10000"/>
          </a:bodyPr>
          <a:lstStyle/>
          <a:p>
            <a:pPr marL="0" indent="0">
              <a:buNone/>
            </a:pPr>
            <a:r>
              <a:rPr lang="en-US" altLang="zh-CN" dirty="0" err="1"/>
              <a:t>Geth</a:t>
            </a:r>
            <a:r>
              <a:rPr lang="zh-CN" altLang="en-US" dirty="0"/>
              <a:t>工具是</a:t>
            </a:r>
            <a:r>
              <a:rPr lang="en-US" altLang="zh-CN" dirty="0"/>
              <a:t>Go </a:t>
            </a:r>
            <a:r>
              <a:rPr lang="en-US" altLang="zh-CN" dirty="0" err="1"/>
              <a:t>Ethereum</a:t>
            </a:r>
            <a:r>
              <a:rPr lang="en-US" altLang="zh-CN" dirty="0"/>
              <a:t>, </a:t>
            </a:r>
            <a:r>
              <a:rPr lang="zh-CN" altLang="en-US" dirty="0"/>
              <a:t>是以太坊的官方客户端（</a:t>
            </a:r>
            <a:r>
              <a:rPr lang="en-US" altLang="zh-CN" dirty="0"/>
              <a:t>Go</a:t>
            </a:r>
            <a:r>
              <a:rPr lang="zh-CN" altLang="en-US" dirty="0"/>
              <a:t>语言实现</a:t>
            </a:r>
            <a:r>
              <a:rPr lang="zh-CN" altLang="en-US" dirty="0" smtClean="0"/>
              <a:t>）</a:t>
            </a:r>
            <a:endParaRPr lang="en-US" altLang="zh-CN" dirty="0" smtClean="0"/>
          </a:p>
          <a:p>
            <a:pPr marL="0" indent="0">
              <a:buNone/>
            </a:pPr>
            <a:r>
              <a:rPr lang="en-US" altLang="zh-CN" dirty="0" err="1"/>
              <a:t>Geth</a:t>
            </a:r>
            <a:r>
              <a:rPr lang="zh-CN" altLang="en-US" dirty="0"/>
              <a:t>安装</a:t>
            </a:r>
          </a:p>
          <a:p>
            <a:pPr marL="0" indent="0">
              <a:buNone/>
            </a:pPr>
            <a:r>
              <a:rPr lang="zh-CN" altLang="en-US" dirty="0"/>
              <a:t>安装文档：</a:t>
            </a:r>
            <a:r>
              <a:rPr lang="en-US" altLang="zh-CN" b="1" dirty="0">
                <a:hlinkClick r:id="rId2"/>
              </a:rPr>
              <a:t>https://ethereum.github.io/go-ethereum/install/</a:t>
            </a:r>
          </a:p>
          <a:p>
            <a:pPr marL="0" indent="0">
              <a:buNone/>
            </a:pPr>
            <a:r>
              <a:rPr lang="zh-CN" altLang="en-US" dirty="0"/>
              <a:t>这里演示在</a:t>
            </a:r>
            <a:r>
              <a:rPr lang="en-US" altLang="zh-CN" dirty="0"/>
              <a:t>MacBook</a:t>
            </a:r>
            <a:r>
              <a:rPr lang="zh-CN" altLang="en-US" dirty="0"/>
              <a:t>上的安装，</a:t>
            </a:r>
            <a:r>
              <a:rPr lang="en-US" altLang="zh-CN" dirty="0" err="1"/>
              <a:t>Linux&amp;Windows</a:t>
            </a:r>
            <a:r>
              <a:rPr lang="zh-CN" altLang="en-US" dirty="0"/>
              <a:t>系统的人请参照文档。</a:t>
            </a:r>
          </a:p>
          <a:p>
            <a:pPr marL="0" indent="0">
              <a:buNone/>
            </a:pPr>
            <a:r>
              <a:rPr lang="en-US" altLang="zh-CN" dirty="0"/>
              <a:t>brew tap </a:t>
            </a:r>
            <a:r>
              <a:rPr lang="en-US" altLang="zh-CN" dirty="0" err="1"/>
              <a:t>ethereum</a:t>
            </a:r>
            <a:r>
              <a:rPr lang="en-US" altLang="zh-CN" dirty="0"/>
              <a:t>/</a:t>
            </a:r>
            <a:r>
              <a:rPr lang="en-US" altLang="zh-CN" dirty="0" err="1"/>
              <a:t>ethereum</a:t>
            </a:r>
            <a:endParaRPr lang="en-US" altLang="zh-CN" dirty="0"/>
          </a:p>
          <a:p>
            <a:pPr marL="0" indent="0">
              <a:buNone/>
            </a:pPr>
            <a:r>
              <a:rPr lang="en-US" altLang="zh-CN" dirty="0"/>
              <a:t>brew install </a:t>
            </a:r>
            <a:r>
              <a:rPr lang="en-US" altLang="zh-CN" dirty="0" err="1" smtClean="0"/>
              <a:t>ethereum</a:t>
            </a:r>
            <a:endParaRPr lang="en-US" altLang="zh-CN" dirty="0" smtClean="0"/>
          </a:p>
          <a:p>
            <a:r>
              <a:rPr lang="zh-CN" altLang="en-US" dirty="0"/>
              <a:t>安装完成后检查</a:t>
            </a:r>
          </a:p>
          <a:p>
            <a:r>
              <a:rPr lang="zh-CN" altLang="en-US" dirty="0"/>
              <a:t>输入 </a:t>
            </a:r>
            <a:r>
              <a:rPr lang="en-US" altLang="zh-CN" dirty="0" err="1"/>
              <a:t>geth</a:t>
            </a:r>
            <a:r>
              <a:rPr lang="en-US" altLang="zh-CN" dirty="0"/>
              <a:t> version</a:t>
            </a:r>
            <a:r>
              <a:rPr lang="zh-CN" altLang="en-US" dirty="0"/>
              <a:t>，检查是否安装成功</a:t>
            </a:r>
            <a:endParaRPr kumimoji="1" lang="zh-CN" altLang="en-US" dirty="0"/>
          </a:p>
        </p:txBody>
      </p:sp>
    </p:spTree>
    <p:extLst>
      <p:ext uri="{BB962C8B-B14F-4D97-AF65-F5344CB8AC3E}">
        <p14:creationId xmlns:p14="http://schemas.microsoft.com/office/powerpoint/2010/main" val="202869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166300"/>
            <a:ext cx="8147051" cy="6455478"/>
          </a:xfrm>
        </p:spPr>
        <p:txBody>
          <a:bodyPr/>
          <a:lstStyle/>
          <a:p>
            <a:pPr marL="0" indent="0">
              <a:buNone/>
            </a:pPr>
            <a:r>
              <a:rPr lang="de-DE" altLang="zh-CN" dirty="0"/>
              <a:t>Mist </a:t>
            </a:r>
            <a:r>
              <a:rPr lang="zh-CN" altLang="de-DE" dirty="0"/>
              <a:t>工具</a:t>
            </a:r>
          </a:p>
          <a:p>
            <a:pPr marL="0" indent="0">
              <a:buNone/>
            </a:pPr>
            <a:r>
              <a:rPr lang="en-US" altLang="zh-CN" dirty="0"/>
              <a:t>Mist </a:t>
            </a:r>
            <a:r>
              <a:rPr lang="en-US" altLang="zh-CN" dirty="0" err="1"/>
              <a:t>github</a:t>
            </a:r>
            <a:r>
              <a:rPr lang="zh-CN" altLang="en-US" dirty="0"/>
              <a:t>地址：</a:t>
            </a:r>
            <a:r>
              <a:rPr lang="en-US" altLang="zh-CN" b="1" dirty="0">
                <a:hlinkClick r:id="rId2"/>
              </a:rPr>
              <a:t>https://github.com/ethereum/</a:t>
            </a:r>
            <a:r>
              <a:rPr lang="en-US" altLang="zh-CN" b="1" dirty="0" smtClean="0">
                <a:hlinkClick r:id="rId2"/>
              </a:rPr>
              <a:t>mist</a:t>
            </a:r>
            <a:endParaRPr lang="en-US" altLang="zh-CN" b="1" dirty="0" smtClean="0"/>
          </a:p>
          <a:p>
            <a:pPr marL="0" indent="0">
              <a:buNone/>
            </a:pPr>
            <a:r>
              <a:rPr lang="en-US" altLang="zh-CN" dirty="0"/>
              <a:t>Mist </a:t>
            </a:r>
            <a:r>
              <a:rPr lang="zh-CN" altLang="en-US" dirty="0"/>
              <a:t>是以太坊官方提供的浏览器，通过</a:t>
            </a:r>
            <a:r>
              <a:rPr lang="en-US" altLang="zh-CN" dirty="0"/>
              <a:t>Mist</a:t>
            </a:r>
            <a:r>
              <a:rPr lang="zh-CN" altLang="en-US" dirty="0"/>
              <a:t>我们可以很方便的连接上我们的私有网络，从而更好的开发、调试、测试我们的智能合约。</a:t>
            </a:r>
          </a:p>
          <a:p>
            <a:pPr marL="0" indent="0">
              <a:buNone/>
            </a:pPr>
            <a:r>
              <a:rPr lang="en-US" altLang="zh-CN" dirty="0"/>
              <a:t>Step 1 </a:t>
            </a:r>
            <a:r>
              <a:rPr lang="zh-CN" altLang="en-US" dirty="0"/>
              <a:t>安装依赖项</a:t>
            </a:r>
          </a:p>
          <a:p>
            <a:pPr marL="0" indent="0">
              <a:buNone/>
            </a:pPr>
            <a:r>
              <a:rPr lang="zh-CN" altLang="en-US" dirty="0"/>
              <a:t>安装步骤，请参见</a:t>
            </a:r>
            <a:r>
              <a:rPr lang="en-US" altLang="zh-CN" dirty="0" err="1"/>
              <a:t>github</a:t>
            </a:r>
            <a:r>
              <a:rPr lang="zh-CN" altLang="en-US" dirty="0"/>
              <a:t>地址：</a:t>
            </a:r>
            <a:r>
              <a:rPr lang="en-US" altLang="zh-CN" b="1" dirty="0">
                <a:hlinkClick r:id="rId2"/>
              </a:rPr>
              <a:t>https://github.com/ethereum/mist</a:t>
            </a:r>
          </a:p>
          <a:p>
            <a:pPr marL="0" indent="0">
              <a:buNone/>
            </a:pPr>
            <a:r>
              <a:rPr lang="en-US" altLang="zh-CN" dirty="0"/>
              <a:t>$ curl https://</a:t>
            </a:r>
            <a:r>
              <a:rPr lang="en-US" altLang="zh-CN" dirty="0" err="1"/>
              <a:t>install.meteor.com</a:t>
            </a:r>
            <a:r>
              <a:rPr lang="en-US" altLang="zh-CN" dirty="0"/>
              <a:t>/ | </a:t>
            </a:r>
            <a:r>
              <a:rPr lang="en-US" altLang="zh-CN" dirty="0" err="1"/>
              <a:t>sh</a:t>
            </a:r>
            <a:endParaRPr lang="en-US" altLang="zh-CN" dirty="0"/>
          </a:p>
          <a:p>
            <a:pPr marL="0" indent="0">
              <a:buNone/>
            </a:pPr>
            <a:r>
              <a:rPr lang="en-US" altLang="zh-CN" dirty="0"/>
              <a:t>$ </a:t>
            </a:r>
            <a:r>
              <a:rPr lang="en-US" altLang="zh-CN" dirty="0" err="1"/>
              <a:t>npm</a:t>
            </a:r>
            <a:r>
              <a:rPr lang="en-US" altLang="zh-CN" dirty="0"/>
              <a:t> install -g electron@1.3.13</a:t>
            </a:r>
          </a:p>
          <a:p>
            <a:pPr marL="0" indent="0">
              <a:buNone/>
            </a:pPr>
            <a:r>
              <a:rPr lang="en-US" altLang="zh-CN" dirty="0"/>
              <a:t>$ </a:t>
            </a:r>
            <a:r>
              <a:rPr lang="en-US" altLang="zh-CN" dirty="0" err="1"/>
              <a:t>npm</a:t>
            </a:r>
            <a:r>
              <a:rPr lang="en-US" altLang="zh-CN" dirty="0"/>
              <a:t> install -g </a:t>
            </a:r>
            <a:r>
              <a:rPr lang="en-US" altLang="zh-CN" dirty="0" smtClean="0"/>
              <a:t>gulp</a:t>
            </a:r>
          </a:p>
          <a:p>
            <a:pPr marL="0" indent="0">
              <a:buNone/>
            </a:pPr>
            <a:endParaRPr kumimoji="1" lang="zh-CN" altLang="en-US" dirty="0"/>
          </a:p>
        </p:txBody>
      </p:sp>
    </p:spTree>
    <p:extLst>
      <p:ext uri="{BB962C8B-B14F-4D97-AF65-F5344CB8AC3E}">
        <p14:creationId xmlns:p14="http://schemas.microsoft.com/office/powerpoint/2010/main" val="157689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0"/>
            <a:ext cx="8407380" cy="6858000"/>
          </a:xfrm>
        </p:spPr>
        <p:txBody>
          <a:bodyPr>
            <a:normAutofit fontScale="92500" lnSpcReduction="20000"/>
          </a:bodyPr>
          <a:lstStyle/>
          <a:p>
            <a:pPr marL="0" indent="0">
              <a:buNone/>
            </a:pPr>
            <a:r>
              <a:rPr lang="nl-NL" altLang="zh-CN" dirty="0"/>
              <a:t>Step 2 </a:t>
            </a:r>
            <a:r>
              <a:rPr lang="zh-CN" altLang="nl-NL" dirty="0"/>
              <a:t>安装</a:t>
            </a:r>
            <a:r>
              <a:rPr lang="nl-NL" altLang="zh-CN" dirty="0"/>
              <a:t>Mist</a:t>
            </a:r>
            <a:r>
              <a:rPr lang="zh-CN" altLang="nl-NL" dirty="0"/>
              <a:t>本体</a:t>
            </a:r>
          </a:p>
          <a:p>
            <a:pPr marL="0" indent="0">
              <a:buNone/>
            </a:pPr>
            <a:r>
              <a:rPr lang="en-US" altLang="zh-CN" dirty="0"/>
              <a:t>$ </a:t>
            </a:r>
            <a:r>
              <a:rPr lang="en-US" altLang="zh-CN" dirty="0" err="1"/>
              <a:t>git</a:t>
            </a:r>
            <a:r>
              <a:rPr lang="en-US" altLang="zh-CN" dirty="0"/>
              <a:t> clone https://</a:t>
            </a:r>
            <a:r>
              <a:rPr lang="en-US" altLang="zh-CN" dirty="0" err="1"/>
              <a:t>github.com</a:t>
            </a:r>
            <a:r>
              <a:rPr lang="en-US" altLang="zh-CN" dirty="0"/>
              <a:t>/</a:t>
            </a:r>
            <a:r>
              <a:rPr lang="en-US" altLang="zh-CN" dirty="0" err="1"/>
              <a:t>ethereum</a:t>
            </a:r>
            <a:r>
              <a:rPr lang="en-US" altLang="zh-CN" dirty="0"/>
              <a:t>/</a:t>
            </a:r>
            <a:r>
              <a:rPr lang="en-US" altLang="zh-CN" dirty="0" err="1"/>
              <a:t>mist.git</a:t>
            </a:r>
            <a:endParaRPr lang="en-US" altLang="zh-CN" dirty="0"/>
          </a:p>
          <a:p>
            <a:pPr marL="0" indent="0">
              <a:buNone/>
            </a:pPr>
            <a:r>
              <a:rPr lang="en-US" altLang="zh-CN" dirty="0"/>
              <a:t>$ cd mist</a:t>
            </a:r>
          </a:p>
          <a:p>
            <a:pPr marL="0" indent="0">
              <a:buNone/>
            </a:pPr>
            <a:r>
              <a:rPr lang="en-US" altLang="zh-CN" dirty="0"/>
              <a:t>$ </a:t>
            </a:r>
            <a:r>
              <a:rPr lang="en-US" altLang="zh-CN" dirty="0" err="1"/>
              <a:t>git</a:t>
            </a:r>
            <a:r>
              <a:rPr lang="en-US" altLang="zh-CN" dirty="0"/>
              <a:t> </a:t>
            </a:r>
            <a:r>
              <a:rPr lang="en-US" altLang="zh-CN" dirty="0" err="1"/>
              <a:t>submodule</a:t>
            </a:r>
            <a:r>
              <a:rPr lang="en-US" altLang="zh-CN" dirty="0"/>
              <a:t> update --</a:t>
            </a:r>
            <a:r>
              <a:rPr lang="en-US" altLang="zh-CN" dirty="0" err="1"/>
              <a:t>init</a:t>
            </a:r>
            <a:endParaRPr lang="en-US" altLang="zh-CN" dirty="0"/>
          </a:p>
          <a:p>
            <a:pPr marL="0" indent="0">
              <a:buNone/>
            </a:pPr>
            <a:r>
              <a:rPr lang="en-US" altLang="zh-CN" dirty="0"/>
              <a:t>$ </a:t>
            </a:r>
            <a:r>
              <a:rPr lang="en-US" altLang="zh-CN" dirty="0" smtClean="0"/>
              <a:t>yarn</a:t>
            </a:r>
          </a:p>
          <a:p>
            <a:pPr marL="0" indent="0">
              <a:buNone/>
            </a:pPr>
            <a:r>
              <a:rPr lang="en-US" altLang="zh-TW" dirty="0"/>
              <a:t>Step 3 </a:t>
            </a:r>
            <a:r>
              <a:rPr lang="zh-TW" altLang="en-US" dirty="0"/>
              <a:t>运行</a:t>
            </a:r>
            <a:r>
              <a:rPr lang="en-US" altLang="zh-TW" dirty="0"/>
              <a:t>Mist/interface </a:t>
            </a:r>
            <a:r>
              <a:rPr lang="zh-TW" altLang="en-US" dirty="0"/>
              <a:t>也就是</a:t>
            </a:r>
            <a:r>
              <a:rPr lang="en-US" altLang="zh-TW" dirty="0"/>
              <a:t>mist</a:t>
            </a:r>
            <a:r>
              <a:rPr lang="zh-TW" altLang="en-US" dirty="0"/>
              <a:t>的后台程序</a:t>
            </a:r>
          </a:p>
          <a:p>
            <a:pPr marL="0" indent="0">
              <a:buNone/>
            </a:pPr>
            <a:r>
              <a:rPr lang="en-US" altLang="zh-CN" dirty="0"/>
              <a:t>$ cd mist/interface &amp;&amp; meteor --no-release-check</a:t>
            </a:r>
          </a:p>
          <a:p>
            <a:pPr marL="0" indent="0">
              <a:buNone/>
            </a:pPr>
            <a:r>
              <a:rPr lang="zh-CN" altLang="en-US" dirty="0"/>
              <a:t>这个阶段费时可能稍长，会启动</a:t>
            </a:r>
            <a:r>
              <a:rPr lang="en-US" altLang="zh-CN" dirty="0" err="1"/>
              <a:t>mongodb</a:t>
            </a:r>
            <a:r>
              <a:rPr lang="en-US" altLang="zh-CN" dirty="0"/>
              <a:t>, proxy</a:t>
            </a:r>
            <a:r>
              <a:rPr lang="zh-CN" altLang="en-US" dirty="0" smtClean="0"/>
              <a:t>等</a:t>
            </a:r>
            <a:endParaRPr lang="en-US" altLang="zh-CN" dirty="0" smtClean="0"/>
          </a:p>
          <a:p>
            <a:pPr marL="0" indent="0">
              <a:buNone/>
            </a:pPr>
            <a:r>
              <a:rPr lang="en-US" altLang="zh-TW" dirty="0"/>
              <a:t>Step 4 </a:t>
            </a:r>
            <a:r>
              <a:rPr lang="zh-TW" altLang="en-US" dirty="0"/>
              <a:t>新开一个窗口，用</a:t>
            </a:r>
            <a:r>
              <a:rPr lang="en-US" altLang="zh-TW" dirty="0" err="1"/>
              <a:t>geth.ipc</a:t>
            </a:r>
            <a:r>
              <a:rPr lang="zh-TW" altLang="en-US" dirty="0"/>
              <a:t>启动</a:t>
            </a:r>
            <a:r>
              <a:rPr lang="en-US" altLang="zh-TW" dirty="0"/>
              <a:t>Mist</a:t>
            </a:r>
          </a:p>
          <a:p>
            <a:pPr marL="0" indent="0">
              <a:buNone/>
            </a:pPr>
            <a:r>
              <a:rPr lang="zh-CN" altLang="en-US" dirty="0"/>
              <a:t>新开一个窗口，回到</a:t>
            </a:r>
            <a:r>
              <a:rPr lang="en-US" altLang="zh-CN" dirty="0"/>
              <a:t>mist</a:t>
            </a:r>
            <a:r>
              <a:rPr lang="zh-CN" altLang="en-US" dirty="0"/>
              <a:t>文件夹下面，输入下方的命令</a:t>
            </a:r>
          </a:p>
          <a:p>
            <a:pPr marL="0" indent="0">
              <a:buNone/>
            </a:pPr>
            <a:r>
              <a:rPr lang="en-US" altLang="zh-CN" dirty="0"/>
              <a:t>electron . --</a:t>
            </a:r>
            <a:r>
              <a:rPr lang="en-US" altLang="zh-CN" dirty="0" err="1"/>
              <a:t>rpc</a:t>
            </a:r>
            <a:r>
              <a:rPr lang="en-US" altLang="zh-CN" dirty="0"/>
              <a:t> /Users/</a:t>
            </a:r>
            <a:r>
              <a:rPr lang="en-US" altLang="zh-CN" dirty="0" err="1"/>
              <a:t>linchen</a:t>
            </a:r>
            <a:r>
              <a:rPr lang="en-US" altLang="zh-CN" dirty="0"/>
              <a:t>/steveproject2/</a:t>
            </a:r>
            <a:r>
              <a:rPr lang="en-US" altLang="zh-CN" dirty="0" err="1"/>
              <a:t>tmpPrivate</a:t>
            </a:r>
            <a:r>
              <a:rPr lang="en-US" altLang="zh-CN" dirty="0"/>
              <a:t>/</a:t>
            </a:r>
            <a:r>
              <a:rPr lang="en-US" altLang="zh-CN" dirty="0" err="1"/>
              <a:t>geth.ipc</a:t>
            </a:r>
            <a:endParaRPr lang="en-US" altLang="zh-CN" dirty="0"/>
          </a:p>
          <a:p>
            <a:pPr marL="0" indent="0">
              <a:buNone/>
            </a:pPr>
            <a:r>
              <a:rPr lang="zh-CN" altLang="en-US" dirty="0"/>
              <a:t>注意这里的地址</a:t>
            </a:r>
            <a:r>
              <a:rPr lang="en-US" altLang="zh-CN" dirty="0"/>
              <a:t>/Users/</a:t>
            </a:r>
            <a:r>
              <a:rPr lang="en-US" altLang="zh-CN" dirty="0" err="1"/>
              <a:t>linchen</a:t>
            </a:r>
            <a:r>
              <a:rPr lang="en-US" altLang="zh-CN" dirty="0"/>
              <a:t>/steveproject2/</a:t>
            </a:r>
            <a:r>
              <a:rPr lang="en-US" altLang="zh-CN" dirty="0" err="1"/>
              <a:t>tmpPrivate</a:t>
            </a:r>
            <a:r>
              <a:rPr lang="en-US" altLang="zh-CN" dirty="0"/>
              <a:t>/</a:t>
            </a:r>
            <a:r>
              <a:rPr lang="en-US" altLang="zh-CN" dirty="0" err="1"/>
              <a:t>geth.ipc</a:t>
            </a:r>
            <a:r>
              <a:rPr lang="en-US" altLang="zh-CN" dirty="0"/>
              <a:t> </a:t>
            </a:r>
            <a:r>
              <a:rPr lang="zh-CN" altLang="en-US" dirty="0"/>
              <a:t>就是前面我们新建的以太坊私有连下的</a:t>
            </a:r>
            <a:r>
              <a:rPr lang="en-US" altLang="zh-CN" dirty="0" err="1"/>
              <a:t>geth.ipc</a:t>
            </a:r>
            <a:r>
              <a:rPr lang="zh-CN" altLang="en-US" dirty="0"/>
              <a:t>文件</a:t>
            </a:r>
            <a:r>
              <a:rPr lang="zh-CN" altLang="en-US" dirty="0" smtClean="0"/>
              <a:t>。</a:t>
            </a:r>
            <a:endParaRPr lang="en-US" altLang="zh-CN" dirty="0" smtClean="0"/>
          </a:p>
          <a:p>
            <a:pPr marL="0" indent="0">
              <a:buNone/>
            </a:pPr>
            <a:r>
              <a:rPr kumimoji="1" lang="zh-CN" altLang="en-US" dirty="0" smtClean="0"/>
              <a:t>然后启动</a:t>
            </a:r>
            <a:r>
              <a:rPr kumimoji="1" lang="en-US" altLang="zh-CN" dirty="0" smtClean="0"/>
              <a:t>Mist</a:t>
            </a:r>
            <a:r>
              <a:rPr kumimoji="1" lang="zh-CN" altLang="en-US" dirty="0" smtClean="0"/>
              <a:t>钱包</a:t>
            </a:r>
            <a:endParaRPr kumimoji="1" lang="zh-CN" altLang="en-US" dirty="0"/>
          </a:p>
        </p:txBody>
      </p:sp>
    </p:spTree>
    <p:extLst>
      <p:ext uri="{BB962C8B-B14F-4D97-AF65-F5344CB8AC3E}">
        <p14:creationId xmlns:p14="http://schemas.microsoft.com/office/powerpoint/2010/main" val="212144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94130"/>
            <a:ext cx="8147051" cy="979264"/>
          </a:xfrm>
        </p:spPr>
        <p:txBody>
          <a:bodyPr/>
          <a:lstStyle/>
          <a:p>
            <a:r>
              <a:rPr lang="zh-CN" altLang="zh-CN" dirty="0"/>
              <a:t>连接以太坊客户端</a:t>
            </a:r>
            <a:r>
              <a:rPr lang="en-US" altLang="zh-CN" dirty="0"/>
              <a:t>-web3.</a:t>
            </a:r>
            <a:r>
              <a:rPr lang="en-US" altLang="zh-CN" dirty="0" smtClean="0"/>
              <a:t>js</a:t>
            </a:r>
            <a:endParaRPr kumimoji="1" lang="zh-CN" altLang="en-US" dirty="0"/>
          </a:p>
        </p:txBody>
      </p:sp>
      <p:sp>
        <p:nvSpPr>
          <p:cNvPr id="3" name="内容占位符 2"/>
          <p:cNvSpPr>
            <a:spLocks noGrp="1"/>
          </p:cNvSpPr>
          <p:nvPr>
            <p:ph idx="1"/>
          </p:nvPr>
        </p:nvSpPr>
        <p:spPr>
          <a:xfrm>
            <a:off x="498475" y="1209457"/>
            <a:ext cx="8147051" cy="4916706"/>
          </a:xfrm>
        </p:spPr>
        <p:txBody>
          <a:bodyPr>
            <a:normAutofit/>
          </a:bodyPr>
          <a:lstStyle/>
          <a:p>
            <a:pPr marL="0" indent="0">
              <a:buNone/>
            </a:pPr>
            <a:r>
              <a:rPr kumimoji="1" lang="en-US" altLang="zh-CN" dirty="0"/>
              <a:t>web3.js</a:t>
            </a:r>
            <a:r>
              <a:rPr kumimoji="1" lang="zh-CN" altLang="en-US" dirty="0"/>
              <a:t>是以太坊提供的一个</a:t>
            </a:r>
            <a:r>
              <a:rPr kumimoji="1" lang="en-US" altLang="zh-CN" dirty="0" err="1"/>
              <a:t>Javascript</a:t>
            </a:r>
            <a:r>
              <a:rPr kumimoji="1" lang="zh-CN" altLang="en-US" dirty="0"/>
              <a:t>库，它封装了以</a:t>
            </a:r>
            <a:r>
              <a:rPr kumimoji="1" lang="zh-CN" altLang="en-US" dirty="0" smtClean="0"/>
              <a:t>太坊的</a:t>
            </a:r>
            <a:endParaRPr kumimoji="1" lang="en-US" altLang="zh-CN" dirty="0" smtClean="0"/>
          </a:p>
          <a:p>
            <a:pPr marL="0" indent="0">
              <a:buNone/>
            </a:pPr>
            <a:r>
              <a:rPr kumimoji="1" lang="en-US" altLang="zh-CN" dirty="0" smtClean="0"/>
              <a:t>JSON </a:t>
            </a:r>
            <a:r>
              <a:rPr kumimoji="1" lang="en-US" altLang="zh-CN" dirty="0"/>
              <a:t>RPC API</a:t>
            </a:r>
            <a:r>
              <a:rPr kumimoji="1" lang="zh-CN" altLang="en-US" dirty="0"/>
              <a:t>，提供了一系列与区块链交互的</a:t>
            </a:r>
            <a:r>
              <a:rPr kumimoji="1" lang="en-US" altLang="zh-CN" dirty="0" err="1"/>
              <a:t>Javascript</a:t>
            </a:r>
            <a:r>
              <a:rPr kumimoji="1" lang="zh-CN" altLang="en-US" dirty="0"/>
              <a:t>对</a:t>
            </a:r>
            <a:r>
              <a:rPr kumimoji="1" lang="zh-CN" altLang="en-US" dirty="0" smtClean="0"/>
              <a:t>象和</a:t>
            </a:r>
            <a:endParaRPr kumimoji="1" lang="en-US" altLang="zh-CN" dirty="0" smtClean="0"/>
          </a:p>
          <a:p>
            <a:pPr marL="0" indent="0">
              <a:buNone/>
            </a:pPr>
            <a:r>
              <a:rPr kumimoji="1" lang="zh-CN" altLang="en-US" dirty="0" smtClean="0"/>
              <a:t>函数</a:t>
            </a:r>
            <a:r>
              <a:rPr kumimoji="1" lang="zh-CN" altLang="en-US" dirty="0"/>
              <a:t>，包括查看网络状态，查看本地账户、查看交易和区块、</a:t>
            </a:r>
            <a:r>
              <a:rPr kumimoji="1" lang="zh-CN" altLang="en-US" dirty="0" smtClean="0"/>
              <a:t>发</a:t>
            </a:r>
            <a:endParaRPr kumimoji="1" lang="en-US" altLang="zh-CN" dirty="0" smtClean="0"/>
          </a:p>
          <a:p>
            <a:pPr marL="0" indent="0">
              <a:buNone/>
            </a:pPr>
            <a:r>
              <a:rPr kumimoji="1" lang="zh-CN" altLang="en-US" dirty="0" smtClean="0"/>
              <a:t>送</a:t>
            </a:r>
            <a:r>
              <a:rPr kumimoji="1" lang="zh-CN" altLang="en-US" dirty="0"/>
              <a:t>交易、编译</a:t>
            </a:r>
            <a:r>
              <a:rPr kumimoji="1" lang="en-US" altLang="zh-CN" dirty="0"/>
              <a:t>/</a:t>
            </a:r>
            <a:r>
              <a:rPr kumimoji="1" lang="zh-CN" altLang="en-US" dirty="0"/>
              <a:t>部署智能合约、调用智能合约等，其中最</a:t>
            </a:r>
            <a:r>
              <a:rPr kumimoji="1" lang="zh-CN" altLang="en-US" dirty="0" smtClean="0"/>
              <a:t>重要的</a:t>
            </a:r>
            <a:endParaRPr kumimoji="1" lang="en-US" altLang="zh-CN" dirty="0" smtClean="0"/>
          </a:p>
          <a:p>
            <a:pPr marL="0" indent="0">
              <a:buNone/>
            </a:pPr>
            <a:r>
              <a:rPr kumimoji="1" lang="zh-CN" altLang="en-US" dirty="0" smtClean="0"/>
              <a:t>就是与智能合约</a:t>
            </a:r>
            <a:r>
              <a:rPr kumimoji="1" lang="zh-CN" altLang="en-US" dirty="0"/>
              <a:t>交互的</a:t>
            </a:r>
            <a:r>
              <a:rPr kumimoji="1" lang="en-US" altLang="zh-CN" dirty="0"/>
              <a:t>API</a:t>
            </a:r>
            <a:r>
              <a:rPr kumimoji="1" lang="zh-CN" altLang="en-US" dirty="0" smtClean="0"/>
              <a:t>。</a:t>
            </a:r>
            <a:endParaRPr kumimoji="1" lang="en-US" altLang="zh-CN" dirty="0" smtClean="0"/>
          </a:p>
          <a:p>
            <a:pPr marL="0" indent="0">
              <a:buNone/>
            </a:pPr>
            <a:r>
              <a:rPr kumimoji="1" lang="en-US" altLang="zh-CN" dirty="0"/>
              <a:t>web3.js</a:t>
            </a:r>
            <a:r>
              <a:rPr kumimoji="1" lang="zh-CN" altLang="en-US" dirty="0" smtClean="0"/>
              <a:t>与智能合约交互链接：</a:t>
            </a:r>
            <a:endParaRPr kumimoji="1" lang="zh-CN" altLang="en-US" dirty="0"/>
          </a:p>
          <a:p>
            <a:pPr marL="0" indent="0">
              <a:buNone/>
            </a:pPr>
            <a:r>
              <a:rPr kumimoji="1" lang="mr-IN" altLang="zh-CN" dirty="0"/>
              <a:t>https://my.oschina.net/u/2349981/blog/863731</a:t>
            </a:r>
            <a:endParaRPr kumimoji="1" lang="en-US" altLang="zh-CN" dirty="0" smtClean="0"/>
          </a:p>
        </p:txBody>
      </p:sp>
    </p:spTree>
    <p:extLst>
      <p:ext uri="{BB962C8B-B14F-4D97-AF65-F5344CB8AC3E}">
        <p14:creationId xmlns:p14="http://schemas.microsoft.com/office/powerpoint/2010/main" val="188026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94130"/>
            <a:ext cx="8147051" cy="1130446"/>
          </a:xfrm>
        </p:spPr>
        <p:txBody>
          <a:bodyPr/>
          <a:lstStyle/>
          <a:p>
            <a:r>
              <a:rPr kumimoji="1" lang="zh-CN" altLang="en-US" dirty="0" smtClean="0"/>
              <a:t>智能合约</a:t>
            </a:r>
            <a:r>
              <a:rPr kumimoji="1" lang="en-US" altLang="zh-CN" dirty="0" smtClean="0"/>
              <a:t>-solidity</a:t>
            </a:r>
            <a:endParaRPr kumimoji="1" lang="zh-CN" altLang="en-US" dirty="0"/>
          </a:p>
        </p:txBody>
      </p:sp>
      <p:sp>
        <p:nvSpPr>
          <p:cNvPr id="3" name="内容占位符 2"/>
          <p:cNvSpPr>
            <a:spLocks noGrp="1"/>
          </p:cNvSpPr>
          <p:nvPr>
            <p:ph idx="1"/>
          </p:nvPr>
        </p:nvSpPr>
        <p:spPr>
          <a:xfrm>
            <a:off x="498475" y="1451349"/>
            <a:ext cx="8147051" cy="4674814"/>
          </a:xfrm>
        </p:spPr>
        <p:txBody>
          <a:bodyPr/>
          <a:lstStyle/>
          <a:p>
            <a:pPr marL="0" indent="0">
              <a:buNone/>
            </a:pPr>
            <a:r>
              <a:rPr kumimoji="1" lang="zh-CN" altLang="en-US" dirty="0"/>
              <a:t>智能合约程序不只是一个可以自动执行的计算机程序：它自己就是一个系统参与者。它对接收到的信息进行回应，它可以接收和储存价值，也可以向外发送信息和价值</a:t>
            </a:r>
            <a:r>
              <a:rPr kumimoji="1" lang="zh-CN" altLang="en-US" dirty="0" smtClean="0"/>
              <a:t>。</a:t>
            </a:r>
            <a:endParaRPr kumimoji="1" lang="zh-CN" altLang="en-US" dirty="0"/>
          </a:p>
          <a:p>
            <a:pPr marL="0" indent="0">
              <a:buNone/>
            </a:pPr>
            <a:r>
              <a:rPr kumimoji="1" lang="zh-CN" altLang="en-US" dirty="0"/>
              <a:t>这个程序就像一个可以被信任的人，可以临时保管资产，总是按照事先的规则执行操作</a:t>
            </a:r>
            <a:r>
              <a:rPr kumimoji="1" lang="zh-CN" altLang="en-US" dirty="0" smtClean="0"/>
              <a:t>。</a:t>
            </a:r>
            <a:endParaRPr kumimoji="1" lang="en-US" altLang="zh-CN" dirty="0" smtClean="0"/>
          </a:p>
          <a:p>
            <a:pPr marL="0" indent="0">
              <a:buNone/>
            </a:pPr>
            <a:r>
              <a:rPr kumimoji="1" lang="zh-CN" altLang="en-US" dirty="0" smtClean="0"/>
              <a:t>编写以太坊智能合约语言：</a:t>
            </a:r>
            <a:r>
              <a:rPr kumimoji="1" lang="en-US" altLang="zh-CN" dirty="0" smtClean="0"/>
              <a:t>solidity</a:t>
            </a:r>
            <a:endParaRPr kumimoji="1" lang="zh-CN" altLang="en-US" dirty="0"/>
          </a:p>
        </p:txBody>
      </p:sp>
    </p:spTree>
    <p:extLst>
      <p:ext uri="{BB962C8B-B14F-4D97-AF65-F5344CB8AC3E}">
        <p14:creationId xmlns:p14="http://schemas.microsoft.com/office/powerpoint/2010/main" val="179872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区块链</a:t>
            </a:r>
            <a:r>
              <a:rPr kumimoji="1" lang="en-US" altLang="zh-CN" dirty="0" smtClean="0"/>
              <a:t>6</a:t>
            </a:r>
            <a:r>
              <a:rPr kumimoji="1" lang="zh-CN" altLang="en-US" dirty="0" smtClean="0"/>
              <a:t>层结构</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67223149"/>
              </p:ext>
            </p:extLst>
          </p:nvPr>
        </p:nvGraphicFramePr>
        <p:xfrm>
          <a:off x="498476" y="1930075"/>
          <a:ext cx="8147050" cy="4173948"/>
        </p:xfrm>
        <a:graphic>
          <a:graphicData uri="http://schemas.openxmlformats.org/drawingml/2006/table">
            <a:tbl>
              <a:tblPr firstRow="1" bandRow="1">
                <a:tableStyleId>{5C22544A-7EE6-4342-B048-85BDC9FD1C3A}</a:tableStyleId>
              </a:tblPr>
              <a:tblGrid>
                <a:gridCol w="4073525"/>
                <a:gridCol w="4073525"/>
              </a:tblGrid>
              <a:tr h="695658">
                <a:tc>
                  <a:txBody>
                    <a:bodyPr/>
                    <a:lstStyle/>
                    <a:p>
                      <a:pPr marL="457200" lvl="1" indent="0" algn="ctr">
                        <a:buFont typeface="+mj-lt"/>
                        <a:buNone/>
                      </a:pPr>
                      <a:r>
                        <a:rPr lang="zh-CN" altLang="en-US" dirty="0" smtClean="0"/>
                        <a:t>区块</a:t>
                      </a:r>
                      <a:r>
                        <a:rPr lang="en-US" altLang="zh-CN" dirty="0" smtClean="0"/>
                        <a:t>+</a:t>
                      </a:r>
                      <a:r>
                        <a:rPr lang="zh-CN" altLang="en-US" dirty="0" smtClean="0"/>
                        <a:t>链表结构</a:t>
                      </a:r>
                      <a:endParaRPr lang="zh-CN" altLang="en-US" dirty="0"/>
                    </a:p>
                  </a:txBody>
                  <a:tcPr/>
                </a:tc>
                <a:tc>
                  <a:txBody>
                    <a:bodyPr/>
                    <a:lstStyle/>
                    <a:p>
                      <a:pPr marL="457200" lvl="1" indent="0" algn="ctr">
                        <a:buFont typeface="+mj-lt"/>
                        <a:buNone/>
                      </a:pPr>
                      <a:r>
                        <a:rPr lang="zh-CN" altLang="en-US" dirty="0" smtClean="0"/>
                        <a:t>数据层</a:t>
                      </a:r>
                      <a:endParaRPr lang="zh-CN" altLang="en-US" dirty="0"/>
                    </a:p>
                  </a:txBody>
                  <a:tcPr/>
                </a:tc>
              </a:tr>
              <a:tr h="695658">
                <a:tc>
                  <a:txBody>
                    <a:bodyPr/>
                    <a:lstStyle/>
                    <a:p>
                      <a:pPr marL="457200" lvl="1" indent="0" algn="ctr">
                        <a:buFont typeface="+mj-lt"/>
                        <a:buNone/>
                      </a:pPr>
                      <a:r>
                        <a:rPr lang="zh-CN" altLang="en-US" dirty="0" smtClean="0"/>
                        <a:t>分布式的</a:t>
                      </a:r>
                      <a:r>
                        <a:rPr lang="en-US" altLang="zh-CN" dirty="0" smtClean="0"/>
                        <a:t>P2P</a:t>
                      </a:r>
                      <a:r>
                        <a:rPr lang="zh-CN" altLang="en-US" dirty="0" smtClean="0"/>
                        <a:t>网络</a:t>
                      </a:r>
                      <a:endParaRPr lang="zh-CN" altLang="en-US" dirty="0"/>
                    </a:p>
                  </a:txBody>
                  <a:tcPr/>
                </a:tc>
                <a:tc>
                  <a:txBody>
                    <a:bodyPr/>
                    <a:lstStyle/>
                    <a:p>
                      <a:pPr marL="457200" lvl="1" indent="0" algn="ctr">
                        <a:buFont typeface="+mj-lt"/>
                        <a:buNone/>
                      </a:pPr>
                      <a:r>
                        <a:rPr lang="zh-CN" altLang="en-US" dirty="0" smtClean="0"/>
                        <a:t>网络层</a:t>
                      </a:r>
                      <a:endParaRPr lang="zh-CN" altLang="en-US" dirty="0"/>
                    </a:p>
                  </a:txBody>
                  <a:tcPr/>
                </a:tc>
              </a:tr>
              <a:tr h="695658">
                <a:tc>
                  <a:txBody>
                    <a:bodyPr/>
                    <a:lstStyle/>
                    <a:p>
                      <a:pPr marL="457200" lvl="1" indent="0" algn="ctr">
                        <a:buFont typeface="+mj-lt"/>
                        <a:buNone/>
                      </a:pPr>
                      <a:r>
                        <a:rPr lang="zh-CN" altLang="en-US" dirty="0" smtClean="0"/>
                        <a:t>比特币：</a:t>
                      </a:r>
                      <a:r>
                        <a:rPr lang="en-US" altLang="zh-CN" dirty="0" smtClean="0"/>
                        <a:t>POW</a:t>
                      </a:r>
                      <a:r>
                        <a:rPr lang="zh-CN" altLang="en-US" dirty="0" smtClean="0"/>
                        <a:t>，以太坊：</a:t>
                      </a:r>
                      <a:r>
                        <a:rPr lang="en-US" altLang="zh-CN" dirty="0" smtClean="0"/>
                        <a:t>POS</a:t>
                      </a:r>
                    </a:p>
                    <a:p>
                      <a:pPr marL="457200" lvl="1" indent="0" algn="ctr">
                        <a:buFont typeface="+mj-lt"/>
                        <a:buNone/>
                      </a:pPr>
                      <a:r>
                        <a:rPr lang="zh-CN" altLang="en-US" dirty="0" smtClean="0"/>
                        <a:t>超级账本：</a:t>
                      </a:r>
                      <a:r>
                        <a:rPr lang="en-US" altLang="zh-CN" dirty="0" smtClean="0"/>
                        <a:t>PBFT</a:t>
                      </a:r>
                    </a:p>
                  </a:txBody>
                  <a:tcPr/>
                </a:tc>
                <a:tc>
                  <a:txBody>
                    <a:bodyPr/>
                    <a:lstStyle/>
                    <a:p>
                      <a:pPr marL="457200" lvl="1" indent="0" algn="ctr">
                        <a:buFont typeface="+mj-lt"/>
                        <a:buNone/>
                      </a:pPr>
                      <a:r>
                        <a:rPr lang="zh-CN" altLang="en-US" dirty="0" smtClean="0"/>
                        <a:t>共识层</a:t>
                      </a:r>
                      <a:endParaRPr lang="zh-CN" altLang="en-US" dirty="0"/>
                    </a:p>
                  </a:txBody>
                  <a:tcPr/>
                </a:tc>
              </a:tr>
              <a:tr h="695658">
                <a:tc>
                  <a:txBody>
                    <a:bodyPr/>
                    <a:lstStyle/>
                    <a:p>
                      <a:pPr marL="457200" lvl="1" indent="0" algn="ctr">
                        <a:buFont typeface="+mj-lt"/>
                        <a:buNone/>
                      </a:pPr>
                      <a:r>
                        <a:rPr lang="zh-CN" altLang="en-US" dirty="0" smtClean="0"/>
                        <a:t>挖矿奖励</a:t>
                      </a:r>
                      <a:endParaRPr lang="zh-CN" altLang="en-US" dirty="0"/>
                    </a:p>
                  </a:txBody>
                  <a:tcPr/>
                </a:tc>
                <a:tc>
                  <a:txBody>
                    <a:bodyPr/>
                    <a:lstStyle/>
                    <a:p>
                      <a:pPr marL="457200" lvl="1" indent="0" algn="ctr">
                        <a:buFont typeface="+mj-lt"/>
                        <a:buNone/>
                      </a:pPr>
                      <a:r>
                        <a:rPr lang="zh-CN" altLang="en-US" dirty="0" smtClean="0"/>
                        <a:t>激励层</a:t>
                      </a:r>
                      <a:endParaRPr lang="zh-CN" altLang="en-US" dirty="0"/>
                    </a:p>
                  </a:txBody>
                  <a:tcPr/>
                </a:tc>
              </a:tr>
              <a:tr h="695658">
                <a:tc>
                  <a:txBody>
                    <a:bodyPr/>
                    <a:lstStyle/>
                    <a:p>
                      <a:pPr marL="457200" lvl="1" indent="0" algn="ctr">
                        <a:buFont typeface="+mj-lt"/>
                        <a:buNone/>
                      </a:pPr>
                      <a:r>
                        <a:rPr lang="zh-CN" altLang="en-US" dirty="0" smtClean="0"/>
                        <a:t>以太坊：</a:t>
                      </a:r>
                      <a:r>
                        <a:rPr lang="en-US" altLang="zh-CN" dirty="0" smtClean="0"/>
                        <a:t>EVM</a:t>
                      </a:r>
                      <a:r>
                        <a:rPr lang="zh-CN" altLang="en-US" dirty="0" smtClean="0"/>
                        <a:t>、</a:t>
                      </a:r>
                      <a:r>
                        <a:rPr lang="en-US" altLang="zh-CN" dirty="0" err="1" smtClean="0"/>
                        <a:t>SmartContract</a:t>
                      </a:r>
                      <a:endParaRPr lang="en-US" altLang="zh-CN" dirty="0" smtClean="0"/>
                    </a:p>
                    <a:p>
                      <a:pPr marL="457200" lvl="1" indent="0" algn="ctr">
                        <a:buFont typeface="+mj-lt"/>
                        <a:buNone/>
                      </a:pPr>
                      <a:r>
                        <a:rPr lang="zh-CN" altLang="en-US" dirty="0" smtClean="0"/>
                        <a:t>超级账本：</a:t>
                      </a:r>
                      <a:r>
                        <a:rPr lang="en-US" altLang="zh-CN" dirty="0" smtClean="0"/>
                        <a:t>Go</a:t>
                      </a:r>
                      <a:r>
                        <a:rPr lang="zh-CN" altLang="en-US" dirty="0" smtClean="0"/>
                        <a:t>、</a:t>
                      </a:r>
                      <a:r>
                        <a:rPr lang="en-US" altLang="zh-CN" dirty="0" err="1" smtClean="0"/>
                        <a:t>Chaincode</a:t>
                      </a:r>
                      <a:endParaRPr lang="zh-CN" altLang="en-US" dirty="0"/>
                    </a:p>
                  </a:txBody>
                  <a:tcPr/>
                </a:tc>
                <a:tc>
                  <a:txBody>
                    <a:bodyPr/>
                    <a:lstStyle/>
                    <a:p>
                      <a:pPr marL="457200" lvl="1" indent="0" algn="ctr">
                        <a:buFont typeface="+mj-lt"/>
                        <a:buNone/>
                      </a:pPr>
                      <a:r>
                        <a:rPr lang="zh-CN" altLang="en-US" dirty="0" smtClean="0"/>
                        <a:t>合约层</a:t>
                      </a:r>
                      <a:endParaRPr lang="zh-CN" altLang="en-US" dirty="0"/>
                    </a:p>
                  </a:txBody>
                  <a:tcPr/>
                </a:tc>
              </a:tr>
              <a:tr h="695658">
                <a:tc>
                  <a:txBody>
                    <a:bodyPr/>
                    <a:lstStyle/>
                    <a:p>
                      <a:pPr marL="457200" lvl="1" indent="0" algn="ctr">
                        <a:buFont typeface="+mj-lt"/>
                        <a:buNone/>
                      </a:pPr>
                      <a:r>
                        <a:rPr lang="zh-CN" altLang="en-US" dirty="0" smtClean="0"/>
                        <a:t>以太坊：</a:t>
                      </a:r>
                      <a:r>
                        <a:rPr lang="en-US" altLang="zh-CN" dirty="0" smtClean="0"/>
                        <a:t>Truffle</a:t>
                      </a:r>
                      <a:r>
                        <a:rPr lang="zh-CN" altLang="en-US" dirty="0" smtClean="0"/>
                        <a:t>、</a:t>
                      </a:r>
                      <a:r>
                        <a:rPr lang="en-US" altLang="zh-CN" dirty="0" smtClean="0"/>
                        <a:t>web3.js</a:t>
                      </a:r>
                    </a:p>
                    <a:p>
                      <a:pPr marL="457200" lvl="1" indent="0" algn="ctr">
                        <a:buFont typeface="+mj-lt"/>
                        <a:buNone/>
                      </a:pPr>
                      <a:r>
                        <a:rPr lang="zh-CN" altLang="en-US" dirty="0" smtClean="0"/>
                        <a:t>超级账本：</a:t>
                      </a:r>
                      <a:r>
                        <a:rPr lang="en-US" altLang="zh-CN" dirty="0" smtClean="0"/>
                        <a:t>Restful</a:t>
                      </a:r>
                      <a:r>
                        <a:rPr lang="zh-CN" altLang="en-US" dirty="0" smtClean="0"/>
                        <a:t> </a:t>
                      </a:r>
                      <a:r>
                        <a:rPr lang="en-US" altLang="zh-CN" dirty="0" smtClean="0"/>
                        <a:t>API</a:t>
                      </a:r>
                      <a:r>
                        <a:rPr lang="zh-CN" altLang="en-US" dirty="0" smtClean="0"/>
                        <a:t>、</a:t>
                      </a:r>
                      <a:r>
                        <a:rPr lang="en-US" altLang="zh-CN" dirty="0" err="1" smtClean="0"/>
                        <a:t>Bluemlx</a:t>
                      </a:r>
                      <a:endParaRPr lang="zh-CN" altLang="en-US" dirty="0"/>
                    </a:p>
                  </a:txBody>
                  <a:tcPr/>
                </a:tc>
                <a:tc>
                  <a:txBody>
                    <a:bodyPr/>
                    <a:lstStyle/>
                    <a:p>
                      <a:pPr marL="457200" lvl="1" indent="0" algn="ctr">
                        <a:buFont typeface="+mj-lt"/>
                        <a:buNone/>
                      </a:pPr>
                      <a:r>
                        <a:rPr lang="zh-CN" altLang="en-US" dirty="0" smtClean="0"/>
                        <a:t>应用层</a:t>
                      </a:r>
                      <a:endParaRPr lang="zh-CN" altLang="en-US" dirty="0"/>
                    </a:p>
                  </a:txBody>
                  <a:tcPr/>
                </a:tc>
              </a:tr>
            </a:tbl>
          </a:graphicData>
        </a:graphic>
      </p:graphicFrame>
    </p:spTree>
    <p:extLst>
      <p:ext uri="{BB962C8B-B14F-4D97-AF65-F5344CB8AC3E}">
        <p14:creationId xmlns:p14="http://schemas.microsoft.com/office/powerpoint/2010/main" val="208842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在线编辑器</a:t>
            </a:r>
            <a:r>
              <a:rPr lang="en-US" altLang="zh-CN" dirty="0"/>
              <a:t>--browser-solidity</a:t>
            </a:r>
            <a:r>
              <a:rPr lang="zh-CN" altLang="zh-CN" dirty="0"/>
              <a:t> </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当需要编写在线编写</a:t>
            </a:r>
            <a:r>
              <a:rPr kumimoji="1" lang="en-US" altLang="zh-CN" dirty="0" smtClean="0"/>
              <a:t>solidity</a:t>
            </a:r>
            <a:r>
              <a:rPr kumimoji="1" lang="zh-CN" altLang="en-US" dirty="0" smtClean="0"/>
              <a:t>智能合约代码时，可在</a:t>
            </a:r>
            <a:r>
              <a:rPr lang="en-US" altLang="zh-CN" dirty="0"/>
              <a:t>browser-solidity</a:t>
            </a:r>
            <a:r>
              <a:rPr lang="zh-CN" altLang="zh-CN" dirty="0"/>
              <a:t> </a:t>
            </a:r>
            <a:r>
              <a:rPr lang="zh-CN" altLang="en-US" dirty="0" smtClean="0"/>
              <a:t>这个在线</a:t>
            </a:r>
            <a:r>
              <a:rPr lang="en-US" altLang="zh-CN" dirty="0" smtClean="0"/>
              <a:t>IDE</a:t>
            </a:r>
            <a:r>
              <a:rPr lang="zh-CN" altLang="en-US" dirty="0" smtClean="0"/>
              <a:t>上编写</a:t>
            </a:r>
            <a:endParaRPr kumimoji="1" lang="zh-CN" altLang="en-US" dirty="0"/>
          </a:p>
        </p:txBody>
      </p:sp>
    </p:spTree>
    <p:extLst>
      <p:ext uri="{BB962C8B-B14F-4D97-AF65-F5344CB8AC3E}">
        <p14:creationId xmlns:p14="http://schemas.microsoft.com/office/powerpoint/2010/main" val="356846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编辑器</a:t>
            </a:r>
            <a:r>
              <a:rPr lang="en-US" altLang="zh-CN" dirty="0"/>
              <a:t>-atom</a:t>
            </a:r>
            <a:r>
              <a:rPr lang="zh-CN" altLang="zh-CN" dirty="0"/>
              <a:t> </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轻量级且界面漂亮的编辑器，可安装这些插件：</a:t>
            </a:r>
            <a:endParaRPr kumimoji="1" lang="en-US" altLang="zh-CN" dirty="0" smtClean="0"/>
          </a:p>
          <a:p>
            <a:pPr marL="0" indent="0">
              <a:buNone/>
            </a:pPr>
            <a:r>
              <a:rPr kumimoji="1" lang="en-US" altLang="zh-CN" dirty="0" smtClean="0"/>
              <a:t>autocomplete-solidity</a:t>
            </a:r>
            <a:r>
              <a:rPr kumimoji="1" lang="zh-CN" altLang="en-US" dirty="0" smtClean="0"/>
              <a:t> 代码自动补齐</a:t>
            </a:r>
            <a:endParaRPr kumimoji="1" lang="en-US" altLang="zh-CN" dirty="0" smtClean="0"/>
          </a:p>
          <a:p>
            <a:pPr marL="0" indent="0">
              <a:buNone/>
            </a:pPr>
            <a:r>
              <a:rPr kumimoji="1" lang="en-US" altLang="zh-CN" dirty="0"/>
              <a:t>l</a:t>
            </a:r>
            <a:r>
              <a:rPr kumimoji="1" lang="en-US" altLang="zh-CN" dirty="0" smtClean="0"/>
              <a:t>inter-</a:t>
            </a:r>
            <a:r>
              <a:rPr kumimoji="1" lang="en-US" altLang="zh-CN" dirty="0" err="1" smtClean="0"/>
              <a:t>solium</a:t>
            </a:r>
            <a:r>
              <a:rPr kumimoji="1" lang="zh-CN" altLang="zh-CN" dirty="0" smtClean="0"/>
              <a:t>、</a:t>
            </a:r>
            <a:r>
              <a:rPr kumimoji="1" lang="en-US" altLang="zh-CN" dirty="0" smtClean="0"/>
              <a:t>linter-solidity</a:t>
            </a:r>
            <a:r>
              <a:rPr kumimoji="1" lang="zh-CN" altLang="en-US" dirty="0" smtClean="0"/>
              <a:t> 代码错误检查</a:t>
            </a:r>
            <a:endParaRPr kumimoji="1" lang="en-US" altLang="zh-CN" dirty="0" smtClean="0"/>
          </a:p>
          <a:p>
            <a:pPr marL="0" indent="0">
              <a:buNone/>
            </a:pPr>
            <a:r>
              <a:rPr kumimoji="1" lang="en-US" altLang="zh-CN" dirty="0" smtClean="0"/>
              <a:t>language-</a:t>
            </a:r>
            <a:r>
              <a:rPr kumimoji="1" lang="en-US" altLang="zh-CN" dirty="0" err="1" smtClean="0"/>
              <a:t>ethereum</a:t>
            </a:r>
            <a:r>
              <a:rPr kumimoji="1" lang="zh-CN" altLang="en-US" dirty="0" smtClean="0"/>
              <a:t> 支持</a:t>
            </a:r>
            <a:r>
              <a:rPr kumimoji="1" lang="en-US" altLang="zh-CN" dirty="0" smtClean="0"/>
              <a:t>solidity</a:t>
            </a:r>
            <a:r>
              <a:rPr kumimoji="1" lang="zh-CN" altLang="en-US" dirty="0" smtClean="0"/>
              <a:t>代码高亮以及</a:t>
            </a:r>
            <a:r>
              <a:rPr kumimoji="1" lang="en-US" altLang="zh-CN" dirty="0" smtClean="0"/>
              <a:t>solidity</a:t>
            </a:r>
            <a:r>
              <a:rPr kumimoji="1" lang="zh-CN" altLang="en-US" dirty="0" smtClean="0"/>
              <a:t>代码片段</a:t>
            </a:r>
            <a:endParaRPr kumimoji="1" lang="zh-CN" altLang="en-US" dirty="0"/>
          </a:p>
        </p:txBody>
      </p:sp>
    </p:spTree>
    <p:extLst>
      <p:ext uri="{BB962C8B-B14F-4D97-AF65-F5344CB8AC3E}">
        <p14:creationId xmlns:p14="http://schemas.microsoft.com/office/powerpoint/2010/main" val="367837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开发框架</a:t>
            </a:r>
            <a:r>
              <a:rPr lang="en-US" altLang="zh-CN" dirty="0"/>
              <a:t>-truffle</a:t>
            </a:r>
            <a:r>
              <a:rPr lang="zh-CN" altLang="zh-CN" dirty="0"/>
              <a:t> </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kumimoji="1" lang="en-US" altLang="zh-CN" dirty="0"/>
              <a:t>Truffle</a:t>
            </a:r>
            <a:r>
              <a:rPr kumimoji="1" lang="zh-CN" altLang="en-US" dirty="0"/>
              <a:t>是以太坊开发环境，测试框架和资产管道，旨在让以太坊开发人员的生活更轻松。用松露，你会得到</a:t>
            </a:r>
            <a:r>
              <a:rPr kumimoji="1" lang="zh-CN" altLang="en-US" dirty="0" smtClean="0"/>
              <a:t>：</a:t>
            </a:r>
            <a:endParaRPr kumimoji="1" lang="zh-CN" altLang="en-US" dirty="0"/>
          </a:p>
          <a:p>
            <a:pPr marL="0" indent="0">
              <a:buNone/>
            </a:pPr>
            <a:r>
              <a:rPr kumimoji="1" lang="zh-CN" altLang="en-US" dirty="0"/>
              <a:t>内置智能合约编译，链接，部署和二进制管理。</a:t>
            </a:r>
          </a:p>
          <a:p>
            <a:pPr marL="0" indent="0">
              <a:buNone/>
            </a:pPr>
            <a:r>
              <a:rPr kumimoji="1" lang="zh-CN" altLang="en-US" dirty="0"/>
              <a:t>与</a:t>
            </a:r>
            <a:r>
              <a:rPr kumimoji="1" lang="en-US" altLang="zh-CN" dirty="0"/>
              <a:t>Mocha</a:t>
            </a:r>
            <a:r>
              <a:rPr kumimoji="1" lang="zh-CN" altLang="en-US" dirty="0"/>
              <a:t>和</a:t>
            </a:r>
            <a:r>
              <a:rPr kumimoji="1" lang="en-US" altLang="zh-CN" dirty="0"/>
              <a:t>Chai</a:t>
            </a:r>
            <a:r>
              <a:rPr kumimoji="1" lang="zh-CN" altLang="en-US" dirty="0"/>
              <a:t>进行自动化合同测试。</a:t>
            </a:r>
          </a:p>
          <a:p>
            <a:pPr marL="0" indent="0">
              <a:buNone/>
            </a:pPr>
            <a:r>
              <a:rPr kumimoji="1" lang="zh-CN" altLang="en-US" dirty="0"/>
              <a:t>可配置的构建管道，支持自定义构建过程。</a:t>
            </a:r>
          </a:p>
          <a:p>
            <a:pPr marL="0" indent="0">
              <a:buNone/>
            </a:pPr>
            <a:r>
              <a:rPr kumimoji="1" lang="zh-CN" altLang="en-US" dirty="0"/>
              <a:t>可编写脚本的部署和迁移框架。</a:t>
            </a:r>
          </a:p>
          <a:p>
            <a:pPr marL="0" indent="0">
              <a:buNone/>
            </a:pPr>
            <a:r>
              <a:rPr kumimoji="1" lang="zh-CN" altLang="en-US" dirty="0"/>
              <a:t>用于部署到许多公共和专用网络的网络管理。</a:t>
            </a:r>
          </a:p>
          <a:p>
            <a:pPr marL="0" indent="0">
              <a:buNone/>
            </a:pPr>
            <a:r>
              <a:rPr kumimoji="1" lang="zh-CN" altLang="en-US" dirty="0"/>
              <a:t>交互式控制台，用于直接合同沟</a:t>
            </a:r>
          </a:p>
          <a:p>
            <a:pPr marL="0" indent="0">
              <a:buNone/>
            </a:pPr>
            <a:r>
              <a:rPr kumimoji="1" lang="zh-CN" altLang="en-US" dirty="0"/>
              <a:t>在开发过程中即时重建资产。</a:t>
            </a:r>
          </a:p>
          <a:p>
            <a:pPr marL="0" indent="0">
              <a:buNone/>
            </a:pPr>
            <a:r>
              <a:rPr kumimoji="1" lang="zh-CN" altLang="en-US" dirty="0"/>
              <a:t>外部脚本运行器，用于在</a:t>
            </a:r>
            <a:r>
              <a:rPr kumimoji="1" lang="en-US" altLang="zh-CN" dirty="0"/>
              <a:t>Truffle</a:t>
            </a:r>
            <a:r>
              <a:rPr kumimoji="1" lang="zh-CN" altLang="en-US" dirty="0"/>
              <a:t>环境中执行脚本。</a:t>
            </a:r>
          </a:p>
        </p:txBody>
      </p:sp>
    </p:spTree>
    <p:extLst>
      <p:ext uri="{BB962C8B-B14F-4D97-AF65-F5344CB8AC3E}">
        <p14:creationId xmlns:p14="http://schemas.microsoft.com/office/powerpoint/2010/main" val="3248159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54000"/>
            <a:ext cx="8147051" cy="6363368"/>
          </a:xfrm>
        </p:spPr>
        <p:txBody>
          <a:bodyPr/>
          <a:lstStyle/>
          <a:p>
            <a:pPr marL="0" indent="0">
              <a:buNone/>
            </a:pPr>
            <a:r>
              <a:rPr kumimoji="1" lang="zh-CN" altLang="en-US" dirty="0"/>
              <a:t>安装</a:t>
            </a:r>
          </a:p>
          <a:p>
            <a:pPr marL="0" indent="0">
              <a:buNone/>
            </a:pPr>
            <a:r>
              <a:rPr kumimoji="1" lang="en-US" altLang="zh-CN" dirty="0"/>
              <a:t>$ </a:t>
            </a:r>
            <a:r>
              <a:rPr kumimoji="1" lang="en-US" altLang="zh-CN" dirty="0" err="1"/>
              <a:t>npm</a:t>
            </a:r>
            <a:r>
              <a:rPr kumimoji="1" lang="en-US" altLang="zh-CN" dirty="0"/>
              <a:t> install -g truffle</a:t>
            </a:r>
          </a:p>
          <a:p>
            <a:pPr marL="0" indent="0">
              <a:buNone/>
            </a:pPr>
            <a:r>
              <a:rPr kumimoji="1" lang="zh-CN" altLang="en-US" dirty="0"/>
              <a:t>快速使用</a:t>
            </a:r>
          </a:p>
          <a:p>
            <a:pPr marL="0" indent="0">
              <a:buNone/>
            </a:pPr>
            <a:r>
              <a:rPr kumimoji="1" lang="zh-CN" altLang="en-US" dirty="0"/>
              <a:t>对于默认的一组合同和测试，请在空白项目目录中运行以下内容</a:t>
            </a:r>
            <a:r>
              <a:rPr kumimoji="1" lang="zh-CN" altLang="en-US" dirty="0" smtClean="0"/>
              <a:t>：</a:t>
            </a:r>
            <a:endParaRPr kumimoji="1" lang="zh-CN" altLang="en-US" dirty="0"/>
          </a:p>
          <a:p>
            <a:pPr marL="0" indent="0">
              <a:buNone/>
            </a:pPr>
            <a:r>
              <a:rPr kumimoji="1" lang="en-US" altLang="zh-CN" dirty="0"/>
              <a:t>$ truffle </a:t>
            </a:r>
            <a:r>
              <a:rPr kumimoji="1" lang="en-US" altLang="zh-CN" dirty="0" err="1"/>
              <a:t>init</a:t>
            </a:r>
            <a:endParaRPr kumimoji="1" lang="zh-CN" altLang="en-US" dirty="0"/>
          </a:p>
        </p:txBody>
      </p:sp>
    </p:spTree>
    <p:extLst>
      <p:ext uri="{BB962C8B-B14F-4D97-AF65-F5344CB8AC3E}">
        <p14:creationId xmlns:p14="http://schemas.microsoft.com/office/powerpoint/2010/main" val="63954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布尔</a:t>
            </a:r>
            <a:r>
              <a:rPr lang="en-US" altLang="zh-CN" dirty="0"/>
              <a:t>(Booleans)</a:t>
            </a:r>
            <a:r>
              <a:rPr lang="zh-CN" altLang="zh-CN" dirty="0"/>
              <a:t> </a:t>
            </a:r>
            <a:endParaRPr kumimoji="1" lang="zh-CN" altLang="en-US" dirty="0"/>
          </a:p>
        </p:txBody>
      </p:sp>
      <p:sp>
        <p:nvSpPr>
          <p:cNvPr id="3" name="内容占位符 2"/>
          <p:cNvSpPr>
            <a:spLocks noGrp="1"/>
          </p:cNvSpPr>
          <p:nvPr>
            <p:ph idx="1"/>
          </p:nvPr>
        </p:nvSpPr>
        <p:spPr>
          <a:xfrm>
            <a:off x="498475" y="1761565"/>
            <a:ext cx="8147051" cy="4882540"/>
          </a:xfrm>
        </p:spPr>
        <p:txBody>
          <a:bodyPr>
            <a:normAutofit/>
          </a:bodyPr>
          <a:lstStyle/>
          <a:p>
            <a:pPr marL="0" indent="0">
              <a:buNone/>
            </a:pPr>
            <a:r>
              <a:rPr lang="en-US" altLang="zh-TW" dirty="0" err="1"/>
              <a:t>bool</a:t>
            </a:r>
            <a:r>
              <a:rPr lang="en-US" altLang="zh-TW" dirty="0"/>
              <a:t>:</a:t>
            </a:r>
            <a:r>
              <a:rPr lang="zh-TW" altLang="en-US" dirty="0"/>
              <a:t> 可能的取值为常量值</a:t>
            </a:r>
            <a:r>
              <a:rPr lang="en-US" altLang="zh-TW" dirty="0"/>
              <a:t>true</a:t>
            </a:r>
            <a:r>
              <a:rPr lang="zh-TW" altLang="en-US" dirty="0"/>
              <a:t>和</a:t>
            </a:r>
            <a:r>
              <a:rPr lang="en-US" altLang="zh-TW" dirty="0"/>
              <a:t>false</a:t>
            </a:r>
            <a:r>
              <a:rPr lang="zh-TW" altLang="en-US" dirty="0"/>
              <a:t>。</a:t>
            </a:r>
          </a:p>
          <a:p>
            <a:pPr marL="0" indent="0">
              <a:buNone/>
            </a:pPr>
            <a:r>
              <a:rPr lang="zh-CN" altLang="en-US" dirty="0"/>
              <a:t>支持的运算符</a:t>
            </a:r>
            <a:r>
              <a:rPr lang="zh-CN" altLang="en-US" dirty="0" smtClean="0"/>
              <a:t>：</a:t>
            </a:r>
            <a:r>
              <a:rPr lang="en-US" altLang="zh-TW" dirty="0"/>
              <a:t>!</a:t>
            </a:r>
            <a:r>
              <a:rPr lang="zh-TW" altLang="en-US" dirty="0"/>
              <a:t> 逻辑</a:t>
            </a:r>
            <a:r>
              <a:rPr lang="zh-TW" altLang="en-US" dirty="0" smtClean="0"/>
              <a:t>非</a:t>
            </a:r>
            <a:endParaRPr lang="en-US" altLang="zh-TW" dirty="0" smtClean="0"/>
          </a:p>
          <a:p>
            <a:pPr marL="0" indent="0">
              <a:buNone/>
            </a:pPr>
            <a:r>
              <a:rPr lang="en-US" altLang="zh-TW" dirty="0" smtClean="0"/>
              <a:t>&amp;</a:t>
            </a:r>
            <a:r>
              <a:rPr lang="en-US" altLang="zh-TW" dirty="0"/>
              <a:t>&amp;</a:t>
            </a:r>
            <a:r>
              <a:rPr lang="zh-TW" altLang="en-US" dirty="0"/>
              <a:t> 逻辑</a:t>
            </a:r>
            <a:r>
              <a:rPr lang="zh-TW" altLang="en-US" dirty="0" smtClean="0"/>
              <a:t>与</a:t>
            </a:r>
            <a:endParaRPr lang="en-US" altLang="zh-TW" dirty="0" smtClean="0"/>
          </a:p>
          <a:p>
            <a:pPr marL="0" indent="0">
              <a:buNone/>
            </a:pPr>
            <a:r>
              <a:rPr lang="hr-HR" altLang="zh-CN" dirty="0" smtClean="0"/>
              <a:t>|</a:t>
            </a:r>
            <a:r>
              <a:rPr lang="hr-HR" altLang="zh-CN" dirty="0"/>
              <a:t>| </a:t>
            </a:r>
            <a:r>
              <a:rPr lang="zh-CN" altLang="hr-HR" dirty="0"/>
              <a:t>逻辑</a:t>
            </a:r>
            <a:r>
              <a:rPr lang="zh-CN" altLang="hr-HR" dirty="0" smtClean="0"/>
              <a:t>或</a:t>
            </a:r>
            <a:endParaRPr lang="en-US" altLang="zh-CN" dirty="0" smtClean="0"/>
          </a:p>
          <a:p>
            <a:pPr marL="0" indent="0">
              <a:buNone/>
            </a:pPr>
            <a:r>
              <a:rPr lang="en-US" altLang="zh-TW" dirty="0" smtClean="0"/>
              <a:t>=</a:t>
            </a:r>
            <a:r>
              <a:rPr lang="en-US" altLang="zh-TW" dirty="0"/>
              <a:t>=</a:t>
            </a:r>
            <a:r>
              <a:rPr lang="zh-TW" altLang="en-US" dirty="0"/>
              <a:t> </a:t>
            </a:r>
            <a:r>
              <a:rPr lang="zh-TW" altLang="en-US" dirty="0" smtClean="0"/>
              <a:t>等于</a:t>
            </a:r>
            <a:endParaRPr lang="en-US" altLang="zh-TW" dirty="0" smtClean="0"/>
          </a:p>
          <a:p>
            <a:pPr marL="0" indent="0">
              <a:buNone/>
            </a:pPr>
            <a:r>
              <a:rPr lang="en-US" altLang="zh-TW" dirty="0" smtClean="0"/>
              <a:t>!</a:t>
            </a:r>
            <a:r>
              <a:rPr lang="en-US" altLang="zh-TW" dirty="0"/>
              <a:t>=</a:t>
            </a:r>
            <a:r>
              <a:rPr lang="zh-TW" altLang="en-US" dirty="0"/>
              <a:t> </a:t>
            </a:r>
            <a:r>
              <a:rPr lang="zh-TW" altLang="en-US" dirty="0" smtClean="0"/>
              <a:t>不等于</a:t>
            </a:r>
            <a:endParaRPr lang="en-US" altLang="zh-TW" dirty="0" smtClean="0"/>
          </a:p>
          <a:p>
            <a:pPr marL="0" indent="0">
              <a:buNone/>
            </a:pPr>
            <a:r>
              <a:rPr lang="zh-CN" altLang="en-US" b="1" dirty="0"/>
              <a:t>备注：</a:t>
            </a:r>
            <a:r>
              <a:rPr lang="zh-CN" altLang="en-US" dirty="0"/>
              <a:t>运算符</a:t>
            </a:r>
            <a:r>
              <a:rPr lang="en-US" altLang="zh-CN" dirty="0"/>
              <a:t>&amp;&amp;</a:t>
            </a:r>
            <a:r>
              <a:rPr lang="zh-CN" altLang="en-US" dirty="0"/>
              <a:t>和</a:t>
            </a:r>
            <a:r>
              <a:rPr lang="en-US" altLang="zh-CN" dirty="0"/>
              <a:t>||</a:t>
            </a:r>
            <a:r>
              <a:rPr lang="zh-CN" altLang="en-US" dirty="0"/>
              <a:t>是短路运算符，如</a:t>
            </a:r>
            <a:r>
              <a:rPr lang="en-US" altLang="zh-CN" dirty="0"/>
              <a:t>f(x)||g(y)</a:t>
            </a:r>
            <a:r>
              <a:rPr lang="zh-CN" altLang="en-US" dirty="0"/>
              <a:t>，当</a:t>
            </a:r>
            <a:r>
              <a:rPr lang="en-US" altLang="zh-CN" dirty="0"/>
              <a:t>f(x)</a:t>
            </a:r>
            <a:r>
              <a:rPr lang="zh-CN" altLang="en-US" dirty="0"/>
              <a:t>为真时，则不会继续执行</a:t>
            </a:r>
            <a:r>
              <a:rPr lang="en-US" altLang="zh-CN" dirty="0"/>
              <a:t>g(y)</a:t>
            </a:r>
            <a:r>
              <a:rPr lang="zh-CN" altLang="en-US" dirty="0"/>
              <a:t>在</a:t>
            </a:r>
            <a:r>
              <a:rPr lang="en-US" altLang="zh-CN" dirty="0"/>
              <a:t>f(x)&amp;&amp;g(y)</a:t>
            </a:r>
            <a:r>
              <a:rPr lang="zh-CN" altLang="en-US" dirty="0"/>
              <a:t>表达式中，当</a:t>
            </a:r>
            <a:r>
              <a:rPr lang="en-US" altLang="zh-CN" dirty="0"/>
              <a:t>f(x)</a:t>
            </a:r>
            <a:r>
              <a:rPr lang="zh-CN" altLang="en-US" dirty="0"/>
              <a:t>为</a:t>
            </a:r>
            <a:r>
              <a:rPr lang="en-US" altLang="zh-CN" dirty="0"/>
              <a:t>false</a:t>
            </a:r>
            <a:r>
              <a:rPr lang="zh-CN" altLang="en-US" dirty="0"/>
              <a:t>时，则不会执行</a:t>
            </a:r>
            <a:r>
              <a:rPr lang="en-US" altLang="zh-CN" dirty="0"/>
              <a:t>g(y)</a:t>
            </a:r>
            <a:r>
              <a:rPr lang="zh-CN" altLang="en-US" dirty="0"/>
              <a:t>。</a:t>
            </a:r>
            <a:endParaRPr kumimoji="1" lang="zh-CN" altLang="en-US" dirty="0"/>
          </a:p>
        </p:txBody>
      </p:sp>
    </p:spTree>
    <p:extLst>
      <p:ext uri="{BB962C8B-B14F-4D97-AF65-F5344CB8AC3E}">
        <p14:creationId xmlns:p14="http://schemas.microsoft.com/office/powerpoint/2010/main" val="2723230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整形</a:t>
            </a:r>
            <a:r>
              <a:rPr lang="en-US" altLang="zh-CN" dirty="0"/>
              <a:t>(Integer</a:t>
            </a:r>
            <a:r>
              <a:rPr lang="en-US" altLang="zh-CN" dirty="0" smtClean="0"/>
              <a:t>)</a:t>
            </a:r>
            <a:endParaRPr kumimoji="1" lang="zh-CN" altLang="en-US" dirty="0"/>
          </a:p>
        </p:txBody>
      </p:sp>
      <p:sp>
        <p:nvSpPr>
          <p:cNvPr id="3" name="内容占位符 2"/>
          <p:cNvSpPr>
            <a:spLocks noGrp="1"/>
          </p:cNvSpPr>
          <p:nvPr>
            <p:ph idx="1"/>
          </p:nvPr>
        </p:nvSpPr>
        <p:spPr>
          <a:xfrm>
            <a:off x="498475" y="1761565"/>
            <a:ext cx="8147051" cy="4949382"/>
          </a:xfrm>
        </p:spPr>
        <p:txBody>
          <a:bodyPr>
            <a:normAutofit fontScale="92500" lnSpcReduction="10000"/>
          </a:bodyPr>
          <a:lstStyle/>
          <a:p>
            <a:pPr marL="0" indent="0">
              <a:buNone/>
            </a:pPr>
            <a:r>
              <a:rPr lang="en-US" altLang="zh-CN" dirty="0" err="1"/>
              <a:t>int</a:t>
            </a:r>
            <a:r>
              <a:rPr lang="en-US" altLang="zh-CN" dirty="0"/>
              <a:t>/</a:t>
            </a:r>
            <a:r>
              <a:rPr lang="en-US" altLang="zh-CN" dirty="0" err="1"/>
              <a:t>uint</a:t>
            </a:r>
            <a:r>
              <a:rPr lang="zh-CN" altLang="en-US" dirty="0"/>
              <a:t>：变长的</a:t>
            </a:r>
            <a:r>
              <a:rPr lang="zh-CN" altLang="en-US" b="1" dirty="0"/>
              <a:t>有符号</a:t>
            </a:r>
            <a:r>
              <a:rPr lang="zh-CN" altLang="en-US" dirty="0"/>
              <a:t>或</a:t>
            </a:r>
            <a:r>
              <a:rPr lang="zh-CN" altLang="en-US" b="1" dirty="0"/>
              <a:t>无符号</a:t>
            </a:r>
            <a:r>
              <a:rPr lang="zh-CN" altLang="en-US" dirty="0"/>
              <a:t>整型。变量支持的步长以</a:t>
            </a:r>
            <a:r>
              <a:rPr lang="en-US" altLang="zh-CN" dirty="0"/>
              <a:t>8</a:t>
            </a:r>
            <a:r>
              <a:rPr lang="zh-CN" altLang="en-US" dirty="0"/>
              <a:t>递增，支持从</a:t>
            </a:r>
            <a:r>
              <a:rPr lang="en-US" altLang="zh-CN" dirty="0"/>
              <a:t>uint8</a:t>
            </a:r>
            <a:r>
              <a:rPr lang="zh-CN" altLang="en-US" dirty="0"/>
              <a:t>到</a:t>
            </a:r>
            <a:r>
              <a:rPr lang="en-US" altLang="zh-CN" dirty="0"/>
              <a:t>uint256</a:t>
            </a:r>
            <a:r>
              <a:rPr lang="zh-CN" altLang="en-US" dirty="0"/>
              <a:t>，以及</a:t>
            </a:r>
            <a:r>
              <a:rPr lang="en-US" altLang="zh-CN" dirty="0"/>
              <a:t>int8</a:t>
            </a:r>
            <a:r>
              <a:rPr lang="zh-CN" altLang="en-US" dirty="0"/>
              <a:t>到</a:t>
            </a:r>
            <a:r>
              <a:rPr lang="en-US" altLang="zh-CN" dirty="0"/>
              <a:t>int256</a:t>
            </a:r>
            <a:r>
              <a:rPr lang="zh-CN" altLang="en-US" dirty="0"/>
              <a:t>。需要注意的是，</a:t>
            </a:r>
            <a:r>
              <a:rPr lang="en-US" altLang="zh-CN" dirty="0" err="1"/>
              <a:t>uint</a:t>
            </a:r>
            <a:r>
              <a:rPr lang="zh-CN" altLang="en-US" dirty="0"/>
              <a:t>和</a:t>
            </a:r>
            <a:r>
              <a:rPr lang="en-US" altLang="zh-CN" dirty="0" err="1"/>
              <a:t>int</a:t>
            </a:r>
            <a:r>
              <a:rPr lang="zh-CN" altLang="en-US" dirty="0"/>
              <a:t>默认代表的是</a:t>
            </a:r>
            <a:r>
              <a:rPr lang="en-US" altLang="zh-CN" dirty="0"/>
              <a:t>uint256</a:t>
            </a:r>
            <a:r>
              <a:rPr lang="zh-CN" altLang="en-US" dirty="0"/>
              <a:t>和</a:t>
            </a:r>
            <a:r>
              <a:rPr lang="en-US" altLang="zh-CN" dirty="0"/>
              <a:t>int256</a:t>
            </a:r>
            <a:r>
              <a:rPr lang="zh-CN" altLang="en-US" dirty="0"/>
              <a:t>。</a:t>
            </a:r>
          </a:p>
          <a:p>
            <a:pPr marL="0" indent="0">
              <a:buNone/>
            </a:pPr>
            <a:r>
              <a:rPr lang="zh-CN" altLang="en-US" b="1" dirty="0"/>
              <a:t>无符号整型</a:t>
            </a:r>
            <a:r>
              <a:rPr lang="zh-CN" altLang="en-US" dirty="0"/>
              <a:t>（</a:t>
            </a:r>
            <a:r>
              <a:rPr lang="en-US" altLang="zh-CN" dirty="0" err="1"/>
              <a:t>uint</a:t>
            </a:r>
            <a:r>
              <a:rPr lang="zh-CN" altLang="en-US" dirty="0"/>
              <a:t>）是计算机编程中的一种数值资料型别。</a:t>
            </a:r>
            <a:r>
              <a:rPr lang="zh-CN" altLang="en-US" b="1" dirty="0"/>
              <a:t>有符号整型</a:t>
            </a:r>
            <a:r>
              <a:rPr lang="zh-CN" altLang="en-US" dirty="0"/>
              <a:t>（</a:t>
            </a:r>
            <a:r>
              <a:rPr lang="en-US" altLang="zh-CN" dirty="0" err="1"/>
              <a:t>int</a:t>
            </a:r>
            <a:r>
              <a:rPr lang="zh-CN" altLang="en-US" dirty="0"/>
              <a:t>）可以表示任何规定范围内的整数，</a:t>
            </a:r>
            <a:r>
              <a:rPr lang="zh-CN" altLang="en-US" b="1" dirty="0"/>
              <a:t>无符号整型</a:t>
            </a:r>
            <a:r>
              <a:rPr lang="zh-CN" altLang="en-US" dirty="0"/>
              <a:t>只能表示非负数（</a:t>
            </a:r>
            <a:r>
              <a:rPr lang="en-US" altLang="zh-CN" b="1" dirty="0"/>
              <a:t>0</a:t>
            </a:r>
            <a:r>
              <a:rPr lang="zh-CN" altLang="en-US" b="1" dirty="0"/>
              <a:t>及正数</a:t>
            </a:r>
            <a:r>
              <a:rPr lang="zh-CN" altLang="en-US" dirty="0"/>
              <a:t>）。</a:t>
            </a:r>
          </a:p>
          <a:p>
            <a:pPr marL="0" indent="0">
              <a:buNone/>
            </a:pPr>
            <a:r>
              <a:rPr lang="zh-CN" altLang="en-US" dirty="0"/>
              <a:t>有符号整型</a:t>
            </a:r>
            <a:r>
              <a:rPr lang="zh-CN" altLang="en-US" b="1" dirty="0"/>
              <a:t>能够表示负数</a:t>
            </a:r>
            <a:r>
              <a:rPr lang="zh-CN" altLang="en-US" dirty="0"/>
              <a:t>的代价是其能够存储正数的范围的缩小，因为其约一半的数值范围要用来表示负数。如：</a:t>
            </a:r>
            <a:r>
              <a:rPr lang="en-US" altLang="zh-CN" dirty="0"/>
              <a:t>uint8</a:t>
            </a:r>
            <a:r>
              <a:rPr lang="zh-CN" altLang="en-US" dirty="0"/>
              <a:t>的存储范围为</a:t>
            </a:r>
            <a:r>
              <a:rPr lang="en-US" altLang="zh-CN" dirty="0"/>
              <a:t>0 ~ 255</a:t>
            </a:r>
            <a:r>
              <a:rPr lang="zh-CN" altLang="en-US" dirty="0"/>
              <a:t>，而</a:t>
            </a:r>
            <a:r>
              <a:rPr lang="en-US" altLang="zh-CN" dirty="0"/>
              <a:t>int8</a:t>
            </a:r>
            <a:r>
              <a:rPr lang="zh-CN" altLang="en-US" dirty="0"/>
              <a:t>的范围为</a:t>
            </a:r>
            <a:r>
              <a:rPr lang="en-US" altLang="zh-CN" dirty="0"/>
              <a:t>-127 ~ 127</a:t>
            </a:r>
            <a:endParaRPr lang="zh-CN" altLang="en-US" dirty="0"/>
          </a:p>
          <a:p>
            <a:pPr marL="0" indent="0">
              <a:buNone/>
            </a:pPr>
            <a:r>
              <a:rPr lang="zh-CN" altLang="en-US" dirty="0" smtClean="0"/>
              <a:t>如果用二进制</a:t>
            </a:r>
            <a:r>
              <a:rPr lang="zh-CN" altLang="en-US" dirty="0"/>
              <a:t>表示：</a:t>
            </a:r>
          </a:p>
          <a:p>
            <a:pPr marL="0" indent="0">
              <a:buNone/>
            </a:pPr>
            <a:r>
              <a:rPr lang="cs-CZ" altLang="zh-CN" b="1" dirty="0"/>
              <a:t>uint8</a:t>
            </a:r>
            <a:r>
              <a:rPr lang="cs-CZ" altLang="zh-CN" dirty="0"/>
              <a:t>: </a:t>
            </a:r>
            <a:r>
              <a:rPr lang="cs-CZ" altLang="zh-CN" b="1" dirty="0"/>
              <a:t>0b</a:t>
            </a:r>
            <a:r>
              <a:rPr lang="cs-CZ" altLang="zh-CN" dirty="0"/>
              <a:t>00000000 ~ </a:t>
            </a:r>
            <a:r>
              <a:rPr lang="cs-CZ" altLang="zh-CN" b="1" dirty="0"/>
              <a:t>0b</a:t>
            </a:r>
            <a:r>
              <a:rPr lang="cs-CZ" altLang="zh-CN" dirty="0"/>
              <a:t>11111111</a:t>
            </a:r>
            <a:r>
              <a:rPr lang="zh-CN" altLang="cs-CZ" dirty="0"/>
              <a:t>，每一位都存储值，范围为</a:t>
            </a:r>
            <a:r>
              <a:rPr lang="cs-CZ" altLang="zh-CN" b="1" dirty="0"/>
              <a:t>0 </a:t>
            </a:r>
            <a:r>
              <a:rPr lang="zh-CN" altLang="cs-CZ" b="1" dirty="0"/>
              <a:t>～ </a:t>
            </a:r>
            <a:r>
              <a:rPr lang="cs-CZ" altLang="zh-CN" b="1" dirty="0"/>
              <a:t>255</a:t>
            </a:r>
            <a:endParaRPr lang="cs-CZ" altLang="zh-CN" dirty="0"/>
          </a:p>
          <a:p>
            <a:pPr marL="0" indent="0">
              <a:buNone/>
            </a:pPr>
            <a:r>
              <a:rPr lang="cs-CZ" altLang="zh-CN" b="1" dirty="0"/>
              <a:t>int8</a:t>
            </a:r>
            <a:r>
              <a:rPr lang="zh-CN" altLang="cs-CZ" dirty="0"/>
              <a:t>：</a:t>
            </a:r>
            <a:r>
              <a:rPr lang="cs-CZ" altLang="zh-CN" b="1" dirty="0"/>
              <a:t>0b</a:t>
            </a:r>
            <a:r>
              <a:rPr lang="cs-CZ" altLang="zh-CN" dirty="0"/>
              <a:t>11111111 ~ </a:t>
            </a:r>
            <a:r>
              <a:rPr lang="cs-CZ" altLang="zh-CN" b="1" dirty="0"/>
              <a:t>ob</a:t>
            </a:r>
            <a:r>
              <a:rPr lang="cs-CZ" altLang="zh-CN" dirty="0"/>
              <a:t>01111111</a:t>
            </a:r>
            <a:r>
              <a:rPr lang="zh-CN" altLang="cs-CZ" dirty="0"/>
              <a:t>，最左一位表示符号，</a:t>
            </a:r>
            <a:r>
              <a:rPr lang="cs-CZ" altLang="zh-CN" dirty="0"/>
              <a:t>1</a:t>
            </a:r>
            <a:r>
              <a:rPr lang="zh-CN" altLang="cs-CZ" dirty="0"/>
              <a:t>表示负，</a:t>
            </a:r>
            <a:r>
              <a:rPr lang="cs-CZ" altLang="zh-CN" dirty="0"/>
              <a:t>0</a:t>
            </a:r>
            <a:r>
              <a:rPr lang="zh-CN" altLang="cs-CZ" dirty="0"/>
              <a:t>表示正，范围为</a:t>
            </a:r>
            <a:r>
              <a:rPr lang="cs-CZ" altLang="zh-CN" b="1" dirty="0"/>
              <a:t>-127 </a:t>
            </a:r>
            <a:r>
              <a:rPr lang="zh-CN" altLang="cs-CZ" b="1" dirty="0"/>
              <a:t>～ </a:t>
            </a:r>
            <a:r>
              <a:rPr lang="cs-CZ" altLang="zh-CN" b="1" dirty="0"/>
              <a:t>127</a:t>
            </a:r>
            <a:endParaRPr lang="cs-CZ" altLang="zh-CN" dirty="0"/>
          </a:p>
          <a:p>
            <a:pPr marL="0" indent="0">
              <a:buNone/>
            </a:pPr>
            <a:endParaRPr kumimoji="1" lang="zh-CN" altLang="en-US" dirty="0"/>
          </a:p>
        </p:txBody>
      </p:sp>
    </p:spTree>
    <p:extLst>
      <p:ext uri="{BB962C8B-B14F-4D97-AF65-F5344CB8AC3E}">
        <p14:creationId xmlns:p14="http://schemas.microsoft.com/office/powerpoint/2010/main" val="1503119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地址</a:t>
            </a:r>
            <a:r>
              <a:rPr lang="en-US" altLang="zh-CN" dirty="0"/>
              <a:t>(Address)</a:t>
            </a:r>
            <a:r>
              <a:rPr lang="zh-CN" altLang="zh-CN" dirty="0"/>
              <a:t> </a:t>
            </a:r>
            <a:endParaRPr kumimoji="1" lang="zh-CN" altLang="en-US" dirty="0"/>
          </a:p>
        </p:txBody>
      </p:sp>
      <p:sp>
        <p:nvSpPr>
          <p:cNvPr id="3" name="内容占位符 2"/>
          <p:cNvSpPr>
            <a:spLocks noGrp="1"/>
          </p:cNvSpPr>
          <p:nvPr>
            <p:ph idx="1"/>
          </p:nvPr>
        </p:nvSpPr>
        <p:spPr>
          <a:xfrm>
            <a:off x="498475" y="1761564"/>
            <a:ext cx="8147051" cy="4909277"/>
          </a:xfrm>
        </p:spPr>
        <p:txBody>
          <a:bodyPr/>
          <a:lstStyle/>
          <a:p>
            <a:pPr marL="0" indent="0">
              <a:buNone/>
            </a:pPr>
            <a:r>
              <a:rPr lang="zh-CN" altLang="en-US" dirty="0"/>
              <a:t>以太坊中的地址的长度为</a:t>
            </a:r>
            <a:r>
              <a:rPr lang="en-US" altLang="zh-CN" dirty="0"/>
              <a:t>20</a:t>
            </a:r>
            <a:r>
              <a:rPr lang="zh-CN" altLang="en-US" dirty="0"/>
              <a:t>字节，一字节等于</a:t>
            </a:r>
            <a:r>
              <a:rPr lang="en-US" altLang="zh-CN" dirty="0"/>
              <a:t>8</a:t>
            </a:r>
            <a:r>
              <a:rPr lang="zh-CN" altLang="en-US" dirty="0"/>
              <a:t>位，一共</a:t>
            </a:r>
            <a:r>
              <a:rPr lang="en-US" altLang="zh-CN" dirty="0"/>
              <a:t>160</a:t>
            </a:r>
            <a:r>
              <a:rPr lang="zh-CN" altLang="en-US" dirty="0"/>
              <a:t>位，所以</a:t>
            </a:r>
            <a:r>
              <a:rPr lang="en-US" altLang="zh-CN" dirty="0"/>
              <a:t>address</a:t>
            </a:r>
            <a:r>
              <a:rPr lang="zh-CN" altLang="en-US" dirty="0"/>
              <a:t>其实亦可以用</a:t>
            </a:r>
            <a:r>
              <a:rPr lang="en-US" altLang="zh-CN" dirty="0"/>
              <a:t>uint160</a:t>
            </a:r>
            <a:r>
              <a:rPr lang="zh-CN" altLang="en-US" dirty="0"/>
              <a:t>来声明。</a:t>
            </a:r>
          </a:p>
          <a:p>
            <a:pPr marL="0" indent="0">
              <a:buNone/>
            </a:pPr>
            <a:r>
              <a:rPr lang="zh-TW" altLang="en-US" dirty="0"/>
              <a:t>我的以太坊钱包的地址为</a:t>
            </a:r>
            <a:r>
              <a:rPr lang="en-US" altLang="zh-TW" dirty="0"/>
              <a:t>0xF055775eBD516e7419ae486C1d50C682d4170645</a:t>
            </a:r>
            <a:r>
              <a:rPr lang="zh-TW" altLang="en-US" dirty="0"/>
              <a:t>，</a:t>
            </a:r>
            <a:r>
              <a:rPr lang="en-US" altLang="zh-TW" dirty="0"/>
              <a:t>0x</a:t>
            </a:r>
            <a:r>
              <a:rPr lang="zh-TW" altLang="en-US" dirty="0"/>
              <a:t>代表十六进制，我们将</a:t>
            </a:r>
            <a:r>
              <a:rPr lang="en-US" altLang="zh-TW" dirty="0"/>
              <a:t>F055775eBD516e7419ae486C1d50C682d4170645</a:t>
            </a:r>
            <a:r>
              <a:rPr lang="zh-TW" altLang="en-US" dirty="0"/>
              <a:t>拷贝，如下图所示，将其进行二进制转换，不难发现，它的二进制刚好</a:t>
            </a:r>
            <a:r>
              <a:rPr lang="en-US" altLang="zh-TW" dirty="0"/>
              <a:t>160</a:t>
            </a:r>
            <a:r>
              <a:rPr lang="zh-TW" altLang="en-US" dirty="0"/>
              <a:t>位</a:t>
            </a:r>
            <a:r>
              <a:rPr lang="zh-TW" altLang="en-US" dirty="0" smtClean="0"/>
              <a:t>。</a:t>
            </a:r>
            <a:endParaRPr lang="en-US" altLang="zh-TW" dirty="0" smtClean="0"/>
          </a:p>
          <a:p>
            <a:pPr marL="0" indent="0">
              <a:buNone/>
            </a:pPr>
            <a:r>
              <a:rPr lang="zh-CN" altLang="en-US" b="1" dirty="0"/>
              <a:t>备注：</a:t>
            </a:r>
            <a:r>
              <a:rPr lang="zh-CN" altLang="en-US" dirty="0"/>
              <a:t>以太坊钱包地址是以</a:t>
            </a:r>
            <a:r>
              <a:rPr lang="en-US" altLang="zh-CN" dirty="0"/>
              <a:t>16</a:t>
            </a:r>
            <a:r>
              <a:rPr lang="zh-CN" altLang="en-US" dirty="0"/>
              <a:t>进制的形式呈现，我们知道一个十六进制的数字等于</a:t>
            </a:r>
            <a:r>
              <a:rPr lang="en-US" altLang="zh-CN" dirty="0"/>
              <a:t>4</a:t>
            </a:r>
            <a:r>
              <a:rPr lang="zh-CN" altLang="en-US" dirty="0"/>
              <a:t>个字节，</a:t>
            </a:r>
            <a:r>
              <a:rPr lang="en-US" altLang="zh-CN" dirty="0"/>
              <a:t>160 </a:t>
            </a:r>
            <a:r>
              <a:rPr lang="zh-CN" altLang="en-US" dirty="0"/>
              <a:t>／ </a:t>
            </a:r>
            <a:r>
              <a:rPr lang="en-US" altLang="zh-CN" dirty="0"/>
              <a:t>4 = 40</a:t>
            </a:r>
            <a:r>
              <a:rPr lang="zh-CN" altLang="en-US" dirty="0"/>
              <a:t>，你自己验证一下，钱包地址</a:t>
            </a:r>
            <a:r>
              <a:rPr lang="en-US" altLang="zh-CN" dirty="0"/>
              <a:t>F055775eBD516e7419ae486C1d50C682d4170645</a:t>
            </a:r>
            <a:r>
              <a:rPr lang="zh-CN" altLang="en-US" dirty="0"/>
              <a:t>的长度为</a:t>
            </a:r>
            <a:r>
              <a:rPr lang="en-US" altLang="zh-CN" dirty="0"/>
              <a:t>40</a:t>
            </a:r>
            <a:r>
              <a:rPr lang="zh-CN" altLang="en-US" dirty="0"/>
              <a:t>。</a:t>
            </a:r>
            <a:endParaRPr kumimoji="1" lang="zh-CN" altLang="en-US" dirty="0"/>
          </a:p>
        </p:txBody>
      </p:sp>
    </p:spTree>
    <p:extLst>
      <p:ext uri="{BB962C8B-B14F-4D97-AF65-F5344CB8AC3E}">
        <p14:creationId xmlns:p14="http://schemas.microsoft.com/office/powerpoint/2010/main" val="1375929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94130"/>
            <a:ext cx="8147051" cy="855028"/>
          </a:xfrm>
        </p:spPr>
        <p:txBody>
          <a:bodyPr/>
          <a:lstStyle/>
          <a:p>
            <a:r>
              <a:rPr kumimoji="1" lang="zh-CN" altLang="en-US" dirty="0" smtClean="0"/>
              <a:t>不可不知的几个常识</a:t>
            </a:r>
            <a:endParaRPr kumimoji="1" lang="zh-CN" altLang="en-US" dirty="0"/>
          </a:p>
        </p:txBody>
      </p:sp>
      <p:sp>
        <p:nvSpPr>
          <p:cNvPr id="3" name="内容占位符 2"/>
          <p:cNvSpPr>
            <a:spLocks noGrp="1"/>
          </p:cNvSpPr>
          <p:nvPr>
            <p:ph idx="1"/>
          </p:nvPr>
        </p:nvSpPr>
        <p:spPr>
          <a:xfrm>
            <a:off x="498475" y="1163054"/>
            <a:ext cx="8147051" cy="5481051"/>
          </a:xfrm>
        </p:spPr>
        <p:txBody>
          <a:bodyPr/>
          <a:lstStyle/>
          <a:p>
            <a:pPr marL="0" indent="0">
              <a:buNone/>
            </a:pPr>
            <a:r>
              <a:rPr lang="zh-CN" altLang="en-US" dirty="0"/>
              <a:t>合约拥有者</a:t>
            </a:r>
          </a:p>
          <a:p>
            <a:pPr marL="0" indent="0">
              <a:buNone/>
            </a:pPr>
            <a:r>
              <a:rPr lang="en-US" altLang="zh-CN" dirty="0" err="1"/>
              <a:t>msg.sender</a:t>
            </a:r>
            <a:r>
              <a:rPr lang="zh-CN" altLang="en-US" dirty="0"/>
              <a:t>就是当前调用方法时的发起人，一个合约部署后，通过钱包地址操作合约的人很多，但是如何正确判断谁是合约的拥有者，判断方式很简单，就是第一次部署合约时，谁出的</a:t>
            </a:r>
            <a:r>
              <a:rPr lang="en-US" altLang="zh-CN" dirty="0"/>
              <a:t>gas</a:t>
            </a:r>
            <a:r>
              <a:rPr lang="zh-CN" altLang="en-US" dirty="0"/>
              <a:t>，谁就对合约具有拥有权</a:t>
            </a:r>
            <a:r>
              <a:rPr lang="zh-CN" altLang="en-US" dirty="0" smtClean="0"/>
              <a:t>。</a:t>
            </a:r>
            <a:endParaRPr lang="en-US" altLang="zh-CN" dirty="0" smtClean="0"/>
          </a:p>
          <a:p>
            <a:pPr marL="0" indent="0">
              <a:buNone/>
            </a:pPr>
            <a:r>
              <a:rPr lang="zh-CN" altLang="en-US" dirty="0"/>
              <a:t>合约地</a:t>
            </a:r>
            <a:r>
              <a:rPr lang="zh-CN" altLang="en-US" dirty="0" smtClean="0"/>
              <a:t>址</a:t>
            </a:r>
            <a:endParaRPr lang="en-US" altLang="zh-CN" dirty="0" smtClean="0"/>
          </a:p>
          <a:p>
            <a:pPr marL="0" indent="0">
              <a:buNone/>
            </a:pPr>
            <a:r>
              <a:rPr lang="zh-CN" altLang="en-US" dirty="0"/>
              <a:t>一个合约部署后，会有一个合约地址，这个合约地址就代表合约自己。</a:t>
            </a:r>
          </a:p>
          <a:p>
            <a:pPr marL="0" indent="0">
              <a:buNone/>
            </a:pPr>
            <a:r>
              <a:rPr lang="en-US" altLang="zh-CN" dirty="0"/>
              <a:t>this</a:t>
            </a:r>
            <a:r>
              <a:rPr lang="zh-CN" altLang="en-US" dirty="0"/>
              <a:t>是人还是鬼</a:t>
            </a:r>
          </a:p>
          <a:p>
            <a:pPr marL="0" indent="0">
              <a:buNone/>
            </a:pPr>
            <a:r>
              <a:rPr lang="en-US" altLang="zh-CN" dirty="0"/>
              <a:t>this</a:t>
            </a:r>
            <a:r>
              <a:rPr lang="zh-CN" altLang="en-US" dirty="0"/>
              <a:t>在合约中到底是</a:t>
            </a:r>
            <a:r>
              <a:rPr lang="en-US" altLang="zh-CN" dirty="0" err="1"/>
              <a:t>msg.sender</a:t>
            </a:r>
            <a:r>
              <a:rPr lang="zh-CN" altLang="en-US" dirty="0"/>
              <a:t>还是合约地址，由上图不难看出，</a:t>
            </a:r>
            <a:r>
              <a:rPr lang="en-US" altLang="zh-CN" dirty="0"/>
              <a:t>this</a:t>
            </a:r>
            <a:r>
              <a:rPr lang="zh-CN" altLang="en-US" dirty="0"/>
              <a:t>即是当前合约地址</a:t>
            </a:r>
            <a:r>
              <a:rPr lang="zh-CN" altLang="en-US" dirty="0" smtClean="0"/>
              <a:t>。</a:t>
            </a:r>
            <a:endParaRPr lang="zh-CN" altLang="en-US" dirty="0"/>
          </a:p>
        </p:txBody>
      </p:sp>
    </p:spTree>
    <p:extLst>
      <p:ext uri="{BB962C8B-B14F-4D97-AF65-F5344CB8AC3E}">
        <p14:creationId xmlns:p14="http://schemas.microsoft.com/office/powerpoint/2010/main" val="164753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字符串</a:t>
            </a:r>
            <a:r>
              <a:rPr lang="en-US" altLang="zh-CN" dirty="0"/>
              <a:t>(String)</a:t>
            </a:r>
            <a:r>
              <a:rPr lang="zh-CN" altLang="zh-CN" dirty="0"/>
              <a:t> </a:t>
            </a:r>
            <a:endParaRPr kumimoji="1" lang="zh-CN" altLang="en-US" dirty="0"/>
          </a:p>
        </p:txBody>
      </p:sp>
      <p:sp>
        <p:nvSpPr>
          <p:cNvPr id="3" name="内容占位符 2"/>
          <p:cNvSpPr>
            <a:spLocks noGrp="1"/>
          </p:cNvSpPr>
          <p:nvPr>
            <p:ph idx="1"/>
          </p:nvPr>
        </p:nvSpPr>
        <p:spPr>
          <a:xfrm>
            <a:off x="498475" y="1761565"/>
            <a:ext cx="8147051" cy="4882540"/>
          </a:xfrm>
        </p:spPr>
        <p:txBody>
          <a:bodyPr/>
          <a:lstStyle/>
          <a:p>
            <a:pPr marL="0" indent="0">
              <a:buNone/>
            </a:pPr>
            <a:r>
              <a:rPr lang="zh-CN" altLang="en-US" dirty="0" smtClean="0"/>
              <a:t>字符串可以通过</a:t>
            </a:r>
            <a:r>
              <a:rPr lang="en-US" altLang="zh-CN" dirty="0" smtClean="0"/>
              <a:t>“”</a:t>
            </a:r>
            <a:r>
              <a:rPr lang="zh-CN" altLang="en-US" dirty="0" smtClean="0"/>
              <a:t>或者</a:t>
            </a:r>
            <a:r>
              <a:rPr lang="en-US" altLang="zh-CN" dirty="0" smtClean="0"/>
              <a:t>‘’</a:t>
            </a:r>
            <a:r>
              <a:rPr lang="zh-CN" altLang="en-US" dirty="0" smtClean="0"/>
              <a:t>来</a:t>
            </a:r>
            <a:r>
              <a:rPr lang="zh-CN" altLang="en-US" dirty="0"/>
              <a:t>表示字符串的值，</a:t>
            </a:r>
            <a:r>
              <a:rPr lang="en-US" altLang="zh-CN" dirty="0"/>
              <a:t>Solidity</a:t>
            </a:r>
            <a:r>
              <a:rPr lang="zh-CN" altLang="en-US" dirty="0"/>
              <a:t>中的</a:t>
            </a:r>
            <a:r>
              <a:rPr lang="en-US" altLang="zh-CN" dirty="0"/>
              <a:t>string</a:t>
            </a:r>
            <a:r>
              <a:rPr lang="zh-CN" altLang="en-US" dirty="0"/>
              <a:t>字符串不像</a:t>
            </a:r>
            <a:r>
              <a:rPr lang="en-US" altLang="zh-CN" dirty="0"/>
              <a:t>C</a:t>
            </a:r>
            <a:r>
              <a:rPr lang="zh-CN" altLang="en-US" dirty="0"/>
              <a:t>语言一样以</a:t>
            </a:r>
            <a:r>
              <a:rPr lang="en-US" altLang="zh-CN" dirty="0"/>
              <a:t>\0</a:t>
            </a:r>
            <a:r>
              <a:rPr lang="zh-CN" altLang="en-US" dirty="0"/>
              <a:t>结束，比如</a:t>
            </a:r>
            <a:r>
              <a:rPr lang="zh-CN" altLang="en-US" b="1" dirty="0"/>
              <a:t>我的微信号</a:t>
            </a:r>
            <a:r>
              <a:rPr lang="en-US" altLang="zh-CN" dirty="0"/>
              <a:t>liyc1215</a:t>
            </a:r>
            <a:r>
              <a:rPr lang="zh-CN" altLang="en-US" dirty="0"/>
              <a:t>这个字符串的长度就为我们所看见的字母的个数，它的长度为</a:t>
            </a:r>
            <a:r>
              <a:rPr lang="en-US" altLang="zh-CN" dirty="0"/>
              <a:t>8</a:t>
            </a:r>
            <a:r>
              <a:rPr lang="zh-CN" altLang="en-US" dirty="0" smtClean="0"/>
              <a:t>。</a:t>
            </a:r>
            <a:endParaRPr lang="en-US" altLang="zh-CN" dirty="0" smtClean="0"/>
          </a:p>
          <a:p>
            <a:pPr marL="0" indent="0">
              <a:buNone/>
            </a:pPr>
            <a:r>
              <a:rPr lang="zh-CN" altLang="en-US" b="1" dirty="0"/>
              <a:t>备注：</a:t>
            </a:r>
            <a:r>
              <a:rPr lang="en-US" altLang="zh-CN" dirty="0"/>
              <a:t>string</a:t>
            </a:r>
            <a:r>
              <a:rPr lang="zh-CN" altLang="en-US" dirty="0"/>
              <a:t>字符串不能通过</a:t>
            </a:r>
            <a:r>
              <a:rPr lang="en-US" altLang="zh-CN" dirty="0"/>
              <a:t>length</a:t>
            </a:r>
            <a:r>
              <a:rPr lang="zh-CN" altLang="en-US" dirty="0"/>
              <a:t>方法获取其长度。</a:t>
            </a:r>
          </a:p>
          <a:p>
            <a:pPr marL="0" indent="0">
              <a:buNone/>
            </a:pPr>
            <a:endParaRPr lang="zh-CN" altLang="en-US" dirty="0"/>
          </a:p>
        </p:txBody>
      </p:sp>
    </p:spTree>
    <p:extLst>
      <p:ext uri="{BB962C8B-B14F-4D97-AF65-F5344CB8AC3E}">
        <p14:creationId xmlns:p14="http://schemas.microsoft.com/office/powerpoint/2010/main" val="240165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字节数组</a:t>
            </a:r>
            <a:r>
              <a:rPr lang="en-US" altLang="zh-CN" dirty="0"/>
              <a:t>(byte)</a:t>
            </a:r>
            <a:r>
              <a:rPr lang="zh-CN" altLang="zh-CN" dirty="0"/>
              <a:t> </a:t>
            </a:r>
            <a:endParaRPr kumimoji="1" lang="zh-CN" altLang="en-US" dirty="0"/>
          </a:p>
        </p:txBody>
      </p:sp>
      <p:sp>
        <p:nvSpPr>
          <p:cNvPr id="3" name="内容占位符 2"/>
          <p:cNvSpPr>
            <a:spLocks noGrp="1"/>
          </p:cNvSpPr>
          <p:nvPr>
            <p:ph idx="1"/>
          </p:nvPr>
        </p:nvSpPr>
        <p:spPr>
          <a:xfrm>
            <a:off x="498475" y="1761565"/>
            <a:ext cx="8147051" cy="4949382"/>
          </a:xfrm>
        </p:spPr>
        <p:txBody>
          <a:bodyPr/>
          <a:lstStyle/>
          <a:p>
            <a:pPr marL="0" indent="0">
              <a:buNone/>
            </a:pPr>
            <a:r>
              <a:rPr lang="zh-CN" altLang="en-US" dirty="0"/>
              <a:t>固定大小字节数组</a:t>
            </a:r>
            <a:r>
              <a:rPr lang="en-US" altLang="zh-CN" dirty="0"/>
              <a:t>(Fixed-size byte arrays)</a:t>
            </a:r>
          </a:p>
          <a:p>
            <a:pPr marL="0" indent="0">
              <a:buNone/>
            </a:pPr>
            <a:r>
              <a:rPr lang="zh-CN" altLang="en-US" dirty="0"/>
              <a:t>固定大小字节数组可以通过 </a:t>
            </a:r>
            <a:r>
              <a:rPr lang="en-US" altLang="zh-CN" dirty="0"/>
              <a:t>bytes1, bytes2, bytes3, …, bytes32</a:t>
            </a:r>
            <a:r>
              <a:rPr lang="zh-CN" altLang="en-US" dirty="0"/>
              <a:t>来进行声明。</a:t>
            </a:r>
            <a:r>
              <a:rPr lang="en-US" altLang="zh-CN" dirty="0"/>
              <a:t>PS</a:t>
            </a:r>
            <a:r>
              <a:rPr lang="zh-CN" altLang="en-US" dirty="0"/>
              <a:t>：</a:t>
            </a:r>
            <a:r>
              <a:rPr lang="en-US" altLang="zh-CN" dirty="0"/>
              <a:t>byte</a:t>
            </a:r>
            <a:r>
              <a:rPr lang="zh-CN" altLang="en-US" dirty="0"/>
              <a:t>的别名就是 </a:t>
            </a:r>
            <a:r>
              <a:rPr lang="en-US" altLang="zh-CN" dirty="0"/>
              <a:t>byte1</a:t>
            </a:r>
            <a:r>
              <a:rPr lang="zh-CN" altLang="en-US" dirty="0"/>
              <a:t>。</a:t>
            </a:r>
          </a:p>
          <a:p>
            <a:pPr marL="0" indent="0">
              <a:buNone/>
            </a:pPr>
            <a:r>
              <a:rPr lang="en-US" altLang="zh-CN" dirty="0"/>
              <a:t>bytes1</a:t>
            </a:r>
            <a:r>
              <a:rPr lang="zh-CN" altLang="en-US" dirty="0"/>
              <a:t>只能存储一个字节，也就是二进制</a:t>
            </a:r>
            <a:r>
              <a:rPr lang="en-US" altLang="zh-CN" dirty="0"/>
              <a:t>8</a:t>
            </a:r>
            <a:r>
              <a:rPr lang="zh-CN" altLang="en-US" dirty="0"/>
              <a:t>位的内容。</a:t>
            </a:r>
          </a:p>
          <a:p>
            <a:pPr marL="0" indent="0">
              <a:buNone/>
            </a:pPr>
            <a:r>
              <a:rPr lang="en-US" altLang="zh-CN" dirty="0"/>
              <a:t>bytes2</a:t>
            </a:r>
            <a:r>
              <a:rPr lang="zh-CN" altLang="en-US" dirty="0"/>
              <a:t>只能存储两个字节，也就是二进制</a:t>
            </a:r>
            <a:r>
              <a:rPr lang="en-US" altLang="zh-CN" dirty="0"/>
              <a:t>16</a:t>
            </a:r>
            <a:r>
              <a:rPr lang="zh-CN" altLang="en-US" dirty="0"/>
              <a:t>位的内容。</a:t>
            </a:r>
          </a:p>
          <a:p>
            <a:pPr marL="0" indent="0">
              <a:buNone/>
            </a:pPr>
            <a:r>
              <a:rPr lang="en-US" altLang="zh-CN" dirty="0"/>
              <a:t>bytes3</a:t>
            </a:r>
            <a:r>
              <a:rPr lang="zh-CN" altLang="en-US" dirty="0"/>
              <a:t>只能存储三个字节，也就是二进制</a:t>
            </a:r>
            <a:r>
              <a:rPr lang="en-US" altLang="zh-CN" dirty="0"/>
              <a:t>24</a:t>
            </a:r>
            <a:r>
              <a:rPr lang="zh-CN" altLang="en-US" dirty="0"/>
              <a:t>位的内容。</a:t>
            </a:r>
          </a:p>
          <a:p>
            <a:pPr marL="0" indent="0">
              <a:buNone/>
            </a:pPr>
            <a:r>
              <a:rPr lang="en-US" altLang="zh-CN" dirty="0" smtClean="0"/>
              <a:t>bytes32</a:t>
            </a:r>
            <a:r>
              <a:rPr lang="zh-CN" altLang="en-US" dirty="0"/>
              <a:t>能存储三十二个字节，也就是二进制</a:t>
            </a:r>
            <a:r>
              <a:rPr lang="en-US" altLang="zh-CN" dirty="0"/>
              <a:t>32 * 8 = 256 </a:t>
            </a:r>
            <a:r>
              <a:rPr lang="zh-CN" altLang="en-US" dirty="0"/>
              <a:t>位的内容。</a:t>
            </a:r>
            <a:endParaRPr kumimoji="1" lang="zh-CN" altLang="en-US" dirty="0"/>
          </a:p>
        </p:txBody>
      </p:sp>
    </p:spTree>
    <p:extLst>
      <p:ext uri="{BB962C8B-B14F-4D97-AF65-F5344CB8AC3E}">
        <p14:creationId xmlns:p14="http://schemas.microsoft.com/office/powerpoint/2010/main" val="43917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拜占庭容错算法</a:t>
            </a:r>
            <a:endParaRPr kumimoji="1" lang="zh-CN" altLang="en-US" dirty="0"/>
          </a:p>
        </p:txBody>
      </p:sp>
      <p:sp>
        <p:nvSpPr>
          <p:cNvPr id="3" name="内容占位符 2"/>
          <p:cNvSpPr>
            <a:spLocks noGrp="1"/>
          </p:cNvSpPr>
          <p:nvPr>
            <p:ph idx="1"/>
          </p:nvPr>
        </p:nvSpPr>
        <p:spPr>
          <a:xfrm>
            <a:off x="498475" y="1761564"/>
            <a:ext cx="8147051" cy="4813765"/>
          </a:xfrm>
        </p:spPr>
        <p:txBody>
          <a:bodyPr>
            <a:normAutofit fontScale="70000" lnSpcReduction="20000"/>
          </a:bodyPr>
          <a:lstStyle/>
          <a:p>
            <a:pPr marL="0" indent="0">
              <a:buNone/>
            </a:pPr>
            <a:r>
              <a:rPr lang="zh-CN" altLang="en-US" sz="3400" dirty="0"/>
              <a:t>拜占庭容错系统是指：在一个拥有</a:t>
            </a:r>
            <a:r>
              <a:rPr lang="en-US" altLang="zh-CN" sz="3400" dirty="0" err="1"/>
              <a:t>nn</a:t>
            </a:r>
            <a:r>
              <a:rPr lang="zh-CN" altLang="en-US" sz="3400" dirty="0"/>
              <a:t>台节点的系统，整个系统，对每个请求满足如下条件：</a:t>
            </a:r>
          </a:p>
          <a:p>
            <a:pPr marL="0" indent="0">
              <a:buNone/>
            </a:pPr>
            <a:r>
              <a:rPr lang="zh-CN" altLang="en-US" sz="3400" dirty="0"/>
              <a:t>所有非拜占庭节点使用相同的输入信息，产生同样的结果；</a:t>
            </a:r>
          </a:p>
          <a:p>
            <a:pPr marL="0" indent="0">
              <a:buNone/>
            </a:pPr>
            <a:r>
              <a:rPr lang="zh-CN" altLang="en-US" sz="3400" dirty="0"/>
              <a:t>如果输入的信息正确，那么所有非拜占庭节点必须接收这个信息，并计算相应的结果。</a:t>
            </a:r>
          </a:p>
          <a:p>
            <a:pPr marL="0" indent="0">
              <a:buNone/>
            </a:pPr>
            <a:r>
              <a:rPr lang="zh-CN" altLang="en-US" sz="3400" dirty="0"/>
              <a:t>与此同时</a:t>
            </a:r>
            <a:r>
              <a:rPr lang="en-US" altLang="zh-CN" sz="3400" dirty="0"/>
              <a:t>,</a:t>
            </a:r>
            <a:r>
              <a:rPr lang="zh-CN" altLang="en-US" sz="3400" dirty="0"/>
              <a:t>在拜占庭系统的实际运行过程中一般假设系统中拜占庭节点不超过</a:t>
            </a:r>
            <a:r>
              <a:rPr lang="en-US" altLang="zh-CN" sz="3400" dirty="0"/>
              <a:t>mm</a:t>
            </a:r>
            <a:r>
              <a:rPr lang="zh-CN" altLang="en-US" sz="3400" dirty="0"/>
              <a:t>台，并且对每个请求满足</a:t>
            </a:r>
            <a:r>
              <a:rPr lang="en-US" altLang="zh-CN" sz="3400" dirty="0"/>
              <a:t>2</a:t>
            </a:r>
            <a:r>
              <a:rPr lang="zh-CN" altLang="en-US" sz="3400" dirty="0"/>
              <a:t>个指标：</a:t>
            </a:r>
          </a:p>
          <a:p>
            <a:pPr marL="0" indent="0">
              <a:buNone/>
            </a:pPr>
            <a:r>
              <a:rPr lang="zh-CN" altLang="en-US" sz="3400" dirty="0"/>
              <a:t>安全性</a:t>
            </a:r>
            <a:r>
              <a:rPr lang="en-US" altLang="zh-CN" sz="3400" dirty="0"/>
              <a:t>——</a:t>
            </a:r>
            <a:r>
              <a:rPr lang="zh-CN" altLang="en-US" sz="3400" dirty="0"/>
              <a:t>任何已经完成的请求都不会被更改，它可以在以后请求看到；</a:t>
            </a:r>
          </a:p>
          <a:p>
            <a:pPr marL="0" indent="0">
              <a:buNone/>
            </a:pPr>
            <a:r>
              <a:rPr lang="zh-CN" altLang="en-US" sz="3400" dirty="0"/>
              <a:t>活性</a:t>
            </a:r>
            <a:r>
              <a:rPr lang="en-US" altLang="zh-CN" sz="3400" dirty="0"/>
              <a:t>——</a:t>
            </a:r>
            <a:r>
              <a:rPr lang="zh-CN" altLang="en-US" sz="3400" dirty="0"/>
              <a:t>可以接受并且执行非拜占庭客户端的请求，不会被任何因素影响而导致非拜占庭客户端的请求不能执行。</a:t>
            </a:r>
          </a:p>
          <a:p>
            <a:pPr marL="0" indent="0">
              <a:buNone/>
            </a:pPr>
            <a:endParaRPr kumimoji="1" lang="zh-CN" altLang="en-US" dirty="0"/>
          </a:p>
        </p:txBody>
      </p:sp>
    </p:spTree>
    <p:extLst>
      <p:ext uri="{BB962C8B-B14F-4D97-AF65-F5344CB8AC3E}">
        <p14:creationId xmlns:p14="http://schemas.microsoft.com/office/powerpoint/2010/main" val="40443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40632"/>
            <a:ext cx="8147051" cy="6430210"/>
          </a:xfrm>
        </p:spPr>
        <p:txBody>
          <a:bodyPr>
            <a:normAutofit fontScale="92500" lnSpcReduction="20000"/>
          </a:bodyPr>
          <a:lstStyle/>
          <a:p>
            <a:pPr marL="0" indent="0">
              <a:buNone/>
            </a:pPr>
            <a:r>
              <a:rPr lang="en-US" altLang="zh-CN" dirty="0"/>
              <a:t>pragma solidity ^0.4.4</a:t>
            </a:r>
            <a:r>
              <a:rPr lang="en-US" altLang="zh-CN" dirty="0" smtClean="0"/>
              <a:t>;</a:t>
            </a:r>
            <a:endParaRPr lang="en-US" altLang="zh-CN" dirty="0"/>
          </a:p>
          <a:p>
            <a:pPr marL="0" indent="0">
              <a:buNone/>
            </a:pPr>
            <a:r>
              <a:rPr lang="en-US" altLang="zh-CN" dirty="0"/>
              <a:t>contract C </a:t>
            </a:r>
            <a:r>
              <a:rPr lang="en-US" altLang="zh-CN" dirty="0" smtClean="0"/>
              <a:t>{</a:t>
            </a:r>
            <a:endParaRPr lang="mr-IN" altLang="zh-CN" dirty="0"/>
          </a:p>
          <a:p>
            <a:pPr marL="0" indent="0">
              <a:buNone/>
            </a:pPr>
            <a:r>
              <a:rPr lang="mr-IN" altLang="zh-CN" dirty="0"/>
              <a:t>    // </a:t>
            </a:r>
            <a:r>
              <a:rPr lang="mr-IN" altLang="zh-CN" dirty="0" smtClean="0"/>
              <a:t>0x6c697975656368756e    </a:t>
            </a:r>
            <a:endParaRPr lang="mr-IN" altLang="zh-CN" dirty="0"/>
          </a:p>
          <a:p>
            <a:pPr marL="0" indent="0">
              <a:buNone/>
            </a:pPr>
            <a:r>
              <a:rPr lang="mr-IN" altLang="zh-CN" dirty="0"/>
              <a:t>    byte public a = 0x6c; // 0110 1100</a:t>
            </a:r>
          </a:p>
          <a:p>
            <a:pPr marL="0" indent="0">
              <a:buNone/>
            </a:pPr>
            <a:r>
              <a:rPr lang="mr-IN" altLang="zh-CN" dirty="0"/>
              <a:t>    bytes1 public b = 0x6c; // 0110 1100</a:t>
            </a:r>
          </a:p>
          <a:p>
            <a:pPr marL="0" indent="0">
              <a:buNone/>
            </a:pPr>
            <a:r>
              <a:rPr lang="mr-IN" altLang="zh-CN" dirty="0"/>
              <a:t>    bytes2 public c = 0x6c69; // 0110 1100 0110 1001</a:t>
            </a:r>
          </a:p>
          <a:p>
            <a:pPr marL="0" indent="0">
              <a:buNone/>
            </a:pPr>
            <a:r>
              <a:rPr lang="cs-CZ" altLang="zh-CN" dirty="0"/>
              <a:t>    bytes3 public d = 0x6c6979; // 0110 1100 0110 1001 0111 1001</a:t>
            </a:r>
          </a:p>
          <a:p>
            <a:pPr marL="0" indent="0">
              <a:buNone/>
            </a:pPr>
            <a:r>
              <a:rPr lang="cs-CZ" altLang="zh-CN" dirty="0"/>
              <a:t>    bytes4 public e = 0x6c697975; // 0110 1100 0110 1001 0111 1001 0111 </a:t>
            </a:r>
            <a:r>
              <a:rPr lang="cs-CZ" altLang="zh-CN" dirty="0" smtClean="0"/>
              <a:t>0101</a:t>
            </a:r>
            <a:r>
              <a:rPr lang="mr-IN" altLang="zh-CN" dirty="0" smtClean="0"/>
              <a:t>    </a:t>
            </a:r>
            <a:endParaRPr lang="mr-IN" altLang="zh-CN" dirty="0"/>
          </a:p>
          <a:p>
            <a:pPr marL="0" indent="0">
              <a:buNone/>
            </a:pPr>
            <a:r>
              <a:rPr lang="cs-CZ" altLang="zh-CN" dirty="0"/>
              <a:t>    bytes8 public f = 0x6c69797565636875; // 0110 1100 0110 1001 0111 1001 0111 0101 0110 0101 0110 0011 0110 1000 0111 0101</a:t>
            </a:r>
          </a:p>
          <a:p>
            <a:pPr marL="0" indent="0">
              <a:buNone/>
            </a:pPr>
            <a:r>
              <a:rPr lang="cs-CZ" altLang="zh-CN" dirty="0"/>
              <a:t>    bytes9 public g = 0x6c697975656368756e; // // 0110 1100 0110 1001 0111 1001 0111 0101 0110 0101 0110 0011 0110 1000 0111 0101 0110 </a:t>
            </a:r>
            <a:r>
              <a:rPr lang="cs-CZ" altLang="zh-CN" dirty="0" smtClean="0"/>
              <a:t>1110</a:t>
            </a:r>
            <a:r>
              <a:rPr lang="mr-IN" altLang="zh-CN" dirty="0" smtClean="0"/>
              <a:t>    </a:t>
            </a:r>
            <a:endParaRPr lang="mr-IN" altLang="zh-CN" dirty="0"/>
          </a:p>
          <a:p>
            <a:pPr marL="0" indent="0">
              <a:buNone/>
            </a:pPr>
            <a:r>
              <a:rPr lang="mr-IN" altLang="zh-CN" dirty="0"/>
              <a:t>}</a:t>
            </a:r>
            <a:endParaRPr kumimoji="1" lang="zh-CN" altLang="en-US" dirty="0"/>
          </a:p>
        </p:txBody>
      </p:sp>
    </p:spTree>
    <p:extLst>
      <p:ext uri="{BB962C8B-B14F-4D97-AF65-F5344CB8AC3E}">
        <p14:creationId xmlns:p14="http://schemas.microsoft.com/office/powerpoint/2010/main" val="302220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67368"/>
            <a:ext cx="8147051" cy="6363369"/>
          </a:xfrm>
        </p:spPr>
        <p:txBody>
          <a:bodyPr/>
          <a:lstStyle/>
          <a:p>
            <a:pPr marL="0" indent="0">
              <a:buNone/>
            </a:pPr>
            <a:r>
              <a:rPr kumimoji="1" lang="zh-CN" altLang="en-US" dirty="0" smtClean="0"/>
              <a:t>说明</a:t>
            </a:r>
            <a:endParaRPr kumimoji="1" lang="en-US" altLang="zh-CN" dirty="0" smtClean="0"/>
          </a:p>
          <a:p>
            <a:pPr marL="0" indent="0">
              <a:buNone/>
            </a:pPr>
            <a:r>
              <a:rPr lang="cs-CZ" altLang="zh-CN" dirty="0"/>
              <a:t>0x 6c 69 79 75 65 63 68 75 6e</a:t>
            </a:r>
            <a:r>
              <a:rPr lang="zh-CN" altLang="cs-CZ" dirty="0"/>
              <a:t>是一个十六进制的整数，它的二进制码是</a:t>
            </a:r>
            <a:r>
              <a:rPr lang="cs-CZ" altLang="zh-CN" dirty="0"/>
              <a:t>0b 0110 1100 0110 1001 0111 1001 0111 0101 0110 0101 0110 0011 0110 1000 0111 0101 0110 1110</a:t>
            </a:r>
            <a:r>
              <a:rPr lang="zh-CN" altLang="cs-CZ" dirty="0"/>
              <a:t>，在计算机中</a:t>
            </a:r>
            <a:r>
              <a:rPr lang="cs-CZ" altLang="zh-CN" dirty="0"/>
              <a:t>0b 0110 1100 0110 1001 0111 1001 0111 0101 0110 0101 0110 0011 0110 1000 0111 0101 0110 1110</a:t>
            </a:r>
            <a:r>
              <a:rPr lang="zh-CN" altLang="cs-CZ" dirty="0"/>
              <a:t>二进制码存储的内容其实就是</a:t>
            </a:r>
            <a:r>
              <a:rPr lang="cs-CZ" altLang="zh-CN" dirty="0" err="1"/>
              <a:t>liyuechun</a:t>
            </a:r>
            <a:r>
              <a:rPr lang="zh-CN" altLang="cs-CZ" dirty="0"/>
              <a:t>我名字的全拼。我们都知道，在计算机中，所以的内容，不管是图片、文字、视频，任何资料我们都可以转换成二进制码在计算机中进行存储。</a:t>
            </a:r>
          </a:p>
          <a:p>
            <a:pPr marL="0" indent="0">
              <a:buNone/>
            </a:pPr>
            <a:r>
              <a:rPr lang="zh-CN" altLang="en-US" dirty="0"/>
              <a:t>在计算机中，一个字母或者一个数字的存储空间为一个字节，也就是</a:t>
            </a:r>
            <a:r>
              <a:rPr lang="en-US" altLang="zh-CN" dirty="0"/>
              <a:t>8</a:t>
            </a:r>
            <a:r>
              <a:rPr lang="zh-CN" altLang="en-US" dirty="0"/>
              <a:t>位二进制位。一个汉字占两个字节，也就是</a:t>
            </a:r>
            <a:r>
              <a:rPr lang="en-US" altLang="zh-CN" dirty="0"/>
              <a:t>16</a:t>
            </a:r>
            <a:r>
              <a:rPr lang="zh-CN" altLang="en-US" dirty="0"/>
              <a:t>位。</a:t>
            </a:r>
          </a:p>
          <a:p>
            <a:pPr marL="0" indent="0">
              <a:buNone/>
            </a:pPr>
            <a:r>
              <a:rPr lang="en-US" altLang="zh-CN" dirty="0"/>
              <a:t>0x6c697975656368756e</a:t>
            </a:r>
            <a:r>
              <a:rPr lang="zh-CN" altLang="en-US" dirty="0"/>
              <a:t>中，</a:t>
            </a:r>
            <a:r>
              <a:rPr lang="en-US" altLang="zh-CN" dirty="0"/>
              <a:t>0x6c</a:t>
            </a:r>
            <a:r>
              <a:rPr lang="zh-CN" altLang="en-US" dirty="0"/>
              <a:t>是一个字节，因为</a:t>
            </a:r>
            <a:r>
              <a:rPr lang="en-US" altLang="zh-CN" dirty="0"/>
              <a:t>16</a:t>
            </a:r>
            <a:r>
              <a:rPr lang="zh-CN" altLang="en-US" dirty="0"/>
              <a:t>进制中，一个数字等价于二进制中的</a:t>
            </a:r>
            <a:r>
              <a:rPr lang="en-US" altLang="zh-CN" dirty="0"/>
              <a:t>4</a:t>
            </a:r>
            <a:r>
              <a:rPr lang="zh-CN" altLang="en-US" dirty="0"/>
              <a:t>位，两个数字等价于</a:t>
            </a:r>
            <a:r>
              <a:rPr lang="en-US" altLang="zh-CN" dirty="0"/>
              <a:t>8</a:t>
            </a:r>
            <a:r>
              <a:rPr lang="zh-CN" altLang="en-US" dirty="0"/>
              <a:t>位，刚好一个字节，</a:t>
            </a:r>
            <a:r>
              <a:rPr lang="en-US" altLang="zh-CN" dirty="0"/>
              <a:t>0x6c</a:t>
            </a:r>
            <a:r>
              <a:rPr lang="zh-CN" altLang="en-US" dirty="0"/>
              <a:t>用二进制来表示是</a:t>
            </a:r>
            <a:r>
              <a:rPr lang="en-US" altLang="zh-CN" dirty="0"/>
              <a:t>0b 0110 1100</a:t>
            </a:r>
            <a:r>
              <a:rPr lang="zh-CN" altLang="en-US" dirty="0"/>
              <a:t>，</a:t>
            </a:r>
            <a:r>
              <a:rPr lang="en-US" altLang="zh-CN" dirty="0"/>
              <a:t>0x6c</a:t>
            </a:r>
            <a:r>
              <a:rPr lang="zh-CN" altLang="en-US" dirty="0"/>
              <a:t>对应的内容为</a:t>
            </a:r>
            <a:r>
              <a:rPr lang="en-US" altLang="zh-CN" dirty="0"/>
              <a:t>l,</a:t>
            </a:r>
            <a:r>
              <a:rPr lang="zh-CN" altLang="en-US" dirty="0"/>
              <a:t>而</a:t>
            </a:r>
            <a:r>
              <a:rPr lang="en-US" altLang="zh-CN" dirty="0"/>
              <a:t>0x6c69</a:t>
            </a:r>
            <a:r>
              <a:rPr lang="zh-CN" altLang="en-US" dirty="0"/>
              <a:t>对应的内容为</a:t>
            </a:r>
            <a:r>
              <a:rPr lang="en-US" altLang="zh-CN" dirty="0"/>
              <a:t>li,</a:t>
            </a:r>
            <a:r>
              <a:rPr lang="zh-CN" altLang="en-US" dirty="0"/>
              <a:t>以此内推</a:t>
            </a:r>
            <a:r>
              <a:rPr lang="en-US" altLang="zh-CN" dirty="0"/>
              <a:t>0x6c697975656368756e</a:t>
            </a:r>
            <a:r>
              <a:rPr lang="zh-CN" altLang="en-US" dirty="0"/>
              <a:t>对应的内容为</a:t>
            </a:r>
            <a:r>
              <a:rPr lang="en-US" altLang="zh-CN" dirty="0" err="1"/>
              <a:t>liyuechun</a:t>
            </a:r>
            <a:endParaRPr kumimoji="1" lang="zh-CN" altLang="en-US" dirty="0"/>
          </a:p>
        </p:txBody>
      </p:sp>
    </p:spTree>
    <p:extLst>
      <p:ext uri="{BB962C8B-B14F-4D97-AF65-F5344CB8AC3E}">
        <p14:creationId xmlns:p14="http://schemas.microsoft.com/office/powerpoint/2010/main" val="3033772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67368"/>
            <a:ext cx="8147051" cy="6416843"/>
          </a:xfrm>
        </p:spPr>
        <p:txBody>
          <a:bodyPr/>
          <a:lstStyle/>
          <a:p>
            <a:pPr marL="0" indent="0">
              <a:buNone/>
            </a:pPr>
            <a:r>
              <a:rPr kumimoji="1" lang="en-US" altLang="zh-CN" dirty="0" smtClean="0"/>
              <a:t>PS</a:t>
            </a:r>
            <a:r>
              <a:rPr kumimoji="1" lang="zh-CN" altLang="en-US" dirty="0" smtClean="0"/>
              <a:t>：</a:t>
            </a:r>
            <a:r>
              <a:rPr lang="en-US" altLang="zh-CN" dirty="0"/>
              <a:t>byte</a:t>
            </a:r>
            <a:r>
              <a:rPr lang="zh-CN" altLang="en-US" dirty="0"/>
              <a:t>和</a:t>
            </a:r>
            <a:r>
              <a:rPr lang="en-US" altLang="zh-CN" dirty="0"/>
              <a:t>bytes1</a:t>
            </a:r>
            <a:r>
              <a:rPr lang="zh-CN" altLang="en-US" dirty="0"/>
              <a:t>等价，只能存储一个字节，当超过它</a:t>
            </a:r>
            <a:r>
              <a:rPr lang="zh-CN" altLang="en-US" dirty="0" smtClean="0"/>
              <a:t>的存储范围时就会报错</a:t>
            </a:r>
            <a:endParaRPr lang="en-US" altLang="zh-CN" dirty="0"/>
          </a:p>
          <a:p>
            <a:pPr marL="0" indent="0">
              <a:buNone/>
            </a:pPr>
            <a:r>
              <a:rPr lang="zh-CN" altLang="en-US" dirty="0"/>
              <a:t>操作运算符</a:t>
            </a:r>
          </a:p>
          <a:p>
            <a:pPr marL="0" indent="0">
              <a:buNone/>
            </a:pPr>
            <a:r>
              <a:rPr lang="zh-CN" altLang="mr-IN" dirty="0"/>
              <a:t>比较运算符：</a:t>
            </a:r>
            <a:r>
              <a:rPr lang="mr-IN" altLang="zh-CN" dirty="0"/>
              <a:t>&lt;=, &lt;, ==, !=, &gt;=, &gt;</a:t>
            </a:r>
          </a:p>
          <a:p>
            <a:pPr marL="0" indent="0">
              <a:buNone/>
            </a:pPr>
            <a:r>
              <a:rPr lang="zh-CN" altLang="mr-IN" dirty="0"/>
              <a:t>位操作符：</a:t>
            </a:r>
            <a:r>
              <a:rPr lang="mr-IN" altLang="zh-CN" dirty="0"/>
              <a:t>&amp;, |, ^(</a:t>
            </a:r>
            <a:r>
              <a:rPr lang="zh-CN" altLang="mr-IN" dirty="0"/>
              <a:t>异或</a:t>
            </a:r>
            <a:r>
              <a:rPr lang="mr-IN" altLang="zh-CN" dirty="0"/>
              <a:t>), ~ (</a:t>
            </a:r>
            <a:r>
              <a:rPr lang="zh-CN" altLang="mr-IN" dirty="0"/>
              <a:t>取反</a:t>
            </a:r>
            <a:r>
              <a:rPr lang="mr-IN" altLang="zh-CN" dirty="0"/>
              <a:t>), &lt;&lt; (</a:t>
            </a:r>
            <a:r>
              <a:rPr lang="zh-CN" altLang="mr-IN" dirty="0"/>
              <a:t>左移</a:t>
            </a:r>
            <a:r>
              <a:rPr lang="mr-IN" altLang="zh-CN" dirty="0"/>
              <a:t>), &gt;&gt; (</a:t>
            </a:r>
            <a:r>
              <a:rPr lang="zh-CN" altLang="mr-IN" dirty="0"/>
              <a:t>右移</a:t>
            </a:r>
            <a:r>
              <a:rPr lang="mr-IN" altLang="zh-CN" dirty="0"/>
              <a:t>)</a:t>
            </a:r>
          </a:p>
          <a:p>
            <a:pPr marL="0" indent="0">
              <a:buNone/>
            </a:pPr>
            <a:r>
              <a:rPr lang="zh-CN" altLang="en-US" dirty="0"/>
              <a:t>索引访问：如果</a:t>
            </a:r>
            <a:r>
              <a:rPr lang="en-US" altLang="zh-CN" dirty="0"/>
              <a:t>x</a:t>
            </a:r>
            <a:r>
              <a:rPr lang="zh-CN" altLang="en-US" dirty="0"/>
              <a:t>是一个</a:t>
            </a:r>
            <a:r>
              <a:rPr lang="en-US" altLang="zh-CN" dirty="0" err="1"/>
              <a:t>bytesI</a:t>
            </a:r>
            <a:r>
              <a:rPr lang="en-US" altLang="zh-CN" dirty="0"/>
              <a:t>,</a:t>
            </a:r>
            <a:r>
              <a:rPr lang="zh-CN" altLang="en-US" dirty="0"/>
              <a:t>那么可以通过</a:t>
            </a:r>
            <a:r>
              <a:rPr lang="en-US" altLang="zh-CN" dirty="0"/>
              <a:t>x[k](0 &lt; k &lt; I)</a:t>
            </a:r>
            <a:r>
              <a:rPr lang="zh-CN" altLang="en-US" dirty="0"/>
              <a:t>获取对应索引的字节，</a:t>
            </a:r>
            <a:r>
              <a:rPr lang="en-US" altLang="zh-CN" b="1" dirty="0"/>
              <a:t>PS</a:t>
            </a:r>
            <a:r>
              <a:rPr lang="zh-CN" altLang="en-US" b="1" dirty="0"/>
              <a:t>：</a:t>
            </a:r>
            <a:r>
              <a:rPr lang="en-US" altLang="zh-CN" dirty="0"/>
              <a:t>x[k]</a:t>
            </a:r>
            <a:r>
              <a:rPr lang="zh-CN" altLang="en-US" dirty="0"/>
              <a:t>是只读，不可写</a:t>
            </a:r>
            <a:r>
              <a:rPr lang="zh-CN" altLang="en-US" dirty="0" smtClean="0"/>
              <a:t>。</a:t>
            </a:r>
            <a:endParaRPr lang="en-US" altLang="zh-CN" dirty="0" smtClean="0"/>
          </a:p>
          <a:p>
            <a:pPr marL="0" indent="0">
              <a:buNone/>
            </a:pPr>
            <a:r>
              <a:rPr lang="zh-CN" altLang="en-US" dirty="0"/>
              <a:t>总结</a:t>
            </a:r>
          </a:p>
          <a:p>
            <a:pPr marL="0" indent="0">
              <a:buNone/>
            </a:pPr>
            <a:r>
              <a:rPr lang="en-US" altLang="zh-CN" dirty="0" err="1"/>
              <a:t>bytesI</a:t>
            </a:r>
            <a:r>
              <a:rPr lang="en-US" altLang="zh-CN" dirty="0"/>
              <a:t>(1 &lt;= I &lt;= 32)</a:t>
            </a:r>
            <a:r>
              <a:rPr lang="zh-CN" altLang="en-US" dirty="0"/>
              <a:t>可以声明固定字节大小的字节数组变量，一旦声明，内部的字节和字节数组长度不可修改，当然可以通过索引读取</a:t>
            </a:r>
            <a:r>
              <a:rPr lang="en-US" altLang="zh-CN" dirty="0"/>
              <a:t>(</a:t>
            </a:r>
            <a:r>
              <a:rPr lang="zh-CN" altLang="en-US" dirty="0"/>
              <a:t>只读</a:t>
            </a:r>
            <a:r>
              <a:rPr lang="en-US" altLang="zh-CN" dirty="0"/>
              <a:t>)</a:t>
            </a:r>
            <a:r>
              <a:rPr lang="zh-CN" altLang="en-US" dirty="0"/>
              <a:t>对应索引的字节，或者通过</a:t>
            </a:r>
            <a:r>
              <a:rPr lang="en-US" altLang="zh-CN" dirty="0"/>
              <a:t>length</a:t>
            </a:r>
            <a:r>
              <a:rPr lang="zh-CN" altLang="en-US" dirty="0"/>
              <a:t>读取字节数组的字节数。</a:t>
            </a:r>
          </a:p>
        </p:txBody>
      </p:sp>
    </p:spTree>
    <p:extLst>
      <p:ext uri="{BB962C8B-B14F-4D97-AF65-F5344CB8AC3E}">
        <p14:creationId xmlns:p14="http://schemas.microsoft.com/office/powerpoint/2010/main" val="2905617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94130"/>
            <a:ext cx="8147051" cy="895133"/>
          </a:xfrm>
        </p:spPr>
        <p:txBody>
          <a:bodyPr/>
          <a:lstStyle/>
          <a:p>
            <a:r>
              <a:rPr lang="zh-CN" altLang="en-US" dirty="0"/>
              <a:t>动态大小字节数组</a:t>
            </a:r>
            <a:endParaRPr kumimoji="1" lang="zh-CN" altLang="en-US" dirty="0"/>
          </a:p>
        </p:txBody>
      </p:sp>
      <p:sp>
        <p:nvSpPr>
          <p:cNvPr id="3" name="内容占位符 2"/>
          <p:cNvSpPr>
            <a:spLocks noGrp="1"/>
          </p:cNvSpPr>
          <p:nvPr>
            <p:ph idx="1"/>
          </p:nvPr>
        </p:nvSpPr>
        <p:spPr>
          <a:xfrm>
            <a:off x="498475" y="1082842"/>
            <a:ext cx="8147051" cy="5561263"/>
          </a:xfrm>
        </p:spPr>
        <p:txBody>
          <a:bodyPr>
            <a:normAutofit lnSpcReduction="10000"/>
          </a:bodyPr>
          <a:lstStyle/>
          <a:p>
            <a:pPr marL="0" indent="0">
              <a:buNone/>
            </a:pPr>
            <a:r>
              <a:rPr lang="zh-CN" altLang="en-US" dirty="0"/>
              <a:t>一、</a:t>
            </a:r>
            <a:r>
              <a:rPr lang="en-US" altLang="zh-CN" dirty="0"/>
              <a:t>Dynamically-sized byte </a:t>
            </a:r>
            <a:r>
              <a:rPr lang="en-US" altLang="zh-CN" dirty="0" smtClean="0"/>
              <a:t>array</a:t>
            </a:r>
          </a:p>
          <a:p>
            <a:pPr marL="0" indent="0">
              <a:buNone/>
            </a:pPr>
            <a:r>
              <a:rPr lang="en-US" altLang="zh-CN" dirty="0" smtClean="0"/>
              <a:t>string</a:t>
            </a:r>
            <a:r>
              <a:rPr lang="zh-CN" altLang="en-US" dirty="0" smtClean="0"/>
              <a:t> </a:t>
            </a:r>
            <a:r>
              <a:rPr lang="zh-CN" altLang="en-US" dirty="0"/>
              <a:t>是一个动态尺寸的</a:t>
            </a:r>
            <a:r>
              <a:rPr lang="en-US" altLang="zh-CN" dirty="0"/>
              <a:t>UTF-8</a:t>
            </a:r>
            <a:r>
              <a:rPr lang="zh-CN" altLang="en-US" dirty="0"/>
              <a:t>编码字符串，它其实是一个特殊的可变字节数组，</a:t>
            </a:r>
            <a:r>
              <a:rPr lang="en-US" altLang="zh-CN" dirty="0"/>
              <a:t>string</a:t>
            </a:r>
            <a:r>
              <a:rPr lang="zh-CN" altLang="en-US" dirty="0"/>
              <a:t>是引用类型，而非值类型。</a:t>
            </a:r>
          </a:p>
          <a:p>
            <a:pPr marL="0" indent="0">
              <a:buNone/>
            </a:pPr>
            <a:r>
              <a:rPr lang="en-US" altLang="zh-CN" dirty="0"/>
              <a:t>bytes</a:t>
            </a:r>
            <a:r>
              <a:rPr lang="zh-CN" altLang="en-US" dirty="0"/>
              <a:t> 动态字节数组，引用类型。</a:t>
            </a:r>
          </a:p>
          <a:p>
            <a:pPr marL="0" indent="0">
              <a:buNone/>
            </a:pPr>
            <a:r>
              <a:rPr lang="zh-CN" altLang="en-US" dirty="0"/>
              <a:t>根据经验，在我们不确定字节数据大小的情况下，我们可以使用</a:t>
            </a:r>
            <a:r>
              <a:rPr lang="en-US" altLang="zh-CN" dirty="0"/>
              <a:t>string</a:t>
            </a:r>
            <a:r>
              <a:rPr lang="zh-CN" altLang="en-US" dirty="0"/>
              <a:t>或者</a:t>
            </a:r>
            <a:r>
              <a:rPr lang="en-US" altLang="zh-CN" dirty="0"/>
              <a:t>bytes</a:t>
            </a:r>
            <a:r>
              <a:rPr lang="zh-CN" altLang="en-US" dirty="0"/>
              <a:t>，而如果我们清楚的知道或者能够将字节书控制在</a:t>
            </a:r>
            <a:r>
              <a:rPr lang="en-US" altLang="zh-CN" dirty="0"/>
              <a:t>bytes1</a:t>
            </a:r>
            <a:r>
              <a:rPr lang="zh-CN" altLang="en-US" dirty="0"/>
              <a:t> </a:t>
            </a:r>
            <a:r>
              <a:rPr lang="en-US" altLang="zh-CN" dirty="0"/>
              <a:t>~ bytes32</a:t>
            </a:r>
            <a:r>
              <a:rPr lang="zh-CN" altLang="en-US" dirty="0"/>
              <a:t>，那么我们就使用</a:t>
            </a:r>
            <a:r>
              <a:rPr lang="en-US" altLang="zh-CN" dirty="0"/>
              <a:t>bytes1</a:t>
            </a:r>
            <a:r>
              <a:rPr lang="zh-CN" altLang="en-US" dirty="0"/>
              <a:t> </a:t>
            </a:r>
            <a:r>
              <a:rPr lang="en-US" altLang="zh-CN" dirty="0"/>
              <a:t>~ bytes32</a:t>
            </a:r>
            <a:r>
              <a:rPr lang="zh-CN" altLang="en-US" dirty="0"/>
              <a:t>，这样的话能够降低存储成本</a:t>
            </a:r>
            <a:r>
              <a:rPr lang="zh-CN" altLang="en-US" dirty="0" smtClean="0"/>
              <a:t>。</a:t>
            </a:r>
            <a:endParaRPr lang="en-US" altLang="zh-CN" dirty="0" smtClean="0"/>
          </a:p>
          <a:p>
            <a:pPr marL="0" indent="0">
              <a:buNone/>
            </a:pPr>
            <a:r>
              <a:rPr lang="zh-TW" altLang="en-US" dirty="0"/>
              <a:t>二、常规字符串 </a:t>
            </a:r>
            <a:r>
              <a:rPr lang="en-US" altLang="zh-TW" dirty="0"/>
              <a:t>sting </a:t>
            </a:r>
            <a:r>
              <a:rPr lang="zh-TW" altLang="en-US" dirty="0"/>
              <a:t>转换为 </a:t>
            </a:r>
            <a:r>
              <a:rPr lang="en-US" altLang="zh-TW" dirty="0"/>
              <a:t>bytes</a:t>
            </a:r>
          </a:p>
          <a:p>
            <a:pPr marL="0" indent="0">
              <a:buNone/>
            </a:pPr>
            <a:r>
              <a:rPr lang="en-US" altLang="zh-CN" dirty="0"/>
              <a:t>string</a:t>
            </a:r>
            <a:r>
              <a:rPr lang="zh-CN" altLang="en-US" dirty="0"/>
              <a:t>字符串中没有提供</a:t>
            </a:r>
            <a:r>
              <a:rPr lang="en-US" altLang="zh-CN" dirty="0"/>
              <a:t>length</a:t>
            </a:r>
            <a:r>
              <a:rPr lang="zh-CN" altLang="en-US" dirty="0"/>
              <a:t>方法获取字符串长度，也没有提供方法修改某个索引的字节码，不过我们可以将</a:t>
            </a:r>
            <a:r>
              <a:rPr lang="en-US" altLang="zh-CN" dirty="0"/>
              <a:t>string</a:t>
            </a:r>
            <a:r>
              <a:rPr lang="zh-CN" altLang="en-US" dirty="0"/>
              <a:t>转换为</a:t>
            </a:r>
            <a:r>
              <a:rPr lang="en-US" altLang="zh-CN" dirty="0"/>
              <a:t>bytes</a:t>
            </a:r>
            <a:r>
              <a:rPr lang="zh-CN" altLang="en-US" dirty="0"/>
              <a:t>，再调用</a:t>
            </a:r>
            <a:r>
              <a:rPr lang="en-US" altLang="zh-CN" dirty="0"/>
              <a:t>length</a:t>
            </a:r>
            <a:r>
              <a:rPr lang="zh-CN" altLang="en-US" dirty="0"/>
              <a:t>方法获取字节长度，当然可以修改某个索引的字节码。</a:t>
            </a:r>
            <a:endParaRPr kumimoji="1" lang="zh-CN" altLang="en-US" dirty="0"/>
          </a:p>
        </p:txBody>
      </p:sp>
    </p:spTree>
    <p:extLst>
      <p:ext uri="{BB962C8B-B14F-4D97-AF65-F5344CB8AC3E}">
        <p14:creationId xmlns:p14="http://schemas.microsoft.com/office/powerpoint/2010/main" val="1804354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80737"/>
            <a:ext cx="8147051" cy="6363368"/>
          </a:xfrm>
        </p:spPr>
        <p:txBody>
          <a:bodyPr>
            <a:normAutofit fontScale="47500" lnSpcReduction="20000"/>
          </a:bodyPr>
          <a:lstStyle/>
          <a:p>
            <a:pPr marL="0" indent="0">
              <a:buNone/>
            </a:pPr>
            <a:r>
              <a:rPr lang="en-US" altLang="zh-CN" dirty="0"/>
              <a:t>pragma solidity ^0.4.4</a:t>
            </a:r>
            <a:r>
              <a:rPr lang="en-US" altLang="zh-CN" dirty="0" smtClean="0"/>
              <a:t>;</a:t>
            </a:r>
            <a:endParaRPr lang="en-US" altLang="zh-CN" dirty="0"/>
          </a:p>
          <a:p>
            <a:pPr marL="0" indent="0">
              <a:buNone/>
            </a:pPr>
            <a:r>
              <a:rPr lang="en-US" altLang="zh-CN" dirty="0"/>
              <a:t>contract C </a:t>
            </a:r>
            <a:r>
              <a:rPr lang="en-US" altLang="zh-CN" dirty="0" smtClean="0"/>
              <a:t>{</a:t>
            </a:r>
            <a:r>
              <a:rPr lang="mr-IN" altLang="zh-CN" dirty="0" smtClean="0"/>
              <a:t>    </a:t>
            </a:r>
            <a:endParaRPr lang="mr-IN" altLang="zh-CN" dirty="0"/>
          </a:p>
          <a:p>
            <a:pPr marL="0" indent="0">
              <a:buNone/>
            </a:pPr>
            <a:r>
              <a:rPr lang="mr-IN" altLang="zh-CN" dirty="0"/>
              <a:t>    bytes9 public g = 0x6c697975656368756e</a:t>
            </a:r>
            <a:r>
              <a:rPr lang="mr-IN" altLang="zh-CN" dirty="0" smtClean="0"/>
              <a:t>;    </a:t>
            </a:r>
            <a:endParaRPr lang="mr-IN" altLang="zh-CN" dirty="0"/>
          </a:p>
          <a:p>
            <a:pPr marL="0" indent="0">
              <a:buNone/>
            </a:pPr>
            <a:r>
              <a:rPr lang="en-US" altLang="zh-CN" dirty="0"/>
              <a:t>    string public name = "</a:t>
            </a:r>
            <a:r>
              <a:rPr lang="en-US" altLang="zh-CN" dirty="0" err="1" smtClean="0"/>
              <a:t>liyuechun</a:t>
            </a:r>
            <a:r>
              <a:rPr lang="en-US" altLang="zh-CN" dirty="0" smtClean="0"/>
              <a:t>”;</a:t>
            </a:r>
            <a:r>
              <a:rPr lang="mr-IN" altLang="zh-CN" dirty="0" smtClean="0"/>
              <a:t>    </a:t>
            </a:r>
            <a:endParaRPr lang="mr-IN" altLang="zh-CN" dirty="0"/>
          </a:p>
          <a:p>
            <a:pPr marL="0" indent="0">
              <a:buNone/>
            </a:pPr>
            <a:r>
              <a:rPr lang="en-US" altLang="zh-CN" dirty="0"/>
              <a:t>    function </a:t>
            </a:r>
            <a:r>
              <a:rPr lang="en-US" altLang="zh-CN" dirty="0" err="1"/>
              <a:t>gByteLength</a:t>
            </a:r>
            <a:r>
              <a:rPr lang="en-US" altLang="zh-CN" dirty="0"/>
              <a:t>() constant returns (</a:t>
            </a:r>
            <a:r>
              <a:rPr lang="en-US" altLang="zh-CN" dirty="0" err="1"/>
              <a:t>uint</a:t>
            </a:r>
            <a:r>
              <a:rPr lang="en-US" altLang="zh-CN" dirty="0"/>
              <a:t>) </a:t>
            </a:r>
            <a:r>
              <a:rPr lang="en-US" altLang="zh-CN" dirty="0" smtClean="0"/>
              <a:t>{</a:t>
            </a:r>
            <a:r>
              <a:rPr lang="mr-IN" altLang="zh-CN" dirty="0" smtClean="0"/>
              <a:t>  </a:t>
            </a:r>
            <a:endParaRPr lang="mr-IN" altLang="zh-CN" dirty="0"/>
          </a:p>
          <a:p>
            <a:pPr marL="0" indent="0">
              <a:buNone/>
            </a:pPr>
            <a:r>
              <a:rPr lang="en-US" altLang="zh-CN" dirty="0"/>
              <a:t>        return </a:t>
            </a:r>
            <a:r>
              <a:rPr lang="en-US" altLang="zh-CN" dirty="0" err="1"/>
              <a:t>g.length</a:t>
            </a:r>
            <a:r>
              <a:rPr lang="en-US" altLang="zh-CN" dirty="0"/>
              <a:t>;</a:t>
            </a:r>
          </a:p>
          <a:p>
            <a:pPr marL="0" indent="0">
              <a:buNone/>
            </a:pPr>
            <a:r>
              <a:rPr lang="mr-IN" altLang="zh-CN" dirty="0"/>
              <a:t>    </a:t>
            </a:r>
            <a:r>
              <a:rPr lang="mr-IN" altLang="zh-CN" dirty="0" smtClean="0"/>
              <a:t>}</a:t>
            </a:r>
            <a:endParaRPr lang="mr-IN" altLang="zh-CN" dirty="0"/>
          </a:p>
          <a:p>
            <a:pPr marL="0" indent="0">
              <a:buNone/>
            </a:pPr>
            <a:r>
              <a:rPr lang="en-US" altLang="zh-CN" dirty="0"/>
              <a:t>    function </a:t>
            </a:r>
            <a:r>
              <a:rPr lang="en-US" altLang="zh-CN" dirty="0" err="1"/>
              <a:t>nameBytes</a:t>
            </a:r>
            <a:r>
              <a:rPr lang="en-US" altLang="zh-CN" dirty="0"/>
              <a:t>() constant returns (bytes) </a:t>
            </a:r>
            <a:r>
              <a:rPr lang="en-US" altLang="zh-CN" dirty="0" smtClean="0"/>
              <a:t>{</a:t>
            </a:r>
            <a:r>
              <a:rPr lang="mr-IN" altLang="zh-CN" dirty="0" smtClean="0"/>
              <a:t>  </a:t>
            </a:r>
            <a:endParaRPr lang="mr-IN" altLang="zh-CN" dirty="0"/>
          </a:p>
          <a:p>
            <a:pPr marL="0" indent="0">
              <a:buNone/>
            </a:pPr>
            <a:r>
              <a:rPr lang="en-US" altLang="zh-CN" dirty="0"/>
              <a:t>        return bytes(name);</a:t>
            </a:r>
          </a:p>
          <a:p>
            <a:pPr marL="0" indent="0">
              <a:buNone/>
            </a:pPr>
            <a:r>
              <a:rPr lang="mr-IN" altLang="zh-CN" dirty="0"/>
              <a:t>    </a:t>
            </a:r>
            <a:r>
              <a:rPr lang="mr-IN" altLang="zh-CN" dirty="0" smtClean="0"/>
              <a:t>}</a:t>
            </a:r>
            <a:endParaRPr lang="mr-IN" altLang="zh-CN" dirty="0"/>
          </a:p>
          <a:p>
            <a:pPr marL="0" indent="0">
              <a:buNone/>
            </a:pPr>
            <a:r>
              <a:rPr lang="en-US" altLang="zh-CN" dirty="0"/>
              <a:t>    function </a:t>
            </a:r>
            <a:r>
              <a:rPr lang="en-US" altLang="zh-CN" dirty="0" err="1"/>
              <a:t>nameLength</a:t>
            </a:r>
            <a:r>
              <a:rPr lang="en-US" altLang="zh-CN" dirty="0"/>
              <a:t>() constant returns (</a:t>
            </a:r>
            <a:r>
              <a:rPr lang="en-US" altLang="zh-CN" dirty="0" err="1"/>
              <a:t>uint</a:t>
            </a:r>
            <a:r>
              <a:rPr lang="en-US" altLang="zh-CN" dirty="0"/>
              <a:t>) </a:t>
            </a:r>
            <a:r>
              <a:rPr lang="en-US" altLang="zh-CN" dirty="0" smtClean="0"/>
              <a:t>{</a:t>
            </a:r>
            <a:r>
              <a:rPr lang="mr-IN" altLang="zh-CN" dirty="0" smtClean="0"/>
              <a:t>  </a:t>
            </a:r>
            <a:endParaRPr lang="mr-IN" altLang="zh-CN" dirty="0"/>
          </a:p>
          <a:p>
            <a:pPr marL="0" indent="0">
              <a:buNone/>
            </a:pPr>
            <a:r>
              <a:rPr lang="en-US" altLang="zh-CN" dirty="0"/>
              <a:t>        return bytes(name).length;</a:t>
            </a:r>
          </a:p>
          <a:p>
            <a:pPr marL="0" indent="0">
              <a:buNone/>
            </a:pPr>
            <a:r>
              <a:rPr lang="mr-IN" altLang="zh-CN" dirty="0"/>
              <a:t>    </a:t>
            </a:r>
            <a:r>
              <a:rPr lang="mr-IN" altLang="zh-CN" dirty="0" smtClean="0"/>
              <a:t>}</a:t>
            </a:r>
            <a:endParaRPr lang="mr-IN" altLang="zh-CN" dirty="0"/>
          </a:p>
          <a:p>
            <a:pPr marL="0" indent="0">
              <a:buNone/>
            </a:pPr>
            <a:r>
              <a:rPr lang="en-US" altLang="zh-CN" dirty="0"/>
              <a:t>    function </a:t>
            </a:r>
            <a:r>
              <a:rPr lang="en-US" altLang="zh-CN" dirty="0" err="1"/>
              <a:t>setNameFirstByteForL</a:t>
            </a:r>
            <a:r>
              <a:rPr lang="en-US" altLang="zh-CN" dirty="0"/>
              <a:t>(bytes1 z) </a:t>
            </a:r>
            <a:r>
              <a:rPr lang="en-US" altLang="zh-CN" dirty="0" smtClean="0"/>
              <a:t>{</a:t>
            </a:r>
            <a:endParaRPr lang="en-US" altLang="zh-CN" dirty="0"/>
          </a:p>
          <a:p>
            <a:pPr marL="0" indent="0">
              <a:buNone/>
            </a:pPr>
            <a:r>
              <a:rPr lang="mr-IN" altLang="zh-CN" dirty="0" smtClean="0"/>
              <a:t>     bytes(name)[0] = z;</a:t>
            </a:r>
          </a:p>
          <a:p>
            <a:pPr marL="0" indent="0">
              <a:buNone/>
            </a:pPr>
            <a:r>
              <a:rPr lang="mr-IN" altLang="zh-CN" dirty="0" smtClean="0"/>
              <a:t>    </a:t>
            </a:r>
            <a:r>
              <a:rPr lang="mr-IN" altLang="zh-CN" dirty="0"/>
              <a:t>}</a:t>
            </a:r>
          </a:p>
          <a:p>
            <a:pPr marL="0" indent="0">
              <a:buNone/>
            </a:pPr>
            <a:r>
              <a:rPr lang="mr-IN" altLang="zh-CN" dirty="0"/>
              <a:t>}</a:t>
            </a:r>
            <a:endParaRPr kumimoji="1" lang="zh-CN" altLang="en-US" dirty="0"/>
          </a:p>
        </p:txBody>
      </p:sp>
    </p:spTree>
    <p:extLst>
      <p:ext uri="{BB962C8B-B14F-4D97-AF65-F5344CB8AC3E}">
        <p14:creationId xmlns:p14="http://schemas.microsoft.com/office/powerpoint/2010/main" val="376560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数组</a:t>
            </a:r>
            <a:r>
              <a:rPr lang="en-US" altLang="zh-CN" dirty="0"/>
              <a:t>(Array)</a:t>
            </a:r>
            <a:r>
              <a:rPr lang="zh-CN" altLang="zh-CN" dirty="0"/>
              <a:t> </a:t>
            </a:r>
            <a:endParaRPr kumimoji="1" lang="zh-CN" altLang="en-US" dirty="0"/>
          </a:p>
        </p:txBody>
      </p:sp>
      <p:sp>
        <p:nvSpPr>
          <p:cNvPr id="3" name="内容占位符 2"/>
          <p:cNvSpPr>
            <a:spLocks noGrp="1"/>
          </p:cNvSpPr>
          <p:nvPr>
            <p:ph idx="1"/>
          </p:nvPr>
        </p:nvSpPr>
        <p:spPr>
          <a:xfrm>
            <a:off x="498475" y="1761565"/>
            <a:ext cx="8147051" cy="4882540"/>
          </a:xfrm>
        </p:spPr>
        <p:txBody>
          <a:bodyPr>
            <a:normAutofit/>
          </a:bodyPr>
          <a:lstStyle/>
          <a:p>
            <a:pPr marL="0" indent="0">
              <a:buNone/>
            </a:pPr>
            <a:r>
              <a:rPr lang="zh-CN" altLang="en-US" dirty="0"/>
              <a:t>固定长度的数组（</a:t>
            </a:r>
            <a:r>
              <a:rPr lang="en-US" altLang="zh-CN" dirty="0"/>
              <a:t>Arrays</a:t>
            </a:r>
            <a:r>
              <a:rPr lang="zh-CN" altLang="en-US" dirty="0"/>
              <a:t>）</a:t>
            </a:r>
          </a:p>
          <a:p>
            <a:pPr marL="0" indent="0">
              <a:buNone/>
            </a:pPr>
            <a:r>
              <a:rPr lang="zh-CN" altLang="en-US" dirty="0"/>
              <a:t>固定长度类型数组的声明</a:t>
            </a:r>
          </a:p>
          <a:p>
            <a:pPr marL="0" indent="0">
              <a:buNone/>
            </a:pPr>
            <a:r>
              <a:rPr lang="en-US" altLang="zh-CN" dirty="0"/>
              <a:t>pragma solidity ^0.4.4;</a:t>
            </a:r>
          </a:p>
          <a:p>
            <a:pPr marL="0" indent="0">
              <a:buNone/>
            </a:pPr>
            <a:r>
              <a:rPr lang="en-US" altLang="zh-CN" dirty="0" smtClean="0"/>
              <a:t>contract </a:t>
            </a:r>
            <a:r>
              <a:rPr lang="en-US" altLang="zh-CN" dirty="0"/>
              <a:t>C </a:t>
            </a:r>
            <a:r>
              <a:rPr lang="en-US" altLang="zh-CN" dirty="0" smtClean="0"/>
              <a:t>{</a:t>
            </a:r>
            <a:r>
              <a:rPr lang="mr-IN" altLang="zh-CN" dirty="0" smtClean="0"/>
              <a:t>    </a:t>
            </a:r>
            <a:endParaRPr lang="mr-IN" altLang="zh-CN" dirty="0"/>
          </a:p>
          <a:p>
            <a:pPr marL="0" indent="0">
              <a:buNone/>
            </a:pPr>
            <a:r>
              <a:rPr lang="zh-CN" altLang="en-US" dirty="0"/>
              <a:t>    </a:t>
            </a:r>
            <a:r>
              <a:rPr lang="en-US" altLang="zh-CN" dirty="0"/>
              <a:t>// </a:t>
            </a:r>
            <a:r>
              <a:rPr lang="zh-CN" altLang="en-US" dirty="0"/>
              <a:t>数组的长度为</a:t>
            </a:r>
            <a:r>
              <a:rPr lang="en-US" altLang="zh-CN" dirty="0"/>
              <a:t>5</a:t>
            </a:r>
            <a:r>
              <a:rPr lang="zh-CN" altLang="en-US" dirty="0"/>
              <a:t>，数组里面的存储的值的类型为</a:t>
            </a:r>
            <a:r>
              <a:rPr lang="en-US" altLang="zh-CN" dirty="0" err="1"/>
              <a:t>uint</a:t>
            </a:r>
            <a:r>
              <a:rPr lang="zh-CN" altLang="en-US" dirty="0"/>
              <a:t>类型</a:t>
            </a:r>
          </a:p>
          <a:p>
            <a:pPr marL="0" indent="0">
              <a:buNone/>
            </a:pPr>
            <a:r>
              <a:rPr lang="mr-IN" altLang="zh-CN" dirty="0"/>
              <a:t>    uint [5] T = [1,2,3,4,5];</a:t>
            </a:r>
          </a:p>
          <a:p>
            <a:pPr marL="0" indent="0">
              <a:buNone/>
            </a:pPr>
            <a:r>
              <a:rPr lang="mr-IN" altLang="zh-CN" dirty="0" smtClean="0"/>
              <a:t>}</a:t>
            </a:r>
            <a:endParaRPr lang="en-US" altLang="zh-CN" dirty="0" smtClean="0"/>
          </a:p>
          <a:p>
            <a:pPr marL="0" indent="0">
              <a:buNone/>
            </a:pPr>
            <a:r>
              <a:rPr lang="zh-CN" altLang="en-US" dirty="0"/>
              <a:t>通过</a:t>
            </a:r>
            <a:r>
              <a:rPr lang="en-US" altLang="zh-CN" dirty="0"/>
              <a:t>length</a:t>
            </a:r>
            <a:r>
              <a:rPr lang="zh-CN" altLang="en-US" dirty="0"/>
              <a:t>方法获取数组长度遍历数组求总和</a:t>
            </a:r>
          </a:p>
          <a:p>
            <a:pPr marL="0" indent="0">
              <a:buNone/>
            </a:pPr>
            <a:endParaRPr kumimoji="1" lang="zh-CN" altLang="en-US" dirty="0"/>
          </a:p>
        </p:txBody>
      </p:sp>
    </p:spTree>
    <p:extLst>
      <p:ext uri="{BB962C8B-B14F-4D97-AF65-F5344CB8AC3E}">
        <p14:creationId xmlns:p14="http://schemas.microsoft.com/office/powerpoint/2010/main" val="3788438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40632"/>
            <a:ext cx="8147051" cy="6390105"/>
          </a:xfrm>
        </p:spPr>
        <p:txBody>
          <a:bodyPr>
            <a:normAutofit fontScale="85000" lnSpcReduction="20000"/>
          </a:bodyPr>
          <a:lstStyle/>
          <a:p>
            <a:pPr marL="0" indent="0">
              <a:buNone/>
            </a:pPr>
            <a:r>
              <a:rPr lang="en-US" altLang="zh-CN" dirty="0"/>
              <a:t>pragma solidity ^0.4.4</a:t>
            </a:r>
            <a:r>
              <a:rPr lang="en-US" altLang="zh-CN" dirty="0" smtClean="0"/>
              <a:t>;</a:t>
            </a:r>
            <a:endParaRPr lang="en-US" altLang="zh-CN" dirty="0"/>
          </a:p>
          <a:p>
            <a:pPr marL="0" indent="0">
              <a:buNone/>
            </a:pPr>
            <a:r>
              <a:rPr lang="en-US" altLang="zh-CN" dirty="0"/>
              <a:t>contract C </a:t>
            </a:r>
            <a:r>
              <a:rPr lang="en-US" altLang="zh-CN" dirty="0" smtClean="0"/>
              <a:t>{</a:t>
            </a:r>
            <a:r>
              <a:rPr lang="mr-IN" altLang="zh-CN" dirty="0" smtClean="0"/>
              <a:t>    </a:t>
            </a:r>
            <a:endParaRPr lang="mr-IN" altLang="zh-CN" dirty="0"/>
          </a:p>
          <a:p>
            <a:pPr marL="0" indent="0">
              <a:buNone/>
            </a:pPr>
            <a:r>
              <a:rPr lang="zh-CN" altLang="en-US" dirty="0"/>
              <a:t>    </a:t>
            </a:r>
            <a:r>
              <a:rPr lang="en-US" altLang="zh-CN" dirty="0"/>
              <a:t>// </a:t>
            </a:r>
            <a:r>
              <a:rPr lang="zh-CN" altLang="en-US" dirty="0"/>
              <a:t>数组的长度为</a:t>
            </a:r>
            <a:r>
              <a:rPr lang="en-US" altLang="zh-CN" dirty="0"/>
              <a:t>5</a:t>
            </a:r>
            <a:r>
              <a:rPr lang="zh-CN" altLang="en-US" dirty="0"/>
              <a:t>，数组里面的存储的值的类型为</a:t>
            </a:r>
            <a:r>
              <a:rPr lang="en-US" altLang="zh-CN" dirty="0" err="1"/>
              <a:t>uint</a:t>
            </a:r>
            <a:r>
              <a:rPr lang="zh-CN" altLang="en-US" dirty="0"/>
              <a:t>类型</a:t>
            </a:r>
          </a:p>
          <a:p>
            <a:pPr marL="0" indent="0">
              <a:buNone/>
            </a:pPr>
            <a:r>
              <a:rPr lang="mr-IN" altLang="zh-CN" dirty="0"/>
              <a:t>    uint [5] T = [1,2,3,4,5]</a:t>
            </a:r>
            <a:r>
              <a:rPr lang="mr-IN" altLang="zh-CN" dirty="0" smtClean="0"/>
              <a:t>;    </a:t>
            </a:r>
            <a:endParaRPr lang="mr-IN" altLang="zh-CN" dirty="0"/>
          </a:p>
          <a:p>
            <a:pPr marL="0" indent="0">
              <a:buNone/>
            </a:pPr>
            <a:r>
              <a:rPr lang="zh-CN" altLang="en-US" dirty="0"/>
              <a:t>    </a:t>
            </a:r>
            <a:r>
              <a:rPr lang="en-US" altLang="zh-CN" dirty="0"/>
              <a:t>// </a:t>
            </a:r>
            <a:r>
              <a:rPr lang="zh-CN" altLang="en-US" dirty="0"/>
              <a:t>通过</a:t>
            </a:r>
            <a:r>
              <a:rPr lang="en-US" altLang="zh-CN" dirty="0"/>
              <a:t>for</a:t>
            </a:r>
            <a:r>
              <a:rPr lang="zh-CN" altLang="en-US" dirty="0"/>
              <a:t>循环计算数组内部的值的总和</a:t>
            </a:r>
          </a:p>
          <a:p>
            <a:pPr marL="0" indent="0">
              <a:buNone/>
            </a:pPr>
            <a:r>
              <a:rPr lang="en-US" altLang="zh-CN" dirty="0"/>
              <a:t>    function numbers() constant public returns (</a:t>
            </a:r>
            <a:r>
              <a:rPr lang="en-US" altLang="zh-CN" dirty="0" err="1"/>
              <a:t>uint</a:t>
            </a:r>
            <a:r>
              <a:rPr lang="en-US" altLang="zh-CN" dirty="0"/>
              <a:t>) {</a:t>
            </a:r>
          </a:p>
          <a:p>
            <a:pPr marL="0" indent="0">
              <a:buNone/>
            </a:pPr>
            <a:r>
              <a:rPr lang="mr-IN" altLang="zh-CN" dirty="0"/>
              <a:t>        uint num = 0;</a:t>
            </a:r>
          </a:p>
          <a:p>
            <a:pPr marL="0" indent="0">
              <a:buNone/>
            </a:pPr>
            <a:r>
              <a:rPr lang="mr-IN" altLang="zh-CN" dirty="0"/>
              <a:t>        for(uint i = 0; i &lt; T.length; i++) {</a:t>
            </a:r>
          </a:p>
          <a:p>
            <a:pPr marL="0" indent="0">
              <a:buNone/>
            </a:pPr>
            <a:r>
              <a:rPr lang="mr-IN" altLang="zh-CN" dirty="0"/>
              <a:t>            num = num + T[i];</a:t>
            </a:r>
          </a:p>
          <a:p>
            <a:pPr marL="0" indent="0">
              <a:buNone/>
            </a:pPr>
            <a:r>
              <a:rPr lang="mr-IN" altLang="zh-CN" dirty="0"/>
              <a:t>        </a:t>
            </a:r>
            <a:r>
              <a:rPr lang="mr-IN" altLang="zh-CN" dirty="0" smtClean="0"/>
              <a:t>}</a:t>
            </a:r>
            <a:endParaRPr lang="en-US" altLang="zh-CN" dirty="0" smtClean="0"/>
          </a:p>
          <a:p>
            <a:pPr marL="0" indent="0">
              <a:buNone/>
            </a:pPr>
            <a:r>
              <a:rPr lang="mr-IN" altLang="zh-CN" dirty="0" smtClean="0"/>
              <a:t>        </a:t>
            </a:r>
            <a:r>
              <a:rPr lang="mr-IN" altLang="zh-CN" dirty="0"/>
              <a:t>return num;</a:t>
            </a:r>
          </a:p>
          <a:p>
            <a:pPr marL="0" indent="0">
              <a:buNone/>
            </a:pPr>
            <a:r>
              <a:rPr lang="mr-IN" altLang="zh-CN" dirty="0"/>
              <a:t>    }</a:t>
            </a:r>
          </a:p>
          <a:p>
            <a:pPr marL="0" indent="0">
              <a:buNone/>
            </a:pPr>
            <a:r>
              <a:rPr lang="mr-IN" altLang="zh-CN" dirty="0" smtClean="0"/>
              <a:t>}</a:t>
            </a:r>
            <a:endParaRPr kumimoji="1" lang="zh-CN" altLang="en-US" dirty="0"/>
          </a:p>
        </p:txBody>
      </p:sp>
    </p:spTree>
    <p:extLst>
      <p:ext uri="{BB962C8B-B14F-4D97-AF65-F5344CB8AC3E}">
        <p14:creationId xmlns:p14="http://schemas.microsoft.com/office/powerpoint/2010/main" val="3412308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27263"/>
            <a:ext cx="8147051" cy="6403474"/>
          </a:xfrm>
        </p:spPr>
        <p:txBody>
          <a:bodyPr>
            <a:normAutofit fontScale="85000" lnSpcReduction="10000"/>
          </a:bodyPr>
          <a:lstStyle/>
          <a:p>
            <a:pPr marL="0" indent="0">
              <a:buNone/>
            </a:pPr>
            <a:r>
              <a:rPr lang="zh-CN" altLang="en-US" dirty="0"/>
              <a:t>二维数组 </a:t>
            </a:r>
            <a:r>
              <a:rPr lang="en-US" altLang="zh-CN" dirty="0"/>
              <a:t>- </a:t>
            </a:r>
            <a:r>
              <a:rPr lang="zh-CN" altLang="en-US" dirty="0"/>
              <a:t>数组里面放数组</a:t>
            </a:r>
          </a:p>
          <a:p>
            <a:pPr marL="0" indent="0">
              <a:buNone/>
            </a:pPr>
            <a:r>
              <a:rPr lang="en-US" altLang="zh-CN" dirty="0"/>
              <a:t>pragma solidity ^0.4.4;</a:t>
            </a:r>
          </a:p>
          <a:p>
            <a:pPr marL="0" indent="0">
              <a:buNone/>
            </a:pPr>
            <a:r>
              <a:rPr lang="en-US" altLang="zh-CN" dirty="0" smtClean="0"/>
              <a:t>contract </a:t>
            </a:r>
            <a:r>
              <a:rPr lang="en-US" altLang="zh-CN" dirty="0"/>
              <a:t>C </a:t>
            </a:r>
            <a:r>
              <a:rPr lang="en-US" altLang="zh-CN" dirty="0" smtClean="0"/>
              <a:t>{</a:t>
            </a:r>
            <a:endParaRPr lang="mr-IN" altLang="zh-CN" dirty="0"/>
          </a:p>
          <a:p>
            <a:pPr marL="0" indent="0">
              <a:buNone/>
            </a:pPr>
            <a:r>
              <a:rPr lang="mr-IN" altLang="zh-CN" dirty="0"/>
              <a:t>    uint [2][3] T = [[1,2],[3,4],[5,6]]</a:t>
            </a:r>
            <a:r>
              <a:rPr lang="mr-IN" altLang="zh-CN" dirty="0" smtClean="0"/>
              <a:t>;    </a:t>
            </a:r>
            <a:endParaRPr lang="mr-IN" altLang="zh-CN" dirty="0"/>
          </a:p>
          <a:p>
            <a:pPr marL="0" indent="0">
              <a:buNone/>
            </a:pPr>
            <a:r>
              <a:rPr lang="en-US" altLang="zh-CN" dirty="0"/>
              <a:t>    function </a:t>
            </a:r>
            <a:r>
              <a:rPr lang="en-US" altLang="zh-CN" dirty="0" err="1"/>
              <a:t>T_len</a:t>
            </a:r>
            <a:r>
              <a:rPr lang="en-US" altLang="zh-CN" dirty="0"/>
              <a:t>() constant public returns (</a:t>
            </a:r>
            <a:r>
              <a:rPr lang="en-US" altLang="zh-CN" dirty="0" err="1"/>
              <a:t>uint</a:t>
            </a:r>
            <a:r>
              <a:rPr lang="en-US" altLang="zh-CN" dirty="0"/>
              <a:t>) </a:t>
            </a:r>
            <a:r>
              <a:rPr lang="en-US" altLang="zh-CN" dirty="0" smtClean="0"/>
              <a:t>{</a:t>
            </a:r>
          </a:p>
          <a:p>
            <a:pPr marL="0" indent="0">
              <a:buNone/>
            </a:pPr>
            <a:r>
              <a:rPr lang="mr-IN" altLang="zh-CN" dirty="0" smtClean="0"/>
              <a:t>        </a:t>
            </a:r>
            <a:r>
              <a:rPr lang="mr-IN" altLang="zh-CN" dirty="0"/>
              <a:t>return T.length; // 3</a:t>
            </a:r>
          </a:p>
          <a:p>
            <a:pPr marL="0" indent="0">
              <a:buNone/>
            </a:pPr>
            <a:r>
              <a:rPr lang="mr-IN" altLang="zh-CN" dirty="0"/>
              <a:t>    }</a:t>
            </a:r>
          </a:p>
          <a:p>
            <a:pPr marL="0" indent="0">
              <a:buNone/>
            </a:pPr>
            <a:r>
              <a:rPr lang="mr-IN" altLang="zh-CN" dirty="0" smtClean="0"/>
              <a:t>}</a:t>
            </a:r>
            <a:endParaRPr lang="en-US" altLang="zh-CN" dirty="0" smtClean="0"/>
          </a:p>
          <a:p>
            <a:pPr marL="0" indent="0">
              <a:buNone/>
            </a:pPr>
            <a:r>
              <a:rPr lang="en-US" altLang="zh-CN" dirty="0" err="1"/>
              <a:t>uint</a:t>
            </a:r>
            <a:r>
              <a:rPr lang="en-US" altLang="zh-CN" dirty="0"/>
              <a:t> [2][3] T = [[1,2],[3,4],[5,6]]</a:t>
            </a:r>
            <a:r>
              <a:rPr lang="zh-CN" altLang="en-US" dirty="0"/>
              <a:t>这是一个三行两列的数组，你会发现和</a:t>
            </a:r>
            <a:r>
              <a:rPr lang="en-US" altLang="zh-CN" dirty="0"/>
              <a:t>Java</a:t>
            </a:r>
            <a:r>
              <a:rPr lang="zh-CN" altLang="en-US" dirty="0"/>
              <a:t>、</a:t>
            </a:r>
            <a:r>
              <a:rPr lang="en-US" altLang="zh-CN" dirty="0"/>
              <a:t>C</a:t>
            </a:r>
            <a:r>
              <a:rPr lang="zh-CN" altLang="en-US" dirty="0"/>
              <a:t>语言等的其它语言中二位数组里面的列和行之间的顺序刚好相反。在其它语言中，上面的内容应该是这么存储</a:t>
            </a:r>
            <a:r>
              <a:rPr lang="en-US" altLang="zh-CN" dirty="0" err="1"/>
              <a:t>uint</a:t>
            </a:r>
            <a:r>
              <a:rPr lang="en-US" altLang="zh-CN" dirty="0"/>
              <a:t> [2][3] T = [[1,2,3],[4,5,6]]</a:t>
            </a:r>
            <a:r>
              <a:rPr lang="zh-CN" altLang="en-US" dirty="0"/>
              <a:t>。</a:t>
            </a:r>
          </a:p>
          <a:p>
            <a:pPr marL="0" indent="0">
              <a:buNone/>
            </a:pPr>
            <a:r>
              <a:rPr lang="zh-CN" altLang="en-US" dirty="0"/>
              <a:t>上面的数组</a:t>
            </a:r>
            <a:r>
              <a:rPr lang="en-US" altLang="zh-CN" dirty="0"/>
              <a:t>T</a:t>
            </a:r>
            <a:r>
              <a:rPr lang="zh-CN" altLang="en-US" dirty="0"/>
              <a:t>是</a:t>
            </a:r>
            <a:r>
              <a:rPr lang="en-US" altLang="zh-CN" dirty="0"/>
              <a:t>storage</a:t>
            </a:r>
            <a:r>
              <a:rPr lang="zh-CN" altLang="en-US" dirty="0"/>
              <a:t>类型的数组，对于</a:t>
            </a:r>
            <a:r>
              <a:rPr lang="en-US" altLang="zh-CN" dirty="0"/>
              <a:t>storage</a:t>
            </a:r>
            <a:r>
              <a:rPr lang="zh-CN" altLang="en-US" dirty="0"/>
              <a:t>类型的数组，数组里面可以存放任意类型的值（比如：其它数组，结构体，字典／映射等等）。对于</a:t>
            </a:r>
            <a:r>
              <a:rPr lang="en-US" altLang="zh-CN" dirty="0"/>
              <a:t>memory</a:t>
            </a:r>
            <a:r>
              <a:rPr lang="zh-CN" altLang="en-US" dirty="0"/>
              <a:t>类型的数组，如果它是一个</a:t>
            </a:r>
            <a:r>
              <a:rPr lang="en-US" altLang="zh-CN" dirty="0"/>
              <a:t>public</a:t>
            </a:r>
            <a:r>
              <a:rPr lang="zh-CN" altLang="en-US" dirty="0"/>
              <a:t>类型的函数的参数，那么它里面的内容不能是一个</a:t>
            </a:r>
            <a:r>
              <a:rPr lang="en-US" altLang="zh-CN" dirty="0"/>
              <a:t>mapping(</a:t>
            </a:r>
            <a:r>
              <a:rPr lang="zh-CN" altLang="en-US" dirty="0"/>
              <a:t>映射／字典</a:t>
            </a:r>
            <a:r>
              <a:rPr lang="en-US" altLang="zh-CN" dirty="0"/>
              <a:t>)</a:t>
            </a:r>
            <a:r>
              <a:rPr lang="zh-CN" altLang="en-US" dirty="0"/>
              <a:t>，并且它必须是一个</a:t>
            </a:r>
            <a:r>
              <a:rPr lang="en-US" altLang="zh-CN" dirty="0"/>
              <a:t>ABI</a:t>
            </a:r>
            <a:r>
              <a:rPr lang="zh-CN" altLang="en-US" dirty="0"/>
              <a:t>类型</a:t>
            </a:r>
            <a:endParaRPr kumimoji="1" lang="zh-CN" altLang="en-US" dirty="0"/>
          </a:p>
        </p:txBody>
      </p:sp>
    </p:spTree>
    <p:extLst>
      <p:ext uri="{BB962C8B-B14F-4D97-AF65-F5344CB8AC3E}">
        <p14:creationId xmlns:p14="http://schemas.microsoft.com/office/powerpoint/2010/main" val="992744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00526"/>
            <a:ext cx="8147051" cy="6430211"/>
          </a:xfrm>
        </p:spPr>
        <p:txBody>
          <a:bodyPr>
            <a:normAutofit lnSpcReduction="10000"/>
          </a:bodyPr>
          <a:lstStyle/>
          <a:p>
            <a:pPr marL="0" indent="0">
              <a:buNone/>
            </a:pPr>
            <a:r>
              <a:rPr lang="zh-CN" altLang="en-US" dirty="0"/>
              <a:t>创建 </a:t>
            </a:r>
            <a:r>
              <a:rPr lang="en-US" altLang="zh-CN" dirty="0"/>
              <a:t>Memory Arrays</a:t>
            </a:r>
          </a:p>
          <a:p>
            <a:pPr marL="0" indent="0">
              <a:buNone/>
            </a:pPr>
            <a:r>
              <a:rPr lang="zh-CN" altLang="en-US" dirty="0"/>
              <a:t>创建一个长度为</a:t>
            </a:r>
            <a:r>
              <a:rPr lang="en-US" altLang="zh-CN" dirty="0"/>
              <a:t>length</a:t>
            </a:r>
            <a:r>
              <a:rPr lang="zh-CN" altLang="en-US" dirty="0"/>
              <a:t>的</a:t>
            </a:r>
            <a:r>
              <a:rPr lang="en-US" altLang="zh-CN" dirty="0"/>
              <a:t>memory</a:t>
            </a:r>
            <a:r>
              <a:rPr lang="zh-CN" altLang="en-US" dirty="0"/>
              <a:t>类型的数组可以通过</a:t>
            </a:r>
            <a:r>
              <a:rPr lang="en-US" altLang="zh-CN" dirty="0"/>
              <a:t>new</a:t>
            </a:r>
            <a:r>
              <a:rPr lang="zh-CN" altLang="en-US" dirty="0"/>
              <a:t>关键字来创建。</a:t>
            </a:r>
            <a:r>
              <a:rPr lang="en-US" altLang="zh-CN" dirty="0"/>
              <a:t>memory</a:t>
            </a:r>
            <a:r>
              <a:rPr lang="zh-CN" altLang="en-US" dirty="0"/>
              <a:t>数组一旦创建，它不可通过</a:t>
            </a:r>
            <a:r>
              <a:rPr lang="en-US" altLang="zh-CN" dirty="0"/>
              <a:t>length</a:t>
            </a:r>
            <a:r>
              <a:rPr lang="zh-CN" altLang="en-US" dirty="0"/>
              <a:t>修改其长度。</a:t>
            </a:r>
          </a:p>
          <a:p>
            <a:pPr marL="0" indent="0">
              <a:buNone/>
            </a:pPr>
            <a:r>
              <a:rPr lang="en-US" altLang="zh-CN" dirty="0"/>
              <a:t>pragma solidity ^0.4.4</a:t>
            </a:r>
            <a:r>
              <a:rPr lang="en-US" altLang="zh-CN" dirty="0" smtClean="0"/>
              <a:t>;</a:t>
            </a:r>
            <a:endParaRPr lang="en-US" altLang="zh-CN" dirty="0"/>
          </a:p>
          <a:p>
            <a:pPr marL="0" indent="0">
              <a:buNone/>
            </a:pPr>
            <a:r>
              <a:rPr lang="en-US" altLang="zh-CN" dirty="0"/>
              <a:t>contract C </a:t>
            </a:r>
            <a:r>
              <a:rPr lang="en-US" altLang="zh-CN" dirty="0" smtClean="0"/>
              <a:t>{</a:t>
            </a:r>
            <a:r>
              <a:rPr lang="mr-IN" altLang="zh-CN" dirty="0" smtClean="0"/>
              <a:t>    </a:t>
            </a:r>
            <a:endParaRPr lang="mr-IN" altLang="zh-CN" dirty="0"/>
          </a:p>
          <a:p>
            <a:pPr marL="0" indent="0">
              <a:buNone/>
            </a:pPr>
            <a:r>
              <a:rPr lang="en-US" altLang="zh-CN" dirty="0"/>
              <a:t>    function f(</a:t>
            </a:r>
            <a:r>
              <a:rPr lang="en-US" altLang="zh-CN" dirty="0" err="1"/>
              <a:t>uint</a:t>
            </a:r>
            <a:r>
              <a:rPr lang="en-US" altLang="zh-CN" dirty="0"/>
              <a:t> </a:t>
            </a:r>
            <a:r>
              <a:rPr lang="en-US" altLang="zh-CN" dirty="0" err="1"/>
              <a:t>len</a:t>
            </a:r>
            <a:r>
              <a:rPr lang="en-US" altLang="zh-CN" dirty="0"/>
              <a:t>) {</a:t>
            </a:r>
          </a:p>
          <a:p>
            <a:pPr marL="0" indent="0">
              <a:buNone/>
            </a:pPr>
            <a:r>
              <a:rPr lang="mr-IN" altLang="zh-CN" dirty="0"/>
              <a:t>        uint[] memory a = new uint[](7);</a:t>
            </a:r>
          </a:p>
          <a:p>
            <a:pPr marL="0" indent="0">
              <a:buNone/>
            </a:pPr>
            <a:r>
              <a:rPr lang="en-US" altLang="zh-CN" dirty="0"/>
              <a:t>        bytes memory b = new bytes(</a:t>
            </a:r>
            <a:r>
              <a:rPr lang="en-US" altLang="zh-CN" dirty="0" err="1"/>
              <a:t>len</a:t>
            </a:r>
            <a:r>
              <a:rPr lang="en-US" altLang="zh-CN" dirty="0"/>
              <a:t>);</a:t>
            </a:r>
          </a:p>
          <a:p>
            <a:pPr marL="0" indent="0">
              <a:buNone/>
            </a:pPr>
            <a:r>
              <a:rPr lang="en-US" altLang="zh-CN" dirty="0"/>
              <a:t>        // </a:t>
            </a:r>
            <a:r>
              <a:rPr lang="zh-CN" altLang="en-US" dirty="0"/>
              <a:t>在这段代码中 </a:t>
            </a:r>
            <a:r>
              <a:rPr lang="en-US" altLang="zh-CN" dirty="0" err="1"/>
              <a:t>a.length</a:t>
            </a:r>
            <a:r>
              <a:rPr lang="en-US" altLang="zh-CN" dirty="0"/>
              <a:t> == 7 </a:t>
            </a:r>
            <a:r>
              <a:rPr lang="zh-CN" altLang="en-US" dirty="0"/>
              <a:t>、</a:t>
            </a:r>
            <a:r>
              <a:rPr lang="en-US" altLang="zh-CN" dirty="0" err="1"/>
              <a:t>b.length</a:t>
            </a:r>
            <a:r>
              <a:rPr lang="en-US" altLang="zh-CN" dirty="0"/>
              <a:t> == </a:t>
            </a:r>
            <a:r>
              <a:rPr lang="en-US" altLang="zh-CN" dirty="0" err="1"/>
              <a:t>len</a:t>
            </a:r>
            <a:endParaRPr lang="en-US" altLang="zh-CN" dirty="0"/>
          </a:p>
          <a:p>
            <a:pPr marL="0" indent="0">
              <a:buNone/>
            </a:pPr>
            <a:r>
              <a:rPr lang="mr-IN" altLang="zh-CN" dirty="0"/>
              <a:t>        a[6] = 8</a:t>
            </a:r>
            <a:r>
              <a:rPr lang="mr-IN" altLang="zh-CN" dirty="0" smtClean="0"/>
              <a:t>;</a:t>
            </a:r>
            <a:endParaRPr lang="en-US" altLang="zh-CN" dirty="0" smtClean="0"/>
          </a:p>
          <a:p>
            <a:pPr marL="0" indent="0">
              <a:buNone/>
            </a:pPr>
            <a:r>
              <a:rPr lang="mr-IN" altLang="zh-CN" dirty="0" smtClean="0"/>
              <a:t>    </a:t>
            </a:r>
            <a:r>
              <a:rPr lang="mr-IN" altLang="zh-CN" dirty="0"/>
              <a:t>}</a:t>
            </a:r>
          </a:p>
          <a:p>
            <a:pPr marL="0" indent="0">
              <a:buNone/>
            </a:pPr>
            <a:r>
              <a:rPr lang="mr-IN" altLang="zh-CN" dirty="0"/>
              <a:t>}</a:t>
            </a:r>
            <a:endParaRPr kumimoji="1" lang="zh-CN" altLang="en-US" dirty="0"/>
          </a:p>
        </p:txBody>
      </p:sp>
    </p:spTree>
    <p:extLst>
      <p:ext uri="{BB962C8B-B14F-4D97-AF65-F5344CB8AC3E}">
        <p14:creationId xmlns:p14="http://schemas.microsoft.com/office/powerpoint/2010/main" val="2087198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54000"/>
            <a:ext cx="8147051" cy="6350000"/>
          </a:xfrm>
        </p:spPr>
        <p:txBody>
          <a:bodyPr/>
          <a:lstStyle/>
          <a:p>
            <a:pPr marL="0" indent="0">
              <a:buNone/>
            </a:pPr>
            <a:r>
              <a:rPr lang="zh-CN" altLang="en-US" dirty="0"/>
              <a:t>创建固定大小字节数组／可变大小字节数组</a:t>
            </a:r>
          </a:p>
          <a:p>
            <a:pPr marL="0" indent="0">
              <a:buNone/>
            </a:pPr>
            <a:r>
              <a:rPr lang="zh-CN" altLang="en-US" dirty="0"/>
              <a:t>之前我们的文章中深入讲解了</a:t>
            </a:r>
            <a:r>
              <a:rPr lang="en-US" altLang="zh-CN" dirty="0"/>
              <a:t>bytes0 ~ bytes32</a:t>
            </a:r>
            <a:r>
              <a:rPr lang="zh-CN" altLang="en-US" dirty="0"/>
              <a:t>、</a:t>
            </a:r>
            <a:r>
              <a:rPr lang="en-US" altLang="zh-CN" dirty="0"/>
              <a:t>bytes</a:t>
            </a:r>
            <a:r>
              <a:rPr lang="zh-CN" altLang="en-US" dirty="0"/>
              <a:t>以及</a:t>
            </a:r>
            <a:r>
              <a:rPr lang="en-US" altLang="zh-CN" dirty="0"/>
              <a:t>string</a:t>
            </a:r>
            <a:r>
              <a:rPr lang="zh-CN" altLang="en-US" dirty="0"/>
              <a:t>的使用。</a:t>
            </a:r>
            <a:r>
              <a:rPr lang="en-US" altLang="zh-CN" dirty="0"/>
              <a:t>bytes0 ~ bytes32</a:t>
            </a:r>
            <a:r>
              <a:rPr lang="zh-CN" altLang="en-US" dirty="0"/>
              <a:t>创建的是固定字节大小的字节数组，长度不可变，内容不可修改。而</a:t>
            </a:r>
            <a:r>
              <a:rPr lang="en-US" altLang="zh-CN" dirty="0"/>
              <a:t>string</a:t>
            </a:r>
            <a:r>
              <a:rPr lang="zh-CN" altLang="en-US" dirty="0"/>
              <a:t>是特殊的可变字节数组，它可以转换为</a:t>
            </a:r>
            <a:r>
              <a:rPr lang="en-US" altLang="zh-CN" dirty="0"/>
              <a:t>bytes</a:t>
            </a:r>
            <a:r>
              <a:rPr lang="zh-CN" altLang="en-US" dirty="0"/>
              <a:t>以通过</a:t>
            </a:r>
            <a:r>
              <a:rPr lang="en-US" altLang="zh-CN" dirty="0"/>
              <a:t>length</a:t>
            </a:r>
            <a:r>
              <a:rPr lang="zh-CN" altLang="en-US" dirty="0"/>
              <a:t>获取它的字节长度，亦可通过索引修改相对应的字节内容。</a:t>
            </a:r>
          </a:p>
          <a:p>
            <a:pPr marL="0" indent="0">
              <a:buNone/>
            </a:pPr>
            <a:r>
              <a:rPr lang="zh-CN" altLang="en-US" dirty="0"/>
              <a:t>创建可变字节数组除了可以通过</a:t>
            </a:r>
            <a:r>
              <a:rPr lang="en-US" altLang="zh-CN" dirty="0"/>
              <a:t>bytes b = new bytes(</a:t>
            </a:r>
            <a:r>
              <a:rPr lang="en-US" altLang="zh-CN" dirty="0" err="1"/>
              <a:t>len</a:t>
            </a:r>
            <a:r>
              <a:rPr lang="en-US" altLang="zh-CN" dirty="0"/>
              <a:t>)</a:t>
            </a:r>
            <a:r>
              <a:rPr lang="zh-CN" altLang="en-US" dirty="0"/>
              <a:t>来创建外，我们亦可以通过</a:t>
            </a:r>
            <a:r>
              <a:rPr lang="en-US" altLang="zh-CN" dirty="0"/>
              <a:t>byte[] b</a:t>
            </a:r>
            <a:r>
              <a:rPr lang="zh-CN" altLang="en-US" dirty="0"/>
              <a:t>来进行声明。</a:t>
            </a:r>
          </a:p>
          <a:p>
            <a:pPr marL="0" indent="0">
              <a:buNone/>
            </a:pPr>
            <a:r>
              <a:rPr lang="zh-CN" altLang="en-US" dirty="0"/>
              <a:t>而</a:t>
            </a:r>
            <a:r>
              <a:rPr lang="en-US" altLang="zh-CN" dirty="0"/>
              <a:t>bytes0 ~ bytes32</a:t>
            </a:r>
            <a:r>
              <a:rPr lang="zh-CN" altLang="en-US" dirty="0"/>
              <a:t>我们可以通过</a:t>
            </a:r>
            <a:r>
              <a:rPr lang="en-US" altLang="zh-CN" dirty="0"/>
              <a:t>byte[</a:t>
            </a:r>
            <a:r>
              <a:rPr lang="en-US" altLang="zh-CN" dirty="0" err="1"/>
              <a:t>len</a:t>
            </a:r>
            <a:r>
              <a:rPr lang="en-US" altLang="zh-CN" dirty="0"/>
              <a:t>] b</a:t>
            </a:r>
            <a:r>
              <a:rPr lang="zh-CN" altLang="en-US" dirty="0"/>
              <a:t>来创建，</a:t>
            </a:r>
            <a:r>
              <a:rPr lang="en-US" altLang="zh-CN" dirty="0" err="1"/>
              <a:t>len</a:t>
            </a:r>
            <a:r>
              <a:rPr lang="zh-CN" altLang="en-US" dirty="0"/>
              <a:t> 的范围为</a:t>
            </a:r>
            <a:r>
              <a:rPr lang="en-US" altLang="zh-CN" dirty="0"/>
              <a:t>0 ~ 32</a:t>
            </a:r>
            <a:r>
              <a:rPr lang="zh-CN" altLang="en-US" dirty="0"/>
              <a:t>。不过这两种方式创建的不可变字节数组有一小点区别，</a:t>
            </a:r>
            <a:r>
              <a:rPr lang="en-US" altLang="zh-CN" dirty="0"/>
              <a:t>bytes0 ~ bytes32</a:t>
            </a:r>
            <a:r>
              <a:rPr lang="zh-CN" altLang="en-US" dirty="0"/>
              <a:t>直接声明的不可变字节数组中，</a:t>
            </a:r>
            <a:r>
              <a:rPr lang="zh-CN" altLang="en-US" b="1" dirty="0"/>
              <a:t>长度不可变，内容不可修改</a:t>
            </a:r>
            <a:r>
              <a:rPr lang="zh-CN" altLang="en-US" dirty="0"/>
              <a:t>。而</a:t>
            </a:r>
            <a:r>
              <a:rPr lang="en-US" altLang="zh-CN" dirty="0"/>
              <a:t>byte[</a:t>
            </a:r>
            <a:r>
              <a:rPr lang="en-US" altLang="zh-CN" dirty="0" err="1"/>
              <a:t>len</a:t>
            </a:r>
            <a:r>
              <a:rPr lang="en-US" altLang="zh-CN" dirty="0"/>
              <a:t>] b</a:t>
            </a:r>
            <a:r>
              <a:rPr lang="zh-CN" altLang="en-US" dirty="0"/>
              <a:t>创建的字节数组中，</a:t>
            </a:r>
            <a:r>
              <a:rPr lang="zh-CN" altLang="en-US" b="1" dirty="0"/>
              <a:t>长度不可变，但是内容可修改</a:t>
            </a:r>
            <a:r>
              <a:rPr lang="zh-CN" altLang="en-US" dirty="0"/>
              <a:t>。</a:t>
            </a:r>
          </a:p>
          <a:p>
            <a:pPr marL="0" indent="0">
              <a:buNone/>
            </a:pPr>
            <a:endParaRPr kumimoji="1" lang="zh-CN" altLang="en-US" dirty="0"/>
          </a:p>
        </p:txBody>
      </p:sp>
    </p:spTree>
    <p:extLst>
      <p:ext uri="{BB962C8B-B14F-4D97-AF65-F5344CB8AC3E}">
        <p14:creationId xmlns:p14="http://schemas.microsoft.com/office/powerpoint/2010/main" val="48356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共识算法</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2400" b="1" dirty="0"/>
              <a:t>POW</a:t>
            </a:r>
            <a:r>
              <a:rPr lang="zh-CN" altLang="en-US" sz="2400" b="1" dirty="0"/>
              <a:t>：</a:t>
            </a:r>
            <a:r>
              <a:rPr lang="en-US" altLang="zh-CN" sz="2400" b="1" dirty="0"/>
              <a:t>Proof of Work</a:t>
            </a:r>
            <a:r>
              <a:rPr lang="zh-CN" altLang="en-US" sz="2400" b="1" dirty="0"/>
              <a:t>，</a:t>
            </a:r>
            <a:r>
              <a:rPr lang="zh-CN" altLang="en-US" sz="2400" b="1" dirty="0" smtClean="0"/>
              <a:t>工作量证</a:t>
            </a:r>
            <a:r>
              <a:rPr lang="zh-CN" altLang="en-US" sz="2400" b="1" dirty="0"/>
              <a:t>明。</a:t>
            </a:r>
          </a:p>
          <a:p>
            <a:pPr marL="0" indent="0">
              <a:buNone/>
            </a:pPr>
            <a:r>
              <a:rPr lang="zh-CN" altLang="en-US" sz="2400" dirty="0"/>
              <a:t>比特币在</a:t>
            </a:r>
            <a:r>
              <a:rPr lang="en-US" altLang="zh-CN" sz="2400" dirty="0"/>
              <a:t>Block</a:t>
            </a:r>
            <a:r>
              <a:rPr lang="zh-CN" altLang="en-US" sz="2400" dirty="0"/>
              <a:t>的生成过程中使用了</a:t>
            </a:r>
            <a:r>
              <a:rPr lang="en-US" altLang="zh-CN" sz="2400" dirty="0"/>
              <a:t>POW</a:t>
            </a:r>
            <a:r>
              <a:rPr lang="zh-CN" altLang="en-US" sz="2400" dirty="0"/>
              <a:t>机制，一个符合要求的</a:t>
            </a:r>
            <a:r>
              <a:rPr lang="en-US" altLang="zh-CN" sz="2400" dirty="0"/>
              <a:t>Block Hash</a:t>
            </a:r>
            <a:r>
              <a:rPr lang="zh-CN" altLang="en-US" sz="2400" dirty="0"/>
              <a:t>由</a:t>
            </a:r>
            <a:r>
              <a:rPr lang="en-US" altLang="zh-CN" sz="2400" dirty="0"/>
              <a:t>N</a:t>
            </a:r>
            <a:r>
              <a:rPr lang="zh-CN" altLang="en-US" sz="2400" dirty="0"/>
              <a:t>个前导零构成，零的个数取决于网络的难度值。要得到合理的</a:t>
            </a:r>
            <a:r>
              <a:rPr lang="en-US" altLang="zh-CN" sz="2400" dirty="0"/>
              <a:t>Block Hash</a:t>
            </a:r>
            <a:r>
              <a:rPr lang="zh-CN" altLang="en-US" sz="2400" dirty="0"/>
              <a:t>需要经过大量尝试计算，计算时间取决于机器的哈希运算速度。当某个节点提供出一个合理的</a:t>
            </a:r>
            <a:r>
              <a:rPr lang="en-US" altLang="zh-CN" sz="2400" dirty="0"/>
              <a:t>Block Hash</a:t>
            </a:r>
            <a:r>
              <a:rPr lang="zh-CN" altLang="en-US" sz="2400" dirty="0"/>
              <a:t>值，说明该节点确实经过了大量的尝试计算，当然，并不能得出计算次数的绝对值，因为寻找合理</a:t>
            </a:r>
            <a:r>
              <a:rPr lang="en-US" altLang="zh-CN" sz="2400" dirty="0"/>
              <a:t>hash</a:t>
            </a:r>
            <a:r>
              <a:rPr lang="zh-CN" altLang="en-US" sz="2400" dirty="0"/>
              <a:t>是一个概率事件。当节点拥有占全网</a:t>
            </a:r>
            <a:r>
              <a:rPr lang="en-US" altLang="zh-CN" sz="2400" dirty="0"/>
              <a:t>n%</a:t>
            </a:r>
            <a:r>
              <a:rPr lang="zh-CN" altLang="en-US" sz="2400" dirty="0"/>
              <a:t>的算力时，该节点即有</a:t>
            </a:r>
            <a:r>
              <a:rPr lang="en-US" altLang="zh-CN" sz="2400" dirty="0"/>
              <a:t>n/100</a:t>
            </a:r>
            <a:r>
              <a:rPr lang="zh-CN" altLang="en-US" sz="2400" dirty="0"/>
              <a:t>的概率找到</a:t>
            </a:r>
            <a:r>
              <a:rPr lang="en-US" altLang="zh-CN" sz="2400" dirty="0"/>
              <a:t>Block Hash</a:t>
            </a:r>
            <a:r>
              <a:rPr lang="zh-CN" altLang="en-US" sz="2400" dirty="0"/>
              <a:t>。</a:t>
            </a:r>
          </a:p>
          <a:p>
            <a:pPr marL="0" indent="0">
              <a:buNone/>
            </a:pPr>
            <a:endParaRPr kumimoji="1" lang="zh-CN" altLang="en-US" sz="2400" dirty="0"/>
          </a:p>
        </p:txBody>
      </p:sp>
    </p:spTree>
    <p:extLst>
      <p:ext uri="{BB962C8B-B14F-4D97-AF65-F5344CB8AC3E}">
        <p14:creationId xmlns:p14="http://schemas.microsoft.com/office/powerpoint/2010/main" val="836058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54000"/>
            <a:ext cx="8147051" cy="6403474"/>
          </a:xfrm>
        </p:spPr>
        <p:txBody>
          <a:bodyPr>
            <a:normAutofit fontScale="40000" lnSpcReduction="20000"/>
          </a:bodyPr>
          <a:lstStyle/>
          <a:p>
            <a:pPr marL="0" indent="0">
              <a:buNone/>
            </a:pPr>
            <a:r>
              <a:rPr lang="en-US" altLang="zh-CN" dirty="0"/>
              <a:t>pragma solidity ^0.4.4</a:t>
            </a:r>
            <a:r>
              <a:rPr lang="en-US" altLang="zh-CN" dirty="0" smtClean="0"/>
              <a:t>;</a:t>
            </a:r>
            <a:endParaRPr lang="en-US" altLang="zh-CN" dirty="0"/>
          </a:p>
          <a:p>
            <a:pPr marL="0" indent="0">
              <a:buNone/>
            </a:pPr>
            <a:r>
              <a:rPr lang="en-US" altLang="zh-CN" dirty="0"/>
              <a:t>contract C </a:t>
            </a:r>
            <a:r>
              <a:rPr lang="en-US" altLang="zh-CN" dirty="0" smtClean="0"/>
              <a:t>{</a:t>
            </a:r>
            <a:r>
              <a:rPr lang="mr-IN" altLang="zh-CN" dirty="0" smtClean="0"/>
              <a:t>    </a:t>
            </a:r>
            <a:endParaRPr lang="mr-IN" altLang="zh-CN" dirty="0"/>
          </a:p>
          <a:p>
            <a:pPr marL="0" indent="0">
              <a:buNone/>
            </a:pPr>
            <a:r>
              <a:rPr lang="mr-IN" altLang="zh-CN" dirty="0"/>
              <a:t>    bytes9 a = 0x6c697975656368756e;</a:t>
            </a:r>
          </a:p>
          <a:p>
            <a:pPr marL="0" indent="0">
              <a:buNone/>
            </a:pPr>
            <a:r>
              <a:rPr lang="mr-IN" altLang="zh-CN" dirty="0"/>
              <a:t>    byte[9] aa = [byte(0x6c),0x69,0x79,0x75,0x65,0x63,0x68,0x75,0x6e]</a:t>
            </a:r>
            <a:r>
              <a:rPr lang="mr-IN" altLang="zh-CN" dirty="0" smtClean="0"/>
              <a:t>;    </a:t>
            </a:r>
            <a:endParaRPr lang="mr-IN" altLang="zh-CN" dirty="0"/>
          </a:p>
          <a:p>
            <a:pPr marL="0" indent="0">
              <a:buNone/>
            </a:pPr>
            <a:r>
              <a:rPr lang="en-US" altLang="zh-CN" dirty="0"/>
              <a:t>    byte[] cc = new byte[](10)</a:t>
            </a:r>
            <a:r>
              <a:rPr lang="en-US" altLang="zh-CN" dirty="0" smtClean="0"/>
              <a:t>;</a:t>
            </a:r>
            <a:r>
              <a:rPr lang="mr-IN" altLang="zh-CN" dirty="0" smtClean="0"/>
              <a:t>    </a:t>
            </a:r>
            <a:endParaRPr lang="mr-IN" altLang="zh-CN" dirty="0"/>
          </a:p>
          <a:p>
            <a:pPr marL="0" indent="0">
              <a:buNone/>
            </a:pPr>
            <a:r>
              <a:rPr lang="en-US" altLang="zh-CN" dirty="0"/>
              <a:t>    function setAIndex0Byte() public {</a:t>
            </a:r>
          </a:p>
          <a:p>
            <a:pPr marL="0" indent="0">
              <a:buNone/>
            </a:pPr>
            <a:r>
              <a:rPr lang="mr-IN" altLang="zh-CN" dirty="0"/>
              <a:t>        // </a:t>
            </a:r>
            <a:r>
              <a:rPr lang="zh-CN" altLang="mr-IN" dirty="0"/>
              <a:t>错误，不可修改</a:t>
            </a:r>
            <a:endParaRPr lang="mr-IN" altLang="zh-CN" dirty="0"/>
          </a:p>
          <a:p>
            <a:pPr marL="0" indent="0">
              <a:buNone/>
            </a:pPr>
            <a:r>
              <a:rPr lang="mr-IN" altLang="zh-CN" dirty="0"/>
              <a:t>        a[0] = 0x89;</a:t>
            </a:r>
          </a:p>
          <a:p>
            <a:pPr marL="0" indent="0">
              <a:buNone/>
            </a:pPr>
            <a:r>
              <a:rPr lang="mr-IN" altLang="zh-CN" dirty="0"/>
              <a:t>    </a:t>
            </a:r>
            <a:r>
              <a:rPr lang="mr-IN" altLang="zh-CN" dirty="0" smtClean="0"/>
              <a:t>}    </a:t>
            </a:r>
            <a:endParaRPr lang="mr-IN" altLang="zh-CN" dirty="0"/>
          </a:p>
          <a:p>
            <a:pPr marL="0" indent="0">
              <a:buNone/>
            </a:pPr>
            <a:r>
              <a:rPr lang="en-US" altLang="zh-CN" dirty="0"/>
              <a:t>    function setAAIndex0Byte() public </a:t>
            </a:r>
            <a:r>
              <a:rPr lang="en-US" altLang="zh-CN" dirty="0" smtClean="0"/>
              <a:t>{</a:t>
            </a:r>
            <a:r>
              <a:rPr lang="mr-IN" altLang="zh-CN" dirty="0" smtClean="0"/>
              <a:t>        </a:t>
            </a:r>
            <a:endParaRPr lang="mr-IN" altLang="zh-CN" dirty="0"/>
          </a:p>
          <a:p>
            <a:pPr marL="0" indent="0">
              <a:buNone/>
            </a:pPr>
            <a:r>
              <a:rPr lang="mr-IN" altLang="zh-CN" dirty="0"/>
              <a:t>        aa[0] = 0x89;</a:t>
            </a:r>
          </a:p>
          <a:p>
            <a:pPr marL="0" indent="0">
              <a:buNone/>
            </a:pPr>
            <a:r>
              <a:rPr lang="mr-IN" altLang="zh-CN" dirty="0"/>
              <a:t>    </a:t>
            </a:r>
            <a:r>
              <a:rPr lang="mr-IN" altLang="zh-CN" dirty="0" smtClean="0"/>
              <a:t>}    </a:t>
            </a:r>
            <a:endParaRPr lang="mr-IN" altLang="zh-CN" dirty="0"/>
          </a:p>
          <a:p>
            <a:pPr marL="0" indent="0">
              <a:buNone/>
            </a:pPr>
            <a:r>
              <a:rPr lang="en-US" altLang="zh-CN" dirty="0"/>
              <a:t>    function </a:t>
            </a:r>
            <a:r>
              <a:rPr lang="en-US" altLang="zh-CN" dirty="0" err="1"/>
              <a:t>setCC</a:t>
            </a:r>
            <a:r>
              <a:rPr lang="en-US" altLang="zh-CN" dirty="0"/>
              <a:t>() public </a:t>
            </a:r>
            <a:r>
              <a:rPr lang="en-US" altLang="zh-CN" dirty="0" smtClean="0"/>
              <a:t>{</a:t>
            </a:r>
            <a:r>
              <a:rPr lang="mr-IN" altLang="zh-CN" dirty="0" smtClean="0"/>
              <a:t>        </a:t>
            </a:r>
            <a:endParaRPr lang="mr-IN" altLang="zh-CN" dirty="0"/>
          </a:p>
          <a:p>
            <a:pPr marL="0" indent="0">
              <a:buNone/>
            </a:pPr>
            <a:r>
              <a:rPr lang="mr-IN" altLang="zh-CN" dirty="0"/>
              <a:t>        for(uint i = 0; i &lt; a.length; i++) </a:t>
            </a:r>
            <a:r>
              <a:rPr lang="mr-IN" altLang="zh-CN" dirty="0" smtClean="0"/>
              <a:t>{            </a:t>
            </a:r>
            <a:endParaRPr lang="mr-IN" altLang="zh-CN" dirty="0"/>
          </a:p>
          <a:p>
            <a:pPr marL="0" indent="0">
              <a:buNone/>
            </a:pPr>
            <a:r>
              <a:rPr lang="mr-IN" altLang="zh-CN" dirty="0"/>
              <a:t>            cc.push(a[i]);</a:t>
            </a:r>
          </a:p>
          <a:p>
            <a:pPr marL="0" indent="0">
              <a:buNone/>
            </a:pPr>
            <a:r>
              <a:rPr lang="mr-IN" altLang="zh-CN" dirty="0"/>
              <a:t>        }</a:t>
            </a:r>
          </a:p>
          <a:p>
            <a:pPr marL="0" indent="0">
              <a:buNone/>
            </a:pPr>
            <a:r>
              <a:rPr lang="mr-IN" altLang="zh-CN" dirty="0"/>
              <a:t>    </a:t>
            </a:r>
            <a:r>
              <a:rPr lang="mr-IN" altLang="zh-CN" dirty="0" smtClean="0"/>
              <a:t>}       </a:t>
            </a:r>
            <a:endParaRPr lang="mr-IN" altLang="zh-CN" dirty="0"/>
          </a:p>
          <a:p>
            <a:pPr marL="0" indent="0">
              <a:buNone/>
            </a:pPr>
            <a:r>
              <a:rPr lang="mr-IN" altLang="zh-CN" dirty="0"/>
              <a:t>}</a:t>
            </a:r>
            <a:endParaRPr kumimoji="1" lang="zh-CN" altLang="en-US" dirty="0"/>
          </a:p>
        </p:txBody>
      </p:sp>
    </p:spTree>
    <p:extLst>
      <p:ext uri="{BB962C8B-B14F-4D97-AF65-F5344CB8AC3E}">
        <p14:creationId xmlns:p14="http://schemas.microsoft.com/office/powerpoint/2010/main" val="1715866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494632"/>
            <a:ext cx="8147051" cy="5631531"/>
          </a:xfrm>
        </p:spPr>
        <p:txBody>
          <a:bodyPr/>
          <a:lstStyle/>
          <a:p>
            <a:pPr marL="0" indent="0">
              <a:buNone/>
            </a:pPr>
            <a:r>
              <a:rPr lang="zh-CN" altLang="en-US" dirty="0"/>
              <a:t>总结</a:t>
            </a:r>
          </a:p>
          <a:p>
            <a:pPr marL="0" indent="0">
              <a:buNone/>
            </a:pPr>
            <a:r>
              <a:rPr lang="zh-CN" altLang="en-US" dirty="0"/>
              <a:t>本篇文章系统讲解了可变与不可变数组的创建、以及二位数组与其它语言中二位数组的区别，同时讲解了如何创建</a:t>
            </a:r>
            <a:r>
              <a:rPr lang="en-US" altLang="zh-CN" dirty="0"/>
              <a:t>memory</a:t>
            </a:r>
            <a:r>
              <a:rPr lang="zh-CN" altLang="en-US" dirty="0"/>
              <a:t>类型的数组以及对</a:t>
            </a:r>
            <a:r>
              <a:rPr lang="en-US" altLang="zh-CN" dirty="0"/>
              <a:t>bytes0 </a:t>
            </a:r>
            <a:r>
              <a:rPr lang="zh-CN" altLang="en-US" dirty="0"/>
              <a:t>～ </a:t>
            </a:r>
            <a:r>
              <a:rPr lang="en-US" altLang="zh-CN" dirty="0"/>
              <a:t>bytes32</a:t>
            </a:r>
            <a:r>
              <a:rPr lang="zh-CN" altLang="en-US" dirty="0"/>
              <a:t>、</a:t>
            </a:r>
            <a:r>
              <a:rPr lang="en-US" altLang="zh-CN" dirty="0"/>
              <a:t>bytes</a:t>
            </a:r>
            <a:r>
              <a:rPr lang="zh-CN" altLang="en-US" dirty="0"/>
              <a:t>与</a:t>
            </a:r>
            <a:r>
              <a:rPr lang="en-US" altLang="zh-CN" dirty="0"/>
              <a:t>byte[]</a:t>
            </a:r>
            <a:r>
              <a:rPr lang="zh-CN" altLang="en-US" dirty="0"/>
              <a:t>对比分析。</a:t>
            </a:r>
            <a:endParaRPr kumimoji="1" lang="zh-CN" altLang="en-US" dirty="0"/>
          </a:p>
        </p:txBody>
      </p:sp>
    </p:spTree>
    <p:extLst>
      <p:ext uri="{BB962C8B-B14F-4D97-AF65-F5344CB8AC3E}">
        <p14:creationId xmlns:p14="http://schemas.microsoft.com/office/powerpoint/2010/main" val="3824780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枚举</a:t>
            </a:r>
            <a:r>
              <a:rPr lang="en-US" altLang="zh-CN" dirty="0"/>
              <a:t>(</a:t>
            </a:r>
            <a:r>
              <a:rPr lang="en-US" altLang="zh-CN" dirty="0" err="1"/>
              <a:t>Enums</a:t>
            </a:r>
            <a:r>
              <a:rPr lang="en-US" altLang="zh-CN" dirty="0"/>
              <a:t>)</a:t>
            </a:r>
            <a:r>
              <a:rPr lang="zh-CN" altLang="zh-CN" dirty="0"/>
              <a:t> </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t>下面的代码是我对官方案例作了简单的修改而成。</a:t>
            </a:r>
            <a:r>
              <a:rPr lang="en-US" altLang="zh-CN" dirty="0" err="1"/>
              <a:t>ActionChoices</a:t>
            </a:r>
            <a:r>
              <a:rPr lang="zh-CN" altLang="en-US" dirty="0"/>
              <a:t>就是一个自定义的整型，当枚举数不够多时，它默认的类型为</a:t>
            </a:r>
            <a:r>
              <a:rPr lang="en-US" altLang="zh-CN" dirty="0"/>
              <a:t>uint8</a:t>
            </a:r>
            <a:r>
              <a:rPr lang="zh-CN" altLang="en-US" dirty="0"/>
              <a:t>，当枚举数足够多时，它会自动变成</a:t>
            </a:r>
            <a:r>
              <a:rPr lang="en-US" altLang="zh-CN" dirty="0"/>
              <a:t>uint16</a:t>
            </a:r>
            <a:r>
              <a:rPr lang="zh-CN" altLang="en-US" dirty="0"/>
              <a:t>，下面的</a:t>
            </a:r>
            <a:r>
              <a:rPr lang="en-US" altLang="zh-CN" dirty="0" err="1"/>
              <a:t>GoLeft</a:t>
            </a:r>
            <a:r>
              <a:rPr lang="en-US" altLang="zh-CN" dirty="0"/>
              <a:t> == 0,GoRight == 1, </a:t>
            </a:r>
            <a:r>
              <a:rPr lang="en-US" altLang="zh-CN" dirty="0" err="1"/>
              <a:t>GoStraight</a:t>
            </a:r>
            <a:r>
              <a:rPr lang="en-US" altLang="zh-CN" dirty="0"/>
              <a:t> == 2, </a:t>
            </a:r>
            <a:r>
              <a:rPr lang="en-US" altLang="zh-CN" dirty="0" err="1"/>
              <a:t>SitStill</a:t>
            </a:r>
            <a:r>
              <a:rPr lang="en-US" altLang="zh-CN" dirty="0"/>
              <a:t> == 3</a:t>
            </a:r>
            <a:r>
              <a:rPr lang="zh-CN" altLang="en-US" dirty="0"/>
              <a:t>。在</a:t>
            </a:r>
            <a:r>
              <a:rPr lang="en-US" altLang="zh-CN" dirty="0" err="1"/>
              <a:t>setGoStraight</a:t>
            </a:r>
            <a:r>
              <a:rPr lang="zh-CN" altLang="en-US" dirty="0"/>
              <a:t>方法中，我们传入的参数的值可以是</a:t>
            </a:r>
            <a:r>
              <a:rPr lang="en-US" altLang="zh-CN" dirty="0"/>
              <a:t>0 - 3</a:t>
            </a:r>
            <a:r>
              <a:rPr lang="zh-CN" altLang="en-US" dirty="0"/>
              <a:t>当传入的值超出这个范围时，就会中断报错。</a:t>
            </a:r>
            <a:endParaRPr kumimoji="1" lang="zh-CN" altLang="en-US" dirty="0"/>
          </a:p>
        </p:txBody>
      </p:sp>
    </p:spTree>
    <p:extLst>
      <p:ext uri="{BB962C8B-B14F-4D97-AF65-F5344CB8AC3E}">
        <p14:creationId xmlns:p14="http://schemas.microsoft.com/office/powerpoint/2010/main" val="1093177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0"/>
            <a:ext cx="8147051" cy="6857999"/>
          </a:xfrm>
        </p:spPr>
        <p:txBody>
          <a:bodyPr>
            <a:normAutofit fontScale="77500" lnSpcReduction="20000"/>
          </a:bodyPr>
          <a:lstStyle/>
          <a:p>
            <a:pPr marL="0" indent="0">
              <a:buNone/>
            </a:pPr>
            <a:r>
              <a:rPr lang="en-US" altLang="zh-CN" dirty="0"/>
              <a:t>pragma solidity ^0.4.4</a:t>
            </a:r>
            <a:r>
              <a:rPr lang="en-US" altLang="zh-CN" dirty="0" smtClean="0"/>
              <a:t>;</a:t>
            </a:r>
            <a:endParaRPr lang="en-US" altLang="zh-CN" dirty="0"/>
          </a:p>
          <a:p>
            <a:pPr marL="0" indent="0">
              <a:buNone/>
            </a:pPr>
            <a:r>
              <a:rPr lang="en-US" altLang="zh-CN" dirty="0"/>
              <a:t>contract test {</a:t>
            </a:r>
          </a:p>
          <a:p>
            <a:pPr marL="0" indent="0">
              <a:buNone/>
            </a:pPr>
            <a:r>
              <a:rPr lang="en-US" altLang="zh-CN" dirty="0"/>
              <a:t>    </a:t>
            </a:r>
            <a:r>
              <a:rPr lang="en-US" altLang="zh-CN" dirty="0" err="1"/>
              <a:t>enum</a:t>
            </a:r>
            <a:r>
              <a:rPr lang="en-US" altLang="zh-CN" dirty="0"/>
              <a:t> </a:t>
            </a:r>
            <a:r>
              <a:rPr lang="en-US" altLang="zh-CN" dirty="0" err="1"/>
              <a:t>ActionChoices</a:t>
            </a:r>
            <a:r>
              <a:rPr lang="en-US" altLang="zh-CN" dirty="0"/>
              <a:t> { </a:t>
            </a:r>
            <a:r>
              <a:rPr lang="en-US" altLang="zh-CN" dirty="0" err="1"/>
              <a:t>GoLeft</a:t>
            </a:r>
            <a:r>
              <a:rPr lang="en-US" altLang="zh-CN" dirty="0"/>
              <a:t>, </a:t>
            </a:r>
            <a:r>
              <a:rPr lang="en-US" altLang="zh-CN" dirty="0" err="1"/>
              <a:t>GoRight</a:t>
            </a:r>
            <a:r>
              <a:rPr lang="en-US" altLang="zh-CN" dirty="0"/>
              <a:t>, </a:t>
            </a:r>
            <a:r>
              <a:rPr lang="en-US" altLang="zh-CN" dirty="0" err="1"/>
              <a:t>GoStraight</a:t>
            </a:r>
            <a:r>
              <a:rPr lang="en-US" altLang="zh-CN" dirty="0"/>
              <a:t>, </a:t>
            </a:r>
            <a:r>
              <a:rPr lang="en-US" altLang="zh-CN" dirty="0" err="1"/>
              <a:t>SitStill</a:t>
            </a:r>
            <a:r>
              <a:rPr lang="en-US" altLang="zh-CN" dirty="0"/>
              <a:t> }</a:t>
            </a:r>
          </a:p>
          <a:p>
            <a:pPr marL="0" indent="0">
              <a:buNone/>
            </a:pPr>
            <a:r>
              <a:rPr lang="en-US" altLang="zh-CN" dirty="0"/>
              <a:t>    </a:t>
            </a:r>
            <a:r>
              <a:rPr lang="en-US" altLang="zh-CN" dirty="0" err="1"/>
              <a:t>ActionChoices</a:t>
            </a:r>
            <a:r>
              <a:rPr lang="en-US" altLang="zh-CN" dirty="0"/>
              <a:t> _choice;</a:t>
            </a:r>
          </a:p>
          <a:p>
            <a:pPr marL="0" indent="0">
              <a:buNone/>
            </a:pPr>
            <a:r>
              <a:rPr lang="en-US" altLang="zh-CN" dirty="0"/>
              <a:t>    </a:t>
            </a:r>
            <a:r>
              <a:rPr lang="en-US" altLang="zh-CN" dirty="0" err="1"/>
              <a:t>ActionChoices</a:t>
            </a:r>
            <a:r>
              <a:rPr lang="en-US" altLang="zh-CN" dirty="0"/>
              <a:t> constant </a:t>
            </a:r>
            <a:r>
              <a:rPr lang="en-US" altLang="zh-CN" dirty="0" err="1"/>
              <a:t>defaultChoice</a:t>
            </a:r>
            <a:r>
              <a:rPr lang="en-US" altLang="zh-CN" dirty="0"/>
              <a:t> = </a:t>
            </a:r>
            <a:r>
              <a:rPr lang="en-US" altLang="zh-CN" dirty="0" err="1"/>
              <a:t>ActionChoices.GoStraight</a:t>
            </a:r>
            <a:r>
              <a:rPr lang="en-US" altLang="zh-CN" dirty="0" smtClean="0"/>
              <a:t>;</a:t>
            </a:r>
            <a:endParaRPr lang="en-US" altLang="zh-CN" dirty="0"/>
          </a:p>
          <a:p>
            <a:pPr marL="0" indent="0">
              <a:buNone/>
            </a:pPr>
            <a:r>
              <a:rPr lang="en-US" altLang="zh-CN" dirty="0"/>
              <a:t>    function </a:t>
            </a:r>
            <a:r>
              <a:rPr lang="en-US" altLang="zh-CN" dirty="0" err="1"/>
              <a:t>setGoStraight</a:t>
            </a:r>
            <a:r>
              <a:rPr lang="en-US" altLang="zh-CN" dirty="0"/>
              <a:t>(</a:t>
            </a:r>
            <a:r>
              <a:rPr lang="en-US" altLang="zh-CN" dirty="0" err="1"/>
              <a:t>ActionChoices</a:t>
            </a:r>
            <a:r>
              <a:rPr lang="en-US" altLang="zh-CN" dirty="0"/>
              <a:t> choice) public {</a:t>
            </a:r>
          </a:p>
          <a:p>
            <a:pPr marL="0" indent="0">
              <a:buNone/>
            </a:pPr>
            <a:r>
              <a:rPr lang="en-US" altLang="zh-CN" dirty="0"/>
              <a:t>        _choice = choice;</a:t>
            </a:r>
          </a:p>
          <a:p>
            <a:pPr marL="0" indent="0">
              <a:buNone/>
            </a:pPr>
            <a:r>
              <a:rPr lang="mr-IN" altLang="zh-CN" dirty="0"/>
              <a:t>    </a:t>
            </a:r>
            <a:r>
              <a:rPr lang="mr-IN" altLang="zh-CN" dirty="0" smtClean="0"/>
              <a:t>}</a:t>
            </a:r>
            <a:endParaRPr lang="mr-IN" altLang="zh-CN" dirty="0"/>
          </a:p>
          <a:p>
            <a:pPr marL="0" indent="0">
              <a:buNone/>
            </a:pPr>
            <a:r>
              <a:rPr lang="en-US" altLang="zh-CN" dirty="0"/>
              <a:t>    function </a:t>
            </a:r>
            <a:r>
              <a:rPr lang="en-US" altLang="zh-CN" dirty="0" err="1"/>
              <a:t>getChoice</a:t>
            </a:r>
            <a:r>
              <a:rPr lang="en-US" altLang="zh-CN" dirty="0"/>
              <a:t>() constant public returns (</a:t>
            </a:r>
            <a:r>
              <a:rPr lang="en-US" altLang="zh-CN" dirty="0" err="1"/>
              <a:t>ActionChoices</a:t>
            </a:r>
            <a:r>
              <a:rPr lang="en-US" altLang="zh-CN" dirty="0"/>
              <a:t>) {</a:t>
            </a:r>
          </a:p>
          <a:p>
            <a:pPr marL="0" indent="0">
              <a:buNone/>
            </a:pPr>
            <a:r>
              <a:rPr lang="mr-IN" altLang="zh-CN" dirty="0"/>
              <a:t>        return _choice;</a:t>
            </a:r>
          </a:p>
          <a:p>
            <a:pPr marL="0" indent="0">
              <a:buNone/>
            </a:pPr>
            <a:r>
              <a:rPr lang="mr-IN" altLang="zh-CN" dirty="0"/>
              <a:t>    </a:t>
            </a:r>
            <a:r>
              <a:rPr lang="mr-IN" altLang="zh-CN" dirty="0" smtClean="0"/>
              <a:t>}</a:t>
            </a:r>
            <a:endParaRPr lang="mr-IN" altLang="zh-CN" dirty="0"/>
          </a:p>
          <a:p>
            <a:pPr marL="0" indent="0">
              <a:buNone/>
            </a:pPr>
            <a:r>
              <a:rPr lang="en-US" altLang="zh-CN" dirty="0"/>
              <a:t>    function </a:t>
            </a:r>
            <a:r>
              <a:rPr lang="en-US" altLang="zh-CN" dirty="0" err="1"/>
              <a:t>getDefaultChoice</a:t>
            </a:r>
            <a:r>
              <a:rPr lang="en-US" altLang="zh-CN" dirty="0"/>
              <a:t>() pure public returns (</a:t>
            </a:r>
            <a:r>
              <a:rPr lang="en-US" altLang="zh-CN" dirty="0" err="1"/>
              <a:t>uint</a:t>
            </a:r>
            <a:r>
              <a:rPr lang="en-US" altLang="zh-CN" dirty="0"/>
              <a:t>) {</a:t>
            </a:r>
          </a:p>
          <a:p>
            <a:pPr marL="0" indent="0">
              <a:buNone/>
            </a:pPr>
            <a:r>
              <a:rPr lang="en-US" altLang="zh-CN" dirty="0"/>
              <a:t>        return </a:t>
            </a:r>
            <a:r>
              <a:rPr lang="en-US" altLang="zh-CN" dirty="0" err="1"/>
              <a:t>uint</a:t>
            </a:r>
            <a:r>
              <a:rPr lang="en-US" altLang="zh-CN" dirty="0"/>
              <a:t>(</a:t>
            </a:r>
            <a:r>
              <a:rPr lang="en-US" altLang="zh-CN" dirty="0" err="1"/>
              <a:t>defaultChoice</a:t>
            </a:r>
            <a:r>
              <a:rPr lang="en-US" altLang="zh-CN" dirty="0"/>
              <a:t>);</a:t>
            </a:r>
          </a:p>
          <a:p>
            <a:pPr marL="0" indent="0">
              <a:buNone/>
            </a:pPr>
            <a:r>
              <a:rPr lang="mr-IN" altLang="zh-CN" dirty="0"/>
              <a:t>    }</a:t>
            </a:r>
          </a:p>
          <a:p>
            <a:pPr marL="0" indent="0">
              <a:buNone/>
            </a:pPr>
            <a:r>
              <a:rPr lang="mr-IN" altLang="zh-CN" dirty="0"/>
              <a:t>}</a:t>
            </a:r>
            <a:endParaRPr kumimoji="1" lang="zh-CN" altLang="en-US" dirty="0"/>
          </a:p>
        </p:txBody>
      </p:sp>
    </p:spTree>
    <p:extLst>
      <p:ext uri="{BB962C8B-B14F-4D97-AF65-F5344CB8AC3E}">
        <p14:creationId xmlns:p14="http://schemas.microsoft.com/office/powerpoint/2010/main" val="2897899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结构体</a:t>
            </a:r>
            <a:r>
              <a:rPr lang="en-US" altLang="zh-CN" dirty="0"/>
              <a:t>(</a:t>
            </a:r>
            <a:r>
              <a:rPr lang="en-US" altLang="zh-CN" dirty="0" err="1"/>
              <a:t>Structs</a:t>
            </a:r>
            <a:r>
              <a:rPr lang="en-US" altLang="zh-CN" dirty="0"/>
              <a:t>)</a:t>
            </a:r>
            <a:r>
              <a:rPr lang="zh-CN" altLang="zh-CN" dirty="0"/>
              <a:t> </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自定义结构体</a:t>
            </a:r>
          </a:p>
          <a:p>
            <a:pPr marL="0" indent="0">
              <a:buNone/>
            </a:pPr>
            <a:r>
              <a:rPr lang="en-US" altLang="zh-CN" dirty="0"/>
              <a:t>pragma solidity ^0.4.4</a:t>
            </a:r>
            <a:r>
              <a:rPr lang="en-US" altLang="zh-CN" dirty="0" smtClean="0"/>
              <a:t>;</a:t>
            </a:r>
            <a:endParaRPr lang="en-US" altLang="zh-CN" dirty="0"/>
          </a:p>
          <a:p>
            <a:pPr marL="0" indent="0">
              <a:buNone/>
            </a:pPr>
            <a:r>
              <a:rPr lang="en-US" altLang="zh-CN" dirty="0"/>
              <a:t>contract Students </a:t>
            </a:r>
            <a:r>
              <a:rPr lang="en-US" altLang="zh-CN" dirty="0" smtClean="0"/>
              <a:t>{</a:t>
            </a:r>
            <a:r>
              <a:rPr lang="mr-IN" altLang="zh-CN" dirty="0" smtClean="0"/>
              <a:t>    </a:t>
            </a:r>
            <a:endParaRPr lang="mr-IN" altLang="zh-CN" dirty="0"/>
          </a:p>
          <a:p>
            <a:pPr marL="0" indent="0">
              <a:buNone/>
            </a:pPr>
            <a:r>
              <a:rPr lang="en-US" altLang="zh-CN" dirty="0"/>
              <a:t>    </a:t>
            </a:r>
            <a:r>
              <a:rPr lang="en-US" altLang="zh-CN" dirty="0" err="1"/>
              <a:t>struct</a:t>
            </a:r>
            <a:r>
              <a:rPr lang="en-US" altLang="zh-CN" dirty="0"/>
              <a:t> Person {</a:t>
            </a:r>
          </a:p>
          <a:p>
            <a:pPr marL="0" indent="0">
              <a:buNone/>
            </a:pPr>
            <a:r>
              <a:rPr lang="mr-IN" altLang="zh-CN" dirty="0"/>
              <a:t>        uint age;</a:t>
            </a:r>
          </a:p>
          <a:p>
            <a:pPr marL="0" indent="0">
              <a:buNone/>
            </a:pPr>
            <a:r>
              <a:rPr lang="mr-IN" altLang="zh-CN" dirty="0"/>
              <a:t>        uint stuID;</a:t>
            </a:r>
          </a:p>
          <a:p>
            <a:pPr marL="0" indent="0">
              <a:buNone/>
            </a:pPr>
            <a:r>
              <a:rPr lang="mr-IN" altLang="zh-CN" dirty="0"/>
              <a:t>        string name;</a:t>
            </a:r>
          </a:p>
          <a:p>
            <a:pPr marL="0" indent="0">
              <a:buNone/>
            </a:pPr>
            <a:r>
              <a:rPr lang="mr-IN" altLang="zh-CN" dirty="0"/>
              <a:t>    </a:t>
            </a:r>
            <a:r>
              <a:rPr lang="mr-IN" altLang="zh-CN" dirty="0" smtClean="0"/>
              <a:t>}</a:t>
            </a:r>
            <a:endParaRPr lang="mr-IN" altLang="zh-CN" dirty="0"/>
          </a:p>
          <a:p>
            <a:pPr marL="0" indent="0">
              <a:buNone/>
            </a:pPr>
            <a:r>
              <a:rPr lang="mr-IN" altLang="zh-CN" dirty="0"/>
              <a:t>}</a:t>
            </a:r>
            <a:endParaRPr kumimoji="1" lang="zh-CN" altLang="en-US" dirty="0"/>
          </a:p>
        </p:txBody>
      </p:sp>
    </p:spTree>
    <p:extLst>
      <p:ext uri="{BB962C8B-B14F-4D97-AF65-F5344CB8AC3E}">
        <p14:creationId xmlns:p14="http://schemas.microsoft.com/office/powerpoint/2010/main" val="1021684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67368"/>
            <a:ext cx="8147051" cy="6470316"/>
          </a:xfrm>
        </p:spPr>
        <p:txBody>
          <a:bodyPr>
            <a:normAutofit fontScale="85000" lnSpcReduction="20000"/>
          </a:bodyPr>
          <a:lstStyle/>
          <a:p>
            <a:pPr marL="0" indent="0">
              <a:buNone/>
            </a:pPr>
            <a:r>
              <a:rPr lang="en-US" altLang="zh-CN" dirty="0"/>
              <a:t>Person</a:t>
            </a:r>
            <a:r>
              <a:rPr lang="zh-CN" altLang="en-US" dirty="0"/>
              <a:t>就是我们自定义的一个新的结构体类型，结构体里面可以存放任意类型的值。</a:t>
            </a:r>
          </a:p>
          <a:p>
            <a:pPr marL="0" indent="0">
              <a:buNone/>
            </a:pPr>
            <a:r>
              <a:rPr lang="zh-CN" altLang="en-US" dirty="0"/>
              <a:t>初始化一个结构体</a:t>
            </a:r>
          </a:p>
          <a:p>
            <a:pPr marL="0" indent="0">
              <a:buNone/>
            </a:pPr>
            <a:r>
              <a:rPr lang="zh-CN" altLang="en-US" b="1" dirty="0"/>
              <a:t>初始化一个</a:t>
            </a:r>
            <a:r>
              <a:rPr lang="en-US" altLang="zh-CN" b="1" dirty="0"/>
              <a:t>storage</a:t>
            </a:r>
            <a:r>
              <a:rPr lang="zh-CN" altLang="en-US" b="1" dirty="0"/>
              <a:t>类型的状态变量。</a:t>
            </a:r>
            <a:endParaRPr lang="zh-CN" altLang="en-US" dirty="0"/>
          </a:p>
          <a:p>
            <a:pPr marL="0" indent="0">
              <a:buNone/>
            </a:pPr>
            <a:r>
              <a:rPr lang="zh-CN" altLang="en-US" dirty="0" smtClean="0"/>
              <a:t>方法一</a:t>
            </a:r>
            <a:endParaRPr lang="en-US" altLang="zh-CN" dirty="0" smtClean="0"/>
          </a:p>
          <a:p>
            <a:pPr marL="0" indent="0">
              <a:buNone/>
            </a:pPr>
            <a:r>
              <a:rPr lang="en-US" altLang="zh-CN" dirty="0"/>
              <a:t>pragma solidity ^0.4.4</a:t>
            </a:r>
            <a:r>
              <a:rPr lang="en-US" altLang="zh-CN" dirty="0" smtClean="0"/>
              <a:t>;</a:t>
            </a:r>
            <a:endParaRPr lang="en-US" altLang="zh-CN" dirty="0"/>
          </a:p>
          <a:p>
            <a:pPr marL="0" indent="0">
              <a:buNone/>
            </a:pPr>
            <a:r>
              <a:rPr lang="en-US" altLang="zh-CN" dirty="0"/>
              <a:t>contract Students </a:t>
            </a:r>
            <a:r>
              <a:rPr lang="en-US" altLang="zh-CN" dirty="0" smtClean="0"/>
              <a:t>{</a:t>
            </a:r>
            <a:r>
              <a:rPr lang="mr-IN" altLang="zh-CN" dirty="0" smtClean="0"/>
              <a:t>    </a:t>
            </a:r>
            <a:endParaRPr lang="mr-IN" altLang="zh-CN" dirty="0"/>
          </a:p>
          <a:p>
            <a:pPr marL="0" indent="0">
              <a:buNone/>
            </a:pPr>
            <a:r>
              <a:rPr lang="en-US" altLang="zh-CN" dirty="0"/>
              <a:t>    </a:t>
            </a:r>
            <a:r>
              <a:rPr lang="en-US" altLang="zh-CN" dirty="0" err="1"/>
              <a:t>struct</a:t>
            </a:r>
            <a:r>
              <a:rPr lang="en-US" altLang="zh-CN" dirty="0"/>
              <a:t> Person {</a:t>
            </a:r>
          </a:p>
          <a:p>
            <a:pPr marL="0" indent="0">
              <a:buNone/>
            </a:pPr>
            <a:r>
              <a:rPr lang="mr-IN" altLang="zh-CN" dirty="0"/>
              <a:t>        uint age;</a:t>
            </a:r>
          </a:p>
          <a:p>
            <a:pPr marL="0" indent="0">
              <a:buNone/>
            </a:pPr>
            <a:r>
              <a:rPr lang="mr-IN" altLang="zh-CN" dirty="0"/>
              <a:t>        uint stuID;</a:t>
            </a:r>
          </a:p>
          <a:p>
            <a:pPr marL="0" indent="0">
              <a:buNone/>
            </a:pPr>
            <a:r>
              <a:rPr lang="mr-IN" altLang="zh-CN" dirty="0"/>
              <a:t>        string name;</a:t>
            </a:r>
          </a:p>
          <a:p>
            <a:pPr marL="0" indent="0">
              <a:buNone/>
            </a:pPr>
            <a:r>
              <a:rPr lang="mr-IN" altLang="zh-CN" dirty="0"/>
              <a:t>    </a:t>
            </a:r>
            <a:r>
              <a:rPr lang="mr-IN" altLang="zh-CN" dirty="0" smtClean="0"/>
              <a:t>}</a:t>
            </a:r>
            <a:endParaRPr lang="mr-IN" altLang="zh-CN" dirty="0"/>
          </a:p>
          <a:p>
            <a:pPr marL="0" indent="0">
              <a:buNone/>
            </a:pPr>
            <a:r>
              <a:rPr lang="en-US" altLang="zh-CN" dirty="0"/>
              <a:t>    Person _person = Person(18,101,"liyuechun");</a:t>
            </a:r>
          </a:p>
          <a:p>
            <a:pPr marL="0" indent="0">
              <a:buNone/>
            </a:pPr>
            <a:r>
              <a:rPr lang="en-US" altLang="zh-CN" dirty="0" smtClean="0"/>
              <a:t>}</a:t>
            </a:r>
            <a:endParaRPr kumimoji="1" lang="zh-CN" altLang="en-US" dirty="0"/>
          </a:p>
        </p:txBody>
      </p:sp>
    </p:spTree>
    <p:extLst>
      <p:ext uri="{BB962C8B-B14F-4D97-AF65-F5344CB8AC3E}">
        <p14:creationId xmlns:p14="http://schemas.microsoft.com/office/powerpoint/2010/main" val="2057048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160420"/>
            <a:ext cx="8147051" cy="6577263"/>
          </a:xfrm>
        </p:spPr>
        <p:txBody>
          <a:bodyPr>
            <a:normAutofit/>
          </a:bodyPr>
          <a:lstStyle/>
          <a:p>
            <a:pPr marL="0" indent="0">
              <a:buNone/>
            </a:pPr>
            <a:r>
              <a:rPr lang="zh-CN" altLang="en-US" dirty="0"/>
              <a:t>方法二</a:t>
            </a:r>
          </a:p>
          <a:p>
            <a:pPr marL="0" indent="0">
              <a:buNone/>
            </a:pPr>
            <a:r>
              <a:rPr lang="en-US" altLang="zh-CN" dirty="0"/>
              <a:t>pragma solidity ^0.4.4</a:t>
            </a:r>
            <a:r>
              <a:rPr lang="en-US" altLang="zh-CN" dirty="0" smtClean="0"/>
              <a:t>;</a:t>
            </a:r>
            <a:endParaRPr lang="en-US" altLang="zh-CN" dirty="0"/>
          </a:p>
          <a:p>
            <a:pPr marL="0" indent="0">
              <a:buNone/>
            </a:pPr>
            <a:r>
              <a:rPr lang="en-US" altLang="zh-CN" dirty="0"/>
              <a:t>contract Students </a:t>
            </a:r>
            <a:r>
              <a:rPr lang="en-US" altLang="zh-CN" dirty="0" smtClean="0"/>
              <a:t>{</a:t>
            </a:r>
            <a:r>
              <a:rPr lang="mr-IN" altLang="zh-CN" dirty="0" smtClean="0"/>
              <a:t>    </a:t>
            </a:r>
            <a:endParaRPr lang="mr-IN" altLang="zh-CN" dirty="0"/>
          </a:p>
          <a:p>
            <a:pPr marL="0" indent="0">
              <a:buNone/>
            </a:pPr>
            <a:r>
              <a:rPr lang="en-US" altLang="zh-CN" dirty="0"/>
              <a:t>    </a:t>
            </a:r>
            <a:r>
              <a:rPr lang="en-US" altLang="zh-CN" dirty="0" err="1"/>
              <a:t>struct</a:t>
            </a:r>
            <a:r>
              <a:rPr lang="en-US" altLang="zh-CN" dirty="0"/>
              <a:t> Person {</a:t>
            </a:r>
          </a:p>
          <a:p>
            <a:pPr marL="0" indent="0">
              <a:buNone/>
            </a:pPr>
            <a:r>
              <a:rPr lang="mr-IN" altLang="zh-CN" dirty="0"/>
              <a:t>        uint age;</a:t>
            </a:r>
          </a:p>
          <a:p>
            <a:pPr marL="0" indent="0">
              <a:buNone/>
            </a:pPr>
            <a:r>
              <a:rPr lang="mr-IN" altLang="zh-CN" dirty="0"/>
              <a:t>        uint stuID;</a:t>
            </a:r>
          </a:p>
          <a:p>
            <a:pPr marL="0" indent="0">
              <a:buNone/>
            </a:pPr>
            <a:r>
              <a:rPr lang="mr-IN" altLang="zh-CN" dirty="0"/>
              <a:t>        string name;</a:t>
            </a:r>
          </a:p>
          <a:p>
            <a:pPr marL="0" indent="0">
              <a:buNone/>
            </a:pPr>
            <a:r>
              <a:rPr lang="mr-IN" altLang="zh-CN" dirty="0"/>
              <a:t>    </a:t>
            </a:r>
            <a:r>
              <a:rPr lang="mr-IN" altLang="zh-CN" dirty="0" smtClean="0"/>
              <a:t>}</a:t>
            </a:r>
            <a:endParaRPr lang="mr-IN" altLang="zh-CN" dirty="0"/>
          </a:p>
          <a:p>
            <a:pPr marL="0" indent="0">
              <a:buNone/>
            </a:pPr>
            <a:r>
              <a:rPr lang="en-US" altLang="zh-CN" dirty="0"/>
              <a:t>    Person _person = Person({age:18,stuID:101,name:"liyuechun"})</a:t>
            </a:r>
            <a:r>
              <a:rPr lang="en-US" altLang="zh-CN" dirty="0" smtClean="0"/>
              <a:t>;</a:t>
            </a:r>
            <a:endParaRPr lang="en-US" altLang="zh-CN" dirty="0"/>
          </a:p>
          <a:p>
            <a:pPr marL="0" indent="0">
              <a:buNone/>
            </a:pPr>
            <a:r>
              <a:rPr lang="en-US" altLang="zh-CN" dirty="0"/>
              <a:t>}</a:t>
            </a:r>
            <a:endParaRPr kumimoji="1" lang="zh-CN" altLang="en-US" dirty="0"/>
          </a:p>
        </p:txBody>
      </p:sp>
    </p:spTree>
    <p:extLst>
      <p:ext uri="{BB962C8B-B14F-4D97-AF65-F5344CB8AC3E}">
        <p14:creationId xmlns:p14="http://schemas.microsoft.com/office/powerpoint/2010/main" val="3680898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40632"/>
            <a:ext cx="8147051" cy="6336631"/>
          </a:xfrm>
        </p:spPr>
        <p:txBody>
          <a:bodyPr>
            <a:normAutofit fontScale="92500" lnSpcReduction="20000"/>
          </a:bodyPr>
          <a:lstStyle/>
          <a:p>
            <a:pPr marL="0" indent="0">
              <a:buNone/>
            </a:pPr>
            <a:r>
              <a:rPr lang="zh-CN" altLang="en-US" b="1" dirty="0"/>
              <a:t>初始化一个</a:t>
            </a:r>
            <a:r>
              <a:rPr lang="en-US" altLang="zh-CN" b="1" dirty="0"/>
              <a:t>memory</a:t>
            </a:r>
            <a:r>
              <a:rPr lang="zh-CN" altLang="en-US" b="1" dirty="0"/>
              <a:t>类型的变量。</a:t>
            </a:r>
            <a:endParaRPr lang="zh-CN" altLang="en-US" dirty="0"/>
          </a:p>
          <a:p>
            <a:pPr marL="0" indent="0">
              <a:buNone/>
            </a:pPr>
            <a:r>
              <a:rPr lang="en-US" altLang="zh-CN" dirty="0"/>
              <a:t>pragma solidity ^0.4.4</a:t>
            </a:r>
            <a:r>
              <a:rPr lang="en-US" altLang="zh-CN" dirty="0" smtClean="0"/>
              <a:t>;</a:t>
            </a:r>
            <a:endParaRPr lang="en-US" altLang="zh-CN" dirty="0"/>
          </a:p>
          <a:p>
            <a:pPr marL="0" indent="0">
              <a:buNone/>
            </a:pPr>
            <a:r>
              <a:rPr lang="en-US" altLang="zh-CN" dirty="0"/>
              <a:t>contract Students </a:t>
            </a:r>
            <a:r>
              <a:rPr lang="en-US" altLang="zh-CN" dirty="0" smtClean="0"/>
              <a:t>{</a:t>
            </a:r>
            <a:r>
              <a:rPr lang="mr-IN" altLang="zh-CN" dirty="0" smtClean="0"/>
              <a:t>    </a:t>
            </a:r>
            <a:endParaRPr lang="mr-IN" altLang="zh-CN" dirty="0"/>
          </a:p>
          <a:p>
            <a:pPr marL="0" indent="0">
              <a:buNone/>
            </a:pPr>
            <a:r>
              <a:rPr lang="en-US" altLang="zh-CN" dirty="0"/>
              <a:t>    </a:t>
            </a:r>
            <a:r>
              <a:rPr lang="en-US" altLang="zh-CN" dirty="0" err="1"/>
              <a:t>struct</a:t>
            </a:r>
            <a:r>
              <a:rPr lang="en-US" altLang="zh-CN" dirty="0"/>
              <a:t> Person {</a:t>
            </a:r>
          </a:p>
          <a:p>
            <a:pPr marL="0" indent="0">
              <a:buNone/>
            </a:pPr>
            <a:r>
              <a:rPr lang="mr-IN" altLang="zh-CN" dirty="0"/>
              <a:t>        uint age;</a:t>
            </a:r>
          </a:p>
          <a:p>
            <a:pPr marL="0" indent="0">
              <a:buNone/>
            </a:pPr>
            <a:r>
              <a:rPr lang="mr-IN" altLang="zh-CN" dirty="0"/>
              <a:t>        uint stuID;</a:t>
            </a:r>
          </a:p>
          <a:p>
            <a:pPr marL="0" indent="0">
              <a:buNone/>
            </a:pPr>
            <a:r>
              <a:rPr lang="mr-IN" altLang="zh-CN" dirty="0"/>
              <a:t>        string name;</a:t>
            </a:r>
          </a:p>
          <a:p>
            <a:pPr marL="0" indent="0">
              <a:buNone/>
            </a:pPr>
            <a:r>
              <a:rPr lang="mr-IN" altLang="zh-CN" dirty="0"/>
              <a:t>    </a:t>
            </a:r>
            <a:r>
              <a:rPr lang="mr-IN" altLang="zh-CN" dirty="0" smtClean="0"/>
              <a:t>}    </a:t>
            </a:r>
            <a:endParaRPr lang="mr-IN" altLang="zh-CN" dirty="0"/>
          </a:p>
          <a:p>
            <a:pPr marL="0" indent="0">
              <a:buNone/>
            </a:pPr>
            <a:r>
              <a:rPr lang="en-US" altLang="zh-CN" dirty="0"/>
              <a:t>    function </a:t>
            </a:r>
            <a:r>
              <a:rPr lang="en-US" altLang="zh-CN" dirty="0" err="1"/>
              <a:t>personInit</a:t>
            </a:r>
            <a:r>
              <a:rPr lang="en-US" altLang="zh-CN" dirty="0"/>
              <a:t>() </a:t>
            </a:r>
            <a:r>
              <a:rPr lang="en-US" altLang="zh-CN" dirty="0" smtClean="0"/>
              <a:t>{</a:t>
            </a:r>
            <a:r>
              <a:rPr lang="mr-IN" altLang="zh-CN" dirty="0" smtClean="0"/>
              <a:t>        </a:t>
            </a:r>
            <a:endParaRPr lang="mr-IN" altLang="zh-CN" dirty="0"/>
          </a:p>
          <a:p>
            <a:pPr marL="0" indent="0">
              <a:buNone/>
            </a:pPr>
            <a:r>
              <a:rPr lang="en-US" altLang="zh-CN" dirty="0"/>
              <a:t>        Person memory person = Person({age:18,stuID:101,name:"liyuechun"});</a:t>
            </a:r>
          </a:p>
          <a:p>
            <a:pPr marL="0" indent="0">
              <a:buNone/>
            </a:pPr>
            <a:r>
              <a:rPr lang="mr-IN" altLang="zh-CN" dirty="0" smtClean="0"/>
              <a:t>    </a:t>
            </a:r>
            <a:r>
              <a:rPr lang="mr-IN" altLang="zh-CN" dirty="0"/>
              <a:t>}</a:t>
            </a:r>
          </a:p>
          <a:p>
            <a:pPr marL="0" indent="0">
              <a:buNone/>
            </a:pPr>
            <a:r>
              <a:rPr lang="mr-IN" altLang="zh-CN" dirty="0" smtClean="0"/>
              <a:t>}</a:t>
            </a:r>
            <a:endParaRPr kumimoji="1" lang="zh-CN" altLang="en-US" dirty="0"/>
          </a:p>
        </p:txBody>
      </p:sp>
    </p:spTree>
    <p:extLst>
      <p:ext uri="{BB962C8B-B14F-4D97-AF65-F5344CB8AC3E}">
        <p14:creationId xmlns:p14="http://schemas.microsoft.com/office/powerpoint/2010/main" val="3848053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solidity</a:t>
            </a:r>
            <a:r>
              <a:rPr lang="zh-CN" altLang="zh-CN" dirty="0"/>
              <a:t>数据类型</a:t>
            </a:r>
            <a:r>
              <a:rPr lang="en-US" altLang="zh-CN" dirty="0"/>
              <a:t>-</a:t>
            </a:r>
            <a:r>
              <a:rPr lang="zh-CN" altLang="zh-CN" dirty="0"/>
              <a:t>字典</a:t>
            </a:r>
            <a:r>
              <a:rPr lang="en-US" altLang="zh-CN" dirty="0"/>
              <a:t>/</a:t>
            </a:r>
            <a:r>
              <a:rPr lang="zh-CN" altLang="zh-CN" dirty="0"/>
              <a:t>映射</a:t>
            </a:r>
            <a:r>
              <a:rPr lang="en-US" altLang="zh-CN" dirty="0"/>
              <a:t>(Mappings)</a:t>
            </a:r>
            <a:r>
              <a:rPr lang="zh-CN" altLang="zh-CN" dirty="0"/>
              <a:t> </a:t>
            </a:r>
            <a:endParaRPr kumimoji="1" lang="zh-CN" altLang="en-US" dirty="0"/>
          </a:p>
        </p:txBody>
      </p:sp>
      <p:sp>
        <p:nvSpPr>
          <p:cNvPr id="3" name="内容占位符 2"/>
          <p:cNvSpPr>
            <a:spLocks noGrp="1"/>
          </p:cNvSpPr>
          <p:nvPr>
            <p:ph idx="1"/>
          </p:nvPr>
        </p:nvSpPr>
        <p:spPr>
          <a:xfrm>
            <a:off x="498475" y="1761564"/>
            <a:ext cx="8147051" cy="4962751"/>
          </a:xfrm>
        </p:spPr>
        <p:txBody>
          <a:bodyPr>
            <a:normAutofit lnSpcReduction="10000"/>
          </a:bodyPr>
          <a:lstStyle/>
          <a:p>
            <a:pPr marL="0" indent="0">
              <a:buNone/>
            </a:pPr>
            <a:r>
              <a:rPr lang="zh-CN" altLang="en-US" dirty="0"/>
              <a:t>语法</a:t>
            </a:r>
          </a:p>
          <a:p>
            <a:pPr marL="0" indent="0">
              <a:buNone/>
            </a:pPr>
            <a:r>
              <a:rPr lang="en-US" altLang="zh-CN" dirty="0"/>
              <a:t>mapping(_</a:t>
            </a:r>
            <a:r>
              <a:rPr lang="en-US" altLang="zh-CN" dirty="0" err="1"/>
              <a:t>KeyType</a:t>
            </a:r>
            <a:r>
              <a:rPr lang="en-US" altLang="zh-CN" dirty="0"/>
              <a:t> =&gt; _</a:t>
            </a:r>
            <a:r>
              <a:rPr lang="en-US" altLang="zh-CN" dirty="0" err="1"/>
              <a:t>ValueType</a:t>
            </a:r>
            <a:r>
              <a:rPr lang="en-US" altLang="zh-CN" dirty="0" smtClean="0"/>
              <a:t>)</a:t>
            </a:r>
          </a:p>
          <a:p>
            <a:pPr marL="0" indent="0">
              <a:buNone/>
            </a:pPr>
            <a:r>
              <a:rPr lang="zh-CN" altLang="en-US" dirty="0"/>
              <a:t>字典／映射其实就是一个一对一键值存储关系。</a:t>
            </a:r>
          </a:p>
          <a:p>
            <a:pPr marL="0" indent="0">
              <a:buNone/>
            </a:pPr>
            <a:r>
              <a:rPr lang="zh-CN" altLang="en-US" b="1" dirty="0"/>
              <a:t>举个例子：</a:t>
            </a:r>
            <a:endParaRPr lang="zh-CN" altLang="en-US" dirty="0"/>
          </a:p>
          <a:p>
            <a:pPr marL="0" indent="0">
              <a:buNone/>
            </a:pPr>
            <a:r>
              <a:rPr lang="en-US" altLang="zh-CN" b="1" dirty="0"/>
              <a:t>{age: 28, height: 172, name: </a:t>
            </a:r>
            <a:r>
              <a:rPr lang="en-US" altLang="zh-CN" b="1" dirty="0" err="1"/>
              <a:t>liyuechun</a:t>
            </a:r>
            <a:r>
              <a:rPr lang="en-US" altLang="zh-CN" b="1" dirty="0"/>
              <a:t>, </a:t>
            </a:r>
            <a:r>
              <a:rPr lang="en-US" altLang="zh-CN" b="1" dirty="0" err="1"/>
              <a:t>wx</a:t>
            </a:r>
            <a:r>
              <a:rPr lang="en-US" altLang="zh-CN" b="1" dirty="0"/>
              <a:t>: liyc1215}</a:t>
            </a:r>
            <a:endParaRPr lang="en-US" altLang="zh-CN" dirty="0"/>
          </a:p>
          <a:p>
            <a:pPr marL="0" indent="0">
              <a:buNone/>
            </a:pPr>
            <a:r>
              <a:rPr lang="zh-CN" altLang="en-US" dirty="0"/>
              <a:t>这就是一个映射，满足</a:t>
            </a:r>
            <a:r>
              <a:rPr lang="en-US" altLang="zh-CN" dirty="0"/>
              <a:t>_</a:t>
            </a:r>
            <a:r>
              <a:rPr lang="en-US" altLang="zh-CN" dirty="0" err="1"/>
              <a:t>KeyType</a:t>
            </a:r>
            <a:r>
              <a:rPr lang="en-US" altLang="zh-CN" dirty="0"/>
              <a:t> =&gt; _</a:t>
            </a:r>
            <a:r>
              <a:rPr lang="en-US" altLang="zh-CN" dirty="0" err="1"/>
              <a:t>ValueType</a:t>
            </a:r>
            <a:r>
              <a:rPr lang="zh-CN" altLang="en-US" dirty="0"/>
              <a:t>之间的映射关系，</a:t>
            </a:r>
            <a:r>
              <a:rPr lang="en-US" altLang="zh-CN" dirty="0"/>
              <a:t>age</a:t>
            </a:r>
            <a:r>
              <a:rPr lang="zh-CN" altLang="en-US" dirty="0"/>
              <a:t>对应一个</a:t>
            </a:r>
            <a:r>
              <a:rPr lang="en-US" altLang="zh-CN" dirty="0"/>
              <a:t>28</a:t>
            </a:r>
            <a:r>
              <a:rPr lang="zh-CN" altLang="en-US" dirty="0"/>
              <a:t>的值，</a:t>
            </a:r>
            <a:r>
              <a:rPr lang="en-US" altLang="zh-CN" dirty="0"/>
              <a:t>height</a:t>
            </a:r>
            <a:r>
              <a:rPr lang="zh-CN" altLang="en-US" dirty="0"/>
              <a:t>对应</a:t>
            </a:r>
            <a:r>
              <a:rPr lang="en-US" altLang="zh-CN" dirty="0"/>
              <a:t>160</a:t>
            </a:r>
            <a:r>
              <a:rPr lang="zh-CN" altLang="en-US" dirty="0"/>
              <a:t>，</a:t>
            </a:r>
            <a:r>
              <a:rPr lang="en-US" altLang="zh-CN" dirty="0"/>
              <a:t>name</a:t>
            </a:r>
            <a:r>
              <a:rPr lang="zh-CN" altLang="en-US" dirty="0"/>
              <a:t>对应</a:t>
            </a:r>
            <a:r>
              <a:rPr lang="en-US" altLang="zh-CN" dirty="0" err="1"/>
              <a:t>liyuechun</a:t>
            </a:r>
            <a:r>
              <a:rPr lang="en-US" altLang="zh-CN" dirty="0"/>
              <a:t>, </a:t>
            </a:r>
            <a:r>
              <a:rPr lang="en-US" altLang="zh-CN" dirty="0" err="1"/>
              <a:t>wx</a:t>
            </a:r>
            <a:r>
              <a:rPr lang="zh-CN" altLang="en-US" dirty="0"/>
              <a:t>对应</a:t>
            </a:r>
            <a:r>
              <a:rPr lang="en-US" altLang="zh-CN" dirty="0"/>
              <a:t>liyc1215</a:t>
            </a:r>
            <a:r>
              <a:rPr lang="zh-CN" altLang="en-US" dirty="0"/>
              <a:t>。</a:t>
            </a:r>
          </a:p>
          <a:p>
            <a:pPr marL="0" indent="0">
              <a:buNone/>
            </a:pPr>
            <a:r>
              <a:rPr lang="en-US" altLang="zh-CN" b="1" dirty="0"/>
              <a:t>PS</a:t>
            </a:r>
            <a:r>
              <a:rPr lang="zh-CN" altLang="en-US" b="1" dirty="0"/>
              <a:t>：</a:t>
            </a:r>
            <a:r>
              <a:rPr lang="zh-CN" altLang="en-US" dirty="0"/>
              <a:t>同一个映射中，可以有多个相同的</a:t>
            </a:r>
            <a:r>
              <a:rPr lang="zh-CN" altLang="en-US" b="1" dirty="0"/>
              <a:t>值</a:t>
            </a:r>
            <a:r>
              <a:rPr lang="zh-CN" altLang="en-US" dirty="0"/>
              <a:t>，但是</a:t>
            </a:r>
            <a:r>
              <a:rPr lang="zh-CN" altLang="en-US" b="1" dirty="0"/>
              <a:t>键</a:t>
            </a:r>
            <a:r>
              <a:rPr lang="zh-CN" altLang="en-US" dirty="0"/>
              <a:t>必须具备唯一性。</a:t>
            </a:r>
          </a:p>
          <a:p>
            <a:pPr marL="0" indent="0">
              <a:buNone/>
            </a:pPr>
            <a:endParaRPr kumimoji="1" lang="zh-CN" altLang="en-US" dirty="0"/>
          </a:p>
        </p:txBody>
      </p:sp>
    </p:spTree>
    <p:extLst>
      <p:ext uri="{BB962C8B-B14F-4D97-AF65-F5344CB8AC3E}">
        <p14:creationId xmlns:p14="http://schemas.microsoft.com/office/powerpoint/2010/main" val="3813650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27263"/>
            <a:ext cx="8147051" cy="6456948"/>
          </a:xfrm>
        </p:spPr>
        <p:txBody>
          <a:bodyPr>
            <a:normAutofit fontScale="55000" lnSpcReduction="20000"/>
          </a:bodyPr>
          <a:lstStyle/>
          <a:p>
            <a:pPr marL="0" indent="0">
              <a:buNone/>
            </a:pPr>
            <a:r>
              <a:rPr lang="en-US" altLang="zh-CN" dirty="0"/>
              <a:t>pragma solidity ^0.4.4</a:t>
            </a:r>
            <a:r>
              <a:rPr lang="en-US" altLang="zh-CN" dirty="0" smtClean="0"/>
              <a:t>;</a:t>
            </a:r>
            <a:endParaRPr lang="en-US" altLang="zh-CN" dirty="0"/>
          </a:p>
          <a:p>
            <a:pPr marL="0" indent="0">
              <a:buNone/>
            </a:pPr>
            <a:r>
              <a:rPr lang="en-US" altLang="zh-CN" dirty="0"/>
              <a:t>contract </a:t>
            </a:r>
            <a:r>
              <a:rPr lang="en-US" altLang="zh-CN" dirty="0" err="1"/>
              <a:t>MappingExample</a:t>
            </a:r>
            <a:r>
              <a:rPr lang="en-US" altLang="zh-CN" dirty="0"/>
              <a:t> </a:t>
            </a:r>
            <a:r>
              <a:rPr lang="en-US" altLang="zh-CN" dirty="0" smtClean="0"/>
              <a:t>{</a:t>
            </a:r>
          </a:p>
          <a:p>
            <a:pPr marL="0" indent="0">
              <a:buNone/>
            </a:pPr>
            <a:r>
              <a:rPr lang="mr-IN" altLang="zh-CN" dirty="0" smtClean="0"/>
              <a:t>    </a:t>
            </a:r>
            <a:r>
              <a:rPr lang="mr-IN" altLang="zh-CN" dirty="0"/>
              <a:t>// </a:t>
            </a:r>
            <a:r>
              <a:rPr lang="zh-CN" altLang="mr-IN" dirty="0" smtClean="0"/>
              <a:t>测试账号</a:t>
            </a:r>
            <a:r>
              <a:rPr lang="mr-IN" altLang="zh-CN" dirty="0" smtClean="0"/>
              <a:t>    </a:t>
            </a:r>
            <a:endParaRPr lang="mr-IN" altLang="zh-CN" dirty="0"/>
          </a:p>
          <a:p>
            <a:pPr marL="0" indent="0">
              <a:buNone/>
            </a:pPr>
            <a:r>
              <a:rPr lang="mr-IN" altLang="zh-CN" dirty="0"/>
              <a:t>    // </a:t>
            </a:r>
            <a:r>
              <a:rPr lang="mr-IN" altLang="zh-CN" dirty="0" smtClean="0"/>
              <a:t>0xca35b7d915458ef540ade6068dfe2f44e8fa733c    </a:t>
            </a:r>
            <a:endParaRPr lang="mr-IN" altLang="zh-CN" dirty="0"/>
          </a:p>
          <a:p>
            <a:pPr marL="0" indent="0">
              <a:buNone/>
            </a:pPr>
            <a:r>
              <a:rPr lang="mr-IN" altLang="zh-CN" dirty="0"/>
              <a:t>    // </a:t>
            </a:r>
            <a:r>
              <a:rPr lang="mr-IN" altLang="zh-CN" dirty="0" smtClean="0"/>
              <a:t>0x14723a09acff6d2a60dcdf7aa4aff308fddc160c    </a:t>
            </a:r>
            <a:endParaRPr lang="mr-IN" altLang="zh-CN" dirty="0"/>
          </a:p>
          <a:p>
            <a:pPr marL="0" indent="0">
              <a:buNone/>
            </a:pPr>
            <a:r>
              <a:rPr lang="mr-IN" altLang="zh-CN" dirty="0"/>
              <a:t>    // </a:t>
            </a:r>
            <a:r>
              <a:rPr lang="mr-IN" altLang="zh-CN" dirty="0" smtClean="0"/>
              <a:t>0x4b0897b0513fdc7c541b6d9d7e929c4e5364d2db    </a:t>
            </a:r>
            <a:endParaRPr lang="mr-IN" altLang="zh-CN" dirty="0"/>
          </a:p>
          <a:p>
            <a:pPr marL="0" indent="0">
              <a:buNone/>
            </a:pPr>
            <a:r>
              <a:rPr lang="en-US" altLang="zh-CN" dirty="0"/>
              <a:t>    mapping(address =&gt; </a:t>
            </a:r>
            <a:r>
              <a:rPr lang="en-US" altLang="zh-CN" dirty="0" err="1"/>
              <a:t>uint</a:t>
            </a:r>
            <a:r>
              <a:rPr lang="en-US" altLang="zh-CN" dirty="0"/>
              <a:t>)  balances</a:t>
            </a:r>
            <a:r>
              <a:rPr lang="en-US" altLang="zh-CN" dirty="0" smtClean="0"/>
              <a:t>;</a:t>
            </a:r>
            <a:endParaRPr lang="en-US" altLang="zh-CN" dirty="0"/>
          </a:p>
          <a:p>
            <a:pPr marL="0" indent="0">
              <a:buNone/>
            </a:pPr>
            <a:r>
              <a:rPr lang="en-US" altLang="zh-CN" dirty="0"/>
              <a:t>    function update(address </a:t>
            </a:r>
            <a:r>
              <a:rPr lang="en-US" altLang="zh-CN" dirty="0" err="1"/>
              <a:t>a,uint</a:t>
            </a:r>
            <a:r>
              <a:rPr lang="en-US" altLang="zh-CN" dirty="0"/>
              <a:t> </a:t>
            </a:r>
            <a:r>
              <a:rPr lang="en-US" altLang="zh-CN" dirty="0" err="1"/>
              <a:t>newBalance</a:t>
            </a:r>
            <a:r>
              <a:rPr lang="en-US" altLang="zh-CN" dirty="0"/>
              <a:t>) public {</a:t>
            </a:r>
          </a:p>
          <a:p>
            <a:pPr marL="0" indent="0">
              <a:buNone/>
            </a:pPr>
            <a:r>
              <a:rPr lang="en-US" altLang="zh-CN" dirty="0"/>
              <a:t>        balances[a] = </a:t>
            </a:r>
            <a:r>
              <a:rPr lang="en-US" altLang="zh-CN" dirty="0" err="1"/>
              <a:t>newBalance</a:t>
            </a:r>
            <a:r>
              <a:rPr lang="en-US" altLang="zh-CN" dirty="0"/>
              <a:t>;</a:t>
            </a:r>
          </a:p>
          <a:p>
            <a:pPr marL="0" indent="0">
              <a:buNone/>
            </a:pPr>
            <a:r>
              <a:rPr lang="mr-IN" altLang="zh-CN" dirty="0"/>
              <a:t>    </a:t>
            </a:r>
            <a:r>
              <a:rPr lang="mr-IN" altLang="zh-CN" dirty="0" smtClean="0"/>
              <a:t>}    </a:t>
            </a:r>
            <a:endParaRPr lang="mr-IN" altLang="zh-CN" dirty="0"/>
          </a:p>
          <a:p>
            <a:pPr marL="0" indent="0">
              <a:buNone/>
            </a:pPr>
            <a:r>
              <a:rPr lang="en-US" altLang="zh-CN" dirty="0"/>
              <a:t>    // {0xca35b7d915458ef540ade6068dfe2f44e8fa733c: 100,0x14723a09acff6d2a60dcdf7aa4aff308fddc160c: 200,0x4b0897b0513fdc7c541b6d9d7e929c4e5364d2db: 300 </a:t>
            </a:r>
            <a:r>
              <a:rPr lang="en-US" altLang="zh-CN" dirty="0" smtClean="0"/>
              <a:t>}</a:t>
            </a:r>
            <a:r>
              <a:rPr lang="mr-IN" altLang="zh-CN" dirty="0" smtClean="0"/>
              <a:t>    </a:t>
            </a:r>
            <a:endParaRPr lang="mr-IN" altLang="zh-CN" dirty="0"/>
          </a:p>
          <a:p>
            <a:pPr marL="0" indent="0">
              <a:buNone/>
            </a:pPr>
            <a:r>
              <a:rPr lang="en-US" altLang="zh-CN" dirty="0"/>
              <a:t>    function </a:t>
            </a:r>
            <a:r>
              <a:rPr lang="en-US" altLang="zh-CN" dirty="0" err="1"/>
              <a:t>searchBalance</a:t>
            </a:r>
            <a:r>
              <a:rPr lang="en-US" altLang="zh-CN" dirty="0"/>
              <a:t>(address a) constant public returns (</a:t>
            </a:r>
            <a:r>
              <a:rPr lang="en-US" altLang="zh-CN" dirty="0" err="1"/>
              <a:t>uint</a:t>
            </a:r>
            <a:r>
              <a:rPr lang="en-US" altLang="zh-CN" dirty="0"/>
              <a:t>) </a:t>
            </a:r>
            <a:r>
              <a:rPr lang="en-US" altLang="zh-CN" dirty="0" smtClean="0"/>
              <a:t>{</a:t>
            </a:r>
            <a:r>
              <a:rPr lang="mr-IN" altLang="zh-CN" dirty="0" smtClean="0"/>
              <a:t>        </a:t>
            </a:r>
            <a:endParaRPr lang="mr-IN" altLang="zh-CN" dirty="0"/>
          </a:p>
          <a:p>
            <a:pPr marL="0" indent="0">
              <a:buNone/>
            </a:pPr>
            <a:r>
              <a:rPr lang="en-US" altLang="zh-CN" dirty="0"/>
              <a:t>        return balances[a];</a:t>
            </a:r>
          </a:p>
          <a:p>
            <a:pPr marL="0" indent="0">
              <a:buNone/>
            </a:pPr>
            <a:r>
              <a:rPr lang="mr-IN" altLang="zh-CN" dirty="0"/>
              <a:t>    }</a:t>
            </a:r>
          </a:p>
          <a:p>
            <a:pPr marL="0" indent="0">
              <a:buNone/>
            </a:pPr>
            <a:r>
              <a:rPr lang="mr-IN" altLang="zh-CN" dirty="0"/>
              <a:t>}</a:t>
            </a:r>
            <a:endParaRPr kumimoji="1" lang="zh-CN" altLang="en-US" dirty="0"/>
          </a:p>
        </p:txBody>
      </p:sp>
    </p:spTree>
    <p:extLst>
      <p:ext uri="{BB962C8B-B14F-4D97-AF65-F5344CB8AC3E}">
        <p14:creationId xmlns:p14="http://schemas.microsoft.com/office/powerpoint/2010/main" val="34759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共识算法</a:t>
            </a:r>
          </a:p>
        </p:txBody>
      </p:sp>
      <p:sp>
        <p:nvSpPr>
          <p:cNvPr id="3" name="内容占位符 2"/>
          <p:cNvSpPr>
            <a:spLocks noGrp="1"/>
          </p:cNvSpPr>
          <p:nvPr>
            <p:ph idx="1"/>
          </p:nvPr>
        </p:nvSpPr>
        <p:spPr/>
        <p:txBody>
          <a:bodyPr>
            <a:noAutofit/>
          </a:bodyPr>
          <a:lstStyle/>
          <a:p>
            <a:pPr marL="0" indent="0">
              <a:buNone/>
            </a:pPr>
            <a:r>
              <a:rPr lang="en-US" altLang="zh-CN" sz="2400" b="1" dirty="0"/>
              <a:t>POS</a:t>
            </a:r>
            <a:r>
              <a:rPr lang="zh-CN" altLang="en-US" sz="2400" b="1" dirty="0"/>
              <a:t>：</a:t>
            </a:r>
            <a:r>
              <a:rPr lang="en-US" altLang="zh-CN" sz="2400" b="1" dirty="0"/>
              <a:t>Proof of Stake</a:t>
            </a:r>
            <a:r>
              <a:rPr lang="zh-CN" altLang="en-US" sz="2400" b="1" dirty="0"/>
              <a:t>，股权证</a:t>
            </a:r>
            <a:r>
              <a:rPr lang="zh-CN" altLang="en-US" sz="2400" b="1" dirty="0" smtClean="0"/>
              <a:t>明（权益证明）。</a:t>
            </a:r>
            <a:endParaRPr lang="zh-CN" altLang="en-US" sz="2400" b="1" dirty="0"/>
          </a:p>
          <a:p>
            <a:pPr marL="0" indent="0">
              <a:buNone/>
            </a:pPr>
            <a:r>
              <a:rPr lang="en-US" altLang="zh-CN" sz="2400" dirty="0"/>
              <a:t>POS</a:t>
            </a:r>
            <a:r>
              <a:rPr lang="zh-CN" altLang="en-US" sz="2400" dirty="0"/>
              <a:t>：也称股权证明，类似于财产储存在银行，这种模式会根据你持有数字货币的量和时间，分配给你相应的利息。 </a:t>
            </a:r>
          </a:p>
          <a:p>
            <a:pPr marL="0" indent="0">
              <a:buNone/>
            </a:pPr>
            <a:r>
              <a:rPr lang="zh-CN" altLang="en-US" sz="2400" dirty="0"/>
              <a:t>简单来说，就是一个根据你持有货币的量和时间，给你发利息的一个制度，在股权证明</a:t>
            </a:r>
            <a:r>
              <a:rPr lang="en-US" altLang="zh-CN" sz="2400" dirty="0"/>
              <a:t>POS</a:t>
            </a:r>
            <a:r>
              <a:rPr lang="zh-CN" altLang="en-US" sz="2400" dirty="0"/>
              <a:t>模式下，有一个名词叫币龄，每个币每天产生</a:t>
            </a:r>
            <a:r>
              <a:rPr lang="en-US" altLang="zh-CN" sz="2400" dirty="0"/>
              <a:t>1</a:t>
            </a:r>
            <a:r>
              <a:rPr lang="zh-CN" altLang="en-US" sz="2400" dirty="0"/>
              <a:t>币龄，比如你持有</a:t>
            </a:r>
            <a:r>
              <a:rPr lang="en-US" altLang="zh-CN" sz="2400" dirty="0"/>
              <a:t>100</a:t>
            </a:r>
            <a:r>
              <a:rPr lang="zh-CN" altLang="en-US" sz="2400" dirty="0"/>
              <a:t>个币，总共持有了</a:t>
            </a:r>
            <a:r>
              <a:rPr lang="en-US" altLang="zh-CN" sz="2400" dirty="0"/>
              <a:t>30</a:t>
            </a:r>
            <a:r>
              <a:rPr lang="zh-CN" altLang="en-US" sz="2400" dirty="0"/>
              <a:t>天，那么，此时你的币龄就为</a:t>
            </a:r>
            <a:r>
              <a:rPr lang="en-US" altLang="zh-CN" sz="2400" dirty="0"/>
              <a:t>3000</a:t>
            </a:r>
            <a:r>
              <a:rPr lang="zh-CN" altLang="en-US" sz="2400" dirty="0"/>
              <a:t>，这个时候，如果你发现了一个</a:t>
            </a:r>
            <a:r>
              <a:rPr lang="en-US" altLang="zh-CN" sz="2400" dirty="0"/>
              <a:t>POS</a:t>
            </a:r>
            <a:r>
              <a:rPr lang="zh-CN" altLang="en-US" sz="2400" dirty="0"/>
              <a:t>区块，你的币龄就会被清空为</a:t>
            </a:r>
            <a:r>
              <a:rPr lang="en-US" altLang="zh-CN" sz="2400" dirty="0"/>
              <a:t>0</a:t>
            </a:r>
            <a:r>
              <a:rPr lang="zh-CN" altLang="en-US" sz="2400" dirty="0"/>
              <a:t>。你每被清空</a:t>
            </a:r>
            <a:r>
              <a:rPr lang="en-US" altLang="zh-CN" sz="2400" dirty="0"/>
              <a:t>365</a:t>
            </a:r>
            <a:r>
              <a:rPr lang="zh-CN" altLang="en-US" sz="2400" dirty="0"/>
              <a:t>币龄，你将会从区块中获得</a:t>
            </a:r>
            <a:r>
              <a:rPr lang="en-US" altLang="zh-CN" sz="2400" dirty="0"/>
              <a:t>0.05</a:t>
            </a:r>
            <a:r>
              <a:rPr lang="zh-CN" altLang="en-US" sz="2400" dirty="0"/>
              <a:t>个币的利息</a:t>
            </a:r>
            <a:r>
              <a:rPr lang="en-US" altLang="zh-CN" sz="2400" dirty="0"/>
              <a:t>(</a:t>
            </a:r>
            <a:r>
              <a:rPr lang="zh-CN" altLang="en-US" sz="2400" dirty="0"/>
              <a:t>假定利息可理解为年利率</a:t>
            </a:r>
            <a:r>
              <a:rPr lang="en-US" altLang="zh-CN" sz="2400" dirty="0"/>
              <a:t>5%)</a:t>
            </a:r>
            <a:r>
              <a:rPr lang="zh-CN" altLang="en-US" sz="2400" dirty="0"/>
              <a:t>，那么在这个案例中，利息 </a:t>
            </a:r>
            <a:r>
              <a:rPr lang="en-US" altLang="zh-CN" sz="2400" dirty="0"/>
              <a:t>= 3000 * 5% / 365 = 0.41</a:t>
            </a:r>
            <a:r>
              <a:rPr lang="zh-CN" altLang="en-US" sz="2400" dirty="0"/>
              <a:t>个币，这下就很有意思了，持币有利息。</a:t>
            </a:r>
          </a:p>
          <a:p>
            <a:pPr marL="0" indent="0">
              <a:buNone/>
            </a:pPr>
            <a:endParaRPr kumimoji="1" lang="zh-CN" altLang="en-US" sz="2400" dirty="0"/>
          </a:p>
        </p:txBody>
      </p:sp>
    </p:spTree>
    <p:extLst>
      <p:ext uri="{BB962C8B-B14F-4D97-AF65-F5344CB8AC3E}">
        <p14:creationId xmlns:p14="http://schemas.microsoft.com/office/powerpoint/2010/main" val="4053943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5" y="94130"/>
            <a:ext cx="8147051" cy="881765"/>
          </a:xfrm>
        </p:spPr>
        <p:txBody>
          <a:bodyPr/>
          <a:lstStyle/>
          <a:p>
            <a:r>
              <a:rPr lang="en-US" altLang="zh-CN" dirty="0"/>
              <a:t>solidity-</a:t>
            </a:r>
            <a:r>
              <a:rPr lang="zh-CN" altLang="zh-CN" dirty="0"/>
              <a:t>元组 </a:t>
            </a:r>
            <a:endParaRPr kumimoji="1" lang="zh-CN" altLang="en-US" dirty="0"/>
          </a:p>
        </p:txBody>
      </p:sp>
      <p:sp>
        <p:nvSpPr>
          <p:cNvPr id="3" name="内容占位符 2"/>
          <p:cNvSpPr>
            <a:spLocks noGrp="1"/>
          </p:cNvSpPr>
          <p:nvPr>
            <p:ph idx="1"/>
          </p:nvPr>
        </p:nvSpPr>
        <p:spPr>
          <a:xfrm>
            <a:off x="498475" y="1096211"/>
            <a:ext cx="8147051" cy="5534526"/>
          </a:xfrm>
        </p:spPr>
        <p:txBody>
          <a:bodyPr>
            <a:normAutofit fontScale="85000" lnSpcReduction="10000"/>
          </a:bodyPr>
          <a:lstStyle/>
          <a:p>
            <a:pPr marL="0" indent="0">
              <a:buNone/>
            </a:pPr>
            <a:r>
              <a:rPr kumimoji="1" lang="en-US" altLang="zh-CN" dirty="0"/>
              <a:t>Solidity</a:t>
            </a:r>
            <a:r>
              <a:rPr kumimoji="1" lang="zh-CN" altLang="en-US" dirty="0"/>
              <a:t>还允许元组解构赋值。它是指一个长度在编译期知道的，不同类型的对象列表，即元组，可以同时赋值给多个变量</a:t>
            </a:r>
            <a:r>
              <a:rPr kumimoji="1" lang="en-US" altLang="zh-CN" dirty="0"/>
              <a:t>1</a:t>
            </a:r>
            <a:r>
              <a:rPr kumimoji="1" lang="zh-CN" altLang="en-US" dirty="0"/>
              <a:t>，这其实与</a:t>
            </a:r>
            <a:r>
              <a:rPr kumimoji="1" lang="en-US" altLang="zh-CN" dirty="0" err="1"/>
              <a:t>Javascript</a:t>
            </a:r>
            <a:r>
              <a:rPr kumimoji="1" lang="zh-CN" altLang="en-US" dirty="0"/>
              <a:t>里提出的解构赋值的概念类似，但相比</a:t>
            </a:r>
            <a:r>
              <a:rPr kumimoji="1" lang="en-US" altLang="zh-CN" dirty="0" err="1"/>
              <a:t>Javascript</a:t>
            </a:r>
            <a:r>
              <a:rPr kumimoji="1" lang="zh-CN" altLang="en-US" dirty="0"/>
              <a:t>提供的特性只是小巫见大巫</a:t>
            </a:r>
            <a:r>
              <a:rPr kumimoji="1" lang="zh-CN" altLang="en-US" dirty="0" smtClean="0"/>
              <a:t>。</a:t>
            </a:r>
            <a:endParaRPr kumimoji="1" lang="zh-CN" altLang="en-US" dirty="0"/>
          </a:p>
          <a:p>
            <a:pPr marL="0" indent="0">
              <a:buNone/>
            </a:pPr>
            <a:r>
              <a:rPr kumimoji="1" lang="en-US" altLang="zh-CN" dirty="0"/>
              <a:t>Solidity</a:t>
            </a:r>
            <a:r>
              <a:rPr kumimoji="1" lang="zh-CN" altLang="en-US" dirty="0"/>
              <a:t>的元组</a:t>
            </a:r>
            <a:r>
              <a:rPr kumimoji="1" lang="en-US" altLang="zh-CN" dirty="0"/>
              <a:t>2</a:t>
            </a:r>
            <a:r>
              <a:rPr kumimoji="1" lang="zh-CN" altLang="en-US" dirty="0"/>
              <a:t>，是由括号包含的，以英文逗号分隔的一个或多个值，如</a:t>
            </a:r>
            <a:r>
              <a:rPr kumimoji="1" lang="en-US" altLang="zh-CN" dirty="0"/>
              <a:t>(var1, var2, var3)</a:t>
            </a:r>
            <a:r>
              <a:rPr kumimoji="1" lang="zh-CN" altLang="en-US" dirty="0"/>
              <a:t>。一个元组对象，同时赋值给多个变量，这就是解构赋值。下面我们来看一个元组解构赋值的例子</a:t>
            </a:r>
            <a:r>
              <a:rPr kumimoji="1" lang="zh-CN" altLang="en-US" dirty="0" smtClean="0"/>
              <a:t>。</a:t>
            </a:r>
            <a:endParaRPr kumimoji="1" lang="en-US" altLang="zh-CN" dirty="0" smtClean="0"/>
          </a:p>
          <a:p>
            <a:pPr marL="0" indent="0">
              <a:buNone/>
            </a:pPr>
            <a:r>
              <a:rPr kumimoji="1" lang="en-US" altLang="zh-CN" dirty="0"/>
              <a:t>pragma solidity ^0.4.0;</a:t>
            </a:r>
          </a:p>
          <a:p>
            <a:pPr marL="0" indent="0">
              <a:buNone/>
            </a:pPr>
            <a:r>
              <a:rPr kumimoji="1" lang="en-US" altLang="zh-CN" dirty="0"/>
              <a:t>contract </a:t>
            </a:r>
            <a:r>
              <a:rPr kumimoji="1" lang="en-US" altLang="zh-CN" dirty="0" err="1"/>
              <a:t>TupleAssign</a:t>
            </a:r>
            <a:r>
              <a:rPr kumimoji="1" lang="en-US" altLang="zh-CN" dirty="0"/>
              <a:t>{</a:t>
            </a:r>
          </a:p>
          <a:p>
            <a:pPr marL="0" indent="0">
              <a:buNone/>
            </a:pPr>
            <a:r>
              <a:rPr kumimoji="1" lang="en-US" altLang="zh-CN" dirty="0"/>
              <a:t>  function f() returns(uint8, string, uint8[]){</a:t>
            </a:r>
          </a:p>
          <a:p>
            <a:pPr marL="0" indent="0">
              <a:buNone/>
            </a:pPr>
            <a:r>
              <a:rPr kumimoji="1" lang="en-US" altLang="zh-CN" dirty="0"/>
              <a:t>    </a:t>
            </a:r>
            <a:r>
              <a:rPr kumimoji="1" lang="en-US" altLang="zh-CN" dirty="0" err="1"/>
              <a:t>var</a:t>
            </a:r>
            <a:r>
              <a:rPr kumimoji="1" lang="en-US" altLang="zh-CN" dirty="0"/>
              <a:t> (a, b, c) = (1, "Hello world", new uint8[](1));</a:t>
            </a:r>
          </a:p>
          <a:p>
            <a:pPr marL="0" indent="0">
              <a:buNone/>
            </a:pPr>
            <a:r>
              <a:rPr kumimoji="1" lang="en-US" altLang="zh-CN" dirty="0"/>
              <a:t>    return (a, b, c);</a:t>
            </a:r>
          </a:p>
          <a:p>
            <a:pPr marL="0" indent="0">
              <a:buNone/>
            </a:pPr>
            <a:r>
              <a:rPr kumimoji="1" lang="en-US" altLang="zh-CN" dirty="0"/>
              <a:t>  }</a:t>
            </a:r>
          </a:p>
          <a:p>
            <a:pPr marL="0" indent="0">
              <a:buNone/>
            </a:pPr>
            <a:r>
              <a:rPr kumimoji="1" lang="en-US" altLang="zh-CN" dirty="0"/>
              <a:t>}</a:t>
            </a:r>
            <a:endParaRPr kumimoji="1" lang="zh-CN" altLang="en-US" dirty="0"/>
          </a:p>
        </p:txBody>
      </p:sp>
    </p:spTree>
    <p:extLst>
      <p:ext uri="{BB962C8B-B14F-4D97-AF65-F5344CB8AC3E}">
        <p14:creationId xmlns:p14="http://schemas.microsoft.com/office/powerpoint/2010/main" val="2064946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240632"/>
            <a:ext cx="8147051" cy="6617368"/>
          </a:xfrm>
        </p:spPr>
        <p:txBody>
          <a:bodyPr/>
          <a:lstStyle/>
          <a:p>
            <a:pPr marL="0" indent="0">
              <a:buNone/>
            </a:pPr>
            <a:r>
              <a:rPr kumimoji="1" lang="zh-TW" altLang="en-US" dirty="0"/>
              <a:t>我们可以看到，等号两边的对象数量相等时，右边的值会一一赋值到左边的变量。</a:t>
            </a:r>
          </a:p>
          <a:p>
            <a:pPr marL="0" indent="0">
              <a:buNone/>
            </a:pPr>
            <a:r>
              <a:rPr kumimoji="1" lang="zh-TW" altLang="en-US" dirty="0"/>
              <a:t>并且</a:t>
            </a:r>
            <a:r>
              <a:rPr kumimoji="1" lang="en-US" altLang="zh-TW" dirty="0"/>
              <a:t>Solidity</a:t>
            </a:r>
            <a:r>
              <a:rPr kumimoji="1" lang="zh-TW" altLang="en-US" dirty="0"/>
              <a:t>并不允许我们，左右两边的数量不相等。如果变量过多，会报错</a:t>
            </a:r>
            <a:r>
              <a:rPr kumimoji="1" lang="en-US" altLang="zh-TW" dirty="0"/>
              <a:t>Not enough components in value to assign all variables</a:t>
            </a:r>
            <a:r>
              <a:rPr kumimoji="1" lang="zh-TW" altLang="en-US" dirty="0"/>
              <a:t>；而如果值过多，会报错</a:t>
            </a:r>
            <a:r>
              <a:rPr kumimoji="1" lang="en-US" altLang="zh-TW" dirty="0"/>
              <a:t>Too many components in value for variable assignment.</a:t>
            </a:r>
            <a:r>
              <a:rPr kumimoji="1" lang="zh-TW" altLang="en-US" dirty="0"/>
              <a:t>。</a:t>
            </a:r>
          </a:p>
          <a:p>
            <a:pPr marL="0" indent="0">
              <a:buNone/>
            </a:pPr>
            <a:r>
              <a:rPr kumimoji="1" lang="zh-TW" altLang="en-US" dirty="0"/>
              <a:t>不过</a:t>
            </a:r>
            <a:r>
              <a:rPr kumimoji="1" lang="en-US" altLang="zh-TW" dirty="0"/>
              <a:t>Solidity</a:t>
            </a:r>
            <a:r>
              <a:rPr kumimoji="1" lang="zh-TW" altLang="en-US" dirty="0"/>
              <a:t>其实支持变量与值非一一对应</a:t>
            </a:r>
            <a:r>
              <a:rPr kumimoji="1" lang="zh-TW" altLang="en-US" dirty="0" smtClean="0"/>
              <a:t>。</a:t>
            </a:r>
            <a:endParaRPr kumimoji="1" lang="en-US" altLang="zh-TW" dirty="0" smtClean="0"/>
          </a:p>
          <a:p>
            <a:pPr marL="0" indent="0">
              <a:buNone/>
            </a:pPr>
            <a:endParaRPr kumimoji="1" lang="zh-CN" altLang="en-US" dirty="0"/>
          </a:p>
        </p:txBody>
      </p:sp>
    </p:spTree>
    <p:extLst>
      <p:ext uri="{BB962C8B-B14F-4D97-AF65-F5344CB8AC3E}">
        <p14:creationId xmlns:p14="http://schemas.microsoft.com/office/powerpoint/2010/main" val="2880453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0"/>
            <a:ext cx="8147051" cy="6858000"/>
          </a:xfrm>
        </p:spPr>
        <p:txBody>
          <a:bodyPr>
            <a:normAutofit fontScale="55000" lnSpcReduction="20000"/>
          </a:bodyPr>
          <a:lstStyle/>
          <a:p>
            <a:pPr marL="0" indent="0">
              <a:buNone/>
            </a:pPr>
            <a:r>
              <a:rPr kumimoji="1" lang="mr-IN" altLang="zh-CN" dirty="0"/>
              <a:t>pragma solidity ^0.4.0;</a:t>
            </a:r>
          </a:p>
          <a:p>
            <a:pPr marL="0" indent="0">
              <a:buNone/>
            </a:pPr>
            <a:r>
              <a:rPr kumimoji="1" lang="mr-IN" altLang="zh-CN" dirty="0"/>
              <a:t>contract TupleIgnore{</a:t>
            </a:r>
          </a:p>
          <a:p>
            <a:pPr marL="0" indent="0">
              <a:buNone/>
            </a:pPr>
            <a:r>
              <a:rPr kumimoji="1" lang="mr-IN" altLang="zh-CN" dirty="0"/>
              <a:t>  function f() returns(uint8, uint8, uint8, uint8, uint8, uint8, uint8, uint8){</a:t>
            </a:r>
          </a:p>
          <a:p>
            <a:pPr marL="0" indent="0">
              <a:buNone/>
            </a:pPr>
            <a:r>
              <a:rPr kumimoji="1" lang="mr-IN" altLang="zh-CN" dirty="0"/>
              <a:t>    //</a:t>
            </a:r>
            <a:r>
              <a:rPr kumimoji="1" lang="zh-CN" altLang="mr-IN" dirty="0"/>
              <a:t>按前对齐赋值</a:t>
            </a:r>
          </a:p>
          <a:p>
            <a:pPr marL="0" indent="0">
              <a:buNone/>
            </a:pPr>
            <a:r>
              <a:rPr kumimoji="1" lang="zh-CN" altLang="mr-IN" dirty="0"/>
              <a:t>    </a:t>
            </a:r>
            <a:r>
              <a:rPr kumimoji="1" lang="mr-IN" altLang="zh-CN" dirty="0"/>
              <a:t>var (a, b, ) = (1, 2, 3, 4);//1, 2</a:t>
            </a:r>
          </a:p>
          <a:p>
            <a:pPr marL="0" indent="0">
              <a:buNone/>
            </a:pPr>
            <a:r>
              <a:rPr kumimoji="1" lang="mr-IN" altLang="zh-CN" dirty="0"/>
              <a:t>    //</a:t>
            </a:r>
            <a:r>
              <a:rPr kumimoji="1" lang="zh-CN" altLang="mr-IN" dirty="0"/>
              <a:t>跳过一些值</a:t>
            </a:r>
          </a:p>
          <a:p>
            <a:pPr marL="0" indent="0">
              <a:buNone/>
            </a:pPr>
            <a:r>
              <a:rPr kumimoji="1" lang="zh-CN" altLang="mr-IN" dirty="0"/>
              <a:t>    </a:t>
            </a:r>
            <a:r>
              <a:rPr kumimoji="1" lang="mr-IN" altLang="zh-CN" dirty="0"/>
              <a:t>var (c, , d) = (4, 5, 6);//4, 6</a:t>
            </a:r>
          </a:p>
          <a:p>
            <a:pPr marL="0" indent="0">
              <a:buNone/>
            </a:pPr>
            <a:r>
              <a:rPr kumimoji="1" lang="mr-IN" altLang="zh-CN" dirty="0"/>
              <a:t>    //</a:t>
            </a:r>
            <a:r>
              <a:rPr kumimoji="1" lang="zh-CN" altLang="mr-IN" dirty="0"/>
              <a:t>后对齐赋值</a:t>
            </a:r>
          </a:p>
          <a:p>
            <a:pPr marL="0" indent="0">
              <a:buNone/>
            </a:pPr>
            <a:r>
              <a:rPr kumimoji="1" lang="zh-CN" altLang="mr-IN" dirty="0"/>
              <a:t>    </a:t>
            </a:r>
            <a:r>
              <a:rPr kumimoji="1" lang="mr-IN" altLang="zh-CN" dirty="0"/>
              <a:t>var (,e) = (7, 8, 9);//9</a:t>
            </a:r>
          </a:p>
          <a:p>
            <a:pPr marL="0" indent="0">
              <a:buNone/>
            </a:pPr>
            <a:r>
              <a:rPr kumimoji="1" lang="mr-IN" altLang="zh-CN" dirty="0"/>
              <a:t>    var (, f, , g) = (10, 11, 12, 13, 14);//12, 14</a:t>
            </a:r>
          </a:p>
          <a:p>
            <a:pPr marL="0" indent="0">
              <a:buNone/>
            </a:pPr>
            <a:r>
              <a:rPr kumimoji="1" lang="mr-IN" altLang="zh-CN" dirty="0"/>
              <a:t>    //</a:t>
            </a:r>
            <a:r>
              <a:rPr kumimoji="1" lang="zh-CN" altLang="mr-IN" dirty="0"/>
              <a:t>特殊的单元组</a:t>
            </a:r>
          </a:p>
          <a:p>
            <a:pPr marL="0" indent="0">
              <a:buNone/>
            </a:pPr>
            <a:r>
              <a:rPr kumimoji="1" lang="zh-CN" altLang="mr-IN" dirty="0"/>
              <a:t>    </a:t>
            </a:r>
            <a:r>
              <a:rPr kumimoji="1" lang="mr-IN" altLang="zh-CN" dirty="0"/>
              <a:t>var (h) = (15);</a:t>
            </a:r>
          </a:p>
          <a:p>
            <a:pPr marL="0" indent="0">
              <a:buNone/>
            </a:pPr>
            <a:r>
              <a:rPr kumimoji="1" lang="mr-IN" altLang="zh-CN" dirty="0"/>
              <a:t>    //Stack too deep, try removing local variables.</a:t>
            </a:r>
          </a:p>
          <a:p>
            <a:pPr marL="0" indent="0">
              <a:buNone/>
            </a:pPr>
            <a:r>
              <a:rPr kumimoji="1" lang="mr-IN" altLang="zh-CN" dirty="0"/>
              <a:t>    //var(, i, ) = (16, 17, 18);</a:t>
            </a:r>
          </a:p>
          <a:p>
            <a:pPr marL="0" indent="0">
              <a:buNone/>
            </a:pPr>
            <a:r>
              <a:rPr kumimoji="1" lang="mr-IN" altLang="zh-CN" dirty="0"/>
              <a:t>    return (a, b, c, d, e, f, g, h);</a:t>
            </a:r>
          </a:p>
          <a:p>
            <a:pPr marL="0" indent="0">
              <a:buNone/>
            </a:pPr>
            <a:r>
              <a:rPr kumimoji="1" lang="mr-IN" altLang="zh-CN" dirty="0"/>
              <a:t>  }</a:t>
            </a:r>
          </a:p>
          <a:p>
            <a:pPr marL="0" indent="0">
              <a:buNone/>
            </a:pPr>
            <a:r>
              <a:rPr kumimoji="1" lang="mr-IN" altLang="zh-CN" dirty="0"/>
              <a:t>}</a:t>
            </a:r>
            <a:endParaRPr kumimoji="1" lang="zh-CN" altLang="en-US" dirty="0"/>
          </a:p>
        </p:txBody>
      </p:sp>
    </p:spTree>
    <p:extLst>
      <p:ext uri="{BB962C8B-B14F-4D97-AF65-F5344CB8AC3E}">
        <p14:creationId xmlns:p14="http://schemas.microsoft.com/office/powerpoint/2010/main" val="1457032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475" y="521368"/>
            <a:ext cx="8147051" cy="5604795"/>
          </a:xfrm>
        </p:spPr>
        <p:txBody>
          <a:bodyPr/>
          <a:lstStyle/>
          <a:p>
            <a:pPr marL="0" indent="0">
              <a:buNone/>
            </a:pPr>
            <a:r>
              <a:rPr kumimoji="1" lang="zh-CN" altLang="en-US" dirty="0"/>
              <a:t>通过上面的例子可以看出，我们可以在变量处以逗号结束，来按前对齐赋值。即使后面有更多值都将被忽略，如</a:t>
            </a:r>
            <a:r>
              <a:rPr kumimoji="1" lang="en-US" altLang="zh-CN" dirty="0" err="1"/>
              <a:t>var</a:t>
            </a:r>
            <a:r>
              <a:rPr kumimoji="1" lang="en-US" altLang="zh-CN" dirty="0"/>
              <a:t> (a, b, ) = (1, 2, 3, 4);</a:t>
            </a:r>
            <a:r>
              <a:rPr kumimoji="1" lang="zh-CN" altLang="en-US" dirty="0"/>
              <a:t>。如果我们想后对齐来进行快速赋值，可以以逗号开头，如</a:t>
            </a:r>
            <a:r>
              <a:rPr kumimoji="1" lang="en-US" altLang="zh-CN" dirty="0" err="1"/>
              <a:t>var</a:t>
            </a:r>
            <a:r>
              <a:rPr kumimoji="1" lang="en-US" altLang="zh-CN" dirty="0"/>
              <a:t> (,e) = (7, 8, 9);</a:t>
            </a:r>
            <a:r>
              <a:rPr kumimoji="1" lang="zh-CN" altLang="en-US" dirty="0"/>
              <a:t>。另外我们可以随时用空白来跳过不感兴趣的值。但是不能像</a:t>
            </a:r>
            <a:r>
              <a:rPr kumimoji="1" lang="en-US" altLang="zh-CN" dirty="0" err="1"/>
              <a:t>var</a:t>
            </a:r>
            <a:r>
              <a:rPr kumimoji="1" lang="en-US" altLang="zh-CN" dirty="0"/>
              <a:t>(, </a:t>
            </a:r>
            <a:r>
              <a:rPr kumimoji="1" lang="en-US" altLang="zh-CN" dirty="0" err="1"/>
              <a:t>i</a:t>
            </a:r>
            <a:r>
              <a:rPr kumimoji="1" lang="en-US" altLang="zh-CN" dirty="0"/>
              <a:t>, ) = (16, 17, 18);</a:t>
            </a:r>
            <a:r>
              <a:rPr kumimoji="1" lang="zh-CN" altLang="en-US" dirty="0"/>
              <a:t>那样前后都用逗号分隔，会报错</a:t>
            </a:r>
            <a:r>
              <a:rPr kumimoji="1" lang="en-US" altLang="zh-CN" dirty="0"/>
              <a:t>Stack too deep, try removing local variables</a:t>
            </a:r>
            <a:r>
              <a:rPr kumimoji="1" lang="zh-CN" altLang="en-US" dirty="0"/>
              <a:t>。</a:t>
            </a:r>
          </a:p>
        </p:txBody>
      </p:sp>
    </p:spTree>
    <p:extLst>
      <p:ext uri="{BB962C8B-B14F-4D97-AF65-F5344CB8AC3E}">
        <p14:creationId xmlns:p14="http://schemas.microsoft.com/office/powerpoint/2010/main" val="167550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共识算法</a:t>
            </a:r>
            <a:endParaRPr kumimoji="1" lang="zh-CN" altLang="en-US" dirty="0"/>
          </a:p>
        </p:txBody>
      </p:sp>
      <p:sp>
        <p:nvSpPr>
          <p:cNvPr id="3" name="内容占位符 2"/>
          <p:cNvSpPr>
            <a:spLocks noGrp="1"/>
          </p:cNvSpPr>
          <p:nvPr>
            <p:ph idx="1"/>
          </p:nvPr>
        </p:nvSpPr>
        <p:spPr/>
        <p:txBody>
          <a:bodyPr>
            <a:noAutofit/>
          </a:bodyPr>
          <a:lstStyle/>
          <a:p>
            <a:pPr marL="0" indent="0">
              <a:buNone/>
            </a:pPr>
            <a:r>
              <a:rPr lang="en-US" altLang="zh-CN" sz="2400" b="1" dirty="0"/>
              <a:t>DPOS</a:t>
            </a:r>
            <a:r>
              <a:rPr lang="zh-CN" altLang="en-US" sz="2400" b="1" dirty="0"/>
              <a:t>：</a:t>
            </a:r>
            <a:r>
              <a:rPr lang="en-US" altLang="zh-CN" sz="2400" b="1" dirty="0"/>
              <a:t>Delegated Proof of Stake</a:t>
            </a:r>
            <a:r>
              <a:rPr lang="zh-CN" altLang="en-US" sz="2400" b="1" dirty="0"/>
              <a:t>，委任权益证明</a:t>
            </a:r>
          </a:p>
          <a:p>
            <a:pPr marL="0" indent="0">
              <a:buNone/>
            </a:pPr>
            <a:r>
              <a:rPr lang="zh-CN" altLang="en-US" sz="2400" dirty="0"/>
              <a:t>比特股的</a:t>
            </a:r>
            <a:r>
              <a:rPr lang="en-US" altLang="zh-CN" sz="2400" dirty="0" err="1"/>
              <a:t>DPoS</a:t>
            </a:r>
            <a:r>
              <a:rPr lang="zh-CN" altLang="en-US" sz="2400" dirty="0"/>
              <a:t>机制，中文名叫做股份授权证明机制（又称受托人机制），它的原理是让每一个持有比特股的人进行投票，由此产生</a:t>
            </a:r>
            <a:r>
              <a:rPr lang="en-US" altLang="zh-CN" sz="2400" dirty="0"/>
              <a:t>101</a:t>
            </a:r>
            <a:r>
              <a:rPr lang="zh-CN" altLang="en-US" sz="2400" dirty="0"/>
              <a:t>位代表 </a:t>
            </a:r>
            <a:r>
              <a:rPr lang="en-US" altLang="zh-CN" sz="2400" dirty="0"/>
              <a:t>, </a:t>
            </a:r>
            <a:r>
              <a:rPr lang="zh-CN" altLang="en-US" sz="2400" dirty="0"/>
              <a:t>我们可以将其理解为</a:t>
            </a:r>
            <a:r>
              <a:rPr lang="en-US" altLang="zh-CN" sz="2400" dirty="0"/>
              <a:t>101</a:t>
            </a:r>
            <a:r>
              <a:rPr lang="zh-CN" altLang="en-US" sz="2400" dirty="0"/>
              <a:t>个超级节点或者矿池，而这</a:t>
            </a:r>
            <a:r>
              <a:rPr lang="en-US" altLang="zh-CN" sz="2400" dirty="0"/>
              <a:t>101</a:t>
            </a:r>
            <a:r>
              <a:rPr lang="zh-CN" altLang="en-US" sz="2400" dirty="0"/>
              <a:t>个超级节点彼此的权利是完全相等的。从某种角度来看，</a:t>
            </a:r>
            <a:r>
              <a:rPr lang="en-US" altLang="zh-CN" sz="2400" dirty="0"/>
              <a:t>DPOS</a:t>
            </a:r>
            <a:r>
              <a:rPr lang="zh-CN" altLang="en-US" sz="2400" dirty="0"/>
              <a:t>有点像是议会制度或人民代表大会制度。如果代表不能履行他们的职责（当轮到他们时，没能生成区块），他们会被除名，网络会选出新的超级节点来取代他们。</a:t>
            </a:r>
            <a:r>
              <a:rPr lang="en-US" altLang="zh-CN" sz="2400" dirty="0"/>
              <a:t>DPOS</a:t>
            </a:r>
            <a:r>
              <a:rPr lang="zh-CN" altLang="en-US" sz="2400" dirty="0"/>
              <a:t>的出现最主要还是因为矿机的产生，大量的算力在不了解也不关心比特币的人身上，类似演唱会的黄牛，大量囤票而丝毫不关心演唱会的内容。</a:t>
            </a:r>
          </a:p>
          <a:p>
            <a:pPr marL="0" indent="0">
              <a:buNone/>
            </a:pPr>
            <a:endParaRPr kumimoji="1" lang="zh-CN" altLang="en-US" sz="2400" dirty="0"/>
          </a:p>
        </p:txBody>
      </p:sp>
    </p:spTree>
    <p:extLst>
      <p:ext uri="{BB962C8B-B14F-4D97-AF65-F5344CB8AC3E}">
        <p14:creationId xmlns:p14="http://schemas.microsoft.com/office/powerpoint/2010/main" val="374181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共识算法</a:t>
            </a:r>
          </a:p>
        </p:txBody>
      </p:sp>
      <p:sp>
        <p:nvSpPr>
          <p:cNvPr id="3" name="内容占位符 2"/>
          <p:cNvSpPr>
            <a:spLocks noGrp="1"/>
          </p:cNvSpPr>
          <p:nvPr>
            <p:ph idx="1"/>
          </p:nvPr>
        </p:nvSpPr>
        <p:spPr/>
        <p:txBody>
          <a:bodyPr>
            <a:normAutofit/>
          </a:bodyPr>
          <a:lstStyle/>
          <a:p>
            <a:pPr marL="0" indent="0">
              <a:buNone/>
            </a:pPr>
            <a:r>
              <a:rPr lang="en-US" altLang="zh-CN" sz="2400" dirty="0"/>
              <a:t>PBFT</a:t>
            </a:r>
            <a:r>
              <a:rPr lang="zh-CN" altLang="en-US" sz="2400" dirty="0"/>
              <a:t>：</a:t>
            </a:r>
            <a:r>
              <a:rPr lang="en-US" altLang="zh-CN" sz="2400" dirty="0"/>
              <a:t>Practical Byzantine Fault Tolerance</a:t>
            </a:r>
            <a:r>
              <a:rPr lang="zh-CN" altLang="en-US" sz="2400" dirty="0"/>
              <a:t>，实用拜占庭容错</a:t>
            </a:r>
            <a:r>
              <a:rPr lang="zh-CN" altLang="en-US" sz="2400" dirty="0" smtClean="0"/>
              <a:t>算法</a:t>
            </a:r>
            <a:endParaRPr lang="en-US" altLang="zh-CN" sz="2400" dirty="0" smtClean="0"/>
          </a:p>
          <a:p>
            <a:pPr marL="0" indent="0">
              <a:buNone/>
            </a:pPr>
            <a:r>
              <a:rPr lang="en-US" altLang="zh-CN" sz="2400" dirty="0"/>
              <a:t>PBFT</a:t>
            </a:r>
            <a:r>
              <a:rPr lang="zh-CN" altLang="en-US" sz="2400" dirty="0"/>
              <a:t>是一种状态机副本复制算法，即服务作为状态机进行建模，状态机在分布式系统的不同节点进行副本复制。每个状态机的副本都保存了服务的状态，同时也实现了服务的操作。将所有的副本组成的集合使用大写字母</a:t>
            </a:r>
            <a:r>
              <a:rPr lang="en-US" altLang="zh-CN" sz="2400" dirty="0"/>
              <a:t>R</a:t>
            </a:r>
            <a:r>
              <a:rPr lang="zh-CN" altLang="en-US" sz="2400" dirty="0"/>
              <a:t>表示，使用</a:t>
            </a:r>
            <a:r>
              <a:rPr lang="en-US" altLang="zh-CN" sz="2400" dirty="0"/>
              <a:t>0</a:t>
            </a:r>
            <a:r>
              <a:rPr lang="zh-CN" altLang="en-US" sz="2400" dirty="0"/>
              <a:t>到</a:t>
            </a:r>
            <a:r>
              <a:rPr lang="en-US" altLang="zh-CN" sz="2400" dirty="0"/>
              <a:t>|R|-1</a:t>
            </a:r>
            <a:r>
              <a:rPr lang="zh-CN" altLang="en-US" sz="2400" dirty="0"/>
              <a:t>的整数表示每一个副本。为了描述方便，假设</a:t>
            </a:r>
            <a:r>
              <a:rPr lang="en-US" altLang="zh-CN" sz="2400" dirty="0"/>
              <a:t>|R|=3f+1</a:t>
            </a:r>
            <a:r>
              <a:rPr lang="zh-CN" altLang="en-US" sz="2400" dirty="0"/>
              <a:t>，这里</a:t>
            </a:r>
            <a:r>
              <a:rPr lang="en-US" altLang="zh-CN" sz="2400" dirty="0"/>
              <a:t>f</a:t>
            </a:r>
            <a:r>
              <a:rPr lang="zh-CN" altLang="en-US" sz="2400" dirty="0"/>
              <a:t>是有可能失效的副本的最大个数。尽管可以存在多于</a:t>
            </a:r>
            <a:r>
              <a:rPr lang="en-US" altLang="zh-CN" sz="2400" dirty="0"/>
              <a:t>3f+1</a:t>
            </a:r>
            <a:r>
              <a:rPr lang="zh-CN" altLang="en-US" sz="2400" dirty="0"/>
              <a:t>个副本，但是额外的副本除了降低性能之外不能提高可靠性。</a:t>
            </a:r>
            <a:endParaRPr kumimoji="1" lang="zh-CN" altLang="en-US" sz="2400" dirty="0"/>
          </a:p>
        </p:txBody>
      </p:sp>
    </p:spTree>
    <p:extLst>
      <p:ext uri="{BB962C8B-B14F-4D97-AF65-F5344CB8AC3E}">
        <p14:creationId xmlns:p14="http://schemas.microsoft.com/office/powerpoint/2010/main" val="29575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什么是挖矿</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sz="2400" dirty="0"/>
              <a:t>挖矿的具体过程为：参与者根据上一个区块的 </a:t>
            </a:r>
            <a:r>
              <a:rPr kumimoji="1" lang="en-US" altLang="zh-CN" sz="2400" dirty="0"/>
              <a:t>hash </a:t>
            </a:r>
            <a:r>
              <a:rPr kumimoji="1" lang="zh-CN" altLang="en-US" sz="2400" dirty="0"/>
              <a:t>值，</a:t>
            </a:r>
            <a:r>
              <a:rPr kumimoji="1" lang="en-US" altLang="zh-CN" sz="2400" dirty="0"/>
              <a:t>10 </a:t>
            </a:r>
            <a:r>
              <a:rPr kumimoji="1" lang="zh-CN" altLang="en-US" sz="2400" dirty="0"/>
              <a:t>分钟内的验证过的交易内容，再加上自己猜测的一个随机数 </a:t>
            </a:r>
            <a:r>
              <a:rPr kumimoji="1" lang="en-US" altLang="zh-CN" sz="2400" dirty="0"/>
              <a:t>X</a:t>
            </a:r>
            <a:r>
              <a:rPr kumimoji="1" lang="zh-CN" altLang="en-US" sz="2400" dirty="0"/>
              <a:t>，让新区块的 </a:t>
            </a:r>
            <a:r>
              <a:rPr kumimoji="1" lang="en-US" altLang="zh-CN" sz="2400" dirty="0"/>
              <a:t>hash </a:t>
            </a:r>
            <a:r>
              <a:rPr kumimoji="1" lang="zh-CN" altLang="en-US" sz="2400" dirty="0"/>
              <a:t>值小于比特币网络中给定的一个数。这个数越小，计算出来就越难。系统每隔两周（即经过 </a:t>
            </a:r>
            <a:r>
              <a:rPr kumimoji="1" lang="en-US" altLang="zh-CN" sz="2400" dirty="0"/>
              <a:t>2016 </a:t>
            </a:r>
            <a:r>
              <a:rPr kumimoji="1" lang="zh-CN" altLang="en-US" sz="2400" dirty="0"/>
              <a:t>个区块）会根据上一周期的挖矿时间来调整挖矿难度（通过调整限制数的大小），来调节生成区块的时间稳定在 </a:t>
            </a:r>
            <a:r>
              <a:rPr kumimoji="1" lang="en-US" altLang="zh-CN" sz="2400" dirty="0"/>
              <a:t>10 </a:t>
            </a:r>
            <a:r>
              <a:rPr kumimoji="1" lang="zh-CN" altLang="en-US" sz="2400" dirty="0"/>
              <a:t>分钟左右。为了避免震荡，每次调整的最大幅度为 </a:t>
            </a:r>
            <a:r>
              <a:rPr kumimoji="1" lang="en-US" altLang="zh-CN" sz="2400" dirty="0"/>
              <a:t>4 </a:t>
            </a:r>
            <a:r>
              <a:rPr kumimoji="1" lang="zh-CN" altLang="en-US" sz="2400" dirty="0"/>
              <a:t>倍。</a:t>
            </a:r>
          </a:p>
        </p:txBody>
      </p:sp>
    </p:spTree>
    <p:extLst>
      <p:ext uri="{BB962C8B-B14F-4D97-AF65-F5344CB8AC3E}">
        <p14:creationId xmlns:p14="http://schemas.microsoft.com/office/powerpoint/2010/main" val="417226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主链与侧链</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sz="2400" dirty="0" smtClean="0"/>
              <a:t>主链：</a:t>
            </a:r>
            <a:r>
              <a:rPr lang="zh-CN" altLang="en-US" sz="2400" dirty="0" smtClean="0"/>
              <a:t>拥有</a:t>
            </a:r>
            <a:r>
              <a:rPr lang="zh-CN" altLang="en-US" sz="2400" dirty="0"/>
              <a:t>独立的网络，钱包等，比如</a:t>
            </a:r>
            <a:r>
              <a:rPr lang="en-US" altLang="zh-CN" sz="2400" dirty="0"/>
              <a:t>BTC</a:t>
            </a:r>
            <a:r>
              <a:rPr lang="zh-CN" altLang="en-US" sz="2400" dirty="0"/>
              <a:t>，</a:t>
            </a:r>
            <a:r>
              <a:rPr lang="en-US" altLang="zh-CN" sz="2400" dirty="0"/>
              <a:t>LTC</a:t>
            </a:r>
            <a:r>
              <a:rPr lang="zh-CN" altLang="en-US" sz="2400" dirty="0"/>
              <a:t>，</a:t>
            </a:r>
            <a:r>
              <a:rPr lang="en-US" altLang="zh-CN" sz="2400" dirty="0"/>
              <a:t>DASH</a:t>
            </a:r>
            <a:r>
              <a:rPr lang="zh-CN" altLang="en-US" sz="2400" dirty="0"/>
              <a:t>以及狗狗币</a:t>
            </a:r>
            <a:r>
              <a:rPr lang="zh-CN" altLang="en-US" sz="2400" dirty="0" smtClean="0"/>
              <a:t>等；</a:t>
            </a:r>
            <a:endParaRPr lang="en-US" altLang="zh-CN" sz="2400" dirty="0" smtClean="0"/>
          </a:p>
          <a:p>
            <a:pPr marL="0" indent="0">
              <a:buNone/>
            </a:pPr>
            <a:r>
              <a:rPr lang="zh-CN" altLang="en-US" sz="2400" dirty="0" smtClean="0"/>
              <a:t>侧链：</a:t>
            </a:r>
            <a:r>
              <a:rPr lang="zh-CN" altLang="en-US" sz="2400" dirty="0"/>
              <a:t>用于确认来自于其它区块链的数据的区块链，通过双向挂钩（</a:t>
            </a:r>
            <a:r>
              <a:rPr lang="en-US" altLang="zh-CN" sz="2400" dirty="0"/>
              <a:t>Two Way Peg</a:t>
            </a:r>
            <a:r>
              <a:rPr lang="zh-CN" altLang="en-US" sz="2400" dirty="0"/>
              <a:t>）机制使比特币、</a:t>
            </a:r>
            <a:r>
              <a:rPr lang="en-US" altLang="zh-CN" sz="2400" dirty="0"/>
              <a:t>Ripple</a:t>
            </a:r>
            <a:r>
              <a:rPr lang="zh-CN" altLang="en-US" sz="2400" dirty="0"/>
              <a:t>币等多种资产在不同区块链上以一定的汇率实现转</a:t>
            </a:r>
            <a:r>
              <a:rPr lang="zh-CN" altLang="en-US" sz="2400" dirty="0" smtClean="0"/>
              <a:t>移。</a:t>
            </a:r>
            <a:endParaRPr lang="en-US" altLang="zh-CN" sz="2400" dirty="0" smtClean="0"/>
          </a:p>
        </p:txBody>
      </p:sp>
    </p:spTree>
    <p:extLst>
      <p:ext uri="{BB962C8B-B14F-4D97-AF65-F5344CB8AC3E}">
        <p14:creationId xmlns:p14="http://schemas.microsoft.com/office/powerpoint/2010/main" val="3834230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鞍具">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鞍具.thmx</Template>
  <TotalTime>438</TotalTime>
  <Words>4138</Words>
  <Application>Microsoft Macintosh PowerPoint</Application>
  <PresentationFormat>全屏显示(4:3)</PresentationFormat>
  <Paragraphs>413</Paragraphs>
  <Slides>53</Slides>
  <Notes>1</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鞍具</vt:lpstr>
      <vt:lpstr>区块链是什么？</vt:lpstr>
      <vt:lpstr>区块链6层结构</vt:lpstr>
      <vt:lpstr>拜占庭容错算法</vt:lpstr>
      <vt:lpstr>共识算法</vt:lpstr>
      <vt:lpstr>共识算法</vt:lpstr>
      <vt:lpstr>共识算法</vt:lpstr>
      <vt:lpstr>共识算法</vt:lpstr>
      <vt:lpstr>什么是挖矿</vt:lpstr>
      <vt:lpstr>主链与侧链</vt:lpstr>
      <vt:lpstr>以太坊架构和工具- 什么是以太坊</vt:lpstr>
      <vt:lpstr>以太坊私有链搭建</vt:lpstr>
      <vt:lpstr>PowerPoint 演示文稿</vt:lpstr>
      <vt:lpstr>PowerPoint 演示文稿</vt:lpstr>
      <vt:lpstr>PowerPoint 演示文稿</vt:lpstr>
      <vt:lpstr>以太坊geth客户端和mist钱包</vt:lpstr>
      <vt:lpstr>PowerPoint 演示文稿</vt:lpstr>
      <vt:lpstr>PowerPoint 演示文稿</vt:lpstr>
      <vt:lpstr>连接以太坊客户端-web3.js</vt:lpstr>
      <vt:lpstr>智能合约-solidity</vt:lpstr>
      <vt:lpstr>solidity在线编辑器--browser-solidity </vt:lpstr>
      <vt:lpstr>solidity编辑器-atom </vt:lpstr>
      <vt:lpstr>solidity开发框架-truffle </vt:lpstr>
      <vt:lpstr>PowerPoint 演示文稿</vt:lpstr>
      <vt:lpstr>solidity数据类型-布尔(Booleans) </vt:lpstr>
      <vt:lpstr>solidity数据类型-整形(Integer)</vt:lpstr>
      <vt:lpstr>solidity数据类型-地址(Address) </vt:lpstr>
      <vt:lpstr>不可不知的几个常识</vt:lpstr>
      <vt:lpstr>solidity数据类型-字符串(String) </vt:lpstr>
      <vt:lpstr>solidity数据类型-字节数组(byte) </vt:lpstr>
      <vt:lpstr>PowerPoint 演示文稿</vt:lpstr>
      <vt:lpstr>PowerPoint 演示文稿</vt:lpstr>
      <vt:lpstr>PowerPoint 演示文稿</vt:lpstr>
      <vt:lpstr>动态大小字节数组</vt:lpstr>
      <vt:lpstr>PowerPoint 演示文稿</vt:lpstr>
      <vt:lpstr>solidity数据类型-数组(Array) </vt:lpstr>
      <vt:lpstr>PowerPoint 演示文稿</vt:lpstr>
      <vt:lpstr>PowerPoint 演示文稿</vt:lpstr>
      <vt:lpstr>PowerPoint 演示文稿</vt:lpstr>
      <vt:lpstr>PowerPoint 演示文稿</vt:lpstr>
      <vt:lpstr>PowerPoint 演示文稿</vt:lpstr>
      <vt:lpstr>PowerPoint 演示文稿</vt:lpstr>
      <vt:lpstr>solidity数据类型-枚举(Enums) </vt:lpstr>
      <vt:lpstr>PowerPoint 演示文稿</vt:lpstr>
      <vt:lpstr>solidity数据类型-结构体(Structs) </vt:lpstr>
      <vt:lpstr>PowerPoint 演示文稿</vt:lpstr>
      <vt:lpstr>PowerPoint 演示文稿</vt:lpstr>
      <vt:lpstr>PowerPoint 演示文稿</vt:lpstr>
      <vt:lpstr>solidity数据类型-字典/映射(Mappings) </vt:lpstr>
      <vt:lpstr>PowerPoint 演示文稿</vt:lpstr>
      <vt:lpstr>solidity-元组 </vt:lpstr>
      <vt:lpstr>PowerPoint 演示文稿</vt:lpstr>
      <vt:lpstr>PowerPoint 演示文稿</vt:lpstr>
      <vt:lpstr>PowerPoint 演示文稿</vt:lpstr>
    </vt:vector>
  </TitlesOfParts>
  <Company>123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区块链是什么？</dc:title>
  <dc:creator>li Oliver</dc:creator>
  <cp:lastModifiedBy>li Oliver</cp:lastModifiedBy>
  <cp:revision>32</cp:revision>
  <dcterms:created xsi:type="dcterms:W3CDTF">2018-01-21T14:45:38Z</dcterms:created>
  <dcterms:modified xsi:type="dcterms:W3CDTF">2018-03-24T17:53:56Z</dcterms:modified>
</cp:coreProperties>
</file>