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54"/>
  </p:notesMasterIdLst>
  <p:handoutMasterIdLst>
    <p:handoutMasterId r:id="rId55"/>
  </p:handoutMasterIdLst>
  <p:sldIdLst>
    <p:sldId id="266" r:id="rId5"/>
    <p:sldId id="337" r:id="rId6"/>
    <p:sldId id="335" r:id="rId7"/>
    <p:sldId id="336" r:id="rId8"/>
    <p:sldId id="338" r:id="rId9"/>
    <p:sldId id="339" r:id="rId10"/>
    <p:sldId id="340" r:id="rId11"/>
    <p:sldId id="341" r:id="rId12"/>
    <p:sldId id="305" r:id="rId13"/>
    <p:sldId id="344" r:id="rId14"/>
    <p:sldId id="345" r:id="rId15"/>
    <p:sldId id="347" r:id="rId16"/>
    <p:sldId id="354" r:id="rId17"/>
    <p:sldId id="346" r:id="rId18"/>
    <p:sldId id="348" r:id="rId19"/>
    <p:sldId id="349" r:id="rId20"/>
    <p:sldId id="350" r:id="rId21"/>
    <p:sldId id="352" r:id="rId22"/>
    <p:sldId id="353" r:id="rId23"/>
    <p:sldId id="360" r:id="rId24"/>
    <p:sldId id="355" r:id="rId25"/>
    <p:sldId id="362" r:id="rId26"/>
    <p:sldId id="357" r:id="rId27"/>
    <p:sldId id="361" r:id="rId28"/>
    <p:sldId id="358" r:id="rId29"/>
    <p:sldId id="379" r:id="rId30"/>
    <p:sldId id="386" r:id="rId31"/>
    <p:sldId id="387" r:id="rId32"/>
    <p:sldId id="369" r:id="rId33"/>
    <p:sldId id="376" r:id="rId34"/>
    <p:sldId id="388" r:id="rId35"/>
    <p:sldId id="378" r:id="rId36"/>
    <p:sldId id="377" r:id="rId37"/>
    <p:sldId id="366" r:id="rId38"/>
    <p:sldId id="367" r:id="rId39"/>
    <p:sldId id="374" r:id="rId40"/>
    <p:sldId id="375" r:id="rId41"/>
    <p:sldId id="380" r:id="rId42"/>
    <p:sldId id="389" r:id="rId43"/>
    <p:sldId id="381" r:id="rId44"/>
    <p:sldId id="382" r:id="rId45"/>
    <p:sldId id="368" r:id="rId46"/>
    <p:sldId id="383" r:id="rId47"/>
    <p:sldId id="384" r:id="rId48"/>
    <p:sldId id="385" r:id="rId49"/>
    <p:sldId id="370" r:id="rId50"/>
    <p:sldId id="371" r:id="rId51"/>
    <p:sldId id="373" r:id="rId52"/>
    <p:sldId id="280" r:id="rId53"/>
  </p:sldIdLst>
  <p:sldSz cx="9144000" cy="6858000" type="screen4x3"/>
  <p:notesSz cx="6858000" cy="9144000"/>
  <p:defaultTextStyle>
    <a:defPPr>
      <a:defRPr lang="en-US"/>
    </a:defPPr>
    <a:lvl1pPr marL="0" indent="0" algn="l" defTabSz="685783" rtl="0" eaLnBrk="1" latinLnBrk="0" hangingPunct="1">
      <a:lnSpc>
        <a:spcPct val="115000"/>
      </a:lnSpc>
      <a:spcBef>
        <a:spcPts val="0"/>
      </a:spcBef>
      <a:spcAft>
        <a:spcPts val="600"/>
      </a:spcAft>
      <a:buFontTx/>
      <a:buNone/>
      <a:defRPr sz="1800" kern="1200" spc="0" baseline="0">
        <a:solidFill>
          <a:schemeClr val="tx1"/>
        </a:solidFill>
        <a:latin typeface="+mn-lt"/>
        <a:ea typeface="+mn-ea"/>
        <a:cs typeface="+mn-cs"/>
      </a:defRPr>
    </a:lvl1pPr>
    <a:lvl2pPr marL="0" indent="0" algn="l" defTabSz="685783" rtl="0" eaLnBrk="1" latinLnBrk="0" hangingPunct="1">
      <a:lnSpc>
        <a:spcPct val="115000"/>
      </a:lnSpc>
      <a:spcBef>
        <a:spcPts val="0"/>
      </a:spcBef>
      <a:spcAft>
        <a:spcPts val="0"/>
      </a:spcAft>
      <a:buFontTx/>
      <a:buNone/>
      <a:defRPr sz="1800" i="1" kern="1200" spc="0" baseline="0">
        <a:solidFill>
          <a:schemeClr val="tx1"/>
        </a:solidFill>
        <a:latin typeface="+mn-lt"/>
        <a:ea typeface="+mn-ea"/>
        <a:cs typeface="+mn-cs"/>
      </a:defRPr>
    </a:lvl2pPr>
    <a:lvl3pPr marL="360000" indent="-360000" algn="l" defTabSz="685783" rtl="0" eaLnBrk="1" latinLnBrk="0" hangingPunct="1">
      <a:lnSpc>
        <a:spcPct val="115000"/>
      </a:lnSpc>
      <a:spcBef>
        <a:spcPts val="0"/>
      </a:spcBef>
      <a:spcAft>
        <a:spcPts val="100"/>
      </a:spcAft>
      <a:buFont typeface="Arial" panose="020B0604020202020204" pitchFamily="34" charset="0"/>
      <a:buChar char="–"/>
      <a:defRPr sz="1800" kern="1200" spc="0" baseline="0">
        <a:solidFill>
          <a:schemeClr val="tx1"/>
        </a:solidFill>
        <a:latin typeface="+mn-lt"/>
        <a:ea typeface="+mn-ea"/>
        <a:cs typeface="+mn-cs"/>
      </a:defRPr>
    </a:lvl3pPr>
    <a:lvl4pPr marL="720000" indent="-360000" algn="l" defTabSz="685783" rtl="0" eaLnBrk="1" latinLnBrk="0" hangingPunct="1">
      <a:lnSpc>
        <a:spcPct val="115000"/>
      </a:lnSpc>
      <a:spcBef>
        <a:spcPts val="0"/>
      </a:spcBef>
      <a:spcAft>
        <a:spcPts val="100"/>
      </a:spcAft>
      <a:buFont typeface="Arial" panose="020B0604020202020204" pitchFamily="34" charset="0"/>
      <a:buChar char="–"/>
      <a:defRPr sz="1800" kern="1200" spc="0" baseline="0">
        <a:solidFill>
          <a:schemeClr val="tx1"/>
        </a:solidFill>
        <a:latin typeface="+mn-lt"/>
        <a:ea typeface="+mn-ea"/>
        <a:cs typeface="+mn-cs"/>
      </a:defRPr>
    </a:lvl4pPr>
    <a:lvl5pPr marL="0" indent="0" algn="l" defTabSz="685783" rtl="0" eaLnBrk="1" latinLnBrk="0" hangingPunct="1">
      <a:lnSpc>
        <a:spcPct val="115000"/>
      </a:lnSpc>
      <a:spcBef>
        <a:spcPts val="0"/>
      </a:spcBef>
      <a:spcAft>
        <a:spcPts val="1200"/>
      </a:spcAft>
      <a:buFontTx/>
      <a:buNone/>
      <a:defRPr sz="1800" kern="1200" spc="0" baseline="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FBF1592-BF2F-415C-A266-65D52EBD50B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12DA61-657B-4FFA-9931-8FA2659CAC73}" styleName="Suncorp Table Light">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31750" cmpd="sng">
              <a:solidFill>
                <a:schemeClr val="accent3"/>
              </a:solidFill>
            </a:ln>
          </a:top>
          <a:bottom>
            <a:ln w="12700" cmpd="sng">
              <a:solidFill>
                <a:schemeClr val="accent3"/>
              </a:solidFill>
            </a:ln>
          </a:bottom>
          <a:insideH>
            <a:ln>
              <a:noFill/>
            </a:ln>
          </a:insideH>
          <a:insideV>
            <a:ln w="12700" cmpd="sng">
              <a:solidFill>
                <a:schemeClr val="accent3"/>
              </a:solid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ff"/>
      <a:tcStyle>
        <a:tcBdr>
          <a:bottom>
            <a:ln w="12700" cmpd="sng">
              <a:solidFill>
                <a:schemeClr val="accent3"/>
              </a:solidFill>
            </a:ln>
          </a:bottom>
        </a:tcBdr>
        <a:fill>
          <a:noFill/>
        </a:fill>
      </a:tcStyle>
    </a:firstRow>
  </a:tblStyle>
  <a:tblStyle styleId="{8FBF1592-BF2F-415C-A266-65D52EBD50B8}" styleName="Suncorp Table Grid">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3175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ff"/>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110" d="100"/>
          <a:sy n="110" d="100"/>
        </p:scale>
        <p:origin x="1398" y="78"/>
      </p:cViewPr>
      <p:guideLst/>
    </p:cSldViewPr>
  </p:slideViewPr>
  <p:notesTextViewPr>
    <p:cViewPr>
      <p:scale>
        <a:sx n="1" d="1"/>
        <a:sy n="1" d="1"/>
      </p:scale>
      <p:origin x="0" y="0"/>
    </p:cViewPr>
  </p:notesTextViewPr>
  <p:notesViewPr>
    <p:cSldViewPr snapToGrid="0">
      <p:cViewPr varScale="1">
        <p:scale>
          <a:sx n="84" d="100"/>
          <a:sy n="84" d="100"/>
        </p:scale>
        <p:origin x="90" y="1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819472-4C7F-437C-8C99-12B928B79A96}" type="datetimeFigureOut">
              <a:rPr lang="en-AU" smtClean="0"/>
              <a:t>30/11/2022</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088BED-6D20-4F30-BD8F-AF5E853428B7}" type="slidenum">
              <a:rPr lang="en-AU" smtClean="0"/>
              <a:t>‹#›</a:t>
            </a:fld>
            <a:endParaRPr lang="en-AU"/>
          </a:p>
        </p:txBody>
      </p:sp>
    </p:spTree>
    <p:extLst>
      <p:ext uri="{BB962C8B-B14F-4D97-AF65-F5344CB8AC3E}">
        <p14:creationId xmlns:p14="http://schemas.microsoft.com/office/powerpoint/2010/main" val="301897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89A3B-A060-46A0-9C37-D20663E8C32C}" type="datetimeFigureOut">
              <a:rPr lang="en-AU" smtClean="0"/>
              <a:t>30/11/2022</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51F06-146B-443D-99DA-579999317706}" type="slidenum">
              <a:rPr lang="en-AU" smtClean="0"/>
              <a:t>‹#›</a:t>
            </a:fld>
            <a:endParaRPr lang="en-AU"/>
          </a:p>
        </p:txBody>
      </p:sp>
    </p:spTree>
    <p:extLst>
      <p:ext uri="{BB962C8B-B14F-4D97-AF65-F5344CB8AC3E}">
        <p14:creationId xmlns:p14="http://schemas.microsoft.com/office/powerpoint/2010/main" val="3332558301"/>
      </p:ext>
    </p:extLst>
  </p:cSld>
  <p:clrMap bg1="lt1" tx1="dk1" bg2="lt2" tx2="dk2" accent1="accent1" accent2="accent2" accent3="accent3" accent4="accent4" accent5="accent5" accent6="accent6" hlink="hlink" folHlink="folHlink"/>
  <p:notesStyle>
    <a:lvl1pPr marL="0" algn="l" defTabSz="913676" rtl="0" eaLnBrk="1" latinLnBrk="0" hangingPunct="1">
      <a:defRPr sz="1199" kern="1200">
        <a:solidFill>
          <a:schemeClr val="tx1"/>
        </a:solidFill>
        <a:latin typeface="+mn-lt"/>
        <a:ea typeface="+mn-ea"/>
        <a:cs typeface="+mn-cs"/>
      </a:defRPr>
    </a:lvl1pPr>
    <a:lvl2pPr marL="456838" algn="l" defTabSz="913676" rtl="0" eaLnBrk="1" latinLnBrk="0" hangingPunct="1">
      <a:defRPr sz="1199" kern="1200">
        <a:solidFill>
          <a:schemeClr val="tx1"/>
        </a:solidFill>
        <a:latin typeface="+mn-lt"/>
        <a:ea typeface="+mn-ea"/>
        <a:cs typeface="+mn-cs"/>
      </a:defRPr>
    </a:lvl2pPr>
    <a:lvl3pPr marL="913676" algn="l" defTabSz="913676" rtl="0" eaLnBrk="1" latinLnBrk="0" hangingPunct="1">
      <a:defRPr sz="1199" kern="1200">
        <a:solidFill>
          <a:schemeClr val="tx1"/>
        </a:solidFill>
        <a:latin typeface="+mn-lt"/>
        <a:ea typeface="+mn-ea"/>
        <a:cs typeface="+mn-cs"/>
      </a:defRPr>
    </a:lvl3pPr>
    <a:lvl4pPr marL="1370514" algn="l" defTabSz="913676" rtl="0" eaLnBrk="1" latinLnBrk="0" hangingPunct="1">
      <a:defRPr sz="1199" kern="1200">
        <a:solidFill>
          <a:schemeClr val="tx1"/>
        </a:solidFill>
        <a:latin typeface="+mn-lt"/>
        <a:ea typeface="+mn-ea"/>
        <a:cs typeface="+mn-cs"/>
      </a:defRPr>
    </a:lvl4pPr>
    <a:lvl5pPr marL="1827352" algn="l" defTabSz="913676" rtl="0" eaLnBrk="1" latinLnBrk="0" hangingPunct="1">
      <a:defRPr sz="1199" kern="1200">
        <a:solidFill>
          <a:schemeClr val="tx1"/>
        </a:solidFill>
        <a:latin typeface="+mn-lt"/>
        <a:ea typeface="+mn-ea"/>
        <a:cs typeface="+mn-cs"/>
      </a:defRPr>
    </a:lvl5pPr>
    <a:lvl6pPr marL="2284191" algn="l" defTabSz="913676" rtl="0" eaLnBrk="1" latinLnBrk="0" hangingPunct="1">
      <a:defRPr sz="1199" kern="1200">
        <a:solidFill>
          <a:schemeClr val="tx1"/>
        </a:solidFill>
        <a:latin typeface="+mn-lt"/>
        <a:ea typeface="+mn-ea"/>
        <a:cs typeface="+mn-cs"/>
      </a:defRPr>
    </a:lvl6pPr>
    <a:lvl7pPr marL="2741027" algn="l" defTabSz="913676" rtl="0" eaLnBrk="1" latinLnBrk="0" hangingPunct="1">
      <a:defRPr sz="1199" kern="1200">
        <a:solidFill>
          <a:schemeClr val="tx1"/>
        </a:solidFill>
        <a:latin typeface="+mn-lt"/>
        <a:ea typeface="+mn-ea"/>
        <a:cs typeface="+mn-cs"/>
      </a:defRPr>
    </a:lvl7pPr>
    <a:lvl8pPr marL="3197865" algn="l" defTabSz="913676" rtl="0" eaLnBrk="1" latinLnBrk="0" hangingPunct="1">
      <a:defRPr sz="1199" kern="1200">
        <a:solidFill>
          <a:schemeClr val="tx1"/>
        </a:solidFill>
        <a:latin typeface="+mn-lt"/>
        <a:ea typeface="+mn-ea"/>
        <a:cs typeface="+mn-cs"/>
      </a:defRPr>
    </a:lvl8pPr>
    <a:lvl9pPr marL="3654705" algn="l" defTabSz="913676" rtl="0" eaLnBrk="1" latinLnBrk="0" hangingPunct="1">
      <a:defRPr sz="11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441" cy="6858331"/>
          </a:xfrm>
          <a:prstGeom prst="rect">
            <a:avLst/>
          </a:prstGeom>
        </p:spPr>
      </p:pic>
      <p:sp>
        <p:nvSpPr>
          <p:cNvPr id="5" name="Text Placeholder 4"/>
          <p:cNvSpPr>
            <a:spLocks noGrp="1"/>
          </p:cNvSpPr>
          <p:nvPr>
            <p:ph type="body" sz="quarter" idx="10" hasCustomPrompt="1"/>
          </p:nvPr>
        </p:nvSpPr>
        <p:spPr>
          <a:xfrm>
            <a:off x="5443009" y="154994"/>
            <a:ext cx="3511210" cy="3240000"/>
          </a:xfrm>
          <a:noFill/>
          <a:ln>
            <a:noFill/>
          </a:ln>
        </p:spPr>
        <p:txBody>
          <a:bodyPr lIns="180000" tIns="162000" rIns="180000" bIns="180000"/>
          <a:lstStyle>
            <a:lvl1pPr indent="0">
              <a:lnSpc>
                <a:spcPts val="3300"/>
              </a:lnSpc>
              <a:spcBef>
                <a:spcPts val="0"/>
              </a:spcBef>
              <a:spcAft>
                <a:spcPts val="200"/>
              </a:spcAft>
              <a:defRPr sz="2900" spc="0" baseline="0"/>
            </a:lvl1pPr>
            <a:lvl2pPr marL="0" indent="0">
              <a:lnSpc>
                <a:spcPts val="3300"/>
              </a:lnSpc>
              <a:spcAft>
                <a:spcPts val="0"/>
              </a:spcAft>
              <a:buFontTx/>
              <a:buNone/>
              <a:defRPr sz="2900" i="1" spc="-20" baseline="0"/>
            </a:lvl2pPr>
          </a:lstStyle>
          <a:p>
            <a:pPr lvl="0"/>
            <a:r>
              <a:rPr lang="en-AU" dirty="0"/>
              <a:t>Type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Tree>
    <p:extLst>
      <p:ext uri="{BB962C8B-B14F-4D97-AF65-F5344CB8AC3E}">
        <p14:creationId xmlns:p14="http://schemas.microsoft.com/office/powerpoint/2010/main" val="158219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Orange">
    <p:bg>
      <p:bgPr>
        <a:solidFill>
          <a:schemeClr val="accent4"/>
        </a:solid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324800" y="3081600"/>
            <a:ext cx="6480000" cy="1440000"/>
          </a:xfrm>
        </p:spPr>
        <p:txBody>
          <a:bodyPr anchor="t" anchorCtr="1"/>
          <a:lstStyle>
            <a:lvl1pPr indent="0" algn="ctr">
              <a:lnSpc>
                <a:spcPts val="3000"/>
              </a:lnSpc>
              <a:spcAft>
                <a:spcPts val="0"/>
              </a:spcAft>
              <a:defRPr sz="2900" i="1" spc="-20"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324800" y="1644879"/>
            <a:ext cx="6480000" cy="1438668"/>
          </a:xfrm>
        </p:spPr>
        <p:txBody>
          <a:bodyPr anchor="b" anchorCtr="1"/>
          <a:lstStyle>
            <a:lvl1pPr indent="0" algn="ctr">
              <a:lnSpc>
                <a:spcPts val="3000"/>
              </a:lnSpc>
              <a:spcAft>
                <a:spcPts val="0"/>
              </a:spcAft>
              <a:defRPr sz="2900"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77127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Green">
    <p:bg>
      <p:bgPr>
        <a:solidFill>
          <a:schemeClr val="accent5"/>
        </a:solid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324800" y="3081600"/>
            <a:ext cx="6480000" cy="1440000"/>
          </a:xfrm>
        </p:spPr>
        <p:txBody>
          <a:bodyPr anchor="t" anchorCtr="1"/>
          <a:lstStyle>
            <a:lvl1pPr indent="0" algn="ctr">
              <a:lnSpc>
                <a:spcPts val="3000"/>
              </a:lnSpc>
              <a:spcAft>
                <a:spcPts val="0"/>
              </a:spcAft>
              <a:defRPr sz="2900" i="1" spc="-20"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324800" y="1644879"/>
            <a:ext cx="6480000" cy="1438668"/>
          </a:xfrm>
        </p:spPr>
        <p:txBody>
          <a:bodyPr anchor="b" anchorCtr="1"/>
          <a:lstStyle>
            <a:lvl1pPr indent="0" algn="ctr">
              <a:lnSpc>
                <a:spcPts val="3000"/>
              </a:lnSpc>
              <a:spcAft>
                <a:spcPts val="0"/>
              </a:spcAft>
              <a:defRPr sz="2900"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58091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Blue">
    <p:bg>
      <p:bgPr>
        <a:solidFill>
          <a:schemeClr val="accent6"/>
        </a:solid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324800" y="3081600"/>
            <a:ext cx="6480000" cy="1440000"/>
          </a:xfrm>
        </p:spPr>
        <p:txBody>
          <a:bodyPr anchor="t" anchorCtr="1"/>
          <a:lstStyle>
            <a:lvl1pPr indent="0" algn="ctr">
              <a:lnSpc>
                <a:spcPts val="3000"/>
              </a:lnSpc>
              <a:spcAft>
                <a:spcPts val="0"/>
              </a:spcAft>
              <a:defRPr sz="2900" i="1" spc="-20"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324800" y="1644879"/>
            <a:ext cx="6480000" cy="1438668"/>
          </a:xfrm>
        </p:spPr>
        <p:txBody>
          <a:bodyPr anchor="b" anchorCtr="1"/>
          <a:lstStyle>
            <a:lvl1pPr indent="0" algn="ctr">
              <a:lnSpc>
                <a:spcPts val="3000"/>
              </a:lnSpc>
              <a:spcAft>
                <a:spcPts val="0"/>
              </a:spcAft>
              <a:defRPr sz="2900"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8340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urple">
    <p:bg>
      <p:bgPr>
        <a:solidFill>
          <a:srgbClr val="88509A"/>
        </a:solid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324800" y="3081600"/>
            <a:ext cx="6480000" cy="1440000"/>
          </a:xfrm>
        </p:spPr>
        <p:txBody>
          <a:bodyPr anchor="t" anchorCtr="1"/>
          <a:lstStyle>
            <a:lvl1pPr indent="0" algn="ctr">
              <a:lnSpc>
                <a:spcPts val="3000"/>
              </a:lnSpc>
              <a:spcAft>
                <a:spcPts val="0"/>
              </a:spcAft>
              <a:defRPr sz="2900" i="1" spc="-20"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324800" y="1644879"/>
            <a:ext cx="6480000" cy="1438668"/>
          </a:xfrm>
        </p:spPr>
        <p:txBody>
          <a:bodyPr anchor="b" anchorCtr="1"/>
          <a:lstStyle>
            <a:lvl1pPr indent="0" algn="ctr">
              <a:lnSpc>
                <a:spcPts val="3000"/>
              </a:lnSpc>
              <a:spcAft>
                <a:spcPts val="0"/>
              </a:spcAft>
              <a:defRPr sz="2900"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440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Divider Light Purple">
    <p:bg>
      <p:bgPr>
        <a:solidFill>
          <a:srgbClr val="AA7BC9"/>
        </a:solid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324800" y="3081600"/>
            <a:ext cx="6480000" cy="1440000"/>
          </a:xfrm>
        </p:spPr>
        <p:txBody>
          <a:bodyPr anchor="t" anchorCtr="1"/>
          <a:lstStyle>
            <a:lvl1pPr indent="0" algn="ctr">
              <a:lnSpc>
                <a:spcPts val="3000"/>
              </a:lnSpc>
              <a:spcAft>
                <a:spcPts val="0"/>
              </a:spcAft>
              <a:defRPr sz="2900" i="1" spc="-20"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324800" y="1644879"/>
            <a:ext cx="6480000" cy="1438668"/>
          </a:xfrm>
        </p:spPr>
        <p:txBody>
          <a:bodyPr anchor="b" anchorCtr="1"/>
          <a:lstStyle>
            <a:lvl1pPr indent="0" algn="ctr">
              <a:lnSpc>
                <a:spcPts val="3000"/>
              </a:lnSpc>
              <a:spcAft>
                <a:spcPts val="0"/>
              </a:spcAft>
              <a:defRPr sz="2900"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377334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 Mint">
    <p:bg>
      <p:bgPr>
        <a:solidFill>
          <a:srgbClr val="4CA56F"/>
        </a:solid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324800" y="3081600"/>
            <a:ext cx="6480000" cy="1440000"/>
          </a:xfrm>
        </p:spPr>
        <p:txBody>
          <a:bodyPr anchor="t" anchorCtr="1"/>
          <a:lstStyle>
            <a:lvl1pPr indent="0" algn="ctr">
              <a:lnSpc>
                <a:spcPts val="3000"/>
              </a:lnSpc>
              <a:spcAft>
                <a:spcPts val="0"/>
              </a:spcAft>
              <a:defRPr sz="2900" i="1" spc="-20"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324800" y="1644879"/>
            <a:ext cx="6480000" cy="1438668"/>
          </a:xfrm>
        </p:spPr>
        <p:txBody>
          <a:bodyPr anchor="b" anchorCtr="1"/>
          <a:lstStyle>
            <a:lvl1pPr indent="0" algn="ctr">
              <a:lnSpc>
                <a:spcPts val="3000"/>
              </a:lnSpc>
              <a:spcAft>
                <a:spcPts val="0"/>
              </a:spcAft>
              <a:defRPr sz="2900"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83809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000" y="1458000"/>
            <a:ext cx="8748000" cy="4220092"/>
          </a:xfrm>
        </p:spPr>
        <p:txBody>
          <a:bodyPr/>
          <a:lstStyle>
            <a:lvl1pPr>
              <a:defRPr baseline="0"/>
            </a:lvl1pPr>
          </a:lstStyle>
          <a:p>
            <a:pPr lvl="0"/>
            <a:r>
              <a:rPr lang="en-AU" dirty="0"/>
              <a:t>Type text here, use indent levels to apply styles. Level 1 body text indented, level 2 subheading, level 3 bullets, level 4 bullets, level 5 body text no indent. Use back indent to move backwards through the levels </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5"/>
          </p:nvPr>
        </p:nvSpPr>
        <p:spPr/>
        <p:txBody>
          <a:bodyPr/>
          <a:lstStyle/>
          <a:p>
            <a:fld id="{E8B17B30-B073-4267-AF98-E10852E7EF5D}" type="datetime4">
              <a:rPr lang="en-AU" smtClean="0"/>
              <a:t>30 November 2022</a:t>
            </a:fld>
            <a:endParaRPr lang="en-AU" dirty="0"/>
          </a:p>
        </p:txBody>
      </p:sp>
      <p:sp>
        <p:nvSpPr>
          <p:cNvPr id="10" name="Footer Placeholder 9"/>
          <p:cNvSpPr>
            <a:spLocks noGrp="1"/>
          </p:cNvSpPr>
          <p:nvPr>
            <p:ph type="ftr" sz="quarter" idx="16"/>
          </p:nvPr>
        </p:nvSpPr>
        <p:spPr/>
        <p:txBody>
          <a:bodyPr/>
          <a:lstStyle/>
          <a:p>
            <a:r>
              <a:rPr lang="en-AU"/>
              <a:t>Presentation Title | Event, Location</a:t>
            </a:r>
            <a:endParaRPr lang="en-AU" dirty="0"/>
          </a:p>
        </p:txBody>
      </p:sp>
      <p:sp>
        <p:nvSpPr>
          <p:cNvPr id="11" name="Slide Number Placeholder 10"/>
          <p:cNvSpPr>
            <a:spLocks noGrp="1"/>
          </p:cNvSpPr>
          <p:nvPr>
            <p:ph type="sldNum" sz="quarter" idx="17"/>
          </p:nvPr>
        </p:nvSpPr>
        <p:spPr/>
        <p:txBody>
          <a:bodyPr/>
          <a:lstStyle/>
          <a:p>
            <a:fld id="{3034ED35-68C8-490F-8179-2536BE7EA83A}" type="slidenum">
              <a:rPr lang="en-AU" smtClean="0"/>
              <a:pPr/>
              <a:t>‹#›</a:t>
            </a:fld>
            <a:endParaRPr lang="en-AU" dirty="0"/>
          </a:p>
        </p:txBody>
      </p:sp>
      <p:sp>
        <p:nvSpPr>
          <p:cNvPr id="5" name="Title 4"/>
          <p:cNvSpPr>
            <a:spLocks noGrp="1"/>
          </p:cNvSpPr>
          <p:nvPr>
            <p:ph type="title" hasCustomPrompt="1"/>
          </p:nvPr>
        </p:nvSpPr>
        <p:spPr/>
        <p:txBody>
          <a:bodyPr/>
          <a:lstStyle>
            <a:lvl1pPr>
              <a:defRPr baseline="0"/>
            </a:lvl1pPr>
          </a:lstStyle>
          <a:p>
            <a:r>
              <a:rPr lang="en-US" dirty="0"/>
              <a:t>Insert title</a:t>
            </a:r>
            <a:endParaRPr lang="en-AU" dirty="0"/>
          </a:p>
        </p:txBody>
      </p:sp>
      <p:sp>
        <p:nvSpPr>
          <p:cNvPr id="8" name="Text Placeholder 11"/>
          <p:cNvSpPr>
            <a:spLocks noGrp="1"/>
          </p:cNvSpPr>
          <p:nvPr>
            <p:ph type="body" sz="quarter" idx="20" hasCustomPrompt="1"/>
          </p:nvPr>
        </p:nvSpPr>
        <p:spPr>
          <a:xfrm>
            <a:off x="216000" y="594000"/>
            <a:ext cx="8748000" cy="750345"/>
          </a:xfrm>
        </p:spPr>
        <p:txBody>
          <a:bodyPr/>
          <a:lstStyle>
            <a:lvl1pPr indent="0">
              <a:lnSpc>
                <a:spcPct val="114000"/>
              </a:lnSpc>
              <a:spcAft>
                <a:spcPts val="0"/>
              </a:spcAft>
              <a:defRPr sz="1800"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Tree>
    <p:extLst>
      <p:ext uri="{BB962C8B-B14F-4D97-AF65-F5344CB8AC3E}">
        <p14:creationId xmlns:p14="http://schemas.microsoft.com/office/powerpoint/2010/main" val="2618374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Left and Content Righ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4589463" y="288002"/>
            <a:ext cx="4320000" cy="55160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p:cNvSpPr>
            <a:spLocks noGrp="1"/>
          </p:cNvSpPr>
          <p:nvPr>
            <p:ph type="dt" sz="half" idx="15"/>
          </p:nvPr>
        </p:nvSpPr>
        <p:spPr/>
        <p:txBody>
          <a:bodyPr/>
          <a:lstStyle/>
          <a:p>
            <a:fld id="{E8B17B30-B073-4267-AF98-E10852E7EF5D}" type="datetime4">
              <a:rPr lang="en-AU" smtClean="0"/>
              <a:t>30 November 2022</a:t>
            </a:fld>
            <a:endParaRPr lang="en-AU" dirty="0"/>
          </a:p>
        </p:txBody>
      </p:sp>
      <p:sp>
        <p:nvSpPr>
          <p:cNvPr id="11" name="Footer Placeholder 10"/>
          <p:cNvSpPr>
            <a:spLocks noGrp="1"/>
          </p:cNvSpPr>
          <p:nvPr>
            <p:ph type="ftr" sz="quarter" idx="16"/>
          </p:nvPr>
        </p:nvSpPr>
        <p:spPr/>
        <p:txBody>
          <a:bodyPr/>
          <a:lstStyle/>
          <a:p>
            <a:r>
              <a:rPr lang="en-AU"/>
              <a:t>Presentation Title | Event, Location</a:t>
            </a:r>
            <a:endParaRPr lang="en-AU" dirty="0"/>
          </a:p>
        </p:txBody>
      </p:sp>
      <p:sp>
        <p:nvSpPr>
          <p:cNvPr id="12" name="Slide Number Placeholder 11"/>
          <p:cNvSpPr>
            <a:spLocks noGrp="1"/>
          </p:cNvSpPr>
          <p:nvPr>
            <p:ph type="sldNum" sz="quarter" idx="17"/>
          </p:nvPr>
        </p:nvSpPr>
        <p:spPr/>
        <p:txBody>
          <a:bodyPr/>
          <a:lstStyle/>
          <a:p>
            <a:fld id="{3034ED35-68C8-490F-8179-2536BE7EA83A}" type="slidenum">
              <a:rPr lang="en-AU" smtClean="0"/>
              <a:pPr/>
              <a:t>‹#›</a:t>
            </a:fld>
            <a:endParaRPr lang="en-AU" dirty="0"/>
          </a:p>
        </p:txBody>
      </p:sp>
      <p:sp>
        <p:nvSpPr>
          <p:cNvPr id="3" name="Title 2"/>
          <p:cNvSpPr>
            <a:spLocks noGrp="1"/>
          </p:cNvSpPr>
          <p:nvPr>
            <p:ph type="title" hasCustomPrompt="1"/>
          </p:nvPr>
        </p:nvSpPr>
        <p:spPr>
          <a:xfrm>
            <a:off x="216000" y="288000"/>
            <a:ext cx="3960000" cy="324000"/>
          </a:xfrm>
        </p:spPr>
        <p:txBody>
          <a:bodyPr/>
          <a:lstStyle>
            <a:lvl1pPr>
              <a:defRPr/>
            </a:lvl1pPr>
          </a:lstStyle>
          <a:p>
            <a:r>
              <a:rPr lang="en-US" dirty="0"/>
              <a:t>Insert title</a:t>
            </a:r>
            <a:endParaRPr lang="en-AU" dirty="0"/>
          </a:p>
        </p:txBody>
      </p:sp>
      <p:sp>
        <p:nvSpPr>
          <p:cNvPr id="10" name="Text Placeholder 11"/>
          <p:cNvSpPr>
            <a:spLocks noGrp="1"/>
          </p:cNvSpPr>
          <p:nvPr>
            <p:ph type="body" sz="quarter" idx="20" hasCustomPrompt="1"/>
          </p:nvPr>
        </p:nvSpPr>
        <p:spPr>
          <a:xfrm>
            <a:off x="216000" y="594000"/>
            <a:ext cx="3960000" cy="750345"/>
          </a:xfrm>
        </p:spPr>
        <p:txBody>
          <a:bodyPr/>
          <a:lstStyle>
            <a:lvl1pPr indent="0">
              <a:lnSpc>
                <a:spcPct val="114000"/>
              </a:lnSpc>
              <a:spcAft>
                <a:spcPts val="0"/>
              </a:spcAft>
              <a:defRPr sz="1800"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Tree>
    <p:extLst>
      <p:ext uri="{BB962C8B-B14F-4D97-AF65-F5344CB8AC3E}">
        <p14:creationId xmlns:p14="http://schemas.microsoft.com/office/powerpoint/2010/main" val="1157437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mage Left Content Righ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4788000" y="1458000"/>
            <a:ext cx="3960000" cy="4656000"/>
          </a:xfrm>
        </p:spPr>
        <p:txBody>
          <a:bodyPr/>
          <a:lstStyle>
            <a:lvl1pPr>
              <a:defRPr/>
            </a:lvl1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Text Placeholder 11"/>
          <p:cNvSpPr>
            <a:spLocks noGrp="1"/>
          </p:cNvSpPr>
          <p:nvPr>
            <p:ph type="body" sz="quarter" idx="14" hasCustomPrompt="1"/>
          </p:nvPr>
        </p:nvSpPr>
        <p:spPr>
          <a:xfrm>
            <a:off x="4788000" y="594000"/>
            <a:ext cx="3960000" cy="750345"/>
          </a:xfrm>
        </p:spPr>
        <p:txBody>
          <a:bodyPr/>
          <a:lstStyle>
            <a:lvl1pPr indent="0">
              <a:lnSpc>
                <a:spcPct val="114000"/>
              </a:lnSpc>
              <a:spcAft>
                <a:spcPts val="0"/>
              </a:spcAft>
              <a:defRPr sz="1800"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6" name="Picture Placeholder 5"/>
          <p:cNvSpPr>
            <a:spLocks noGrp="1"/>
          </p:cNvSpPr>
          <p:nvPr>
            <p:ph type="pic" sz="quarter" idx="19"/>
          </p:nvPr>
        </p:nvSpPr>
        <p:spPr>
          <a:xfrm>
            <a:off x="0" y="0"/>
            <a:ext cx="4500000" cy="6859200"/>
          </a:xfrm>
        </p:spPr>
        <p:txBody>
          <a:bodyPr/>
          <a:lstStyle/>
          <a:p>
            <a:r>
              <a:rPr lang="en-US"/>
              <a:t>Click icon to add picture</a:t>
            </a:r>
            <a:endParaRPr lang="en-AU"/>
          </a:p>
        </p:txBody>
      </p:sp>
      <p:sp>
        <p:nvSpPr>
          <p:cNvPr id="3" name="Title 2"/>
          <p:cNvSpPr>
            <a:spLocks noGrp="1"/>
          </p:cNvSpPr>
          <p:nvPr>
            <p:ph type="title"/>
          </p:nvPr>
        </p:nvSpPr>
        <p:spPr>
          <a:xfrm>
            <a:off x="4788000" y="288000"/>
            <a:ext cx="3960000" cy="324000"/>
          </a:xfrm>
        </p:spPr>
        <p:txBody>
          <a:bodyPr/>
          <a:lstStyle>
            <a:lvl1pPr>
              <a:lnSpc>
                <a:spcPct val="114000"/>
              </a:lnSpc>
              <a:defRPr/>
            </a:lvl1pPr>
          </a:lstStyle>
          <a:p>
            <a:r>
              <a:rPr lang="en-US"/>
              <a:t>Click to edit Master title style</a:t>
            </a:r>
            <a:endParaRPr lang="en-AU" dirty="0"/>
          </a:p>
        </p:txBody>
      </p:sp>
    </p:spTree>
    <p:extLst>
      <p:ext uri="{BB962C8B-B14F-4D97-AF65-F5344CB8AC3E}">
        <p14:creationId xmlns:p14="http://schemas.microsoft.com/office/powerpoint/2010/main" val="3008337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Image Right Content Left">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216000" y="1458000"/>
            <a:ext cx="3960000" cy="4656000"/>
          </a:xfrm>
        </p:spPr>
        <p:txBody>
          <a:bodyPr/>
          <a:lstStyle>
            <a:lvl1pPr>
              <a:defRPr/>
            </a:lvl1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Picture Placeholder 5"/>
          <p:cNvSpPr>
            <a:spLocks noGrp="1"/>
          </p:cNvSpPr>
          <p:nvPr>
            <p:ph type="pic" sz="quarter" idx="19"/>
          </p:nvPr>
        </p:nvSpPr>
        <p:spPr>
          <a:xfrm>
            <a:off x="4644000" y="0"/>
            <a:ext cx="4500000" cy="6859200"/>
          </a:xfrm>
        </p:spPr>
        <p:txBody>
          <a:bodyPr/>
          <a:lstStyle/>
          <a:p>
            <a:r>
              <a:rPr lang="en-US"/>
              <a:t>Click icon to add picture</a:t>
            </a:r>
            <a:endParaRPr lang="en-AU"/>
          </a:p>
        </p:txBody>
      </p:sp>
      <p:sp>
        <p:nvSpPr>
          <p:cNvPr id="3" name="Title 2"/>
          <p:cNvSpPr>
            <a:spLocks noGrp="1"/>
          </p:cNvSpPr>
          <p:nvPr>
            <p:ph type="title"/>
          </p:nvPr>
        </p:nvSpPr>
        <p:spPr>
          <a:xfrm>
            <a:off x="216000" y="288000"/>
            <a:ext cx="3960000" cy="324000"/>
          </a:xfrm>
        </p:spPr>
        <p:txBody>
          <a:bodyPr/>
          <a:lstStyle/>
          <a:p>
            <a:r>
              <a:rPr lang="en-US"/>
              <a:t>Click to edit Master title style</a:t>
            </a:r>
            <a:endParaRPr lang="en-AU" dirty="0"/>
          </a:p>
        </p:txBody>
      </p:sp>
      <p:sp>
        <p:nvSpPr>
          <p:cNvPr id="7" name="Text Placeholder 11"/>
          <p:cNvSpPr>
            <a:spLocks noGrp="1"/>
          </p:cNvSpPr>
          <p:nvPr>
            <p:ph type="body" sz="quarter" idx="20" hasCustomPrompt="1"/>
          </p:nvPr>
        </p:nvSpPr>
        <p:spPr>
          <a:xfrm>
            <a:off x="216000" y="594000"/>
            <a:ext cx="3960000" cy="750345"/>
          </a:xfrm>
        </p:spPr>
        <p:txBody>
          <a:bodyPr/>
          <a:lstStyle>
            <a:lvl1pPr indent="0">
              <a:lnSpc>
                <a:spcPct val="114000"/>
              </a:lnSpc>
              <a:spcAft>
                <a:spcPts val="0"/>
              </a:spcAft>
              <a:defRPr sz="1800" i="1" spc="0" baseline="0">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Tree>
    <p:extLst>
      <p:ext uri="{BB962C8B-B14F-4D97-AF65-F5344CB8AC3E}">
        <p14:creationId xmlns:p14="http://schemas.microsoft.com/office/powerpoint/2010/main" val="18238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Text Placeholder 4"/>
          <p:cNvSpPr>
            <a:spLocks noGrp="1"/>
          </p:cNvSpPr>
          <p:nvPr>
            <p:ph type="body" sz="quarter" idx="10" hasCustomPrompt="1"/>
          </p:nvPr>
        </p:nvSpPr>
        <p:spPr>
          <a:xfrm>
            <a:off x="248800" y="384000"/>
            <a:ext cx="5796000" cy="3240000"/>
          </a:xfrm>
          <a:solidFill>
            <a:schemeClr val="bg1"/>
          </a:solidFill>
          <a:ln>
            <a:noFill/>
          </a:ln>
        </p:spPr>
        <p:txBody>
          <a:bodyPr lIns="252000" tIns="234000" rIns="180000" bIns="180000"/>
          <a:lstStyle>
            <a:lvl1pPr indent="0">
              <a:lnSpc>
                <a:spcPts val="3100"/>
              </a:lnSpc>
              <a:spcBef>
                <a:spcPts val="0"/>
              </a:spcBef>
              <a:spcAft>
                <a:spcPts val="251"/>
              </a:spcAft>
              <a:defRPr sz="2900" spc="0" baseline="0"/>
            </a:lvl1pPr>
            <a:lvl2pPr marL="0" indent="0">
              <a:lnSpc>
                <a:spcPts val="3100"/>
              </a:lnSpc>
              <a:spcAft>
                <a:spcPts val="0"/>
              </a:spcAft>
              <a:buFontTx/>
              <a:buNone/>
              <a:defRPr sz="2900" i="1" spc="-20" baseline="0"/>
            </a:lvl2pPr>
          </a:lstStyle>
          <a:p>
            <a:pPr lvl="0"/>
            <a:r>
              <a:rPr lang="en-AU" dirty="0"/>
              <a:t>Type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
        <p:nvSpPr>
          <p:cNvPr id="16" name="Text Placeholder 15"/>
          <p:cNvSpPr>
            <a:spLocks noGrp="1"/>
          </p:cNvSpPr>
          <p:nvPr>
            <p:ph type="body" sz="quarter" idx="12" hasCustomPrompt="1"/>
          </p:nvPr>
        </p:nvSpPr>
        <p:spPr>
          <a:xfrm>
            <a:off x="3178708" y="3210080"/>
            <a:ext cx="1296000" cy="396000"/>
          </a:xfrm>
        </p:spPr>
        <p:txBody>
          <a:bodyPr/>
          <a:lstStyle>
            <a:lvl1pPr indent="0">
              <a:lnSpc>
                <a:spcPct val="100000"/>
              </a:lnSpc>
              <a:spcAft>
                <a:spcPts val="0"/>
              </a:spcAft>
              <a:defRPr sz="1000"/>
            </a:lvl1pPr>
          </a:lstStyle>
          <a:p>
            <a:pPr lvl="0"/>
            <a:r>
              <a:rPr lang="en-US" dirty="0"/>
              <a:t>Event, Location</a:t>
            </a:r>
            <a:endParaRPr lang="en-AU" dirty="0"/>
          </a:p>
        </p:txBody>
      </p:sp>
      <p:sp>
        <p:nvSpPr>
          <p:cNvPr id="17" name="Text Placeholder 15"/>
          <p:cNvSpPr>
            <a:spLocks noGrp="1"/>
          </p:cNvSpPr>
          <p:nvPr>
            <p:ph type="body" sz="quarter" idx="13" hasCustomPrompt="1"/>
          </p:nvPr>
        </p:nvSpPr>
        <p:spPr>
          <a:xfrm>
            <a:off x="4519881" y="3210079"/>
            <a:ext cx="1440000" cy="396000"/>
          </a:xfrm>
        </p:spPr>
        <p:txBody>
          <a:bodyPr/>
          <a:lstStyle>
            <a:lvl1pPr indent="0">
              <a:lnSpc>
                <a:spcPct val="100000"/>
              </a:lnSpc>
              <a:spcAft>
                <a:spcPts val="0"/>
              </a:spcAft>
              <a:defRPr sz="1000"/>
            </a:lvl1pPr>
          </a:lstStyle>
          <a:p>
            <a:pPr lvl="0"/>
            <a:r>
              <a:rPr lang="en-US" dirty="0"/>
              <a:t>00 Month 0000</a:t>
            </a:r>
            <a:endParaRPr lang="en-AU" dirty="0"/>
          </a:p>
        </p:txBody>
      </p:sp>
      <p:sp>
        <p:nvSpPr>
          <p:cNvPr id="26" name="Text Placeholder 25"/>
          <p:cNvSpPr>
            <a:spLocks noGrp="1"/>
          </p:cNvSpPr>
          <p:nvPr>
            <p:ph type="body" sz="quarter" idx="15" hasCustomPrompt="1"/>
          </p:nvPr>
        </p:nvSpPr>
        <p:spPr>
          <a:xfrm>
            <a:off x="484968" y="3044100"/>
            <a:ext cx="1602000" cy="468000"/>
          </a:xfrm>
          <a:blipFill>
            <a:blip r:embed="rId3"/>
            <a:stretch>
              <a:fillRect/>
            </a:stretch>
          </a:blipFill>
        </p:spPr>
        <p:txBody>
          <a:bodyPr/>
          <a:lstStyle>
            <a:lvl1pPr>
              <a:defRPr baseline="0"/>
            </a:lvl1pPr>
          </a:lstStyle>
          <a:p>
            <a:pPr lvl="0"/>
            <a:r>
              <a:rPr lang="en-AU" dirty="0"/>
              <a:t> </a:t>
            </a:r>
          </a:p>
        </p:txBody>
      </p:sp>
    </p:spTree>
    <p:extLst>
      <p:ext uri="{BB962C8B-B14F-4D97-AF65-F5344CB8AC3E}">
        <p14:creationId xmlns:p14="http://schemas.microsoft.com/office/powerpoint/2010/main" val="22476031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Date Placeholder 10"/>
          <p:cNvSpPr>
            <a:spLocks noGrp="1"/>
          </p:cNvSpPr>
          <p:nvPr>
            <p:ph type="dt" sz="half" idx="15"/>
          </p:nvPr>
        </p:nvSpPr>
        <p:spPr/>
        <p:txBody>
          <a:bodyPr/>
          <a:lstStyle/>
          <a:p>
            <a:fld id="{E8B17B30-B073-4267-AF98-E10852E7EF5D}" type="datetime4">
              <a:rPr lang="en-AU" smtClean="0"/>
              <a:t>30 November 2022</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1"/>
          <p:cNvSpPr>
            <a:spLocks noGrp="1"/>
          </p:cNvSpPr>
          <p:nvPr>
            <p:ph type="body" sz="quarter" idx="14" hasCustomPrompt="1"/>
          </p:nvPr>
        </p:nvSpPr>
        <p:spPr>
          <a:xfrm>
            <a:off x="216000" y="600000"/>
            <a:ext cx="8747125"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Title 4"/>
          <p:cNvSpPr>
            <a:spLocks noGrp="1"/>
          </p:cNvSpPr>
          <p:nvPr>
            <p:ph type="title"/>
          </p:nvPr>
        </p:nvSpPr>
        <p:spPr/>
        <p:txBody>
          <a:bodyPr/>
          <a:lstStyle/>
          <a:p>
            <a:r>
              <a:rPr lang="en-US"/>
              <a:t>Click to edit Master title style</a:t>
            </a:r>
            <a:endParaRPr lang="en-AU"/>
          </a:p>
        </p:txBody>
      </p:sp>
      <p:sp>
        <p:nvSpPr>
          <p:cNvPr id="7" name="Content Placeholder 6"/>
          <p:cNvSpPr>
            <a:spLocks noGrp="1"/>
          </p:cNvSpPr>
          <p:nvPr>
            <p:ph sz="quarter" idx="18" hasCustomPrompt="1"/>
          </p:nvPr>
        </p:nvSpPr>
        <p:spPr>
          <a:xfrm>
            <a:off x="216000" y="1458000"/>
            <a:ext cx="4248000" cy="4220092"/>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Content Placeholder 15"/>
          <p:cNvSpPr>
            <a:spLocks noGrp="1"/>
          </p:cNvSpPr>
          <p:nvPr>
            <p:ph sz="quarter" idx="19" hasCustomPrompt="1"/>
          </p:nvPr>
        </p:nvSpPr>
        <p:spPr>
          <a:xfrm>
            <a:off x="4590000" y="1458000"/>
            <a:ext cx="4248000" cy="4220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013650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with lined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Insert title</a:t>
            </a:r>
          </a:p>
        </p:txBody>
      </p:sp>
      <p:sp>
        <p:nvSpPr>
          <p:cNvPr id="11" name="Date Placeholder 10"/>
          <p:cNvSpPr>
            <a:spLocks noGrp="1"/>
          </p:cNvSpPr>
          <p:nvPr>
            <p:ph type="dt" sz="half" idx="15"/>
          </p:nvPr>
        </p:nvSpPr>
        <p:spPr/>
        <p:txBody>
          <a:bodyPr/>
          <a:lstStyle/>
          <a:p>
            <a:fld id="{E8B17B30-B073-4267-AF98-E10852E7EF5D}" type="datetime4">
              <a:rPr lang="en-AU" smtClean="0"/>
              <a:t>30 November 2022</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3"/>
          <p:cNvSpPr>
            <a:spLocks noGrp="1"/>
          </p:cNvSpPr>
          <p:nvPr>
            <p:ph type="body" sz="quarter" idx="18"/>
          </p:nvPr>
        </p:nvSpPr>
        <p:spPr>
          <a:xfrm>
            <a:off x="216000" y="1502007"/>
            <a:ext cx="4248000" cy="360000"/>
          </a:xfrm>
        </p:spPr>
        <p:txBody>
          <a:bodyPr/>
          <a:lstStyle>
            <a:lvl1pPr indent="0">
              <a:lnSpc>
                <a:spcPts val="1900"/>
              </a:lnSpc>
              <a:spcAft>
                <a:spcPts val="0"/>
              </a:spcAft>
              <a:defRPr/>
            </a:lvl1pPr>
          </a:lstStyle>
          <a:p>
            <a:pPr lvl="0"/>
            <a:r>
              <a:rPr lang="en-US"/>
              <a:t>Click to edit Master text styles</a:t>
            </a:r>
          </a:p>
        </p:txBody>
      </p:sp>
      <p:sp>
        <p:nvSpPr>
          <p:cNvPr id="15" name="Text Placeholder 13"/>
          <p:cNvSpPr>
            <a:spLocks noGrp="1"/>
          </p:cNvSpPr>
          <p:nvPr>
            <p:ph type="body" sz="quarter" idx="19"/>
          </p:nvPr>
        </p:nvSpPr>
        <p:spPr>
          <a:xfrm>
            <a:off x="4590000" y="1502007"/>
            <a:ext cx="4248000" cy="360000"/>
          </a:xfrm>
        </p:spPr>
        <p:txBody>
          <a:bodyPr/>
          <a:lstStyle>
            <a:lvl1pPr indent="0">
              <a:lnSpc>
                <a:spcPts val="1900"/>
              </a:lnSpc>
              <a:spcAft>
                <a:spcPts val="0"/>
              </a:spcAft>
              <a:defRPr/>
            </a:lvl1pPr>
          </a:lstStyle>
          <a:p>
            <a:pPr lvl="0"/>
            <a:r>
              <a:rPr lang="en-US"/>
              <a:t>Click to edit Master text styles</a:t>
            </a:r>
          </a:p>
        </p:txBody>
      </p:sp>
      <p:cxnSp>
        <p:nvCxnSpPr>
          <p:cNvPr id="17" name="Straight Connector 16"/>
          <p:cNvCxnSpPr/>
          <p:nvPr userDrawn="1"/>
        </p:nvCxnSpPr>
        <p:spPr>
          <a:xfrm>
            <a:off x="252000" y="1896000"/>
            <a:ext cx="424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626000" y="1896000"/>
            <a:ext cx="424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4" hasCustomPrompt="1"/>
          </p:nvPr>
        </p:nvSpPr>
        <p:spPr>
          <a:xfrm>
            <a:off x="216000" y="600000"/>
            <a:ext cx="8747125"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Content Placeholder 4"/>
          <p:cNvSpPr>
            <a:spLocks noGrp="1"/>
          </p:cNvSpPr>
          <p:nvPr>
            <p:ph sz="quarter" idx="20" hasCustomPrompt="1"/>
          </p:nvPr>
        </p:nvSpPr>
        <p:spPr>
          <a:xfrm>
            <a:off x="216000" y="1968002"/>
            <a:ext cx="4248151"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9" name="Content Placeholder 5"/>
          <p:cNvSpPr>
            <a:spLocks noGrp="1"/>
          </p:cNvSpPr>
          <p:nvPr>
            <p:ph sz="quarter" idx="21" hasCustomPrompt="1"/>
          </p:nvPr>
        </p:nvSpPr>
        <p:spPr>
          <a:xfrm>
            <a:off x="4590001" y="1968002"/>
            <a:ext cx="4248151" cy="3839633"/>
          </a:xfrm>
        </p:spPr>
        <p:txBody>
          <a:body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984656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mparison with lined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Insert title</a:t>
            </a:r>
          </a:p>
        </p:txBody>
      </p:sp>
      <p:sp>
        <p:nvSpPr>
          <p:cNvPr id="11" name="Date Placeholder 10"/>
          <p:cNvSpPr>
            <a:spLocks noGrp="1"/>
          </p:cNvSpPr>
          <p:nvPr>
            <p:ph type="dt" sz="half" idx="15"/>
          </p:nvPr>
        </p:nvSpPr>
        <p:spPr/>
        <p:txBody>
          <a:bodyPr/>
          <a:lstStyle/>
          <a:p>
            <a:fld id="{E8B17B30-B073-4267-AF98-E10852E7EF5D}" type="datetime4">
              <a:rPr lang="en-AU" smtClean="0"/>
              <a:t>30 November 2022</a:t>
            </a:fld>
            <a:endParaRPr lang="en-AU" dirty="0"/>
          </a:p>
        </p:txBody>
      </p:sp>
      <p:sp>
        <p:nvSpPr>
          <p:cNvPr id="12" name="Footer Placeholder 11"/>
          <p:cNvSpPr>
            <a:spLocks noGrp="1"/>
          </p:cNvSpPr>
          <p:nvPr>
            <p:ph type="ftr" sz="quarter" idx="16"/>
          </p:nvPr>
        </p:nvSpPr>
        <p:spPr/>
        <p:txBody>
          <a:bodyPr/>
          <a:lstStyle/>
          <a:p>
            <a:r>
              <a:rPr lang="en-AU"/>
              <a:t>Presentation Title | Event, Location</a:t>
            </a:r>
            <a:endParaRPr lang="en-AU" dirty="0"/>
          </a:p>
        </p:txBody>
      </p:sp>
      <p:sp>
        <p:nvSpPr>
          <p:cNvPr id="13" name="Slide Number Placeholder 12"/>
          <p:cNvSpPr>
            <a:spLocks noGrp="1"/>
          </p:cNvSpPr>
          <p:nvPr>
            <p:ph type="sldNum" sz="quarter" idx="17"/>
          </p:nvPr>
        </p:nvSpPr>
        <p:spPr/>
        <p:txBody>
          <a:bodyPr/>
          <a:lstStyle/>
          <a:p>
            <a:fld id="{3034ED35-68C8-490F-8179-2536BE7EA83A}" type="slidenum">
              <a:rPr lang="en-AU" smtClean="0"/>
              <a:pPr/>
              <a:t>‹#›</a:t>
            </a:fld>
            <a:endParaRPr lang="en-AU" dirty="0"/>
          </a:p>
        </p:txBody>
      </p:sp>
      <p:sp>
        <p:nvSpPr>
          <p:cNvPr id="14" name="Text Placeholder 13"/>
          <p:cNvSpPr>
            <a:spLocks noGrp="1"/>
          </p:cNvSpPr>
          <p:nvPr>
            <p:ph type="body" sz="quarter" idx="18"/>
          </p:nvPr>
        </p:nvSpPr>
        <p:spPr>
          <a:xfrm>
            <a:off x="216000" y="1459200"/>
            <a:ext cx="2808000" cy="360000"/>
          </a:xfrm>
        </p:spPr>
        <p:txBody>
          <a:bodyPr/>
          <a:lstStyle>
            <a:lvl1pPr indent="0">
              <a:lnSpc>
                <a:spcPts val="1900"/>
              </a:lnSpc>
              <a:spcAft>
                <a:spcPts val="0"/>
              </a:spcAft>
              <a:defRPr sz="1400"/>
            </a:lvl1pPr>
          </a:lstStyle>
          <a:p>
            <a:pPr lvl="0"/>
            <a:r>
              <a:rPr lang="en-US"/>
              <a:t>Click to edit Master text styles</a:t>
            </a:r>
          </a:p>
        </p:txBody>
      </p:sp>
      <p:sp>
        <p:nvSpPr>
          <p:cNvPr id="15" name="Text Placeholder 13"/>
          <p:cNvSpPr>
            <a:spLocks noGrp="1"/>
          </p:cNvSpPr>
          <p:nvPr>
            <p:ph type="body" sz="quarter" idx="19"/>
          </p:nvPr>
        </p:nvSpPr>
        <p:spPr>
          <a:xfrm>
            <a:off x="6048000" y="1459200"/>
            <a:ext cx="2808000" cy="360000"/>
          </a:xfrm>
        </p:spPr>
        <p:txBody>
          <a:bodyPr/>
          <a:lstStyle>
            <a:lvl1pPr indent="0">
              <a:lnSpc>
                <a:spcPts val="1900"/>
              </a:lnSpc>
              <a:spcAft>
                <a:spcPts val="0"/>
              </a:spcAft>
              <a:defRPr sz="1400"/>
            </a:lvl1pPr>
          </a:lstStyle>
          <a:p>
            <a:pPr lvl="0"/>
            <a:r>
              <a:rPr lang="en-US"/>
              <a:t>Click to edit Master text styles</a:t>
            </a:r>
          </a:p>
        </p:txBody>
      </p:sp>
      <p:cxnSp>
        <p:nvCxnSpPr>
          <p:cNvPr id="17" name="Straight Connector 16"/>
          <p:cNvCxnSpPr/>
          <p:nvPr userDrawn="1"/>
        </p:nvCxnSpPr>
        <p:spPr>
          <a:xfrm>
            <a:off x="252000" y="1852040"/>
            <a:ext cx="277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072188" y="1854000"/>
            <a:ext cx="277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4" hasCustomPrompt="1"/>
          </p:nvPr>
        </p:nvSpPr>
        <p:spPr>
          <a:xfrm>
            <a:off x="216000" y="600000"/>
            <a:ext cx="8747125"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
        <p:nvSpPr>
          <p:cNvPr id="5" name="Content Placeholder 4"/>
          <p:cNvSpPr>
            <a:spLocks noGrp="1"/>
          </p:cNvSpPr>
          <p:nvPr>
            <p:ph sz="quarter" idx="20" hasCustomPrompt="1"/>
          </p:nvPr>
        </p:nvSpPr>
        <p:spPr>
          <a:xfrm>
            <a:off x="216000" y="1968002"/>
            <a:ext cx="2808000" cy="3839633"/>
          </a:xfrm>
        </p:spPr>
        <p:txBody>
          <a:bodyPr/>
          <a:lstStyle>
            <a:lvl1pPr>
              <a:lnSpc>
                <a:spcPct val="105000"/>
              </a:lnSpc>
              <a:spcAft>
                <a:spcPts val="1400"/>
              </a:spcAft>
              <a:defRPr sz="1400"/>
            </a:lvl1pPr>
            <a:lvl2pPr>
              <a:lnSpc>
                <a:spcPct val="105000"/>
              </a:lnSpc>
              <a:defRPr sz="1400"/>
            </a:lvl2pPr>
            <a:lvl3pPr marL="216000" indent="-216000">
              <a:lnSpc>
                <a:spcPct val="105000"/>
              </a:lnSpc>
              <a:defRPr sz="1400"/>
            </a:lvl3pPr>
            <a:lvl4pPr marL="432000" indent="-216000">
              <a:lnSpc>
                <a:spcPct val="105000"/>
              </a:lnSpc>
              <a:defRPr sz="1400"/>
            </a:lvl4pPr>
            <a:lvl5pPr>
              <a:lnSpc>
                <a:spcPct val="105000"/>
              </a:lnSpc>
              <a:defRPr sz="1400"/>
            </a:lvl5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9" name="Content Placeholder 5"/>
          <p:cNvSpPr>
            <a:spLocks noGrp="1"/>
          </p:cNvSpPr>
          <p:nvPr>
            <p:ph sz="quarter" idx="21" hasCustomPrompt="1"/>
          </p:nvPr>
        </p:nvSpPr>
        <p:spPr>
          <a:xfrm>
            <a:off x="6048000" y="1968002"/>
            <a:ext cx="2808000" cy="3839633"/>
          </a:xfrm>
        </p:spPr>
        <p:txBody>
          <a:bodyPr/>
          <a:lstStyle>
            <a:lvl1pPr>
              <a:lnSpc>
                <a:spcPct val="105000"/>
              </a:lnSpc>
              <a:spcAft>
                <a:spcPts val="1400"/>
              </a:spcAft>
              <a:defRPr sz="1400"/>
            </a:lvl1pPr>
            <a:lvl2pPr>
              <a:lnSpc>
                <a:spcPct val="105000"/>
              </a:lnSpc>
              <a:defRPr sz="1400"/>
            </a:lvl2pPr>
            <a:lvl3pPr marL="216000" indent="-216000">
              <a:lnSpc>
                <a:spcPct val="105000"/>
              </a:lnSpc>
              <a:defRPr sz="1400"/>
            </a:lvl3pPr>
            <a:lvl4pPr marL="432000" indent="-216000">
              <a:lnSpc>
                <a:spcPct val="105000"/>
              </a:lnSpc>
              <a:defRPr sz="1400"/>
            </a:lvl4pPr>
            <a:lvl5pPr>
              <a:lnSpc>
                <a:spcPct val="105000"/>
              </a:lnSpc>
              <a:defRPr sz="1400"/>
            </a:lvl5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0" name="Text Placeholder 13"/>
          <p:cNvSpPr>
            <a:spLocks noGrp="1"/>
          </p:cNvSpPr>
          <p:nvPr>
            <p:ph type="body" sz="quarter" idx="22"/>
          </p:nvPr>
        </p:nvSpPr>
        <p:spPr>
          <a:xfrm>
            <a:off x="3132000" y="1459200"/>
            <a:ext cx="2808000" cy="360000"/>
          </a:xfrm>
        </p:spPr>
        <p:txBody>
          <a:bodyPr/>
          <a:lstStyle>
            <a:lvl1pPr indent="0">
              <a:lnSpc>
                <a:spcPts val="1900"/>
              </a:lnSpc>
              <a:spcAft>
                <a:spcPts val="0"/>
              </a:spcAft>
              <a:defRPr sz="1400"/>
            </a:lvl1pPr>
          </a:lstStyle>
          <a:p>
            <a:pPr lvl="0"/>
            <a:r>
              <a:rPr lang="en-US"/>
              <a:t>Click to edit Master text styles</a:t>
            </a:r>
          </a:p>
        </p:txBody>
      </p:sp>
      <p:cxnSp>
        <p:nvCxnSpPr>
          <p:cNvPr id="21" name="Straight Connector 20"/>
          <p:cNvCxnSpPr/>
          <p:nvPr userDrawn="1"/>
        </p:nvCxnSpPr>
        <p:spPr>
          <a:xfrm>
            <a:off x="3142575" y="1854000"/>
            <a:ext cx="277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4"/>
          <p:cNvSpPr>
            <a:spLocks noGrp="1"/>
          </p:cNvSpPr>
          <p:nvPr>
            <p:ph sz="quarter" idx="23" hasCustomPrompt="1"/>
          </p:nvPr>
        </p:nvSpPr>
        <p:spPr>
          <a:xfrm>
            <a:off x="3132000" y="1968002"/>
            <a:ext cx="2808000" cy="3839633"/>
          </a:xfrm>
        </p:spPr>
        <p:txBody>
          <a:bodyPr/>
          <a:lstStyle>
            <a:lvl1pPr>
              <a:lnSpc>
                <a:spcPct val="105000"/>
              </a:lnSpc>
              <a:spcAft>
                <a:spcPts val="1400"/>
              </a:spcAft>
              <a:defRPr sz="1400"/>
            </a:lvl1pPr>
            <a:lvl2pPr>
              <a:lnSpc>
                <a:spcPct val="105000"/>
              </a:lnSpc>
              <a:defRPr sz="1400"/>
            </a:lvl2pPr>
            <a:lvl3pPr marL="216000" indent="-216000">
              <a:lnSpc>
                <a:spcPct val="105000"/>
              </a:lnSpc>
              <a:defRPr sz="1400"/>
            </a:lvl3pPr>
            <a:lvl4pPr marL="432000" indent="-216000">
              <a:lnSpc>
                <a:spcPct val="105000"/>
              </a:lnSpc>
              <a:defRPr sz="1400"/>
            </a:lvl4pPr>
            <a:lvl5pPr>
              <a:lnSpc>
                <a:spcPct val="105000"/>
              </a:lnSpc>
              <a:defRPr sz="1400"/>
            </a:lvl5pPr>
          </a:lstStyle>
          <a:p>
            <a:pPr lvl="0"/>
            <a:r>
              <a:rPr lang="en-AU" dirty="0"/>
              <a:t>Type text here, use indent levels to apply styles. Level 1 body text indented, level 2 subheading, level 3 bullets, level 4 bullets, level 5 body text no indent. Use back indent to move backwards through the levels</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7039334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7" name="Date Placeholder 6"/>
          <p:cNvSpPr>
            <a:spLocks noGrp="1"/>
          </p:cNvSpPr>
          <p:nvPr>
            <p:ph type="dt" sz="half" idx="15"/>
          </p:nvPr>
        </p:nvSpPr>
        <p:spPr/>
        <p:txBody>
          <a:bodyPr/>
          <a:lstStyle/>
          <a:p>
            <a:fld id="{E8B17B30-B073-4267-AF98-E10852E7EF5D}" type="datetime4">
              <a:rPr lang="en-AU" smtClean="0"/>
              <a:t>30 November 2022</a:t>
            </a:fld>
            <a:endParaRPr lang="en-AU" dirty="0"/>
          </a:p>
        </p:txBody>
      </p:sp>
      <p:sp>
        <p:nvSpPr>
          <p:cNvPr id="11" name="Footer Placeholder 10"/>
          <p:cNvSpPr>
            <a:spLocks noGrp="1"/>
          </p:cNvSpPr>
          <p:nvPr>
            <p:ph type="ftr" sz="quarter" idx="16"/>
          </p:nvPr>
        </p:nvSpPr>
        <p:spPr/>
        <p:txBody>
          <a:bodyPr/>
          <a:lstStyle/>
          <a:p>
            <a:r>
              <a:rPr lang="en-AU"/>
              <a:t>Presentation Title | Event, Location</a:t>
            </a:r>
            <a:endParaRPr lang="en-AU" dirty="0"/>
          </a:p>
        </p:txBody>
      </p:sp>
      <p:sp>
        <p:nvSpPr>
          <p:cNvPr id="12" name="Slide Number Placeholder 11"/>
          <p:cNvSpPr>
            <a:spLocks noGrp="1"/>
          </p:cNvSpPr>
          <p:nvPr>
            <p:ph type="sldNum" sz="quarter" idx="17"/>
          </p:nvPr>
        </p:nvSpPr>
        <p:spPr/>
        <p:txBody>
          <a:bodyPr/>
          <a:lstStyle/>
          <a:p>
            <a:fld id="{3034ED35-68C8-490F-8179-2536BE7EA83A}" type="slidenum">
              <a:rPr lang="en-AU" smtClean="0"/>
              <a:pPr/>
              <a:t>‹#›</a:t>
            </a:fld>
            <a:endParaRPr lang="en-AU" dirty="0"/>
          </a:p>
        </p:txBody>
      </p:sp>
      <p:sp>
        <p:nvSpPr>
          <p:cNvPr id="3" name="Title 2"/>
          <p:cNvSpPr>
            <a:spLocks noGrp="1"/>
          </p:cNvSpPr>
          <p:nvPr>
            <p:ph type="title"/>
          </p:nvPr>
        </p:nvSpPr>
        <p:spPr/>
        <p:txBody>
          <a:bodyPr/>
          <a:lstStyle/>
          <a:p>
            <a:r>
              <a:rPr lang="en-US"/>
              <a:t>Click to edit Master title style</a:t>
            </a:r>
            <a:endParaRPr lang="en-AU"/>
          </a:p>
        </p:txBody>
      </p:sp>
      <p:sp>
        <p:nvSpPr>
          <p:cNvPr id="10" name="Text Placeholder 11"/>
          <p:cNvSpPr>
            <a:spLocks noGrp="1"/>
          </p:cNvSpPr>
          <p:nvPr>
            <p:ph type="body" sz="quarter" idx="14" hasCustomPrompt="1"/>
          </p:nvPr>
        </p:nvSpPr>
        <p:spPr>
          <a:xfrm>
            <a:off x="216000" y="600000"/>
            <a:ext cx="8747125"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endParaRPr lang="en-US" dirty="0"/>
          </a:p>
          <a:p>
            <a:pPr lvl="0"/>
            <a:endParaRPr lang="en-AU" dirty="0"/>
          </a:p>
        </p:txBody>
      </p:sp>
    </p:spTree>
    <p:extLst>
      <p:ext uri="{BB962C8B-B14F-4D97-AF65-F5344CB8AC3E}">
        <p14:creationId xmlns:p14="http://schemas.microsoft.com/office/powerpoint/2010/main" val="1517276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Insert title</a:t>
            </a:r>
          </a:p>
        </p:txBody>
      </p:sp>
      <p:sp>
        <p:nvSpPr>
          <p:cNvPr id="7" name="Date Placeholder 6"/>
          <p:cNvSpPr>
            <a:spLocks noGrp="1"/>
          </p:cNvSpPr>
          <p:nvPr>
            <p:ph type="dt" sz="half" idx="15"/>
          </p:nvPr>
        </p:nvSpPr>
        <p:spPr/>
        <p:txBody>
          <a:bodyPr/>
          <a:lstStyle/>
          <a:p>
            <a:fld id="{E8B17B30-B073-4267-AF98-E10852E7EF5D}" type="datetime4">
              <a:rPr lang="en-AU" smtClean="0"/>
              <a:t>30 November 2022</a:t>
            </a:fld>
            <a:endParaRPr lang="en-AU" dirty="0"/>
          </a:p>
        </p:txBody>
      </p:sp>
      <p:sp>
        <p:nvSpPr>
          <p:cNvPr id="8" name="Footer Placeholder 7"/>
          <p:cNvSpPr>
            <a:spLocks noGrp="1"/>
          </p:cNvSpPr>
          <p:nvPr>
            <p:ph type="ftr" sz="quarter" idx="16"/>
          </p:nvPr>
        </p:nvSpPr>
        <p:spPr/>
        <p:txBody>
          <a:bodyPr/>
          <a:lstStyle/>
          <a:p>
            <a:r>
              <a:rPr lang="en-AU"/>
              <a:t>Presentation Title | Event, Location</a:t>
            </a:r>
            <a:endParaRPr lang="en-AU" dirty="0"/>
          </a:p>
        </p:txBody>
      </p:sp>
      <p:sp>
        <p:nvSpPr>
          <p:cNvPr id="9" name="Slide Number Placeholder 8"/>
          <p:cNvSpPr>
            <a:spLocks noGrp="1"/>
          </p:cNvSpPr>
          <p:nvPr>
            <p:ph type="sldNum" sz="quarter" idx="17"/>
          </p:nvPr>
        </p:nvSpPr>
        <p:spPr/>
        <p:txBody>
          <a:bodyPr/>
          <a:lstStyle/>
          <a:p>
            <a:fld id="{3034ED35-68C8-490F-8179-2536BE7EA83A}" type="slidenum">
              <a:rPr lang="en-AU" smtClean="0"/>
              <a:pPr/>
              <a:t>‹#›</a:t>
            </a:fld>
            <a:endParaRPr lang="en-AU" dirty="0"/>
          </a:p>
        </p:txBody>
      </p:sp>
      <p:sp>
        <p:nvSpPr>
          <p:cNvPr id="10" name="Text Placeholder 11"/>
          <p:cNvSpPr>
            <a:spLocks noGrp="1"/>
          </p:cNvSpPr>
          <p:nvPr>
            <p:ph type="body" sz="quarter" idx="14" hasCustomPrompt="1"/>
          </p:nvPr>
        </p:nvSpPr>
        <p:spPr>
          <a:xfrm>
            <a:off x="144464" y="600000"/>
            <a:ext cx="8747125" cy="768000"/>
          </a:xfrm>
        </p:spPr>
        <p:txBody>
          <a:bodyPr/>
          <a:lstStyle>
            <a:lvl1pPr indent="0">
              <a:spcAft>
                <a:spcPts val="0"/>
              </a:spcAft>
              <a:defRPr i="1">
                <a:latin typeface="Arial" panose="020B0604020202020204" pitchFamily="34" charset="0"/>
                <a:cs typeface="Arial" panose="020B0604020202020204" pitchFamily="34" charset="0"/>
              </a:defRPr>
            </a:lvl1pPr>
          </a:lstStyle>
          <a:p>
            <a:pPr lvl="0"/>
            <a:r>
              <a:rPr lang="en-AU" dirty="0"/>
              <a:t>Type text here. Remember to insert an </a:t>
            </a:r>
            <a:r>
              <a:rPr lang="en-AU" dirty="0" err="1"/>
              <a:t>Em</a:t>
            </a:r>
            <a:r>
              <a:rPr lang="en-AU" dirty="0"/>
              <a:t>-Dash below your title/subtitle.</a:t>
            </a:r>
          </a:p>
        </p:txBody>
      </p:sp>
    </p:spTree>
    <p:extLst>
      <p:ext uri="{BB962C8B-B14F-4D97-AF65-F5344CB8AC3E}">
        <p14:creationId xmlns:p14="http://schemas.microsoft.com/office/powerpoint/2010/main" val="964336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8B17B30-B073-4267-AF98-E10852E7EF5D}" type="datetime4">
              <a:rPr lang="en-AU" smtClean="0"/>
              <a:t>30 November 2022</a:t>
            </a:fld>
            <a:endParaRPr lang="en-AU" dirty="0"/>
          </a:p>
        </p:txBody>
      </p:sp>
      <p:sp>
        <p:nvSpPr>
          <p:cNvPr id="6" name="Footer Placeholder 5"/>
          <p:cNvSpPr>
            <a:spLocks noGrp="1"/>
          </p:cNvSpPr>
          <p:nvPr>
            <p:ph type="ftr" sz="quarter" idx="11"/>
          </p:nvPr>
        </p:nvSpPr>
        <p:spPr/>
        <p:txBody>
          <a:bodyPr/>
          <a:lstStyle/>
          <a:p>
            <a:r>
              <a:rPr lang="en-AU"/>
              <a:t>Presentation Title | Event, Location</a:t>
            </a:r>
            <a:endParaRPr lang="en-AU" dirty="0"/>
          </a:p>
        </p:txBody>
      </p:sp>
      <p:sp>
        <p:nvSpPr>
          <p:cNvPr id="7" name="Slide Number Placeholder 6"/>
          <p:cNvSpPr>
            <a:spLocks noGrp="1"/>
          </p:cNvSpPr>
          <p:nvPr>
            <p:ph type="sldNum" sz="quarter" idx="12"/>
          </p:nvPr>
        </p:nvSpPr>
        <p:spPr/>
        <p:txBody>
          <a:bodyPr/>
          <a:lstStyle/>
          <a:p>
            <a:fld id="{3034ED35-68C8-490F-8179-2536BE7EA83A}" type="slidenum">
              <a:rPr lang="en-AU" smtClean="0"/>
              <a:pPr/>
              <a:t>‹#›</a:t>
            </a:fld>
            <a:endParaRPr lang="en-AU" dirty="0"/>
          </a:p>
        </p:txBody>
      </p:sp>
    </p:spTree>
    <p:extLst>
      <p:ext uri="{BB962C8B-B14F-4D97-AF65-F5344CB8AC3E}">
        <p14:creationId xmlns:p14="http://schemas.microsoft.com/office/powerpoint/2010/main" val="3194505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56432"/>
            <a:ext cx="9144000" cy="3401568"/>
          </a:xfrm>
          <a:prstGeom prst="rect">
            <a:avLst/>
          </a:prstGeom>
        </p:spPr>
      </p:pic>
      <p:sp>
        <p:nvSpPr>
          <p:cNvPr id="4" name="Text Placeholder 3"/>
          <p:cNvSpPr>
            <a:spLocks noGrp="1"/>
          </p:cNvSpPr>
          <p:nvPr>
            <p:ph type="body" sz="quarter" idx="13" hasCustomPrompt="1"/>
          </p:nvPr>
        </p:nvSpPr>
        <p:spPr>
          <a:xfrm>
            <a:off x="1872000" y="1800000"/>
            <a:ext cx="5400000" cy="1918224"/>
          </a:xfrm>
        </p:spPr>
        <p:txBody>
          <a:bodyPr anchor="b" anchorCtr="1"/>
          <a:lstStyle>
            <a:lvl1pPr indent="0" algn="ctr">
              <a:lnSpc>
                <a:spcPts val="2900"/>
              </a:lnSpc>
              <a:spcAft>
                <a:spcPts val="0"/>
              </a:spcAft>
              <a:defRPr sz="2900" spc="0" baseline="0"/>
            </a:lvl1pPr>
          </a:lstStyle>
          <a:p>
            <a:pPr lvl="0"/>
            <a:r>
              <a:rPr lang="en-AU" dirty="0"/>
              <a:t>Type text here. Remember to insert an </a:t>
            </a:r>
            <a:r>
              <a:rPr lang="en-AU" dirty="0" err="1"/>
              <a:t>Em</a:t>
            </a:r>
            <a:r>
              <a:rPr lang="en-AU" dirty="0"/>
              <a:t>-Dash below your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468676" cy="1133762"/>
          </a:xfrm>
          <a:prstGeom prst="rect">
            <a:avLst/>
          </a:prstGeom>
        </p:spPr>
      </p:pic>
    </p:spTree>
    <p:extLst>
      <p:ext uri="{BB962C8B-B14F-4D97-AF65-F5344CB8AC3E}">
        <p14:creationId xmlns:p14="http://schemas.microsoft.com/office/powerpoint/2010/main" val="3426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4" name="Text Placeholder 3"/>
          <p:cNvSpPr>
            <a:spLocks noGrp="1"/>
          </p:cNvSpPr>
          <p:nvPr>
            <p:ph type="body" sz="quarter" idx="10" hasCustomPrompt="1"/>
          </p:nvPr>
        </p:nvSpPr>
        <p:spPr>
          <a:xfrm>
            <a:off x="205546" y="349545"/>
            <a:ext cx="2551575" cy="3204500"/>
          </a:xfrm>
        </p:spPr>
        <p:txBody>
          <a:bodyPr anchor="t" anchorCtr="0"/>
          <a:lstStyle>
            <a:lvl1pPr indent="0">
              <a:lnSpc>
                <a:spcPts val="2900"/>
              </a:lnSpc>
              <a:spcAft>
                <a:spcPts val="0"/>
              </a:spcAft>
              <a:defRPr sz="2900" spc="0" baseline="0"/>
            </a:lvl1pPr>
          </a:lstStyle>
          <a:p>
            <a:pPr lvl="0"/>
            <a:r>
              <a:rPr lang="en-AU" dirty="0"/>
              <a:t>Type text here. Remember to insert an </a:t>
            </a:r>
            <a:r>
              <a:rPr lang="en-AU" dirty="0" err="1"/>
              <a:t>Em</a:t>
            </a:r>
            <a:r>
              <a:rPr lang="en-AU" dirty="0"/>
              <a:t>-Dash below your title.</a:t>
            </a:r>
          </a:p>
        </p:txBody>
      </p:sp>
    </p:spTree>
    <p:extLst>
      <p:ext uri="{BB962C8B-B14F-4D97-AF65-F5344CB8AC3E}">
        <p14:creationId xmlns:p14="http://schemas.microsoft.com/office/powerpoint/2010/main" val="179156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mage Background Su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8" y="2397600"/>
            <a:ext cx="9143244" cy="4461903"/>
          </a:xfrm>
          <a:prstGeom prst="rect">
            <a:avLst/>
          </a:prstGeom>
        </p:spPr>
      </p:pic>
      <p:sp>
        <p:nvSpPr>
          <p:cNvPr id="7" name="Text Placeholder 4"/>
          <p:cNvSpPr>
            <a:spLocks noGrp="1"/>
          </p:cNvSpPr>
          <p:nvPr>
            <p:ph type="body" sz="quarter" idx="10" hasCustomPrompt="1"/>
          </p:nvPr>
        </p:nvSpPr>
        <p:spPr>
          <a:xfrm>
            <a:off x="248800" y="384000"/>
            <a:ext cx="5796000" cy="3240000"/>
          </a:xfrm>
          <a:solidFill>
            <a:schemeClr val="bg1"/>
          </a:solidFill>
          <a:ln>
            <a:noFill/>
          </a:ln>
        </p:spPr>
        <p:txBody>
          <a:bodyPr lIns="252000" tIns="234000" rIns="180000" bIns="180000"/>
          <a:lstStyle>
            <a:lvl1pPr indent="0">
              <a:lnSpc>
                <a:spcPts val="3100"/>
              </a:lnSpc>
              <a:spcBef>
                <a:spcPts val="0"/>
              </a:spcBef>
              <a:spcAft>
                <a:spcPts val="251"/>
              </a:spcAft>
              <a:defRPr sz="2900" spc="0" baseline="0"/>
            </a:lvl1pPr>
            <a:lvl2pPr marL="0" indent="0">
              <a:lnSpc>
                <a:spcPts val="3100"/>
              </a:lnSpc>
              <a:spcAft>
                <a:spcPts val="0"/>
              </a:spcAft>
              <a:buFontTx/>
              <a:buNone/>
              <a:defRPr sz="2900" i="1" spc="-20" baseline="0"/>
            </a:lvl2pPr>
          </a:lstStyle>
          <a:p>
            <a:pPr lvl="0"/>
            <a:r>
              <a:rPr lang="en-AU" dirty="0"/>
              <a:t>Type text here. Press Increase Indent for subtitle. Remember to insert an </a:t>
            </a:r>
            <a:r>
              <a:rPr lang="en-AU" dirty="0" err="1"/>
              <a:t>Em</a:t>
            </a:r>
            <a:r>
              <a:rPr lang="en-AU" dirty="0"/>
              <a:t>-Dash below your title/subtitle. </a:t>
            </a:r>
            <a:endParaRPr lang="en-US" dirty="0"/>
          </a:p>
          <a:p>
            <a:pPr lvl="1"/>
            <a:r>
              <a:rPr lang="en-US" dirty="0"/>
              <a:t>Second level</a:t>
            </a:r>
          </a:p>
          <a:p>
            <a:pPr lvl="1"/>
            <a:endParaRPr lang="en-AU" dirty="0"/>
          </a:p>
        </p:txBody>
      </p:sp>
      <p:sp>
        <p:nvSpPr>
          <p:cNvPr id="8" name="Text Placeholder 15"/>
          <p:cNvSpPr>
            <a:spLocks noGrp="1"/>
          </p:cNvSpPr>
          <p:nvPr>
            <p:ph type="body" sz="quarter" idx="12" hasCustomPrompt="1"/>
          </p:nvPr>
        </p:nvSpPr>
        <p:spPr>
          <a:xfrm>
            <a:off x="3178708" y="3210080"/>
            <a:ext cx="1296000" cy="396000"/>
          </a:xfrm>
        </p:spPr>
        <p:txBody>
          <a:bodyPr/>
          <a:lstStyle>
            <a:lvl1pPr indent="0">
              <a:lnSpc>
                <a:spcPct val="100000"/>
              </a:lnSpc>
              <a:spcAft>
                <a:spcPts val="0"/>
              </a:spcAft>
              <a:defRPr sz="1000"/>
            </a:lvl1pPr>
          </a:lstStyle>
          <a:p>
            <a:pPr lvl="0"/>
            <a:r>
              <a:rPr lang="en-US" dirty="0"/>
              <a:t>Event, Location</a:t>
            </a:r>
            <a:endParaRPr lang="en-AU" dirty="0"/>
          </a:p>
        </p:txBody>
      </p:sp>
      <p:sp>
        <p:nvSpPr>
          <p:cNvPr id="9" name="Text Placeholder 15"/>
          <p:cNvSpPr>
            <a:spLocks noGrp="1"/>
          </p:cNvSpPr>
          <p:nvPr>
            <p:ph type="body" sz="quarter" idx="13" hasCustomPrompt="1"/>
          </p:nvPr>
        </p:nvSpPr>
        <p:spPr>
          <a:xfrm>
            <a:off x="4519881" y="3210079"/>
            <a:ext cx="1440000" cy="396000"/>
          </a:xfrm>
        </p:spPr>
        <p:txBody>
          <a:bodyPr/>
          <a:lstStyle>
            <a:lvl1pPr indent="0">
              <a:lnSpc>
                <a:spcPct val="100000"/>
              </a:lnSpc>
              <a:spcAft>
                <a:spcPts val="0"/>
              </a:spcAft>
              <a:defRPr sz="1000"/>
            </a:lvl1pPr>
          </a:lstStyle>
          <a:p>
            <a:pPr lvl="0"/>
            <a:r>
              <a:rPr lang="en-US" dirty="0"/>
              <a:t>00 Month 0000</a:t>
            </a:r>
            <a:endParaRPr lang="en-AU" dirty="0"/>
          </a:p>
        </p:txBody>
      </p:sp>
      <p:sp>
        <p:nvSpPr>
          <p:cNvPr id="10" name="Text Placeholder 25"/>
          <p:cNvSpPr>
            <a:spLocks noGrp="1"/>
          </p:cNvSpPr>
          <p:nvPr>
            <p:ph type="body" sz="quarter" idx="15" hasCustomPrompt="1"/>
          </p:nvPr>
        </p:nvSpPr>
        <p:spPr>
          <a:xfrm>
            <a:off x="484968" y="3044100"/>
            <a:ext cx="1602000" cy="468000"/>
          </a:xfrm>
          <a:blipFill>
            <a:blip r:embed="rId4"/>
            <a:stretch>
              <a:fillRect/>
            </a:stretch>
          </a:blipFill>
        </p:spPr>
        <p:txBody>
          <a:bodyPr/>
          <a:lstStyle>
            <a:lvl1pPr>
              <a:defRPr baseline="0"/>
            </a:lvl1pPr>
          </a:lstStyle>
          <a:p>
            <a:pPr lvl="0"/>
            <a:r>
              <a:rPr lang="en-AU" dirty="0"/>
              <a:t> </a:t>
            </a:r>
          </a:p>
        </p:txBody>
      </p:sp>
    </p:spTree>
    <p:extLst>
      <p:ext uri="{BB962C8B-B14F-4D97-AF65-F5344CB8AC3E}">
        <p14:creationId xmlns:p14="http://schemas.microsoft.com/office/powerpoint/2010/main" val="131268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Left">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0" y="0"/>
            <a:ext cx="4500000" cy="6859200"/>
          </a:xfrm>
        </p:spPr>
        <p:txBody>
          <a:bodyPr/>
          <a:lstStyle/>
          <a:p>
            <a:r>
              <a:rPr lang="en-US"/>
              <a:t>Click icon to add picture</a:t>
            </a:r>
            <a:endParaRPr lang="en-AU"/>
          </a:p>
        </p:txBody>
      </p:sp>
      <p:sp>
        <p:nvSpPr>
          <p:cNvPr id="7" name="Text Placeholder 13"/>
          <p:cNvSpPr>
            <a:spLocks noGrp="1"/>
          </p:cNvSpPr>
          <p:nvPr>
            <p:ph type="body" sz="quarter" idx="11" hasCustomPrompt="1"/>
          </p:nvPr>
        </p:nvSpPr>
        <p:spPr>
          <a:xfrm>
            <a:off x="4703300" y="3024000"/>
            <a:ext cx="3960000" cy="1423491"/>
          </a:xfrm>
        </p:spPr>
        <p:txBody>
          <a:bodyPr anchor="t" anchorCtr="1"/>
          <a:lstStyle>
            <a:lvl1pPr indent="0" algn="ctr">
              <a:lnSpc>
                <a:spcPct val="105000"/>
              </a:lnSpc>
              <a:spcAft>
                <a:spcPts val="0"/>
              </a:spcAft>
              <a:defRPr sz="2900" i="1" spc="-20"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8" name="Text Placeholder 11"/>
          <p:cNvSpPr>
            <a:spLocks noGrp="1"/>
          </p:cNvSpPr>
          <p:nvPr>
            <p:ph type="body" sz="quarter" idx="10"/>
          </p:nvPr>
        </p:nvSpPr>
        <p:spPr>
          <a:xfrm>
            <a:off x="4703300" y="1674000"/>
            <a:ext cx="3960000" cy="1422173"/>
          </a:xfrm>
        </p:spPr>
        <p:txBody>
          <a:bodyPr anchor="b" anchorCtr="1"/>
          <a:lstStyle>
            <a:lvl1pPr indent="0" algn="ctr">
              <a:lnSpc>
                <a:spcPct val="105000"/>
              </a:lnSpc>
              <a:spcAft>
                <a:spcPts val="0"/>
              </a:spcAft>
              <a:defRPr sz="2900"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908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Right">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4644000" y="0"/>
            <a:ext cx="4500000" cy="6859200"/>
          </a:xfrm>
        </p:spPr>
        <p:txBody>
          <a:bodyPr/>
          <a:lstStyle/>
          <a:p>
            <a:r>
              <a:rPr lang="en-US"/>
              <a:t>Click icon to add picture</a:t>
            </a:r>
            <a:endParaRPr lang="en-AU" dirty="0"/>
          </a:p>
        </p:txBody>
      </p:sp>
      <p:sp>
        <p:nvSpPr>
          <p:cNvPr id="7" name="Text Placeholder 13"/>
          <p:cNvSpPr>
            <a:spLocks noGrp="1"/>
          </p:cNvSpPr>
          <p:nvPr>
            <p:ph type="body" sz="quarter" idx="11" hasCustomPrompt="1"/>
          </p:nvPr>
        </p:nvSpPr>
        <p:spPr>
          <a:xfrm>
            <a:off x="324000" y="3024000"/>
            <a:ext cx="3960000" cy="1423491"/>
          </a:xfrm>
        </p:spPr>
        <p:txBody>
          <a:bodyPr anchor="t" anchorCtr="1"/>
          <a:lstStyle>
            <a:lvl1pPr indent="0" algn="ctr">
              <a:lnSpc>
                <a:spcPct val="105000"/>
              </a:lnSpc>
              <a:spcAft>
                <a:spcPts val="0"/>
              </a:spcAft>
              <a:defRPr sz="2900" i="1" spc="-20"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8" name="Text Placeholder 11"/>
          <p:cNvSpPr>
            <a:spLocks noGrp="1"/>
          </p:cNvSpPr>
          <p:nvPr>
            <p:ph type="body" sz="quarter" idx="10"/>
          </p:nvPr>
        </p:nvSpPr>
        <p:spPr>
          <a:xfrm>
            <a:off x="324000" y="1674000"/>
            <a:ext cx="3960000" cy="1422173"/>
          </a:xfrm>
        </p:spPr>
        <p:txBody>
          <a:bodyPr anchor="b" anchorCtr="1"/>
          <a:lstStyle>
            <a:lvl1pPr indent="0" algn="ctr">
              <a:lnSpc>
                <a:spcPct val="105000"/>
              </a:lnSpc>
              <a:spcAft>
                <a:spcPts val="0"/>
              </a:spcAft>
              <a:defRPr sz="2900"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38114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White">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324800" y="3081600"/>
            <a:ext cx="6480000" cy="1440000"/>
          </a:xfrm>
        </p:spPr>
        <p:txBody>
          <a:bodyPr anchor="t" anchorCtr="1"/>
          <a:lstStyle>
            <a:lvl1pPr indent="0" algn="ctr">
              <a:lnSpc>
                <a:spcPts val="3000"/>
              </a:lnSpc>
              <a:spcAft>
                <a:spcPts val="0"/>
              </a:spcAft>
              <a:defRPr sz="2900" i="1" spc="-20"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324800" y="1644879"/>
            <a:ext cx="6480000" cy="1438668"/>
          </a:xfrm>
        </p:spPr>
        <p:txBody>
          <a:bodyPr anchor="b" anchorCtr="1"/>
          <a:lstStyle>
            <a:lvl1pPr indent="0" algn="ctr">
              <a:lnSpc>
                <a:spcPts val="3000"/>
              </a:lnSpc>
              <a:spcAft>
                <a:spcPts val="0"/>
              </a:spcAft>
              <a:defRPr sz="2900"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68522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 Yellow">
    <p:bg>
      <p:bgPr>
        <a:solidFill>
          <a:schemeClr val="accent2"/>
        </a:solid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324800" y="3081600"/>
            <a:ext cx="6480000" cy="1440000"/>
          </a:xfrm>
        </p:spPr>
        <p:txBody>
          <a:bodyPr anchor="t" anchorCtr="1"/>
          <a:lstStyle>
            <a:lvl1pPr indent="0" algn="ctr">
              <a:lnSpc>
                <a:spcPts val="3000"/>
              </a:lnSpc>
              <a:spcAft>
                <a:spcPts val="0"/>
              </a:spcAft>
              <a:defRPr sz="2900" i="1" spc="-20" baseline="0">
                <a:solidFill>
                  <a:schemeClr val="tx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324800" y="1644879"/>
            <a:ext cx="6480000" cy="1438668"/>
          </a:xfrm>
        </p:spPr>
        <p:txBody>
          <a:bodyPr anchor="b" anchorCtr="1"/>
          <a:lstStyle>
            <a:lvl1pPr indent="0" algn="ctr">
              <a:lnSpc>
                <a:spcPts val="3000"/>
              </a:lnSpc>
              <a:spcAft>
                <a:spcPts val="0"/>
              </a:spcAft>
              <a:defRPr sz="2900" spc="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51455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accent1"/>
        </a:solid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324800" y="3081600"/>
            <a:ext cx="6480000" cy="1440000"/>
          </a:xfrm>
        </p:spPr>
        <p:txBody>
          <a:bodyPr anchor="t" anchorCtr="1"/>
          <a:lstStyle>
            <a:lvl1pPr indent="0" algn="ctr">
              <a:lnSpc>
                <a:spcPts val="3000"/>
              </a:lnSpc>
              <a:spcAft>
                <a:spcPts val="0"/>
              </a:spcAft>
              <a:defRPr sz="2900" i="1" spc="-20"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324800" y="1644879"/>
            <a:ext cx="6480000" cy="1438668"/>
          </a:xfrm>
        </p:spPr>
        <p:txBody>
          <a:bodyPr anchor="b" anchorCtr="1"/>
          <a:lstStyle>
            <a:lvl1pPr indent="0" algn="ctr">
              <a:lnSpc>
                <a:spcPts val="3000"/>
              </a:lnSpc>
              <a:spcAft>
                <a:spcPts val="0"/>
              </a:spcAft>
              <a:defRPr sz="2900"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44601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 Orange">
    <p:bg>
      <p:bgPr>
        <a:solidFill>
          <a:schemeClr val="accent3"/>
        </a:solid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1" hasCustomPrompt="1"/>
          </p:nvPr>
        </p:nvSpPr>
        <p:spPr>
          <a:xfrm>
            <a:off x="1324800" y="3081600"/>
            <a:ext cx="6480000" cy="1440000"/>
          </a:xfrm>
        </p:spPr>
        <p:txBody>
          <a:bodyPr anchor="t" anchorCtr="1"/>
          <a:lstStyle>
            <a:lvl1pPr indent="0" algn="ctr">
              <a:lnSpc>
                <a:spcPts val="3000"/>
              </a:lnSpc>
              <a:spcAft>
                <a:spcPts val="0"/>
              </a:spcAft>
              <a:defRPr sz="2900" i="1" spc="-20" baseline="0">
                <a:solidFill>
                  <a:schemeClr val="bg1"/>
                </a:solidFill>
              </a:defRPr>
            </a:lvl1pPr>
          </a:lstStyle>
          <a:p>
            <a:pPr lvl="0"/>
            <a:r>
              <a:rPr lang="en-AU" dirty="0"/>
              <a:t>Type subtitle here. Remember to insert an </a:t>
            </a:r>
            <a:r>
              <a:rPr lang="en-AU" dirty="0" err="1"/>
              <a:t>Em</a:t>
            </a:r>
            <a:r>
              <a:rPr lang="en-AU" dirty="0"/>
              <a:t>-Dash below your title/subtitle</a:t>
            </a:r>
          </a:p>
        </p:txBody>
      </p:sp>
      <p:sp>
        <p:nvSpPr>
          <p:cNvPr id="12" name="Text Placeholder 11"/>
          <p:cNvSpPr>
            <a:spLocks noGrp="1"/>
          </p:cNvSpPr>
          <p:nvPr>
            <p:ph type="body" sz="quarter" idx="10"/>
          </p:nvPr>
        </p:nvSpPr>
        <p:spPr>
          <a:xfrm>
            <a:off x="1324800" y="1644879"/>
            <a:ext cx="6480000" cy="1438668"/>
          </a:xfrm>
        </p:spPr>
        <p:txBody>
          <a:bodyPr anchor="b" anchorCtr="1"/>
          <a:lstStyle>
            <a:lvl1pPr indent="0" algn="ctr">
              <a:lnSpc>
                <a:spcPts val="3000"/>
              </a:lnSpc>
              <a:spcAft>
                <a:spcPts val="0"/>
              </a:spcAft>
              <a:defRPr sz="2900"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1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00" y="288000"/>
            <a:ext cx="8748000" cy="324000"/>
          </a:xfrm>
          <a:prstGeom prst="rect">
            <a:avLst/>
          </a:prstGeom>
        </p:spPr>
        <p:txBody>
          <a:bodyPr vert="horz" lIns="36000" tIns="36000" rIns="36000" bIns="3600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16000" y="1424283"/>
            <a:ext cx="8748000" cy="4220092"/>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2"/>
          </p:nvPr>
        </p:nvSpPr>
        <p:spPr>
          <a:xfrm>
            <a:off x="5988265" y="6119934"/>
            <a:ext cx="1260000" cy="479556"/>
          </a:xfrm>
          <a:prstGeom prst="rect">
            <a:avLst/>
          </a:prstGeom>
        </p:spPr>
        <p:txBody>
          <a:bodyPr vert="horz" lIns="36000" tIns="36000" rIns="36000" bIns="36000" rtlCol="0" anchor="b" anchorCtr="0"/>
          <a:lstStyle>
            <a:lvl1pPr algn="l">
              <a:defRPr sz="950">
                <a:solidFill>
                  <a:schemeClr val="tx1"/>
                </a:solidFill>
              </a:defRPr>
            </a:lvl1pPr>
          </a:lstStyle>
          <a:p>
            <a:fld id="{E8B17B30-B073-4267-AF98-E10852E7EF5D}" type="datetime4">
              <a:rPr lang="en-AU" smtClean="0"/>
              <a:pPr/>
              <a:t>30 November 2022</a:t>
            </a:fld>
            <a:endParaRPr lang="en-AU" dirty="0"/>
          </a:p>
        </p:txBody>
      </p:sp>
      <p:sp>
        <p:nvSpPr>
          <p:cNvPr id="13" name="Footer Placeholder 12"/>
          <p:cNvSpPr>
            <a:spLocks noGrp="1"/>
          </p:cNvSpPr>
          <p:nvPr>
            <p:ph type="ftr" sz="quarter" idx="3"/>
          </p:nvPr>
        </p:nvSpPr>
        <p:spPr>
          <a:xfrm>
            <a:off x="2509654" y="6119934"/>
            <a:ext cx="2821783" cy="479556"/>
          </a:xfrm>
          <a:prstGeom prst="rect">
            <a:avLst/>
          </a:prstGeom>
        </p:spPr>
        <p:txBody>
          <a:bodyPr vert="horz" lIns="36000" tIns="36000" rIns="36000" bIns="36000" rtlCol="0" anchor="b" anchorCtr="0"/>
          <a:lstStyle>
            <a:lvl1pPr algn="l">
              <a:defRPr sz="950" spc="-11" baseline="0">
                <a:solidFill>
                  <a:schemeClr val="tx1"/>
                </a:solidFill>
              </a:defRPr>
            </a:lvl1pPr>
          </a:lstStyle>
          <a:p>
            <a:r>
              <a:rPr lang="en-AU"/>
              <a:t>Presentation Title | Event, Location</a:t>
            </a:r>
            <a:endParaRPr lang="en-AU" dirty="0"/>
          </a:p>
        </p:txBody>
      </p:sp>
      <p:sp>
        <p:nvSpPr>
          <p:cNvPr id="14" name="Slide Number Placeholder 13"/>
          <p:cNvSpPr>
            <a:spLocks noGrp="1"/>
          </p:cNvSpPr>
          <p:nvPr>
            <p:ph type="sldNum" sz="quarter" idx="4"/>
          </p:nvPr>
        </p:nvSpPr>
        <p:spPr>
          <a:xfrm>
            <a:off x="8240591" y="6119934"/>
            <a:ext cx="685479" cy="479556"/>
          </a:xfrm>
          <a:prstGeom prst="rect">
            <a:avLst/>
          </a:prstGeom>
        </p:spPr>
        <p:txBody>
          <a:bodyPr vert="horz" lIns="0" tIns="36000" rIns="36000" bIns="36000" rtlCol="0" anchor="b" anchorCtr="0"/>
          <a:lstStyle>
            <a:lvl1pPr algn="r">
              <a:defRPr sz="950">
                <a:solidFill>
                  <a:schemeClr val="tx1"/>
                </a:solidFill>
              </a:defRPr>
            </a:lvl1pPr>
          </a:lstStyle>
          <a:p>
            <a:fld id="{3034ED35-68C8-490F-8179-2536BE7EA83A}" type="slidenum">
              <a:rPr lang="en-AU" smtClean="0"/>
              <a:pPr/>
              <a:t>‹#›</a:t>
            </a:fld>
            <a:endParaRPr lang="en-AU" dirty="0"/>
          </a:p>
        </p:txBody>
      </p:sp>
      <p:pic>
        <p:nvPicPr>
          <p:cNvPr id="6" name="Picture 5"/>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251168" y="6322493"/>
            <a:ext cx="1080518" cy="315469"/>
          </a:xfrm>
          <a:prstGeom prst="rect">
            <a:avLst/>
          </a:prstGeom>
        </p:spPr>
      </p:pic>
    </p:spTree>
    <p:extLst>
      <p:ext uri="{BB962C8B-B14F-4D97-AF65-F5344CB8AC3E}">
        <p14:creationId xmlns:p14="http://schemas.microsoft.com/office/powerpoint/2010/main" val="4128809620"/>
      </p:ext>
    </p:extLst>
  </p:cSld>
  <p:clrMap bg1="lt1" tx1="dk1" bg2="lt2" tx2="dk2" accent1="accent1" accent2="accent2" accent3="accent3" accent4="accent4" accent5="accent5" accent6="accent6" hlink="hlink" folHlink="folHlink"/>
  <p:sldLayoutIdLst>
    <p:sldLayoutId id="2147483685" r:id="rId1"/>
    <p:sldLayoutId id="2147483702" r:id="rId2"/>
    <p:sldLayoutId id="2147483705" r:id="rId3"/>
    <p:sldLayoutId id="2147483713" r:id="rId4"/>
    <p:sldLayoutId id="2147483714" r:id="rId5"/>
    <p:sldLayoutId id="2147483687" r:id="rId6"/>
    <p:sldLayoutId id="2147483704" r:id="rId7"/>
    <p:sldLayoutId id="2147483706" r:id="rId8"/>
    <p:sldLayoutId id="2147483703" r:id="rId9"/>
    <p:sldLayoutId id="2147483707" r:id="rId10"/>
    <p:sldLayoutId id="2147483709" r:id="rId11"/>
    <p:sldLayoutId id="2147483708" r:id="rId12"/>
    <p:sldLayoutId id="2147483717" r:id="rId13"/>
    <p:sldLayoutId id="2147483718" r:id="rId14"/>
    <p:sldLayoutId id="2147483719" r:id="rId15"/>
    <p:sldLayoutId id="2147483686" r:id="rId16"/>
    <p:sldLayoutId id="2147483695" r:id="rId17"/>
    <p:sldLayoutId id="2147483711" r:id="rId18"/>
    <p:sldLayoutId id="2147483712" r:id="rId19"/>
    <p:sldLayoutId id="2147483692" r:id="rId20"/>
    <p:sldLayoutId id="2147483697" r:id="rId21"/>
    <p:sldLayoutId id="2147483715" r:id="rId22"/>
    <p:sldLayoutId id="2147483701" r:id="rId23"/>
    <p:sldLayoutId id="2147483690" r:id="rId24"/>
    <p:sldLayoutId id="2147483691" r:id="rId25"/>
    <p:sldLayoutId id="2147483698" r:id="rId26"/>
    <p:sldLayoutId id="2147483699" r:id="rId27"/>
  </p:sldLayoutIdLst>
  <p:hf hdr="0"/>
  <p:txStyles>
    <p:titleStyle>
      <a:lvl1pPr algn="l" defTabSz="685783" rtl="0" eaLnBrk="1" latinLnBrk="0" hangingPunct="1">
        <a:lnSpc>
          <a:spcPct val="114000"/>
        </a:lnSpc>
        <a:spcBef>
          <a:spcPct val="0"/>
        </a:spcBef>
        <a:buNone/>
        <a:defRPr sz="1800" kern="1200" spc="0" baseline="0">
          <a:solidFill>
            <a:schemeClr val="tx1"/>
          </a:solidFill>
          <a:latin typeface="+mj-lt"/>
          <a:ea typeface="+mj-ea"/>
          <a:cs typeface="+mj-cs"/>
        </a:defRPr>
      </a:lvl1pPr>
    </p:titleStyle>
    <p:bodyStyle>
      <a:lvl1pPr marL="0" indent="360000" algn="l" defTabSz="685783" rtl="0" eaLnBrk="1" latinLnBrk="0" hangingPunct="1">
        <a:lnSpc>
          <a:spcPct val="115000"/>
        </a:lnSpc>
        <a:spcBef>
          <a:spcPts val="0"/>
        </a:spcBef>
        <a:spcAft>
          <a:spcPts val="1800"/>
        </a:spcAft>
        <a:buFontTx/>
        <a:buNone/>
        <a:defRPr sz="1800" kern="1200" spc="0" baseline="0">
          <a:solidFill>
            <a:schemeClr val="tx1"/>
          </a:solidFill>
          <a:latin typeface="+mn-lt"/>
          <a:ea typeface="+mn-ea"/>
          <a:cs typeface="+mn-cs"/>
        </a:defRPr>
      </a:lvl1pPr>
      <a:lvl2pPr marL="0" indent="0" algn="l" defTabSz="685783" rtl="0" eaLnBrk="1" latinLnBrk="0" hangingPunct="1">
        <a:lnSpc>
          <a:spcPct val="115000"/>
        </a:lnSpc>
        <a:spcBef>
          <a:spcPts val="0"/>
        </a:spcBef>
        <a:spcAft>
          <a:spcPts val="0"/>
        </a:spcAft>
        <a:buFontTx/>
        <a:buNone/>
        <a:defRPr sz="1800" i="1" kern="1200" spc="0" baseline="0">
          <a:solidFill>
            <a:schemeClr val="tx1"/>
          </a:solidFill>
          <a:latin typeface="+mn-lt"/>
          <a:ea typeface="+mn-ea"/>
          <a:cs typeface="+mn-cs"/>
        </a:defRPr>
      </a:lvl2pPr>
      <a:lvl3pPr marL="360000" indent="-360000" algn="l" defTabSz="685783" rtl="0" eaLnBrk="1" latinLnBrk="0" hangingPunct="1">
        <a:lnSpc>
          <a:spcPct val="115000"/>
        </a:lnSpc>
        <a:spcBef>
          <a:spcPts val="0"/>
        </a:spcBef>
        <a:spcAft>
          <a:spcPts val="100"/>
        </a:spcAft>
        <a:buFont typeface="Arial" panose="020B0604020202020204" pitchFamily="34" charset="0"/>
        <a:buChar char="–"/>
        <a:defRPr sz="1800" kern="1200" spc="0" baseline="0">
          <a:solidFill>
            <a:schemeClr val="tx1"/>
          </a:solidFill>
          <a:latin typeface="+mn-lt"/>
          <a:ea typeface="+mn-ea"/>
          <a:cs typeface="+mn-cs"/>
        </a:defRPr>
      </a:lvl3pPr>
      <a:lvl4pPr marL="720000" indent="-360000" algn="l" defTabSz="685783" rtl="0" eaLnBrk="1" latinLnBrk="0" hangingPunct="1">
        <a:lnSpc>
          <a:spcPct val="115000"/>
        </a:lnSpc>
        <a:spcBef>
          <a:spcPts val="0"/>
        </a:spcBef>
        <a:spcAft>
          <a:spcPts val="100"/>
        </a:spcAft>
        <a:buFont typeface="Arial" panose="020B0604020202020204" pitchFamily="34" charset="0"/>
        <a:buChar char="–"/>
        <a:defRPr sz="1800" kern="1200" spc="0" baseline="0">
          <a:solidFill>
            <a:schemeClr val="tx1"/>
          </a:solidFill>
          <a:latin typeface="+mn-lt"/>
          <a:ea typeface="+mn-ea"/>
          <a:cs typeface="+mn-cs"/>
        </a:defRPr>
      </a:lvl4pPr>
      <a:lvl5pPr marL="0" indent="0" algn="l" defTabSz="685783" rtl="0" eaLnBrk="1" latinLnBrk="0" hangingPunct="1">
        <a:lnSpc>
          <a:spcPct val="115000"/>
        </a:lnSpc>
        <a:spcBef>
          <a:spcPts val="0"/>
        </a:spcBef>
        <a:spcAft>
          <a:spcPts val="1200"/>
        </a:spcAft>
        <a:buFontTx/>
        <a:buNone/>
        <a:defRPr sz="1800" kern="1200" spc="0" baseline="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400" kern="1400">
          <a:solidFill>
            <a:schemeClr val="tx1"/>
          </a:solidFill>
          <a:latin typeface="+mn-lt"/>
          <a:ea typeface="+mn-ea"/>
          <a:cs typeface="+mn-cs"/>
        </a:defRPr>
      </a:lvl1pPr>
      <a:lvl2pPr marL="0" algn="l" defTabSz="685783" rtl="0" eaLnBrk="1" latinLnBrk="0" hangingPunct="1">
        <a:defRPr sz="1400" i="1" kern="1400">
          <a:solidFill>
            <a:schemeClr val="tx1"/>
          </a:solidFill>
          <a:latin typeface="+mn-lt"/>
          <a:ea typeface="+mn-ea"/>
          <a:cs typeface="+mn-cs"/>
        </a:defRPr>
      </a:lvl2pPr>
      <a:lvl3pPr marL="180000" indent="-180000" algn="l" defTabSz="685783" rtl="0" eaLnBrk="1" latinLnBrk="0" hangingPunct="1">
        <a:buFont typeface="Arial" panose="020B0604020202020204" pitchFamily="34" charset="0"/>
        <a:buChar char="–"/>
        <a:defRPr sz="1400" kern="1200" spc="0" baseline="0">
          <a:solidFill>
            <a:schemeClr val="tx1"/>
          </a:solidFill>
          <a:latin typeface="+mn-lt"/>
          <a:ea typeface="+mn-ea"/>
          <a:cs typeface="+mn-cs"/>
        </a:defRPr>
      </a:lvl3pPr>
      <a:lvl4pPr marL="360000" indent="-180000" algn="l" defTabSz="685783" rtl="0" eaLnBrk="1" latinLnBrk="0" hangingPunct="1">
        <a:buFont typeface="Arial" panose="020B0604020202020204" pitchFamily="34" charset="0"/>
        <a:buChar char="–"/>
        <a:defRPr sz="1400" kern="1200" spc="0" baseline="0">
          <a:solidFill>
            <a:schemeClr val="tx1"/>
          </a:solidFill>
          <a:latin typeface="+mn-lt"/>
          <a:ea typeface="+mn-ea"/>
          <a:cs typeface="+mn-cs"/>
        </a:defRPr>
      </a:lvl4pPr>
      <a:lvl5pPr marL="0" algn="l" defTabSz="685783" rtl="0" eaLnBrk="1" latinLnBrk="0" hangingPunct="1">
        <a:defRPr sz="1400" kern="1400">
          <a:solidFill>
            <a:schemeClr val="tx1"/>
          </a:solidFill>
          <a:latin typeface="+mn-lt"/>
          <a:ea typeface="+mn-ea"/>
          <a:cs typeface="+mn-cs"/>
        </a:defRPr>
      </a:lvl5pPr>
      <a:lvl6pPr marL="1714457" algn="l" defTabSz="685783" rtl="0" eaLnBrk="1" latinLnBrk="0" hangingPunct="1">
        <a:defRPr sz="1400" kern="1400">
          <a:solidFill>
            <a:schemeClr val="tx1"/>
          </a:solidFill>
          <a:latin typeface="+mn-lt"/>
          <a:ea typeface="+mn-ea"/>
          <a:cs typeface="+mn-cs"/>
        </a:defRPr>
      </a:lvl6pPr>
      <a:lvl7pPr marL="2057349" algn="l" defTabSz="685783" rtl="0" eaLnBrk="1" latinLnBrk="0" hangingPunct="1">
        <a:defRPr sz="1400" kern="1400">
          <a:solidFill>
            <a:schemeClr val="tx1"/>
          </a:solidFill>
          <a:latin typeface="+mn-lt"/>
          <a:ea typeface="+mn-ea"/>
          <a:cs typeface="+mn-cs"/>
        </a:defRPr>
      </a:lvl7pPr>
      <a:lvl8pPr marL="2400240" algn="l" defTabSz="685783" rtl="0" eaLnBrk="1" latinLnBrk="0" hangingPunct="1">
        <a:defRPr sz="1400" kern="1400">
          <a:solidFill>
            <a:schemeClr val="tx1"/>
          </a:solidFill>
          <a:latin typeface="+mn-lt"/>
          <a:ea typeface="+mn-ea"/>
          <a:cs typeface="+mn-cs"/>
        </a:defRPr>
      </a:lvl8pPr>
      <a:lvl9pPr marL="2743131" algn="l" defTabSz="685783" rtl="0" eaLnBrk="1" latinLnBrk="0" hangingPunct="1">
        <a:defRPr sz="1400" kern="14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AU" dirty="0"/>
              <a:t>Email Topic Classification with Natural Language Processing </a:t>
            </a:r>
          </a:p>
          <a:p>
            <a:r>
              <a:rPr lang="en-AU" dirty="0"/>
              <a:t>— </a:t>
            </a:r>
          </a:p>
          <a:p>
            <a:r>
              <a:rPr lang="en-AU" i="1" dirty="0"/>
              <a:t>Proof of Concept</a:t>
            </a:r>
          </a:p>
        </p:txBody>
      </p:sp>
    </p:spTree>
    <p:extLst>
      <p:ext uri="{BB962C8B-B14F-4D97-AF65-F5344CB8AC3E}">
        <p14:creationId xmlns:p14="http://schemas.microsoft.com/office/powerpoint/2010/main" val="383332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10</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Collection</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985712"/>
            <a:ext cx="8710945" cy="998030"/>
          </a:xfrm>
          <a:prstGeom prst="rect">
            <a:avLst/>
          </a:prstGeom>
          <a:noFill/>
        </p:spPr>
        <p:txBody>
          <a:bodyPr wrap="square" rtlCol="0">
            <a:spAutoFit/>
          </a:bodyPr>
          <a:lstStyle/>
          <a:p>
            <a:pPr>
              <a:lnSpc>
                <a:spcPct val="112000"/>
              </a:lnSpc>
            </a:pPr>
            <a:r>
              <a:rPr lang="en-NZ" dirty="0"/>
              <a:t>Luckily, historic emails are moved into structed folders within Outlook. This makes it relatively easy to programmatically iterate through the folders and download the contained emails.</a:t>
            </a:r>
          </a:p>
        </p:txBody>
      </p:sp>
      <p:grpSp>
        <p:nvGrpSpPr>
          <p:cNvPr id="13" name="Group 12">
            <a:extLst>
              <a:ext uri="{FF2B5EF4-FFF2-40B4-BE49-F238E27FC236}">
                <a16:creationId xmlns:a16="http://schemas.microsoft.com/office/drawing/2014/main" id="{8ED6D3A3-0EBE-484C-A26D-300E9A5E2500}"/>
              </a:ext>
            </a:extLst>
          </p:cNvPr>
          <p:cNvGrpSpPr/>
          <p:nvPr/>
        </p:nvGrpSpPr>
        <p:grpSpPr>
          <a:xfrm>
            <a:off x="1099222" y="2057554"/>
            <a:ext cx="6808164" cy="4044962"/>
            <a:chOff x="847489" y="1456875"/>
            <a:chExt cx="7449022" cy="4415413"/>
          </a:xfrm>
        </p:grpSpPr>
        <p:pic>
          <p:nvPicPr>
            <p:cNvPr id="8" name="Picture 7">
              <a:extLst>
                <a:ext uri="{FF2B5EF4-FFF2-40B4-BE49-F238E27FC236}">
                  <a16:creationId xmlns:a16="http://schemas.microsoft.com/office/drawing/2014/main" id="{CE522D87-BC58-4465-BFBF-B3B3CE5DC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89" y="1456875"/>
              <a:ext cx="2392810" cy="4415413"/>
            </a:xfrm>
            <a:prstGeom prst="rect">
              <a:avLst/>
            </a:prstGeom>
          </p:spPr>
        </p:pic>
        <p:pic>
          <p:nvPicPr>
            <p:cNvPr id="10" name="Picture 9">
              <a:extLst>
                <a:ext uri="{FF2B5EF4-FFF2-40B4-BE49-F238E27FC236}">
                  <a16:creationId xmlns:a16="http://schemas.microsoft.com/office/drawing/2014/main" id="{15C11CAD-EDFA-4C3F-A871-9D75E539A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665" y="1456875"/>
              <a:ext cx="2457793" cy="3010320"/>
            </a:xfrm>
            <a:prstGeom prst="rect">
              <a:avLst/>
            </a:prstGeom>
          </p:spPr>
        </p:pic>
        <p:pic>
          <p:nvPicPr>
            <p:cNvPr id="12" name="Picture 11">
              <a:extLst>
                <a:ext uri="{FF2B5EF4-FFF2-40B4-BE49-F238E27FC236}">
                  <a16:creationId xmlns:a16="http://schemas.microsoft.com/office/drawing/2014/main" id="{2948C6A7-FF42-4E1B-8709-A563878458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034" y="1456875"/>
              <a:ext cx="2343477" cy="2772162"/>
            </a:xfrm>
            <a:prstGeom prst="rect">
              <a:avLst/>
            </a:prstGeom>
          </p:spPr>
        </p:pic>
      </p:grpSp>
      <p:sp>
        <p:nvSpPr>
          <p:cNvPr id="14" name="Footer Placeholder 2">
            <a:extLst>
              <a:ext uri="{FF2B5EF4-FFF2-40B4-BE49-F238E27FC236}">
                <a16:creationId xmlns:a16="http://schemas.microsoft.com/office/drawing/2014/main" id="{93DF4ADD-454F-4851-AD7F-8C9FF1BA45A6}"/>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82396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11</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Collection</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985712"/>
            <a:ext cx="8710945" cy="2392771"/>
          </a:xfrm>
          <a:prstGeom prst="rect">
            <a:avLst/>
          </a:prstGeom>
          <a:noFill/>
        </p:spPr>
        <p:txBody>
          <a:bodyPr wrap="square" rtlCol="0">
            <a:spAutoFit/>
          </a:bodyPr>
          <a:lstStyle/>
          <a:p>
            <a:pPr marL="342900" indent="-342900">
              <a:lnSpc>
                <a:spcPct val="112000"/>
              </a:lnSpc>
              <a:buFont typeface="+mj-lt"/>
              <a:buAutoNum type="arabicPeriod"/>
            </a:pPr>
            <a:r>
              <a:rPr lang="en-NZ" dirty="0"/>
              <a:t>200 emails from each month in Jan-2022 through to Sep-2022 were extracted from Outlook and saved to a network drive</a:t>
            </a:r>
          </a:p>
          <a:p>
            <a:pPr marL="342900" indent="-342900">
              <a:lnSpc>
                <a:spcPct val="112000"/>
              </a:lnSpc>
              <a:buFont typeface="+mj-lt"/>
              <a:buAutoNum type="arabicPeriod"/>
            </a:pPr>
            <a:r>
              <a:rPr lang="en-NZ" dirty="0"/>
              <a:t>28 distinct subfolders were created in the drive for each topic that the model should be able to predict </a:t>
            </a:r>
          </a:p>
          <a:p>
            <a:pPr marL="342900" indent="-342900">
              <a:lnSpc>
                <a:spcPct val="112000"/>
              </a:lnSpc>
              <a:buFont typeface="+mj-lt"/>
              <a:buAutoNum type="arabicPeriod"/>
            </a:pPr>
            <a:r>
              <a:rPr lang="en-NZ" dirty="0"/>
              <a:t>The emails were manually labelled by placing a copy in each topic-folder that applied. One email can appear in multiple sub-folders if it was about multiple topics</a:t>
            </a:r>
          </a:p>
        </p:txBody>
      </p:sp>
      <p:pic>
        <p:nvPicPr>
          <p:cNvPr id="9" name="Picture 8">
            <a:extLst>
              <a:ext uri="{FF2B5EF4-FFF2-40B4-BE49-F238E27FC236}">
                <a16:creationId xmlns:a16="http://schemas.microsoft.com/office/drawing/2014/main" id="{BD40A079-11F0-4148-A389-542A63E67AB9}"/>
              </a:ext>
            </a:extLst>
          </p:cNvPr>
          <p:cNvPicPr>
            <a:picLocks noChangeAspect="1"/>
          </p:cNvPicPr>
          <p:nvPr/>
        </p:nvPicPr>
        <p:blipFill>
          <a:blip r:embed="rId2"/>
          <a:stretch>
            <a:fillRect/>
          </a:stretch>
        </p:blipFill>
        <p:spPr>
          <a:xfrm>
            <a:off x="401412" y="3415128"/>
            <a:ext cx="8295522" cy="2341245"/>
          </a:xfrm>
          <a:prstGeom prst="rect">
            <a:avLst/>
          </a:prstGeom>
        </p:spPr>
      </p:pic>
      <p:sp>
        <p:nvSpPr>
          <p:cNvPr id="10" name="Footer Placeholder 2">
            <a:extLst>
              <a:ext uri="{FF2B5EF4-FFF2-40B4-BE49-F238E27FC236}">
                <a16:creationId xmlns:a16="http://schemas.microsoft.com/office/drawing/2014/main" id="{7B245B1C-EEF6-4AA5-8558-9C67289EC244}"/>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101363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12</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Collection</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1201559"/>
            <a:ext cx="8710945" cy="4559390"/>
          </a:xfrm>
          <a:prstGeom prst="rect">
            <a:avLst/>
          </a:prstGeom>
          <a:noFill/>
        </p:spPr>
        <p:txBody>
          <a:bodyPr wrap="square" rtlCol="0">
            <a:spAutoFit/>
          </a:bodyPr>
          <a:lstStyle/>
          <a:p>
            <a:pPr>
              <a:lnSpc>
                <a:spcPct val="112000"/>
              </a:lnSpc>
            </a:pPr>
            <a:r>
              <a:rPr lang="en-NZ" dirty="0"/>
              <a:t>The 28 folders were then iterated through, and the following details of each email contained within was added to a dataframe:</a:t>
            </a:r>
          </a:p>
          <a:p>
            <a:pPr marL="285750" indent="-285750">
              <a:lnSpc>
                <a:spcPct val="112000"/>
              </a:lnSpc>
              <a:buFont typeface="Arial" panose="020B0604020202020204" pitchFamily="34" charset="0"/>
              <a:buChar char="•"/>
            </a:pPr>
            <a:r>
              <a:rPr lang="en-NZ" i="1" dirty="0"/>
              <a:t>from_name</a:t>
            </a:r>
          </a:p>
          <a:p>
            <a:pPr marL="285750" indent="-285750">
              <a:lnSpc>
                <a:spcPct val="112000"/>
              </a:lnSpc>
              <a:buFont typeface="Arial" panose="020B0604020202020204" pitchFamily="34" charset="0"/>
              <a:buChar char="•"/>
            </a:pPr>
            <a:r>
              <a:rPr lang="en-NZ" i="1" dirty="0"/>
              <a:t>from_address</a:t>
            </a:r>
          </a:p>
          <a:p>
            <a:pPr marL="285750" indent="-285750">
              <a:lnSpc>
                <a:spcPct val="112000"/>
              </a:lnSpc>
              <a:buFont typeface="Arial" panose="020B0604020202020204" pitchFamily="34" charset="0"/>
              <a:buChar char="•"/>
            </a:pPr>
            <a:r>
              <a:rPr lang="en-NZ" i="1" dirty="0"/>
              <a:t>sent_date</a:t>
            </a:r>
          </a:p>
          <a:p>
            <a:pPr marL="285750" indent="-285750">
              <a:lnSpc>
                <a:spcPct val="112000"/>
              </a:lnSpc>
              <a:buFont typeface="Arial" panose="020B0604020202020204" pitchFamily="34" charset="0"/>
              <a:buChar char="•"/>
            </a:pPr>
            <a:r>
              <a:rPr lang="en-NZ" i="1" dirty="0"/>
              <a:t>to_address</a:t>
            </a:r>
          </a:p>
          <a:p>
            <a:pPr marL="285750" indent="-285750">
              <a:lnSpc>
                <a:spcPct val="112000"/>
              </a:lnSpc>
              <a:buFont typeface="Arial" panose="020B0604020202020204" pitchFamily="34" charset="0"/>
              <a:buChar char="•"/>
            </a:pPr>
            <a:r>
              <a:rPr lang="en-NZ" i="1" dirty="0"/>
              <a:t>cc_address</a:t>
            </a:r>
          </a:p>
          <a:p>
            <a:pPr marL="285750" indent="-285750">
              <a:lnSpc>
                <a:spcPct val="112000"/>
              </a:lnSpc>
              <a:buFont typeface="Arial" panose="020B0604020202020204" pitchFamily="34" charset="0"/>
              <a:buChar char="•"/>
            </a:pPr>
            <a:r>
              <a:rPr lang="en-NZ" i="1" dirty="0"/>
              <a:t>bcc_address</a:t>
            </a:r>
          </a:p>
          <a:p>
            <a:pPr marL="285750" indent="-285750">
              <a:lnSpc>
                <a:spcPct val="112000"/>
              </a:lnSpc>
              <a:buFont typeface="Arial" panose="020B0604020202020204" pitchFamily="34" charset="0"/>
              <a:buChar char="•"/>
            </a:pPr>
            <a:r>
              <a:rPr lang="en-NZ" i="1" dirty="0"/>
              <a:t>subject</a:t>
            </a:r>
          </a:p>
          <a:p>
            <a:pPr marL="285750" indent="-285750">
              <a:lnSpc>
                <a:spcPct val="112000"/>
              </a:lnSpc>
              <a:buFont typeface="Arial" panose="020B0604020202020204" pitchFamily="34" charset="0"/>
              <a:buChar char="•"/>
            </a:pPr>
            <a:r>
              <a:rPr lang="en-NZ" i="1" dirty="0"/>
              <a:t>body</a:t>
            </a:r>
          </a:p>
          <a:p>
            <a:pPr marL="285750" indent="-285750">
              <a:lnSpc>
                <a:spcPct val="112000"/>
              </a:lnSpc>
              <a:buFont typeface="Arial" panose="020B0604020202020204" pitchFamily="34" charset="0"/>
              <a:buChar char="•"/>
            </a:pPr>
            <a:r>
              <a:rPr lang="en-NZ" i="1" dirty="0"/>
              <a:t>number_attachments</a:t>
            </a:r>
          </a:p>
          <a:p>
            <a:pPr marL="285750" indent="-285750">
              <a:lnSpc>
                <a:spcPct val="112000"/>
              </a:lnSpc>
              <a:buFont typeface="Arial" panose="020B0604020202020204" pitchFamily="34" charset="0"/>
              <a:buChar char="•"/>
            </a:pPr>
            <a:r>
              <a:rPr lang="en-NZ" i="1" dirty="0"/>
              <a:t>label</a:t>
            </a:r>
          </a:p>
        </p:txBody>
      </p:sp>
      <p:sp>
        <p:nvSpPr>
          <p:cNvPr id="8" name="Footer Placeholder 2">
            <a:extLst>
              <a:ext uri="{FF2B5EF4-FFF2-40B4-BE49-F238E27FC236}">
                <a16:creationId xmlns:a16="http://schemas.microsoft.com/office/drawing/2014/main" id="{21D66EAD-AAF6-40A9-8570-2BF94EE23175}"/>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59878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13</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Collection</a:t>
            </a:r>
          </a:p>
        </p:txBody>
      </p:sp>
      <p:pic>
        <p:nvPicPr>
          <p:cNvPr id="10" name="Picture 9">
            <a:extLst>
              <a:ext uri="{FF2B5EF4-FFF2-40B4-BE49-F238E27FC236}">
                <a16:creationId xmlns:a16="http://schemas.microsoft.com/office/drawing/2014/main" id="{BE18E2A7-D2B0-41F6-91F4-4E0A3DADF407}"/>
              </a:ext>
            </a:extLst>
          </p:cNvPr>
          <p:cNvPicPr>
            <a:picLocks noChangeAspect="1"/>
          </p:cNvPicPr>
          <p:nvPr/>
        </p:nvPicPr>
        <p:blipFill>
          <a:blip r:embed="rId2"/>
          <a:stretch>
            <a:fillRect/>
          </a:stretch>
        </p:blipFill>
        <p:spPr>
          <a:xfrm>
            <a:off x="0" y="1192004"/>
            <a:ext cx="9144000" cy="4683008"/>
          </a:xfrm>
          <a:prstGeom prst="rect">
            <a:avLst/>
          </a:prstGeom>
        </p:spPr>
      </p:pic>
      <p:sp>
        <p:nvSpPr>
          <p:cNvPr id="8" name="Footer Placeholder 2">
            <a:extLst>
              <a:ext uri="{FF2B5EF4-FFF2-40B4-BE49-F238E27FC236}">
                <a16:creationId xmlns:a16="http://schemas.microsoft.com/office/drawing/2014/main" id="{C9817C87-A8E3-4C1A-85D2-2EC91406A8A9}"/>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76079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AU" dirty="0"/>
              <a:t> </a:t>
            </a:r>
          </a:p>
          <a:p>
            <a:r>
              <a:rPr lang="en-AU" dirty="0">
                <a:latin typeface="Arial" panose="020B0604020202020204" pitchFamily="34" charset="0"/>
                <a:cs typeface="Arial" panose="020B0604020202020204" pitchFamily="34" charset="0"/>
              </a:rPr>
              <a:t>—</a:t>
            </a:r>
            <a:endParaRPr lang="en-AU" dirty="0"/>
          </a:p>
        </p:txBody>
      </p:sp>
      <p:sp>
        <p:nvSpPr>
          <p:cNvPr id="2" name="Text Placeholder 1"/>
          <p:cNvSpPr>
            <a:spLocks noGrp="1"/>
          </p:cNvSpPr>
          <p:nvPr>
            <p:ph type="body" sz="quarter" idx="10"/>
          </p:nvPr>
        </p:nvSpPr>
        <p:spPr/>
        <p:txBody>
          <a:bodyPr/>
          <a:lstStyle/>
          <a:p>
            <a:r>
              <a:rPr lang="en-AU" dirty="0"/>
              <a:t>Data Exploration</a:t>
            </a:r>
          </a:p>
        </p:txBody>
      </p:sp>
    </p:spTree>
    <p:extLst>
      <p:ext uri="{BB962C8B-B14F-4D97-AF65-F5344CB8AC3E}">
        <p14:creationId xmlns:p14="http://schemas.microsoft.com/office/powerpoint/2010/main" val="373801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15</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Exploration</a:t>
            </a:r>
          </a:p>
        </p:txBody>
      </p:sp>
      <p:pic>
        <p:nvPicPr>
          <p:cNvPr id="1026" name="Picture 2">
            <a:extLst>
              <a:ext uri="{FF2B5EF4-FFF2-40B4-BE49-F238E27FC236}">
                <a16:creationId xmlns:a16="http://schemas.microsoft.com/office/drawing/2014/main" id="{FA23FE38-E647-40F0-BA84-DA59D07BA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085567" y="903683"/>
            <a:ext cx="4833521" cy="5403737"/>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2">
            <a:extLst>
              <a:ext uri="{FF2B5EF4-FFF2-40B4-BE49-F238E27FC236}">
                <a16:creationId xmlns:a16="http://schemas.microsoft.com/office/drawing/2014/main" id="{0DEE5BAF-E41A-4495-B0B6-20E0B65B0745}"/>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54501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16</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Exploration</a:t>
            </a:r>
          </a:p>
        </p:txBody>
      </p:sp>
      <p:pic>
        <p:nvPicPr>
          <p:cNvPr id="2050" name="Picture 2">
            <a:extLst>
              <a:ext uri="{FF2B5EF4-FFF2-40B4-BE49-F238E27FC236}">
                <a16:creationId xmlns:a16="http://schemas.microsoft.com/office/drawing/2014/main" id="{3E160F8F-7B20-4598-9A2B-5DA54AE6D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715585" y="838401"/>
            <a:ext cx="5487271" cy="5396521"/>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2">
            <a:extLst>
              <a:ext uri="{FF2B5EF4-FFF2-40B4-BE49-F238E27FC236}">
                <a16:creationId xmlns:a16="http://schemas.microsoft.com/office/drawing/2014/main" id="{097A5D5A-18E7-4452-A7D4-F7902E8F6A53}"/>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398404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17</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Exploration</a:t>
            </a:r>
          </a:p>
        </p:txBody>
      </p:sp>
      <p:pic>
        <p:nvPicPr>
          <p:cNvPr id="3074" name="Picture 2">
            <a:extLst>
              <a:ext uri="{FF2B5EF4-FFF2-40B4-BE49-F238E27FC236}">
                <a16:creationId xmlns:a16="http://schemas.microsoft.com/office/drawing/2014/main" id="{CCC2737C-4514-447E-AAAA-6C48DDE7F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446297" y="924000"/>
            <a:ext cx="5546415" cy="543374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2">
            <a:extLst>
              <a:ext uri="{FF2B5EF4-FFF2-40B4-BE49-F238E27FC236}">
                <a16:creationId xmlns:a16="http://schemas.microsoft.com/office/drawing/2014/main" id="{03443931-6398-4653-B26E-3D24420E0259}"/>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4252494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18</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Exploration</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1028191"/>
            <a:ext cx="8710945" cy="5415521"/>
          </a:xfrm>
          <a:prstGeom prst="rect">
            <a:avLst/>
          </a:prstGeom>
          <a:noFill/>
        </p:spPr>
        <p:txBody>
          <a:bodyPr wrap="square" rtlCol="0">
            <a:spAutoFit/>
          </a:bodyPr>
          <a:lstStyle/>
          <a:p>
            <a:pPr>
              <a:lnSpc>
                <a:spcPct val="112000"/>
              </a:lnSpc>
            </a:pPr>
            <a:r>
              <a:rPr lang="en-NZ" dirty="0"/>
              <a:t>Key points:</a:t>
            </a:r>
          </a:p>
          <a:p>
            <a:pPr marL="285750" indent="-285750">
              <a:lnSpc>
                <a:spcPct val="112000"/>
              </a:lnSpc>
              <a:buFont typeface="Arial" panose="020B0604020202020204" pitchFamily="34" charset="0"/>
              <a:buChar char="•"/>
            </a:pPr>
            <a:r>
              <a:rPr lang="en-NZ" dirty="0"/>
              <a:t>There is a very unbalanced distribution of labels:</a:t>
            </a:r>
          </a:p>
          <a:p>
            <a:pPr marL="645750" lvl="2" indent="-285750">
              <a:lnSpc>
                <a:spcPct val="112000"/>
              </a:lnSpc>
              <a:buFont typeface="Courier New" panose="02070309020205020404" pitchFamily="49" charset="0"/>
              <a:buChar char="o"/>
            </a:pPr>
            <a:r>
              <a:rPr lang="en-NZ" dirty="0"/>
              <a:t>A stratified train-test split should be used</a:t>
            </a:r>
          </a:p>
          <a:p>
            <a:pPr marL="645750" lvl="2" indent="-285750">
              <a:lnSpc>
                <a:spcPct val="112000"/>
              </a:lnSpc>
              <a:buFont typeface="Courier New" panose="02070309020205020404" pitchFamily="49" charset="0"/>
              <a:buChar char="o"/>
            </a:pPr>
            <a:r>
              <a:rPr lang="en-NZ" dirty="0"/>
              <a:t>Synthetic oversampling might be useful</a:t>
            </a:r>
          </a:p>
          <a:p>
            <a:pPr marL="645750" lvl="2" indent="-285750">
              <a:lnSpc>
                <a:spcPct val="112000"/>
              </a:lnSpc>
              <a:buFont typeface="Courier New" panose="02070309020205020404" pitchFamily="49" charset="0"/>
              <a:buChar char="o"/>
            </a:pPr>
            <a:r>
              <a:rPr lang="en-NZ" dirty="0"/>
              <a:t>A large batch size should be used when training</a:t>
            </a:r>
          </a:p>
          <a:p>
            <a:pPr marL="645750" lvl="2" indent="-285750">
              <a:lnSpc>
                <a:spcPct val="112000"/>
              </a:lnSpc>
              <a:buFont typeface="Courier New" panose="02070309020205020404" pitchFamily="49" charset="0"/>
              <a:buChar char="o"/>
            </a:pPr>
            <a:r>
              <a:rPr lang="en-NZ" dirty="0"/>
              <a:t>The percentage of the most and least represented labels (</a:t>
            </a:r>
            <a:r>
              <a:rPr lang="en-NZ" i="1" dirty="0"/>
              <a:t>_motor</a:t>
            </a:r>
            <a:r>
              <a:rPr lang="en-NZ" dirty="0"/>
              <a:t> at 11.49% and </a:t>
            </a:r>
            <a:r>
              <a:rPr lang="en-NZ" i="1" dirty="0"/>
              <a:t>transit</a:t>
            </a:r>
            <a:r>
              <a:rPr lang="en-NZ" dirty="0"/>
              <a:t> at 0.67%) should be considered when word embedding</a:t>
            </a:r>
          </a:p>
          <a:p>
            <a:pPr marL="285750" indent="-285750">
              <a:lnSpc>
                <a:spcPct val="112000"/>
              </a:lnSpc>
              <a:buFont typeface="Arial" panose="020B0604020202020204" pitchFamily="34" charset="0"/>
              <a:buChar char="•"/>
            </a:pPr>
            <a:endParaRPr lang="en-NZ" dirty="0"/>
          </a:p>
          <a:p>
            <a:pPr marL="285750" indent="-285750">
              <a:lnSpc>
                <a:spcPct val="112000"/>
              </a:lnSpc>
              <a:buFont typeface="Arial" panose="020B0604020202020204" pitchFamily="34" charset="0"/>
              <a:buChar char="•"/>
            </a:pPr>
            <a:r>
              <a:rPr lang="en-NZ" dirty="0"/>
              <a:t>It’s more common than not for emails to have multiple labels, and most combinations of labels aren’t represented in the data:</a:t>
            </a:r>
          </a:p>
          <a:p>
            <a:pPr lvl="3">
              <a:lnSpc>
                <a:spcPct val="112000"/>
              </a:lnSpc>
              <a:buFont typeface="Courier New" panose="02070309020205020404" pitchFamily="49" charset="0"/>
              <a:buChar char="o"/>
            </a:pPr>
            <a:r>
              <a:rPr lang="en-NZ" dirty="0"/>
              <a:t>The eventual model needs to be able to predict multiple labels for a single email, </a:t>
            </a:r>
            <a:r>
              <a:rPr lang="en-NZ" i="1" dirty="0"/>
              <a:t>independently</a:t>
            </a:r>
            <a:r>
              <a:rPr lang="en-NZ" dirty="0"/>
              <a:t> of one another. </a:t>
            </a:r>
            <a:r>
              <a:rPr lang="en-AU" dirty="0"/>
              <a:t>E.g. if an email is about an unoccupied multi-unit property, the model needs to be able to apply two distinct labels rather than a single label representing both:</a:t>
            </a:r>
          </a:p>
          <a:p>
            <a:pPr marL="360000" lvl="3" indent="0">
              <a:lnSpc>
                <a:spcPct val="112000"/>
              </a:lnSpc>
              <a:buNone/>
            </a:pPr>
            <a:r>
              <a:rPr lang="en-AU" dirty="0"/>
              <a:t>	“multi-unit”, and “unoccupied”; not “multi-unit, unoccupied” </a:t>
            </a:r>
            <a:endParaRPr lang="en-NZ" dirty="0"/>
          </a:p>
          <a:p>
            <a:pPr>
              <a:lnSpc>
                <a:spcPct val="112000"/>
              </a:lnSpc>
            </a:pPr>
            <a:endParaRPr lang="en-NZ" dirty="0"/>
          </a:p>
        </p:txBody>
      </p:sp>
      <p:sp>
        <p:nvSpPr>
          <p:cNvPr id="8" name="Footer Placeholder 2">
            <a:extLst>
              <a:ext uri="{FF2B5EF4-FFF2-40B4-BE49-F238E27FC236}">
                <a16:creationId xmlns:a16="http://schemas.microsoft.com/office/drawing/2014/main" id="{6A8D1FB3-9CB2-4FF6-B54C-DD31487A67AF}"/>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742349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AU" dirty="0"/>
              <a:t> </a:t>
            </a:r>
          </a:p>
          <a:p>
            <a:r>
              <a:rPr lang="en-AU" dirty="0">
                <a:latin typeface="Arial" panose="020B0604020202020204" pitchFamily="34" charset="0"/>
                <a:cs typeface="Arial" panose="020B0604020202020204" pitchFamily="34" charset="0"/>
              </a:rPr>
              <a:t>—</a:t>
            </a:r>
            <a:endParaRPr lang="en-AU" dirty="0"/>
          </a:p>
        </p:txBody>
      </p:sp>
      <p:sp>
        <p:nvSpPr>
          <p:cNvPr id="2" name="Text Placeholder 1"/>
          <p:cNvSpPr>
            <a:spLocks noGrp="1"/>
          </p:cNvSpPr>
          <p:nvPr>
            <p:ph type="body" sz="quarter" idx="10"/>
          </p:nvPr>
        </p:nvSpPr>
        <p:spPr/>
        <p:txBody>
          <a:bodyPr/>
          <a:lstStyle/>
          <a:p>
            <a:r>
              <a:rPr lang="en-AU" dirty="0"/>
              <a:t>Data Cleaning and Feature Engineering</a:t>
            </a:r>
          </a:p>
        </p:txBody>
      </p:sp>
    </p:spTree>
    <p:extLst>
      <p:ext uri="{BB962C8B-B14F-4D97-AF65-F5344CB8AC3E}">
        <p14:creationId xmlns:p14="http://schemas.microsoft.com/office/powerpoint/2010/main" val="53970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AU" dirty="0"/>
              <a:t> </a:t>
            </a:r>
          </a:p>
          <a:p>
            <a:r>
              <a:rPr lang="en-AU" dirty="0"/>
              <a:t>—</a:t>
            </a:r>
          </a:p>
          <a:p>
            <a:endParaRPr lang="en-AU" dirty="0"/>
          </a:p>
        </p:txBody>
      </p:sp>
      <p:sp>
        <p:nvSpPr>
          <p:cNvPr id="7" name="Text Placeholder 6"/>
          <p:cNvSpPr>
            <a:spLocks noGrp="1"/>
          </p:cNvSpPr>
          <p:nvPr>
            <p:ph type="body" sz="quarter" idx="10"/>
          </p:nvPr>
        </p:nvSpPr>
        <p:spPr/>
        <p:txBody>
          <a:bodyPr/>
          <a:lstStyle/>
          <a:p>
            <a:r>
              <a:rPr lang="en-AU" dirty="0"/>
              <a:t>Background</a:t>
            </a:r>
          </a:p>
        </p:txBody>
      </p:sp>
    </p:spTree>
    <p:extLst>
      <p:ext uri="{BB962C8B-B14F-4D97-AF65-F5344CB8AC3E}">
        <p14:creationId xmlns:p14="http://schemas.microsoft.com/office/powerpoint/2010/main" val="739182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20</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9587" y="888042"/>
            <a:ext cx="8710945" cy="5806141"/>
          </a:xfrm>
          <a:prstGeom prst="rect">
            <a:avLst/>
          </a:prstGeom>
          <a:noFill/>
        </p:spPr>
        <p:txBody>
          <a:bodyPr wrap="square" rtlCol="0">
            <a:spAutoFit/>
          </a:bodyPr>
          <a:lstStyle/>
          <a:p>
            <a:pPr>
              <a:lnSpc>
                <a:spcPct val="112000"/>
              </a:lnSpc>
            </a:pPr>
            <a:r>
              <a:rPr lang="en-NZ" dirty="0"/>
              <a:t>An example of the </a:t>
            </a:r>
            <a:r>
              <a:rPr lang="en-NZ" i="1" dirty="0"/>
              <a:t>body</a:t>
            </a:r>
            <a:r>
              <a:rPr lang="en-NZ" dirty="0"/>
              <a:t> of an email:</a:t>
            </a:r>
          </a:p>
          <a:p>
            <a:pPr>
              <a:lnSpc>
                <a:spcPct val="112000"/>
              </a:lnSpc>
            </a:pPr>
            <a:r>
              <a:rPr lang="en-NZ" sz="1200" dirty="0"/>
              <a:t>Hi Team, Can I please have this batch approved broker is requesting terms </a:t>
            </a:r>
            <a:r>
              <a:rPr lang="en-NZ" sz="1200" dirty="0" err="1"/>
              <a:t>ðŸ˜Š</a:t>
            </a:r>
            <a:r>
              <a:rPr lang="en-NZ" sz="1200" dirty="0"/>
              <a:t> [cid:image003.png@01D88CA2.6B28DBA0] Kind regards, June </a:t>
            </a:r>
            <a:r>
              <a:rPr lang="en-NZ" sz="1200" dirty="0" err="1"/>
              <a:t>Brassett</a:t>
            </a:r>
            <a:r>
              <a:rPr lang="en-NZ" sz="1200" dirty="0"/>
              <a:t> (She/Her) Customer Service and Underwriting Consultant Vero Insurance New Zealand Ltd Vero Centre, 48 Shortland Street Private Bag 92120, Auckland 1142 P 0800 543 963 E nzbrokerspi@vero.co.nz&lt;mailto:nzbrokerspi@vero.co.nz&gt; | W www.vero.co.nz&lt;https://clicktime.symantec.com/3HxrwZBKerE7K9qXWVNFBPj7Vc?u=http%3A%2F%2Fwww.vero.co.nz%2F&gt; B Attachments: image001.jpg &lt;http://evault4.int.corp.sun/EnterpriseVault/Search/htmlview.aspx?VaultId=16179DDEE78E3A848A1C7472C2B94A0C11110000EVSITE&amp;SavesetId=202207077181215~202206300457060000~Z~5089DCDD2CD3A3F2CEEF3B8349BD01B1&amp;AttachmentId=1&gt; (5 KB) image002.gif &lt;http://evault4.int.corp.sun/EnterpriseVault/Search/htmlview.aspx?VaultId=16179DDEE78E3A848A1C7472C2B94A0C11110000EVSITE&amp;SavesetId=202207077181215~202206300457060000~Z~5089DCDD2CD3A3F2CEEF3B8349BD01B1&amp;AttachmentId=2&gt; (1 KB) doc00128220220614073201.pdf &lt;http://evault4.int.corp.sun/EnterpriseVault/Search/htmlview.aspx?VaultId=16179DDEE78E3A848A1C7472C2B94A0C11110000EVSITE&amp;SavesetId=202207077181215~202206300457060000~Z~5089DCDD2CD3A3F2CEEF3B8349BD01B1&amp;AttachmentId=3&gt; (216 KB) image003.png &lt;http://evault4.int.corp.sun/EnterpriseVault/Search/htmlview.aspx?VaultId=16179DDEE78E3A848A1C7472C2B94A0C11110000EVSITE&amp;SavesetId=202207077181215~202206300457060000~Z~5089DCDD2CD3A3F2CEEF3B8349BD01B1&amp;AttachmentId=4&gt; (5 KB) image004.jpg &lt;http://evault4.int.corp.sun/EnterpriseVault/Search/htmlview.aspx?VaultId=16179DDEE78E3A848A1C7472C2B94A0C11110000EVSITE&amp;SavesetId=202207077181215~202206300457060000~Z~5089DCDD2CD3A3F2CEEF3B8349BD01B1&amp;AttachmentId=5&gt; (7 KB) image005.png &lt;http://evault4.int.corp.sun/EnterpriseVault/Search/htmlview.aspx?VaultId=16179DDEE78E3A848A1C7472C2B94A0C11110000EVSITE&amp;SavesetId=202207077181215~202206300457060000~Z~5089DCDD2CD3A3F2CEEF3B8349BD01B1&amp;AttachmentId=6&gt; (8 KB)</a:t>
            </a:r>
          </a:p>
          <a:p>
            <a:pPr>
              <a:lnSpc>
                <a:spcPct val="112000"/>
              </a:lnSpc>
            </a:pPr>
            <a:endParaRPr lang="en-NZ" dirty="0"/>
          </a:p>
        </p:txBody>
      </p:sp>
      <p:sp>
        <p:nvSpPr>
          <p:cNvPr id="8" name="Footer Placeholder 2">
            <a:extLst>
              <a:ext uri="{FF2B5EF4-FFF2-40B4-BE49-F238E27FC236}">
                <a16:creationId xmlns:a16="http://schemas.microsoft.com/office/drawing/2014/main" id="{6661D961-2081-4284-8B01-077B074405E1}"/>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76444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21</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844496"/>
            <a:ext cx="8710945" cy="5566973"/>
          </a:xfrm>
          <a:prstGeom prst="rect">
            <a:avLst/>
          </a:prstGeom>
          <a:noFill/>
        </p:spPr>
        <p:txBody>
          <a:bodyPr wrap="square" rtlCol="0">
            <a:spAutoFit/>
          </a:bodyPr>
          <a:lstStyle/>
          <a:p>
            <a:pPr>
              <a:lnSpc>
                <a:spcPct val="112000"/>
              </a:lnSpc>
            </a:pPr>
            <a:r>
              <a:rPr lang="en-NZ" dirty="0"/>
              <a:t>For the purposes of predicting the topic of the email, only the </a:t>
            </a:r>
            <a:r>
              <a:rPr lang="en-NZ" i="1" dirty="0"/>
              <a:t>subject</a:t>
            </a:r>
            <a:r>
              <a:rPr lang="en-NZ" dirty="0"/>
              <a:t> and </a:t>
            </a:r>
            <a:r>
              <a:rPr lang="en-NZ" i="1" dirty="0"/>
              <a:t>body</a:t>
            </a:r>
            <a:r>
              <a:rPr lang="en-NZ" dirty="0"/>
              <a:t> features will be used. To improve their useability the following “cleaning” steps were taken:</a:t>
            </a:r>
          </a:p>
          <a:p>
            <a:pPr marL="342900" indent="-342900">
              <a:lnSpc>
                <a:spcPct val="112000"/>
              </a:lnSpc>
              <a:buFont typeface="+mj-lt"/>
              <a:buAutoNum type="arabicPeriod"/>
            </a:pPr>
            <a:r>
              <a:rPr lang="en-NZ" dirty="0"/>
              <a:t>All punctuation; including tabs, line-breaks, and returns; was removed</a:t>
            </a:r>
          </a:p>
          <a:p>
            <a:pPr marL="342900" indent="-342900">
              <a:lnSpc>
                <a:spcPct val="112000"/>
              </a:lnSpc>
              <a:buFont typeface="+mj-lt"/>
              <a:buAutoNum type="arabicPeriod"/>
            </a:pPr>
            <a:r>
              <a:rPr lang="en-NZ" dirty="0"/>
              <a:t>The strings were tokenized; split into a list on the spaces</a:t>
            </a:r>
          </a:p>
          <a:p>
            <a:pPr marL="342900" indent="-342900">
              <a:lnSpc>
                <a:spcPct val="112000"/>
              </a:lnSpc>
              <a:buFont typeface="+mj-lt"/>
              <a:buAutoNum type="arabicPeriod"/>
            </a:pPr>
            <a:r>
              <a:rPr lang="en-NZ" dirty="0"/>
              <a:t>All tokens were converted to lower case</a:t>
            </a:r>
          </a:p>
          <a:p>
            <a:pPr marL="342900" indent="-342900">
              <a:lnSpc>
                <a:spcPct val="112000"/>
              </a:lnSpc>
              <a:buFont typeface="+mj-lt"/>
              <a:buAutoNum type="arabicPeriod"/>
            </a:pPr>
            <a:r>
              <a:rPr lang="en-NZ" dirty="0"/>
              <a:t>Any token that ended in a file extension (e.g. jpg, pdf) was removed</a:t>
            </a:r>
          </a:p>
          <a:p>
            <a:pPr marL="342900" indent="-342900">
              <a:lnSpc>
                <a:spcPct val="112000"/>
              </a:lnSpc>
              <a:buFont typeface="+mj-lt"/>
              <a:buAutoNum type="arabicPeriod"/>
            </a:pPr>
            <a:r>
              <a:rPr lang="en-NZ" dirty="0"/>
              <a:t>Any token that ended in a top-level domain (e.g. </a:t>
            </a:r>
            <a:r>
              <a:rPr lang="en-NZ" dirty="0" err="1"/>
              <a:t>conz</a:t>
            </a:r>
            <a:r>
              <a:rPr lang="en-NZ" dirty="0"/>
              <a:t>, com) was removed</a:t>
            </a:r>
          </a:p>
          <a:p>
            <a:pPr marL="342900" indent="-342900">
              <a:lnSpc>
                <a:spcPct val="112000"/>
              </a:lnSpc>
              <a:buFont typeface="+mj-lt"/>
              <a:buAutoNum type="arabicPeriod"/>
            </a:pPr>
            <a:r>
              <a:rPr lang="en-NZ" dirty="0"/>
              <a:t>Any tokens containing numerical digits were removed (except for a small number of pre-defined allowed tokens)</a:t>
            </a:r>
          </a:p>
          <a:p>
            <a:pPr marL="342900" indent="-342900">
              <a:lnSpc>
                <a:spcPct val="112000"/>
              </a:lnSpc>
              <a:buFont typeface="+mj-lt"/>
              <a:buAutoNum type="arabicPeriod"/>
            </a:pPr>
            <a:r>
              <a:rPr lang="en-NZ" dirty="0"/>
              <a:t>Any tokens that were less than 2 or more than 15 characters long were removed</a:t>
            </a:r>
          </a:p>
          <a:p>
            <a:pPr marL="342900" indent="-342900">
              <a:lnSpc>
                <a:spcPct val="112000"/>
              </a:lnSpc>
              <a:buFont typeface="+mj-lt"/>
              <a:buAutoNum type="arabicPeriod"/>
            </a:pPr>
            <a:r>
              <a:rPr lang="en-NZ" dirty="0"/>
              <a:t>Any tokens in one of two lists of </a:t>
            </a:r>
            <a:r>
              <a:rPr lang="en-NZ" dirty="0" err="1"/>
              <a:t>stopwords</a:t>
            </a:r>
            <a:r>
              <a:rPr lang="en-NZ" dirty="0"/>
              <a:t> was removed</a:t>
            </a:r>
          </a:p>
          <a:p>
            <a:pPr marL="342900" indent="-342900">
              <a:lnSpc>
                <a:spcPct val="112000"/>
              </a:lnSpc>
              <a:buFont typeface="+mj-lt"/>
              <a:buAutoNum type="arabicPeriod"/>
            </a:pPr>
            <a:r>
              <a:rPr lang="en-NZ" dirty="0"/>
              <a:t>Tokens were “stemmed” using the Snowball stemming algorithm </a:t>
            </a:r>
          </a:p>
          <a:p>
            <a:pPr>
              <a:lnSpc>
                <a:spcPct val="112000"/>
              </a:lnSpc>
            </a:pPr>
            <a:endParaRPr lang="en-NZ" dirty="0"/>
          </a:p>
          <a:p>
            <a:pPr>
              <a:lnSpc>
                <a:spcPct val="112000"/>
              </a:lnSpc>
            </a:pPr>
            <a:endParaRPr lang="en-NZ" dirty="0"/>
          </a:p>
        </p:txBody>
      </p:sp>
      <p:sp>
        <p:nvSpPr>
          <p:cNvPr id="8" name="Footer Placeholder 2">
            <a:extLst>
              <a:ext uri="{FF2B5EF4-FFF2-40B4-BE49-F238E27FC236}">
                <a16:creationId xmlns:a16="http://schemas.microsoft.com/office/drawing/2014/main" id="{F13DE7B8-9A64-437B-8136-147D8162ADEA}"/>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899628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22</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1663097"/>
            <a:ext cx="8710945" cy="3708131"/>
          </a:xfrm>
          <a:prstGeom prst="rect">
            <a:avLst/>
          </a:prstGeom>
          <a:noFill/>
        </p:spPr>
        <p:txBody>
          <a:bodyPr wrap="square" rtlCol="0">
            <a:spAutoFit/>
          </a:bodyPr>
          <a:lstStyle/>
          <a:p>
            <a:pPr>
              <a:lnSpc>
                <a:spcPct val="112000"/>
              </a:lnSpc>
            </a:pPr>
            <a:r>
              <a:rPr lang="en-NZ" dirty="0"/>
              <a:t>Stemming </a:t>
            </a:r>
            <a:r>
              <a:rPr lang="en-AU" dirty="0"/>
              <a:t>maps different forms of the same word to a common </a:t>
            </a:r>
            <a:r>
              <a:rPr lang="en-AU" i="1" dirty="0"/>
              <a:t>stem</a:t>
            </a:r>
            <a:r>
              <a:rPr lang="en-AU" dirty="0"/>
              <a:t>. This mitigates against multiple forms of the same word being used as separate and superfluous predictors in the model. </a:t>
            </a:r>
          </a:p>
          <a:p>
            <a:pPr>
              <a:lnSpc>
                <a:spcPct val="112000"/>
              </a:lnSpc>
            </a:pPr>
            <a:endParaRPr lang="en-AU" dirty="0"/>
          </a:p>
          <a:p>
            <a:pPr>
              <a:lnSpc>
                <a:spcPct val="112000"/>
              </a:lnSpc>
            </a:pPr>
            <a:r>
              <a:rPr lang="en-NZ" dirty="0"/>
              <a:t>For example:</a:t>
            </a:r>
          </a:p>
          <a:p>
            <a:pPr>
              <a:lnSpc>
                <a:spcPct val="112000"/>
              </a:lnSpc>
            </a:pPr>
            <a:r>
              <a:rPr lang="en-NZ" dirty="0"/>
              <a:t>“Could you please </a:t>
            </a:r>
            <a:r>
              <a:rPr lang="en-NZ" b="1" dirty="0"/>
              <a:t>approve</a:t>
            </a:r>
            <a:r>
              <a:rPr lang="en-NZ" dirty="0"/>
              <a:t> quote 123456?</a:t>
            </a:r>
          </a:p>
          <a:p>
            <a:pPr>
              <a:lnSpc>
                <a:spcPct val="112000"/>
              </a:lnSpc>
            </a:pPr>
            <a:r>
              <a:rPr lang="en-NZ" dirty="0"/>
              <a:t>“Can quote 123456 please be </a:t>
            </a:r>
            <a:r>
              <a:rPr lang="en-NZ" b="1" dirty="0"/>
              <a:t>approved</a:t>
            </a:r>
            <a:r>
              <a:rPr lang="en-NZ" dirty="0"/>
              <a:t>?”</a:t>
            </a:r>
          </a:p>
          <a:p>
            <a:pPr>
              <a:lnSpc>
                <a:spcPct val="112000"/>
              </a:lnSpc>
            </a:pPr>
            <a:r>
              <a:rPr lang="en-NZ" dirty="0"/>
              <a:t>“I need </a:t>
            </a:r>
            <a:r>
              <a:rPr lang="en-NZ" b="1" dirty="0"/>
              <a:t>approval</a:t>
            </a:r>
            <a:r>
              <a:rPr lang="en-NZ" dirty="0"/>
              <a:t> for quote 123456 please.”</a:t>
            </a:r>
          </a:p>
          <a:p>
            <a:pPr>
              <a:lnSpc>
                <a:spcPct val="112000"/>
              </a:lnSpc>
            </a:pPr>
            <a:endParaRPr lang="en-NZ" dirty="0"/>
          </a:p>
          <a:p>
            <a:pPr>
              <a:lnSpc>
                <a:spcPct val="112000"/>
              </a:lnSpc>
            </a:pPr>
            <a:endParaRPr lang="en-NZ" dirty="0"/>
          </a:p>
        </p:txBody>
      </p:sp>
      <p:sp>
        <p:nvSpPr>
          <p:cNvPr id="8" name="Footer Placeholder 2">
            <a:extLst>
              <a:ext uri="{FF2B5EF4-FFF2-40B4-BE49-F238E27FC236}">
                <a16:creationId xmlns:a16="http://schemas.microsoft.com/office/drawing/2014/main" id="{683ACDEF-C73E-4318-A53C-97AF33F4B57D}"/>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059549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23</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15" name="TextBox 14">
            <a:extLst>
              <a:ext uri="{FF2B5EF4-FFF2-40B4-BE49-F238E27FC236}">
                <a16:creationId xmlns:a16="http://schemas.microsoft.com/office/drawing/2014/main" id="{54C70F98-88B3-43F5-BD62-6CDE1C4835E7}"/>
              </a:ext>
            </a:extLst>
          </p:cNvPr>
          <p:cNvSpPr txBox="1"/>
          <p:nvPr/>
        </p:nvSpPr>
        <p:spPr>
          <a:xfrm>
            <a:off x="215125" y="2939901"/>
            <a:ext cx="8710945" cy="472630"/>
          </a:xfrm>
          <a:prstGeom prst="rect">
            <a:avLst/>
          </a:prstGeom>
          <a:noFill/>
        </p:spPr>
        <p:txBody>
          <a:bodyPr wrap="square" rtlCol="0">
            <a:spAutoFit/>
          </a:bodyPr>
          <a:lstStyle/>
          <a:p>
            <a:pPr>
              <a:lnSpc>
                <a:spcPct val="112000"/>
              </a:lnSpc>
            </a:pPr>
            <a:r>
              <a:rPr lang="en-AU" sz="2400" dirty="0"/>
              <a:t>[‘batch', '</a:t>
            </a:r>
            <a:r>
              <a:rPr lang="en-AU" sz="2400" dirty="0" err="1"/>
              <a:t>approv</a:t>
            </a:r>
            <a:r>
              <a:rPr lang="en-AU" sz="2400" dirty="0"/>
              <a:t>', 'broker', 'request', 'term', 'street', '</a:t>
            </a:r>
            <a:r>
              <a:rPr lang="en-AU" sz="2400" dirty="0" err="1"/>
              <a:t>privat</a:t>
            </a:r>
            <a:r>
              <a:rPr lang="en-AU" sz="2400" dirty="0"/>
              <a:t>', 'bag’]</a:t>
            </a:r>
            <a:endParaRPr lang="en-NZ" sz="2400" dirty="0"/>
          </a:p>
        </p:txBody>
      </p:sp>
      <p:sp>
        <p:nvSpPr>
          <p:cNvPr id="8" name="Footer Placeholder 2">
            <a:extLst>
              <a:ext uri="{FF2B5EF4-FFF2-40B4-BE49-F238E27FC236}">
                <a16:creationId xmlns:a16="http://schemas.microsoft.com/office/drawing/2014/main" id="{70B904F2-CC44-44AA-830C-061281CC1CBC}"/>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6249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24</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2194322"/>
            <a:ext cx="8710945" cy="2933816"/>
          </a:xfrm>
          <a:prstGeom prst="rect">
            <a:avLst/>
          </a:prstGeom>
          <a:noFill/>
        </p:spPr>
        <p:txBody>
          <a:bodyPr wrap="square" rtlCol="0">
            <a:spAutoFit/>
          </a:bodyPr>
          <a:lstStyle/>
          <a:p>
            <a:pPr>
              <a:lnSpc>
                <a:spcPct val="112000"/>
              </a:lnSpc>
            </a:pPr>
            <a:r>
              <a:rPr lang="en-NZ" dirty="0"/>
              <a:t>The labels were encoded; converted to an array of ones and zeroes</a:t>
            </a:r>
          </a:p>
          <a:p>
            <a:pPr>
              <a:lnSpc>
                <a:spcPct val="112000"/>
              </a:lnSpc>
            </a:pPr>
            <a:endParaRPr lang="en-NZ" dirty="0"/>
          </a:p>
          <a:p>
            <a:pPr>
              <a:lnSpc>
                <a:spcPct val="112000"/>
              </a:lnSpc>
            </a:pPr>
            <a:r>
              <a:rPr lang="en-NZ" dirty="0"/>
              <a:t>E.g. for the set of possible labels: (“Label 1”, “Label 2”, “Label 3”, “Label 4”,      “Label 5”), each label(s) is converted into an array with a one in the position of the label(s) in the set, and zeroes everywhere else.</a:t>
            </a:r>
          </a:p>
          <a:p>
            <a:pPr>
              <a:lnSpc>
                <a:spcPct val="112000"/>
              </a:lnSpc>
            </a:pPr>
            <a:r>
              <a:rPr lang="en-NZ" dirty="0"/>
              <a:t>So	“Label 3” becomes [0, 0, 1, 0, 0]</a:t>
            </a:r>
          </a:p>
          <a:p>
            <a:pPr>
              <a:lnSpc>
                <a:spcPct val="112000"/>
              </a:lnSpc>
            </a:pPr>
            <a:r>
              <a:rPr lang="en-NZ" dirty="0"/>
              <a:t>	“Label 5” becomes [0, 0, 0, 0, 1]</a:t>
            </a:r>
          </a:p>
          <a:p>
            <a:pPr>
              <a:lnSpc>
                <a:spcPct val="112000"/>
              </a:lnSpc>
            </a:pPr>
            <a:r>
              <a:rPr lang="en-NZ" dirty="0"/>
              <a:t>	“Label 2”, and “Label 4” becomes [0, 1, 0, 1, 0]</a:t>
            </a:r>
          </a:p>
        </p:txBody>
      </p:sp>
      <p:sp>
        <p:nvSpPr>
          <p:cNvPr id="8" name="Footer Placeholder 2">
            <a:extLst>
              <a:ext uri="{FF2B5EF4-FFF2-40B4-BE49-F238E27FC236}">
                <a16:creationId xmlns:a16="http://schemas.microsoft.com/office/drawing/2014/main" id="{E0CD0243-98CC-4579-8730-ADE808AC1453}"/>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436236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25</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1436659"/>
            <a:ext cx="8710945" cy="2082558"/>
          </a:xfrm>
          <a:prstGeom prst="rect">
            <a:avLst/>
          </a:prstGeom>
          <a:noFill/>
        </p:spPr>
        <p:txBody>
          <a:bodyPr wrap="square" rtlCol="0">
            <a:spAutoFit/>
          </a:bodyPr>
          <a:lstStyle/>
          <a:p>
            <a:pPr>
              <a:lnSpc>
                <a:spcPct val="112000"/>
              </a:lnSpc>
            </a:pPr>
            <a:r>
              <a:rPr lang="en-NZ" dirty="0"/>
              <a:t>A TF-IDF matrix was created based on the cleaned </a:t>
            </a:r>
            <a:r>
              <a:rPr lang="en-NZ" i="1" dirty="0"/>
              <a:t>subject</a:t>
            </a:r>
            <a:r>
              <a:rPr lang="en-NZ" dirty="0"/>
              <a:t> and </a:t>
            </a:r>
            <a:r>
              <a:rPr lang="en-NZ" i="1" dirty="0"/>
              <a:t>body.</a:t>
            </a:r>
            <a:r>
              <a:rPr lang="en-NZ" dirty="0"/>
              <a:t> TF-IDF (</a:t>
            </a:r>
            <a:r>
              <a:rPr lang="en-AU" dirty="0"/>
              <a:t>Term Frequency–Inverse Document Frequency) </a:t>
            </a:r>
            <a:r>
              <a:rPr lang="en-NZ" dirty="0"/>
              <a:t>is a value between 0 and 1 that </a:t>
            </a:r>
            <a:r>
              <a:rPr lang="en-AU" dirty="0"/>
              <a:t>measures how “important” a word is to a email. </a:t>
            </a:r>
            <a:endParaRPr lang="en-NZ" dirty="0"/>
          </a:p>
          <a:p>
            <a:pPr>
              <a:lnSpc>
                <a:spcPct val="112000"/>
              </a:lnSpc>
            </a:pPr>
            <a:r>
              <a:rPr lang="en-NZ" dirty="0"/>
              <a:t>Words that appeared in less than 0.25% and more than 25% of all emails were excluded. Single words, and combinations of between 2 and 5 words were included.</a:t>
            </a:r>
          </a:p>
          <a:p>
            <a:pPr>
              <a:lnSpc>
                <a:spcPct val="112000"/>
              </a:lnSpc>
            </a:pPr>
            <a:r>
              <a:rPr lang="en-NZ" dirty="0"/>
              <a:t>The resulting TF-IDF vocabulary contains 6,446 words.</a:t>
            </a:r>
          </a:p>
        </p:txBody>
      </p:sp>
      <p:pic>
        <p:nvPicPr>
          <p:cNvPr id="8" name="Picture 7">
            <a:extLst>
              <a:ext uri="{FF2B5EF4-FFF2-40B4-BE49-F238E27FC236}">
                <a16:creationId xmlns:a16="http://schemas.microsoft.com/office/drawing/2014/main" id="{D4EFB8B4-DAAC-44B6-87EE-82C7E50434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42597" y="3587876"/>
            <a:ext cx="1458805" cy="2457450"/>
          </a:xfrm>
          <a:prstGeom prst="rect">
            <a:avLst/>
          </a:prstGeom>
        </p:spPr>
      </p:pic>
      <p:sp>
        <p:nvSpPr>
          <p:cNvPr id="9" name="Footer Placeholder 2">
            <a:extLst>
              <a:ext uri="{FF2B5EF4-FFF2-40B4-BE49-F238E27FC236}">
                <a16:creationId xmlns:a16="http://schemas.microsoft.com/office/drawing/2014/main" id="{5438A346-23BB-42B6-919B-8DD42E318FFD}"/>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28772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26</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15" name="TextBox 14">
            <a:extLst>
              <a:ext uri="{FF2B5EF4-FFF2-40B4-BE49-F238E27FC236}">
                <a16:creationId xmlns:a16="http://schemas.microsoft.com/office/drawing/2014/main" id="{54C70F98-88B3-43F5-BD62-6CDE1C4835E7}"/>
              </a:ext>
            </a:extLst>
          </p:cNvPr>
          <p:cNvSpPr txBox="1"/>
          <p:nvPr/>
        </p:nvSpPr>
        <p:spPr>
          <a:xfrm>
            <a:off x="252180" y="1139440"/>
            <a:ext cx="8710945" cy="1849289"/>
          </a:xfrm>
          <a:prstGeom prst="rect">
            <a:avLst/>
          </a:prstGeom>
          <a:noFill/>
        </p:spPr>
        <p:txBody>
          <a:bodyPr wrap="square" rtlCol="0">
            <a:spAutoFit/>
          </a:bodyPr>
          <a:lstStyle/>
          <a:p>
            <a:pPr>
              <a:lnSpc>
                <a:spcPct val="112000"/>
              </a:lnSpc>
            </a:pPr>
            <a:r>
              <a:rPr lang="en-NZ" dirty="0"/>
              <a:t>The data was split into training and testing sets, of 70% and 30% respectively.</a:t>
            </a:r>
          </a:p>
          <a:p>
            <a:pPr>
              <a:lnSpc>
                <a:spcPct val="112000"/>
              </a:lnSpc>
            </a:pPr>
            <a:r>
              <a:rPr lang="en-NZ" dirty="0"/>
              <a:t>The model is trained on the emails in the training set, and it’s predictions are validated against the emails in the test set.</a:t>
            </a:r>
          </a:p>
          <a:p>
            <a:pPr>
              <a:lnSpc>
                <a:spcPct val="112000"/>
              </a:lnSpc>
            </a:pPr>
            <a:endParaRPr lang="en-NZ" dirty="0"/>
          </a:p>
          <a:p>
            <a:pPr>
              <a:lnSpc>
                <a:spcPct val="112000"/>
              </a:lnSpc>
            </a:pPr>
            <a:r>
              <a:rPr lang="en-NZ" dirty="0"/>
              <a:t>A stratified split was done, so the distribution of the labels is the same in both sets.</a:t>
            </a:r>
          </a:p>
        </p:txBody>
      </p:sp>
      <p:sp>
        <p:nvSpPr>
          <p:cNvPr id="9" name="Footer Placeholder 2">
            <a:extLst>
              <a:ext uri="{FF2B5EF4-FFF2-40B4-BE49-F238E27FC236}">
                <a16:creationId xmlns:a16="http://schemas.microsoft.com/office/drawing/2014/main" id="{5438A346-23BB-42B6-919B-8DD42E318FFD}"/>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grpSp>
        <p:nvGrpSpPr>
          <p:cNvPr id="2" name="Group 1">
            <a:extLst>
              <a:ext uri="{FF2B5EF4-FFF2-40B4-BE49-F238E27FC236}">
                <a16:creationId xmlns:a16="http://schemas.microsoft.com/office/drawing/2014/main" id="{E006F89B-26AF-4480-917D-0390BBF139B3}"/>
              </a:ext>
            </a:extLst>
          </p:cNvPr>
          <p:cNvGrpSpPr/>
          <p:nvPr/>
        </p:nvGrpSpPr>
        <p:grpSpPr>
          <a:xfrm>
            <a:off x="216000" y="3289735"/>
            <a:ext cx="8469134" cy="2684165"/>
            <a:chOff x="329212" y="3310751"/>
            <a:chExt cx="8469134" cy="2684165"/>
          </a:xfrm>
        </p:grpSpPr>
        <p:pic>
          <p:nvPicPr>
            <p:cNvPr id="1026" name="Picture 2">
              <a:extLst>
                <a:ext uri="{FF2B5EF4-FFF2-40B4-BE49-F238E27FC236}">
                  <a16:creationId xmlns:a16="http://schemas.microsoft.com/office/drawing/2014/main" id="{7E99B801-A5FB-4208-93C8-3FD4135DEC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212" y="3310751"/>
              <a:ext cx="2614286" cy="26841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1B91600-2A9D-46F4-97A5-B7C2A46C0E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3281299" y="3310751"/>
              <a:ext cx="2581402" cy="26841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027A2632-03A6-4697-AAF9-B44F7BB5F4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6216944" y="3310751"/>
              <a:ext cx="2581402" cy="268416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09307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27</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9" name="Footer Placeholder 2">
            <a:extLst>
              <a:ext uri="{FF2B5EF4-FFF2-40B4-BE49-F238E27FC236}">
                <a16:creationId xmlns:a16="http://schemas.microsoft.com/office/drawing/2014/main" id="{5438A346-23BB-42B6-919B-8DD42E318FFD}"/>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
        <p:nvSpPr>
          <p:cNvPr id="8" name="TextBox 7">
            <a:extLst>
              <a:ext uri="{FF2B5EF4-FFF2-40B4-BE49-F238E27FC236}">
                <a16:creationId xmlns:a16="http://schemas.microsoft.com/office/drawing/2014/main" id="{BD7C0AE3-4F9B-4AE6-9A82-C2ABFFA8C108}"/>
              </a:ext>
            </a:extLst>
          </p:cNvPr>
          <p:cNvSpPr txBox="1"/>
          <p:nvPr/>
        </p:nvSpPr>
        <p:spPr>
          <a:xfrm>
            <a:off x="330557" y="2619772"/>
            <a:ext cx="8710945" cy="1618456"/>
          </a:xfrm>
          <a:prstGeom prst="rect">
            <a:avLst/>
          </a:prstGeom>
          <a:noFill/>
        </p:spPr>
        <p:txBody>
          <a:bodyPr wrap="square" rtlCol="0">
            <a:spAutoFit/>
          </a:bodyPr>
          <a:lstStyle/>
          <a:p>
            <a:pPr>
              <a:lnSpc>
                <a:spcPct val="112000"/>
              </a:lnSpc>
            </a:pPr>
            <a:r>
              <a:rPr lang="en-NZ" dirty="0"/>
              <a:t>Due to the imbalanced distribution of labels in the data the performance of the models would likely be improved by creating synthetic points for the </a:t>
            </a:r>
            <a:r>
              <a:rPr lang="en-AU" dirty="0"/>
              <a:t>under-represented labels. This was implemented with </a:t>
            </a:r>
            <a:r>
              <a:rPr lang="en-NZ" dirty="0"/>
              <a:t>SMOTE (Synthetic Minority Oversampling Technique), which creates </a:t>
            </a:r>
            <a:r>
              <a:rPr lang="en-AU" dirty="0"/>
              <a:t>new data points for a particular label based on the original data points that have that label.</a:t>
            </a:r>
            <a:endParaRPr lang="en-NZ" dirty="0"/>
          </a:p>
        </p:txBody>
      </p:sp>
    </p:spTree>
    <p:extLst>
      <p:ext uri="{BB962C8B-B14F-4D97-AF65-F5344CB8AC3E}">
        <p14:creationId xmlns:p14="http://schemas.microsoft.com/office/powerpoint/2010/main" val="2756039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28</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9" name="Footer Placeholder 2">
            <a:extLst>
              <a:ext uri="{FF2B5EF4-FFF2-40B4-BE49-F238E27FC236}">
                <a16:creationId xmlns:a16="http://schemas.microsoft.com/office/drawing/2014/main" id="{5438A346-23BB-42B6-919B-8DD42E318FFD}"/>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pic>
        <p:nvPicPr>
          <p:cNvPr id="2050" name="Picture 2">
            <a:extLst>
              <a:ext uri="{FF2B5EF4-FFF2-40B4-BE49-F238E27FC236}">
                <a16:creationId xmlns:a16="http://schemas.microsoft.com/office/drawing/2014/main" id="{FBEA8E41-AA11-4698-B73B-347234EAA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656808" y="888132"/>
            <a:ext cx="5369868" cy="536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519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AU" dirty="0"/>
              <a:t> </a:t>
            </a:r>
          </a:p>
          <a:p>
            <a:r>
              <a:rPr lang="en-AU" dirty="0">
                <a:latin typeface="Arial" panose="020B0604020202020204" pitchFamily="34" charset="0"/>
                <a:cs typeface="Arial" panose="020B0604020202020204" pitchFamily="34" charset="0"/>
              </a:rPr>
              <a:t>—</a:t>
            </a:r>
            <a:endParaRPr lang="en-AU" dirty="0"/>
          </a:p>
        </p:txBody>
      </p:sp>
      <p:sp>
        <p:nvSpPr>
          <p:cNvPr id="2" name="Text Placeholder 1"/>
          <p:cNvSpPr>
            <a:spLocks noGrp="1"/>
          </p:cNvSpPr>
          <p:nvPr>
            <p:ph type="body" sz="quarter" idx="10"/>
          </p:nvPr>
        </p:nvSpPr>
        <p:spPr/>
        <p:txBody>
          <a:bodyPr/>
          <a:lstStyle/>
          <a:p>
            <a:r>
              <a:rPr lang="en-AU" dirty="0"/>
              <a:t>Model Training and Evaluation</a:t>
            </a:r>
          </a:p>
        </p:txBody>
      </p:sp>
    </p:spTree>
    <p:extLst>
      <p:ext uri="{BB962C8B-B14F-4D97-AF65-F5344CB8AC3E}">
        <p14:creationId xmlns:p14="http://schemas.microsoft.com/office/powerpoint/2010/main" val="173437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
        <p:nvSpPr>
          <p:cNvPr id="4" name="Slide Number Placeholder 3"/>
          <p:cNvSpPr>
            <a:spLocks noGrp="1"/>
          </p:cNvSpPr>
          <p:nvPr>
            <p:ph type="sldNum" sz="quarter" idx="17"/>
          </p:nvPr>
        </p:nvSpPr>
        <p:spPr/>
        <p:txBody>
          <a:bodyPr/>
          <a:lstStyle/>
          <a:p>
            <a:fld id="{3034ED35-68C8-490F-8179-2536BE7EA83A}" type="slidenum">
              <a:rPr lang="en-AU" smtClean="0"/>
              <a:pPr/>
              <a:t>3</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Background</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2309426"/>
            <a:ext cx="8710945" cy="1790490"/>
          </a:xfrm>
          <a:prstGeom prst="rect">
            <a:avLst/>
          </a:prstGeom>
          <a:noFill/>
        </p:spPr>
        <p:txBody>
          <a:bodyPr wrap="square" rtlCol="0">
            <a:spAutoFit/>
          </a:bodyPr>
          <a:lstStyle/>
          <a:p>
            <a:pPr>
              <a:lnSpc>
                <a:spcPct val="112000"/>
              </a:lnSpc>
            </a:pPr>
            <a:r>
              <a:rPr lang="en-NZ" sz="2400" dirty="0"/>
              <a:t>Underwriting Support (commonly referred to as UW Support) is a team within Sales and Service.</a:t>
            </a:r>
          </a:p>
          <a:p>
            <a:pPr>
              <a:lnSpc>
                <a:spcPct val="112000"/>
              </a:lnSpc>
            </a:pPr>
            <a:r>
              <a:rPr lang="en-NZ" sz="2400" dirty="0"/>
              <a:t>It’s made up of underwriters with strong experience and high delegated consumer underwriting authority.</a:t>
            </a:r>
          </a:p>
        </p:txBody>
      </p:sp>
    </p:spTree>
    <p:extLst>
      <p:ext uri="{BB962C8B-B14F-4D97-AF65-F5344CB8AC3E}">
        <p14:creationId xmlns:p14="http://schemas.microsoft.com/office/powerpoint/2010/main" val="1860644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30</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15" name="TextBox 14">
            <a:extLst>
              <a:ext uri="{FF2B5EF4-FFF2-40B4-BE49-F238E27FC236}">
                <a16:creationId xmlns:a16="http://schemas.microsoft.com/office/drawing/2014/main" id="{54C70F98-88B3-43F5-BD62-6CDE1C4835E7}"/>
              </a:ext>
            </a:extLst>
          </p:cNvPr>
          <p:cNvSpPr txBox="1"/>
          <p:nvPr/>
        </p:nvSpPr>
        <p:spPr>
          <a:xfrm>
            <a:off x="234089" y="1139069"/>
            <a:ext cx="8710945" cy="2546659"/>
          </a:xfrm>
          <a:prstGeom prst="rect">
            <a:avLst/>
          </a:prstGeom>
          <a:noFill/>
        </p:spPr>
        <p:txBody>
          <a:bodyPr wrap="square" rtlCol="0">
            <a:spAutoFit/>
          </a:bodyPr>
          <a:lstStyle/>
          <a:p>
            <a:pPr>
              <a:lnSpc>
                <a:spcPct val="112000"/>
              </a:lnSpc>
            </a:pPr>
            <a:r>
              <a:rPr lang="en-NZ" dirty="0"/>
              <a:t>Two simples models were trained:</a:t>
            </a:r>
          </a:p>
          <a:p>
            <a:pPr marL="285750" indent="-285750">
              <a:lnSpc>
                <a:spcPct val="112000"/>
              </a:lnSpc>
              <a:buFont typeface="Arial" panose="020B0604020202020204" pitchFamily="34" charset="0"/>
              <a:buChar char="•"/>
            </a:pPr>
            <a:r>
              <a:rPr lang="en-NZ" dirty="0"/>
              <a:t>A neural network</a:t>
            </a:r>
          </a:p>
          <a:p>
            <a:pPr marL="285750" indent="-285750">
              <a:lnSpc>
                <a:spcPct val="112000"/>
              </a:lnSpc>
              <a:buFont typeface="Arial" panose="020B0604020202020204" pitchFamily="34" charset="0"/>
              <a:buChar char="•"/>
            </a:pPr>
            <a:r>
              <a:rPr lang="en-NZ" dirty="0"/>
              <a:t>An </a:t>
            </a:r>
            <a:r>
              <a:rPr lang="en-NZ" dirty="0" err="1"/>
              <a:t>XGBoost</a:t>
            </a:r>
            <a:r>
              <a:rPr lang="en-NZ" dirty="0"/>
              <a:t> Classifier</a:t>
            </a:r>
          </a:p>
          <a:p>
            <a:pPr marL="285750" indent="-285750">
              <a:lnSpc>
                <a:spcPct val="112000"/>
              </a:lnSpc>
              <a:buFont typeface="Arial" panose="020B0604020202020204" pitchFamily="34" charset="0"/>
              <a:buChar char="•"/>
            </a:pPr>
            <a:endParaRPr lang="en-NZ" dirty="0"/>
          </a:p>
          <a:p>
            <a:pPr>
              <a:lnSpc>
                <a:spcPct val="112000"/>
              </a:lnSpc>
            </a:pPr>
            <a:r>
              <a:rPr lang="en-NZ" dirty="0"/>
              <a:t>Both output normalised probabilistic predictions, i.e. an array containing the probability that the model “thinks” each label should be applied to the email, where all probabilities sum to 1</a:t>
            </a:r>
          </a:p>
        </p:txBody>
      </p:sp>
      <p:sp>
        <p:nvSpPr>
          <p:cNvPr id="11" name="TextBox 10">
            <a:extLst>
              <a:ext uri="{FF2B5EF4-FFF2-40B4-BE49-F238E27FC236}">
                <a16:creationId xmlns:a16="http://schemas.microsoft.com/office/drawing/2014/main" id="{A559DE99-4DD9-4D0F-A34F-35BCB091C070}"/>
              </a:ext>
            </a:extLst>
          </p:cNvPr>
          <p:cNvSpPr txBox="1"/>
          <p:nvPr/>
        </p:nvSpPr>
        <p:spPr>
          <a:xfrm>
            <a:off x="2118445" y="3859125"/>
            <a:ext cx="631925" cy="1926233"/>
          </a:xfrm>
          <a:prstGeom prst="rect">
            <a:avLst/>
          </a:prstGeom>
          <a:noFill/>
        </p:spPr>
        <p:txBody>
          <a:bodyPr wrap="square" rtlCol="0">
            <a:spAutoFit/>
          </a:bodyPr>
          <a:lstStyle/>
          <a:p>
            <a:pPr algn="ctr">
              <a:lnSpc>
                <a:spcPct val="112000"/>
              </a:lnSpc>
            </a:pPr>
            <a:r>
              <a:rPr lang="en-NZ" dirty="0"/>
              <a:t>0.05</a:t>
            </a:r>
          </a:p>
          <a:p>
            <a:pPr algn="ctr">
              <a:lnSpc>
                <a:spcPct val="112000"/>
              </a:lnSpc>
            </a:pPr>
            <a:r>
              <a:rPr lang="en-NZ" dirty="0"/>
              <a:t>0.1</a:t>
            </a:r>
          </a:p>
          <a:p>
            <a:pPr algn="ctr">
              <a:lnSpc>
                <a:spcPct val="112000"/>
              </a:lnSpc>
            </a:pPr>
            <a:r>
              <a:rPr lang="en-NZ" dirty="0"/>
              <a:t>0.35</a:t>
            </a:r>
          </a:p>
          <a:p>
            <a:pPr algn="ctr">
              <a:lnSpc>
                <a:spcPct val="112000"/>
              </a:lnSpc>
            </a:pPr>
            <a:r>
              <a:rPr lang="en-NZ" dirty="0"/>
              <a:t>0.1</a:t>
            </a:r>
          </a:p>
          <a:p>
            <a:pPr algn="ctr">
              <a:lnSpc>
                <a:spcPct val="112000"/>
              </a:lnSpc>
            </a:pPr>
            <a:r>
              <a:rPr lang="en-NZ" dirty="0"/>
              <a:t>0.4</a:t>
            </a:r>
          </a:p>
        </p:txBody>
      </p:sp>
      <p:sp>
        <p:nvSpPr>
          <p:cNvPr id="12" name="Left Bracket 11">
            <a:extLst>
              <a:ext uri="{FF2B5EF4-FFF2-40B4-BE49-F238E27FC236}">
                <a16:creationId xmlns:a16="http://schemas.microsoft.com/office/drawing/2014/main" id="{7114B964-3B54-463D-9933-79FAA4F3BF28}"/>
              </a:ext>
            </a:extLst>
          </p:cNvPr>
          <p:cNvSpPr/>
          <p:nvPr/>
        </p:nvSpPr>
        <p:spPr>
          <a:xfrm>
            <a:off x="2118445" y="3853017"/>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Left Bracket 12">
            <a:extLst>
              <a:ext uri="{FF2B5EF4-FFF2-40B4-BE49-F238E27FC236}">
                <a16:creationId xmlns:a16="http://schemas.microsoft.com/office/drawing/2014/main" id="{84C3B81F-EEEC-4A6F-9BCB-A6E885721D6E}"/>
              </a:ext>
            </a:extLst>
          </p:cNvPr>
          <p:cNvSpPr/>
          <p:nvPr/>
        </p:nvSpPr>
        <p:spPr>
          <a:xfrm rot="10800000">
            <a:off x="2631353" y="3853016"/>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TextBox 13">
            <a:extLst>
              <a:ext uri="{FF2B5EF4-FFF2-40B4-BE49-F238E27FC236}">
                <a16:creationId xmlns:a16="http://schemas.microsoft.com/office/drawing/2014/main" id="{0771BD79-E729-43A2-8FEA-FE4780FC9F8B}"/>
              </a:ext>
            </a:extLst>
          </p:cNvPr>
          <p:cNvSpPr txBox="1"/>
          <p:nvPr/>
        </p:nvSpPr>
        <p:spPr>
          <a:xfrm>
            <a:off x="975617" y="3859125"/>
            <a:ext cx="1142828" cy="1926233"/>
          </a:xfrm>
          <a:prstGeom prst="rect">
            <a:avLst/>
          </a:prstGeom>
          <a:noFill/>
        </p:spPr>
        <p:txBody>
          <a:bodyPr wrap="square" rtlCol="0">
            <a:spAutoFit/>
          </a:bodyPr>
          <a:lstStyle/>
          <a:p>
            <a:pPr algn="ctr">
              <a:lnSpc>
                <a:spcPct val="112000"/>
              </a:lnSpc>
            </a:pPr>
            <a:r>
              <a:rPr lang="en-NZ" dirty="0"/>
              <a:t>Label 1</a:t>
            </a:r>
          </a:p>
          <a:p>
            <a:pPr algn="ctr">
              <a:lnSpc>
                <a:spcPct val="112000"/>
              </a:lnSpc>
            </a:pPr>
            <a:r>
              <a:rPr lang="en-NZ" dirty="0"/>
              <a:t>Label 2</a:t>
            </a:r>
          </a:p>
          <a:p>
            <a:pPr algn="ctr">
              <a:lnSpc>
                <a:spcPct val="112000"/>
              </a:lnSpc>
            </a:pPr>
            <a:r>
              <a:rPr lang="en-NZ" dirty="0"/>
              <a:t>Label 3</a:t>
            </a:r>
          </a:p>
          <a:p>
            <a:pPr algn="ctr">
              <a:lnSpc>
                <a:spcPct val="112000"/>
              </a:lnSpc>
            </a:pPr>
            <a:r>
              <a:rPr lang="en-NZ" dirty="0"/>
              <a:t>Label 4</a:t>
            </a:r>
          </a:p>
          <a:p>
            <a:pPr algn="ctr">
              <a:lnSpc>
                <a:spcPct val="112000"/>
              </a:lnSpc>
            </a:pPr>
            <a:r>
              <a:rPr lang="en-NZ" dirty="0"/>
              <a:t>Label 5</a:t>
            </a:r>
          </a:p>
        </p:txBody>
      </p:sp>
      <p:sp>
        <p:nvSpPr>
          <p:cNvPr id="16" name="TextBox 15">
            <a:extLst>
              <a:ext uri="{FF2B5EF4-FFF2-40B4-BE49-F238E27FC236}">
                <a16:creationId xmlns:a16="http://schemas.microsoft.com/office/drawing/2014/main" id="{7F550DF4-2E05-42A0-B6A1-0B7BFFA5446E}"/>
              </a:ext>
            </a:extLst>
          </p:cNvPr>
          <p:cNvSpPr txBox="1"/>
          <p:nvPr/>
        </p:nvSpPr>
        <p:spPr>
          <a:xfrm>
            <a:off x="2865586" y="4016068"/>
            <a:ext cx="6060484" cy="1618456"/>
          </a:xfrm>
          <a:prstGeom prst="rect">
            <a:avLst/>
          </a:prstGeom>
          <a:noFill/>
        </p:spPr>
        <p:txBody>
          <a:bodyPr wrap="square" rtlCol="0">
            <a:spAutoFit/>
          </a:bodyPr>
          <a:lstStyle/>
          <a:p>
            <a:pPr>
              <a:lnSpc>
                <a:spcPct val="112000"/>
              </a:lnSpc>
            </a:pPr>
            <a:r>
              <a:rPr lang="en-NZ" dirty="0"/>
              <a:t>The model “thinks” there’s a 5% chance the email should have “Label 1”, a 10% chance the email should have “Label 2”, a 35% chance the email should have “Label 3”, a 10% chance the email should have “Label 4”, and a 40% chance the email should have “Label 5”</a:t>
            </a:r>
          </a:p>
        </p:txBody>
      </p:sp>
      <p:sp>
        <p:nvSpPr>
          <p:cNvPr id="17" name="Footer Placeholder 2">
            <a:extLst>
              <a:ext uri="{FF2B5EF4-FFF2-40B4-BE49-F238E27FC236}">
                <a16:creationId xmlns:a16="http://schemas.microsoft.com/office/drawing/2014/main" id="{ADF7FCC0-8B5D-46EC-AA33-B0C266260A61}"/>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3922600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31</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Data Cleaning and Feature Engineering</a:t>
            </a:r>
          </a:p>
        </p:txBody>
      </p:sp>
      <p:sp>
        <p:nvSpPr>
          <p:cNvPr id="17" name="Footer Placeholder 2">
            <a:extLst>
              <a:ext uri="{FF2B5EF4-FFF2-40B4-BE49-F238E27FC236}">
                <a16:creationId xmlns:a16="http://schemas.microsoft.com/office/drawing/2014/main" id="{ADF7FCC0-8B5D-46EC-AA33-B0C266260A61}"/>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grpSp>
        <p:nvGrpSpPr>
          <p:cNvPr id="124" name="Group 123">
            <a:extLst>
              <a:ext uri="{FF2B5EF4-FFF2-40B4-BE49-F238E27FC236}">
                <a16:creationId xmlns:a16="http://schemas.microsoft.com/office/drawing/2014/main" id="{14350DF5-B53B-4FEB-8366-C70B2DCFDAF8}"/>
              </a:ext>
            </a:extLst>
          </p:cNvPr>
          <p:cNvGrpSpPr/>
          <p:nvPr/>
        </p:nvGrpSpPr>
        <p:grpSpPr>
          <a:xfrm>
            <a:off x="525679" y="1699704"/>
            <a:ext cx="8011194" cy="3506194"/>
            <a:chOff x="525679" y="1934833"/>
            <a:chExt cx="8011194" cy="3506194"/>
          </a:xfrm>
        </p:grpSpPr>
        <p:cxnSp>
          <p:nvCxnSpPr>
            <p:cNvPr id="109" name="Straight Arrow Connector 108">
              <a:extLst>
                <a:ext uri="{FF2B5EF4-FFF2-40B4-BE49-F238E27FC236}">
                  <a16:creationId xmlns:a16="http://schemas.microsoft.com/office/drawing/2014/main" id="{A16A693C-79A5-4C87-9C57-F77D1997FCA0}"/>
                </a:ext>
              </a:extLst>
            </p:cNvPr>
            <p:cNvCxnSpPr/>
            <p:nvPr/>
          </p:nvCxnSpPr>
          <p:spPr>
            <a:xfrm flipH="1">
              <a:off x="886292" y="2982699"/>
              <a:ext cx="319522" cy="1641552"/>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E5009F32-5497-4895-BC18-28F9E862FAAD}"/>
                </a:ext>
              </a:extLst>
            </p:cNvPr>
            <p:cNvCxnSpPr>
              <a:cxnSpLocks/>
            </p:cNvCxnSpPr>
            <p:nvPr/>
          </p:nvCxnSpPr>
          <p:spPr>
            <a:xfrm>
              <a:off x="1570435" y="3001363"/>
              <a:ext cx="426212" cy="1641552"/>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364FC31-0316-428C-AF29-FE0B5DA834AE}"/>
                </a:ext>
              </a:extLst>
            </p:cNvPr>
            <p:cNvCxnSpPr>
              <a:cxnSpLocks/>
            </p:cNvCxnSpPr>
            <p:nvPr/>
          </p:nvCxnSpPr>
          <p:spPr>
            <a:xfrm>
              <a:off x="3417792" y="3008140"/>
              <a:ext cx="3655449" cy="1634775"/>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F3B5F1B4-D7FA-41BA-B34A-BD6175C38E97}"/>
                </a:ext>
              </a:extLst>
            </p:cNvPr>
            <p:cNvCxnSpPr>
              <a:cxnSpLocks/>
            </p:cNvCxnSpPr>
            <p:nvPr/>
          </p:nvCxnSpPr>
          <p:spPr>
            <a:xfrm>
              <a:off x="3759001" y="2995766"/>
              <a:ext cx="4386287" cy="1638791"/>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57942E39-140D-485F-B0C2-C6700F19D126}"/>
                </a:ext>
              </a:extLst>
            </p:cNvPr>
            <p:cNvGrpSpPr/>
            <p:nvPr/>
          </p:nvGrpSpPr>
          <p:grpSpPr>
            <a:xfrm>
              <a:off x="525679" y="1934833"/>
              <a:ext cx="8003857" cy="1250797"/>
              <a:chOff x="570071" y="1358612"/>
              <a:chExt cx="8003857" cy="1250797"/>
            </a:xfrm>
          </p:grpSpPr>
          <p:grpSp>
            <p:nvGrpSpPr>
              <p:cNvPr id="53" name="Group 52">
                <a:extLst>
                  <a:ext uri="{FF2B5EF4-FFF2-40B4-BE49-F238E27FC236}">
                    <a16:creationId xmlns:a16="http://schemas.microsoft.com/office/drawing/2014/main" id="{E5018794-A75B-49BE-864E-DBAA439B8B1D}"/>
                  </a:ext>
                </a:extLst>
              </p:cNvPr>
              <p:cNvGrpSpPr/>
              <p:nvPr/>
            </p:nvGrpSpPr>
            <p:grpSpPr>
              <a:xfrm>
                <a:off x="1305152" y="1358612"/>
                <a:ext cx="640676" cy="408623"/>
                <a:chOff x="4617931" y="968086"/>
                <a:chExt cx="703863" cy="408623"/>
              </a:xfrm>
            </p:grpSpPr>
            <p:sp>
              <p:nvSpPr>
                <p:cNvPr id="54" name="TextBox 53">
                  <a:extLst>
                    <a:ext uri="{FF2B5EF4-FFF2-40B4-BE49-F238E27FC236}">
                      <a16:creationId xmlns:a16="http://schemas.microsoft.com/office/drawing/2014/main" id="{7BB1DE35-44D6-4285-831E-89BE07746F2C}"/>
                    </a:ext>
                  </a:extLst>
                </p:cNvPr>
                <p:cNvSpPr txBox="1"/>
                <p:nvPr/>
              </p:nvSpPr>
              <p:spPr>
                <a:xfrm>
                  <a:off x="4617931" y="968086"/>
                  <a:ext cx="703863" cy="250774"/>
                </a:xfrm>
                <a:prstGeom prst="rect">
                  <a:avLst/>
                </a:prstGeom>
                <a:solidFill>
                  <a:srgbClr val="A3CACA"/>
                </a:solidFill>
                <a:ln w="38100">
                  <a:solidFill>
                    <a:schemeClr val="tx1"/>
                  </a:solidFill>
                </a:ln>
              </p:spPr>
              <p:txBody>
                <a:bodyPr wrap="square" rtlCol="0">
                  <a:spAutoFit/>
                </a:bodyPr>
                <a:lstStyle/>
                <a:p>
                  <a:pPr algn="ctr">
                    <a:lnSpc>
                      <a:spcPct val="112000"/>
                    </a:lnSpc>
                  </a:pPr>
                  <a:r>
                    <a:rPr lang="en-NZ" sz="1000" b="1" dirty="0"/>
                    <a:t>Label 4</a:t>
                  </a:r>
                </a:p>
              </p:txBody>
            </p:sp>
            <p:cxnSp>
              <p:nvCxnSpPr>
                <p:cNvPr id="55" name="Straight Connector 54">
                  <a:extLst>
                    <a:ext uri="{FF2B5EF4-FFF2-40B4-BE49-F238E27FC236}">
                      <a16:creationId xmlns:a16="http://schemas.microsoft.com/office/drawing/2014/main" id="{47857030-AFAE-4F2A-878C-A1550736D5E3}"/>
                    </a:ext>
                  </a:extLst>
                </p:cNvPr>
                <p:cNvCxnSpPr>
                  <a:cxnSpLocks/>
                </p:cNvCxnSpPr>
                <p:nvPr/>
              </p:nvCxnSpPr>
              <p:spPr>
                <a:xfrm>
                  <a:off x="4968966" y="1206892"/>
                  <a:ext cx="0" cy="169817"/>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128E0D31-ED95-45A5-8205-A4CEB00B9681}"/>
                  </a:ext>
                </a:extLst>
              </p:cNvPr>
              <p:cNvGrpSpPr/>
              <p:nvPr/>
            </p:nvGrpSpPr>
            <p:grpSpPr>
              <a:xfrm>
                <a:off x="570071" y="2231805"/>
                <a:ext cx="8003857" cy="377604"/>
                <a:chOff x="552248" y="3703929"/>
                <a:chExt cx="8003857" cy="377604"/>
              </a:xfrm>
            </p:grpSpPr>
            <p:cxnSp>
              <p:nvCxnSpPr>
                <p:cNvPr id="7" name="Straight Connector 6">
                  <a:extLst>
                    <a:ext uri="{FF2B5EF4-FFF2-40B4-BE49-F238E27FC236}">
                      <a16:creationId xmlns:a16="http://schemas.microsoft.com/office/drawing/2014/main" id="{00AD3A88-D770-41F5-949C-3D33B656C500}"/>
                    </a:ext>
                  </a:extLst>
                </p:cNvPr>
                <p:cNvCxnSpPr>
                  <a:cxnSpLocks/>
                </p:cNvCxnSpPr>
                <p:nvPr/>
              </p:nvCxnSpPr>
              <p:spPr>
                <a:xfrm>
                  <a:off x="867762" y="3892731"/>
                  <a:ext cx="737282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688E78-5437-4A9C-9210-A8B2AA927E62}"/>
                    </a:ext>
                  </a:extLst>
                </p:cNvPr>
                <p:cNvSpPr txBox="1"/>
                <p:nvPr/>
              </p:nvSpPr>
              <p:spPr>
                <a:xfrm>
                  <a:off x="552248" y="3703929"/>
                  <a:ext cx="315514" cy="377604"/>
                </a:xfrm>
                <a:prstGeom prst="rect">
                  <a:avLst/>
                </a:prstGeom>
                <a:noFill/>
              </p:spPr>
              <p:txBody>
                <a:bodyPr wrap="square" rtlCol="0">
                  <a:spAutoFit/>
                </a:bodyPr>
                <a:lstStyle/>
                <a:p>
                  <a:pPr algn="ctr">
                    <a:lnSpc>
                      <a:spcPct val="112000"/>
                    </a:lnSpc>
                  </a:pPr>
                  <a:r>
                    <a:rPr lang="en-NZ" dirty="0"/>
                    <a:t>0</a:t>
                  </a:r>
                </a:p>
              </p:txBody>
            </p:sp>
            <p:sp>
              <p:nvSpPr>
                <p:cNvPr id="19" name="TextBox 18">
                  <a:extLst>
                    <a:ext uri="{FF2B5EF4-FFF2-40B4-BE49-F238E27FC236}">
                      <a16:creationId xmlns:a16="http://schemas.microsoft.com/office/drawing/2014/main" id="{410D91AE-9097-4729-84C4-5261C07A32F5}"/>
                    </a:ext>
                  </a:extLst>
                </p:cNvPr>
                <p:cNvSpPr txBox="1"/>
                <p:nvPr/>
              </p:nvSpPr>
              <p:spPr>
                <a:xfrm>
                  <a:off x="8240591" y="3703929"/>
                  <a:ext cx="315514" cy="377604"/>
                </a:xfrm>
                <a:prstGeom prst="rect">
                  <a:avLst/>
                </a:prstGeom>
                <a:noFill/>
              </p:spPr>
              <p:txBody>
                <a:bodyPr wrap="square" rtlCol="0">
                  <a:spAutoFit/>
                </a:bodyPr>
                <a:lstStyle/>
                <a:p>
                  <a:pPr algn="ctr">
                    <a:lnSpc>
                      <a:spcPct val="112000"/>
                    </a:lnSpc>
                  </a:pPr>
                  <a:r>
                    <a:rPr lang="en-NZ" dirty="0"/>
                    <a:t>1</a:t>
                  </a:r>
                </a:p>
              </p:txBody>
            </p:sp>
          </p:grpSp>
          <p:grpSp>
            <p:nvGrpSpPr>
              <p:cNvPr id="25" name="Group 24">
                <a:extLst>
                  <a:ext uri="{FF2B5EF4-FFF2-40B4-BE49-F238E27FC236}">
                    <a16:creationId xmlns:a16="http://schemas.microsoft.com/office/drawing/2014/main" id="{7C767FEE-6986-40B0-832E-411F79F56450}"/>
                  </a:ext>
                </a:extLst>
              </p:cNvPr>
              <p:cNvGrpSpPr/>
              <p:nvPr/>
            </p:nvGrpSpPr>
            <p:grpSpPr>
              <a:xfrm>
                <a:off x="930684" y="2023296"/>
                <a:ext cx="640676" cy="408623"/>
                <a:chOff x="4617931" y="968086"/>
                <a:chExt cx="703863" cy="408623"/>
              </a:xfrm>
            </p:grpSpPr>
            <p:sp>
              <p:nvSpPr>
                <p:cNvPr id="20" name="TextBox 19">
                  <a:extLst>
                    <a:ext uri="{FF2B5EF4-FFF2-40B4-BE49-F238E27FC236}">
                      <a16:creationId xmlns:a16="http://schemas.microsoft.com/office/drawing/2014/main" id="{693FACB9-304E-4486-856F-520AC96CA419}"/>
                    </a:ext>
                  </a:extLst>
                </p:cNvPr>
                <p:cNvSpPr txBox="1"/>
                <p:nvPr/>
              </p:nvSpPr>
              <p:spPr>
                <a:xfrm>
                  <a:off x="4617931" y="968086"/>
                  <a:ext cx="703863" cy="250774"/>
                </a:xfrm>
                <a:prstGeom prst="rect">
                  <a:avLst/>
                </a:prstGeom>
                <a:solidFill>
                  <a:srgbClr val="FCD575"/>
                </a:solidFill>
                <a:ln w="38100">
                  <a:solidFill>
                    <a:schemeClr val="tx1"/>
                  </a:solidFill>
                </a:ln>
              </p:spPr>
              <p:txBody>
                <a:bodyPr wrap="square" rtlCol="0">
                  <a:spAutoFit/>
                </a:bodyPr>
                <a:lstStyle/>
                <a:p>
                  <a:pPr algn="ctr">
                    <a:lnSpc>
                      <a:spcPct val="112000"/>
                    </a:lnSpc>
                  </a:pPr>
                  <a:r>
                    <a:rPr lang="en-NZ" sz="1000" b="1" dirty="0"/>
                    <a:t>Label 1</a:t>
                  </a:r>
                </a:p>
              </p:txBody>
            </p:sp>
            <p:cxnSp>
              <p:nvCxnSpPr>
                <p:cNvPr id="23" name="Straight Connector 22">
                  <a:extLst>
                    <a:ext uri="{FF2B5EF4-FFF2-40B4-BE49-F238E27FC236}">
                      <a16:creationId xmlns:a16="http://schemas.microsoft.com/office/drawing/2014/main" id="{C673C3BE-3937-479E-ABC2-9D3A7B4549F9}"/>
                    </a:ext>
                  </a:extLst>
                </p:cNvPr>
                <p:cNvCxnSpPr>
                  <a:cxnSpLocks/>
                </p:cNvCxnSpPr>
                <p:nvPr/>
              </p:nvCxnSpPr>
              <p:spPr>
                <a:xfrm>
                  <a:off x="4968966" y="1206892"/>
                  <a:ext cx="0" cy="169817"/>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F388F6B0-C3A7-4681-A4A3-62FBBF908C46}"/>
                  </a:ext>
                </a:extLst>
              </p:cNvPr>
              <p:cNvGrpSpPr/>
              <p:nvPr/>
            </p:nvGrpSpPr>
            <p:grpSpPr>
              <a:xfrm>
                <a:off x="1305152" y="1695542"/>
                <a:ext cx="640676" cy="710936"/>
                <a:chOff x="4617931" y="968086"/>
                <a:chExt cx="703863" cy="710936"/>
              </a:xfrm>
            </p:grpSpPr>
            <p:sp>
              <p:nvSpPr>
                <p:cNvPr id="51" name="TextBox 50">
                  <a:extLst>
                    <a:ext uri="{FF2B5EF4-FFF2-40B4-BE49-F238E27FC236}">
                      <a16:creationId xmlns:a16="http://schemas.microsoft.com/office/drawing/2014/main" id="{604D0614-F60B-414F-AFBB-8C1AE0227BAB}"/>
                    </a:ext>
                  </a:extLst>
                </p:cNvPr>
                <p:cNvSpPr txBox="1"/>
                <p:nvPr/>
              </p:nvSpPr>
              <p:spPr>
                <a:xfrm>
                  <a:off x="4617931" y="968086"/>
                  <a:ext cx="703863" cy="250774"/>
                </a:xfrm>
                <a:prstGeom prst="rect">
                  <a:avLst/>
                </a:prstGeom>
                <a:solidFill>
                  <a:srgbClr val="F19172"/>
                </a:solidFill>
                <a:ln w="38100">
                  <a:solidFill>
                    <a:schemeClr val="tx1"/>
                  </a:solidFill>
                </a:ln>
              </p:spPr>
              <p:txBody>
                <a:bodyPr wrap="square" rtlCol="0">
                  <a:spAutoFit/>
                </a:bodyPr>
                <a:lstStyle/>
                <a:p>
                  <a:pPr algn="ctr">
                    <a:lnSpc>
                      <a:spcPct val="112000"/>
                    </a:lnSpc>
                  </a:pPr>
                  <a:r>
                    <a:rPr lang="en-NZ" sz="1000" b="1" dirty="0"/>
                    <a:t>Label 2</a:t>
                  </a:r>
                </a:p>
              </p:txBody>
            </p:sp>
            <p:cxnSp>
              <p:nvCxnSpPr>
                <p:cNvPr id="52" name="Straight Connector 51">
                  <a:extLst>
                    <a:ext uri="{FF2B5EF4-FFF2-40B4-BE49-F238E27FC236}">
                      <a16:creationId xmlns:a16="http://schemas.microsoft.com/office/drawing/2014/main" id="{EBA79551-DEC3-455F-886E-A230D5D31166}"/>
                    </a:ext>
                  </a:extLst>
                </p:cNvPr>
                <p:cNvCxnSpPr>
                  <a:cxnSpLocks/>
                </p:cNvCxnSpPr>
                <p:nvPr/>
              </p:nvCxnSpPr>
              <p:spPr>
                <a:xfrm>
                  <a:off x="4968966" y="1206892"/>
                  <a:ext cx="0" cy="47213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B898BCA5-C50D-4627-891E-687D7F4A329D}"/>
                  </a:ext>
                </a:extLst>
              </p:cNvPr>
              <p:cNvGrpSpPr/>
              <p:nvPr/>
            </p:nvGrpSpPr>
            <p:grpSpPr>
              <a:xfrm>
                <a:off x="3142662" y="2028069"/>
                <a:ext cx="640676" cy="408623"/>
                <a:chOff x="4617931" y="968086"/>
                <a:chExt cx="703863" cy="408623"/>
              </a:xfrm>
            </p:grpSpPr>
            <p:sp>
              <p:nvSpPr>
                <p:cNvPr id="58" name="TextBox 57">
                  <a:extLst>
                    <a:ext uri="{FF2B5EF4-FFF2-40B4-BE49-F238E27FC236}">
                      <a16:creationId xmlns:a16="http://schemas.microsoft.com/office/drawing/2014/main" id="{ACA570FE-DD54-4FD9-B941-827279D90355}"/>
                    </a:ext>
                  </a:extLst>
                </p:cNvPr>
                <p:cNvSpPr txBox="1"/>
                <p:nvPr/>
              </p:nvSpPr>
              <p:spPr>
                <a:xfrm>
                  <a:off x="4617931" y="968086"/>
                  <a:ext cx="703863" cy="250774"/>
                </a:xfrm>
                <a:prstGeom prst="rect">
                  <a:avLst/>
                </a:prstGeom>
                <a:solidFill>
                  <a:srgbClr val="B896C2"/>
                </a:solidFill>
                <a:ln w="38100">
                  <a:solidFill>
                    <a:schemeClr val="tx1"/>
                  </a:solidFill>
                </a:ln>
              </p:spPr>
              <p:txBody>
                <a:bodyPr wrap="square" rtlCol="0">
                  <a:spAutoFit/>
                </a:bodyPr>
                <a:lstStyle/>
                <a:p>
                  <a:pPr algn="ctr">
                    <a:lnSpc>
                      <a:spcPct val="112000"/>
                    </a:lnSpc>
                  </a:pPr>
                  <a:r>
                    <a:rPr lang="en-NZ" sz="1000" b="1" dirty="0"/>
                    <a:t>Label 3</a:t>
                  </a:r>
                </a:p>
              </p:txBody>
            </p:sp>
            <p:cxnSp>
              <p:nvCxnSpPr>
                <p:cNvPr id="59" name="Straight Connector 58">
                  <a:extLst>
                    <a:ext uri="{FF2B5EF4-FFF2-40B4-BE49-F238E27FC236}">
                      <a16:creationId xmlns:a16="http://schemas.microsoft.com/office/drawing/2014/main" id="{4A52F712-0A74-459E-BD3F-6D7FFDE0C432}"/>
                    </a:ext>
                  </a:extLst>
                </p:cNvPr>
                <p:cNvCxnSpPr>
                  <a:cxnSpLocks/>
                </p:cNvCxnSpPr>
                <p:nvPr/>
              </p:nvCxnSpPr>
              <p:spPr>
                <a:xfrm>
                  <a:off x="4968966" y="1206892"/>
                  <a:ext cx="0" cy="169817"/>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A92D69CE-29B7-46D7-9ED2-D24ED794838C}"/>
                  </a:ext>
                </a:extLst>
              </p:cNvPr>
              <p:cNvGrpSpPr/>
              <p:nvPr/>
            </p:nvGrpSpPr>
            <p:grpSpPr>
              <a:xfrm>
                <a:off x="3525825" y="1697579"/>
                <a:ext cx="640676" cy="710936"/>
                <a:chOff x="4617931" y="968086"/>
                <a:chExt cx="703863" cy="710936"/>
              </a:xfrm>
            </p:grpSpPr>
            <p:sp>
              <p:nvSpPr>
                <p:cNvPr id="64" name="TextBox 63">
                  <a:extLst>
                    <a:ext uri="{FF2B5EF4-FFF2-40B4-BE49-F238E27FC236}">
                      <a16:creationId xmlns:a16="http://schemas.microsoft.com/office/drawing/2014/main" id="{F98AACF0-CC36-4F2C-B747-1ABF3F63B117}"/>
                    </a:ext>
                  </a:extLst>
                </p:cNvPr>
                <p:cNvSpPr txBox="1"/>
                <p:nvPr/>
              </p:nvSpPr>
              <p:spPr>
                <a:xfrm>
                  <a:off x="4617931" y="968086"/>
                  <a:ext cx="703863" cy="250774"/>
                </a:xfrm>
                <a:prstGeom prst="rect">
                  <a:avLst/>
                </a:prstGeom>
                <a:solidFill>
                  <a:schemeClr val="bg1">
                    <a:lumMod val="75000"/>
                  </a:schemeClr>
                </a:solidFill>
                <a:ln w="38100">
                  <a:solidFill>
                    <a:schemeClr val="tx1"/>
                  </a:solidFill>
                </a:ln>
              </p:spPr>
              <p:txBody>
                <a:bodyPr wrap="square" rtlCol="0">
                  <a:spAutoFit/>
                </a:bodyPr>
                <a:lstStyle/>
                <a:p>
                  <a:pPr algn="ctr">
                    <a:lnSpc>
                      <a:spcPct val="112000"/>
                    </a:lnSpc>
                  </a:pPr>
                  <a:r>
                    <a:rPr lang="en-NZ" sz="1000" b="1" dirty="0"/>
                    <a:t>Label 5</a:t>
                  </a:r>
                </a:p>
              </p:txBody>
            </p:sp>
            <p:cxnSp>
              <p:nvCxnSpPr>
                <p:cNvPr id="65" name="Straight Connector 64">
                  <a:extLst>
                    <a:ext uri="{FF2B5EF4-FFF2-40B4-BE49-F238E27FC236}">
                      <a16:creationId xmlns:a16="http://schemas.microsoft.com/office/drawing/2014/main" id="{C9279153-74E6-43A6-B9CE-D17348190728}"/>
                    </a:ext>
                  </a:extLst>
                </p:cNvPr>
                <p:cNvCxnSpPr>
                  <a:cxnSpLocks/>
                </p:cNvCxnSpPr>
                <p:nvPr/>
              </p:nvCxnSpPr>
              <p:spPr>
                <a:xfrm>
                  <a:off x="4968966" y="1206892"/>
                  <a:ext cx="0" cy="47213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26A956E1-A810-4C63-AFF5-3501FBC7D5CC}"/>
                </a:ext>
              </a:extLst>
            </p:cNvPr>
            <p:cNvGrpSpPr/>
            <p:nvPr/>
          </p:nvGrpSpPr>
          <p:grpSpPr>
            <a:xfrm>
              <a:off x="533016" y="4517805"/>
              <a:ext cx="8003857" cy="923222"/>
              <a:chOff x="533016" y="4517805"/>
              <a:chExt cx="8003857" cy="923222"/>
            </a:xfrm>
          </p:grpSpPr>
          <p:grpSp>
            <p:nvGrpSpPr>
              <p:cNvPr id="97" name="Group 96">
                <a:extLst>
                  <a:ext uri="{FF2B5EF4-FFF2-40B4-BE49-F238E27FC236}">
                    <a16:creationId xmlns:a16="http://schemas.microsoft.com/office/drawing/2014/main" id="{3E2B744B-25E7-4434-B364-F53EF09583C1}"/>
                  </a:ext>
                </a:extLst>
              </p:cNvPr>
              <p:cNvGrpSpPr/>
              <p:nvPr/>
            </p:nvGrpSpPr>
            <p:grpSpPr>
              <a:xfrm>
                <a:off x="1677744" y="5019760"/>
                <a:ext cx="640676" cy="421267"/>
                <a:chOff x="4617931" y="797593"/>
                <a:chExt cx="703863" cy="421267"/>
              </a:xfrm>
            </p:grpSpPr>
            <p:sp>
              <p:nvSpPr>
                <p:cNvPr id="98" name="TextBox 97">
                  <a:extLst>
                    <a:ext uri="{FF2B5EF4-FFF2-40B4-BE49-F238E27FC236}">
                      <a16:creationId xmlns:a16="http://schemas.microsoft.com/office/drawing/2014/main" id="{006936DA-58D0-4BD3-9DC1-8ABD36C35A1F}"/>
                    </a:ext>
                  </a:extLst>
                </p:cNvPr>
                <p:cNvSpPr txBox="1"/>
                <p:nvPr/>
              </p:nvSpPr>
              <p:spPr>
                <a:xfrm>
                  <a:off x="4617931" y="968086"/>
                  <a:ext cx="703863" cy="250774"/>
                </a:xfrm>
                <a:prstGeom prst="rect">
                  <a:avLst/>
                </a:prstGeom>
                <a:solidFill>
                  <a:srgbClr val="A3CACA"/>
                </a:solidFill>
                <a:ln w="38100">
                  <a:solidFill>
                    <a:schemeClr val="tx1"/>
                  </a:solidFill>
                </a:ln>
              </p:spPr>
              <p:txBody>
                <a:bodyPr wrap="square" rtlCol="0">
                  <a:spAutoFit/>
                </a:bodyPr>
                <a:lstStyle/>
                <a:p>
                  <a:pPr algn="ctr">
                    <a:lnSpc>
                      <a:spcPct val="112000"/>
                    </a:lnSpc>
                  </a:pPr>
                  <a:r>
                    <a:rPr lang="en-NZ" sz="1000" b="1" dirty="0"/>
                    <a:t>Label 4</a:t>
                  </a:r>
                </a:p>
              </p:txBody>
            </p:sp>
            <p:cxnSp>
              <p:nvCxnSpPr>
                <p:cNvPr id="99" name="Straight Connector 98">
                  <a:extLst>
                    <a:ext uri="{FF2B5EF4-FFF2-40B4-BE49-F238E27FC236}">
                      <a16:creationId xmlns:a16="http://schemas.microsoft.com/office/drawing/2014/main" id="{AE99FA65-AB7F-43AB-992E-A89706EA0AEC}"/>
                    </a:ext>
                  </a:extLst>
                </p:cNvPr>
                <p:cNvCxnSpPr>
                  <a:cxnSpLocks/>
                </p:cNvCxnSpPr>
                <p:nvPr/>
              </p:nvCxnSpPr>
              <p:spPr>
                <a:xfrm>
                  <a:off x="4968966" y="797593"/>
                  <a:ext cx="0" cy="169817"/>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AE9D58B4-E133-4211-BA54-537D0F974CB8}"/>
                  </a:ext>
                </a:extLst>
              </p:cNvPr>
              <p:cNvGrpSpPr/>
              <p:nvPr/>
            </p:nvGrpSpPr>
            <p:grpSpPr>
              <a:xfrm>
                <a:off x="533016" y="4517805"/>
                <a:ext cx="8003857" cy="377604"/>
                <a:chOff x="552248" y="3703929"/>
                <a:chExt cx="8003857" cy="377604"/>
              </a:xfrm>
            </p:grpSpPr>
            <p:cxnSp>
              <p:nvCxnSpPr>
                <p:cNvPr id="86" name="Straight Connector 85">
                  <a:extLst>
                    <a:ext uri="{FF2B5EF4-FFF2-40B4-BE49-F238E27FC236}">
                      <a16:creationId xmlns:a16="http://schemas.microsoft.com/office/drawing/2014/main" id="{56E14FDE-1A71-46CA-8F2F-06294F70E6AF}"/>
                    </a:ext>
                  </a:extLst>
                </p:cNvPr>
                <p:cNvCxnSpPr>
                  <a:cxnSpLocks/>
                </p:cNvCxnSpPr>
                <p:nvPr/>
              </p:nvCxnSpPr>
              <p:spPr>
                <a:xfrm>
                  <a:off x="867762" y="3892731"/>
                  <a:ext cx="737282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856DCF6-FA62-4875-A764-6CCD827E9C34}"/>
                    </a:ext>
                  </a:extLst>
                </p:cNvPr>
                <p:cNvSpPr txBox="1"/>
                <p:nvPr/>
              </p:nvSpPr>
              <p:spPr>
                <a:xfrm>
                  <a:off x="552248" y="3703929"/>
                  <a:ext cx="315514" cy="377604"/>
                </a:xfrm>
                <a:prstGeom prst="rect">
                  <a:avLst/>
                </a:prstGeom>
                <a:noFill/>
              </p:spPr>
              <p:txBody>
                <a:bodyPr wrap="square" rtlCol="0">
                  <a:spAutoFit/>
                </a:bodyPr>
                <a:lstStyle/>
                <a:p>
                  <a:pPr algn="ctr">
                    <a:lnSpc>
                      <a:spcPct val="112000"/>
                    </a:lnSpc>
                  </a:pPr>
                  <a:r>
                    <a:rPr lang="en-NZ" dirty="0"/>
                    <a:t>0</a:t>
                  </a:r>
                </a:p>
              </p:txBody>
            </p:sp>
            <p:sp>
              <p:nvSpPr>
                <p:cNvPr id="88" name="TextBox 87">
                  <a:extLst>
                    <a:ext uri="{FF2B5EF4-FFF2-40B4-BE49-F238E27FC236}">
                      <a16:creationId xmlns:a16="http://schemas.microsoft.com/office/drawing/2014/main" id="{15ED788D-8FA8-423F-BAD9-C5BE37251CA8}"/>
                    </a:ext>
                  </a:extLst>
                </p:cNvPr>
                <p:cNvSpPr txBox="1"/>
                <p:nvPr/>
              </p:nvSpPr>
              <p:spPr>
                <a:xfrm>
                  <a:off x="8240591" y="3703929"/>
                  <a:ext cx="315514" cy="377604"/>
                </a:xfrm>
                <a:prstGeom prst="rect">
                  <a:avLst/>
                </a:prstGeom>
                <a:noFill/>
              </p:spPr>
              <p:txBody>
                <a:bodyPr wrap="square" rtlCol="0">
                  <a:spAutoFit/>
                </a:bodyPr>
                <a:lstStyle/>
                <a:p>
                  <a:pPr algn="ctr">
                    <a:lnSpc>
                      <a:spcPct val="112000"/>
                    </a:lnSpc>
                  </a:pPr>
                  <a:r>
                    <a:rPr lang="en-NZ" dirty="0"/>
                    <a:t>1</a:t>
                  </a:r>
                </a:p>
              </p:txBody>
            </p:sp>
          </p:grpSp>
          <p:grpSp>
            <p:nvGrpSpPr>
              <p:cNvPr id="73" name="Group 72">
                <a:extLst>
                  <a:ext uri="{FF2B5EF4-FFF2-40B4-BE49-F238E27FC236}">
                    <a16:creationId xmlns:a16="http://schemas.microsoft.com/office/drawing/2014/main" id="{A85DA827-FB8B-45BC-85FF-928A7175796D}"/>
                  </a:ext>
                </a:extLst>
              </p:cNvPr>
              <p:cNvGrpSpPr/>
              <p:nvPr/>
            </p:nvGrpSpPr>
            <p:grpSpPr>
              <a:xfrm>
                <a:off x="545275" y="4687443"/>
                <a:ext cx="640676" cy="421267"/>
                <a:chOff x="4617931" y="797593"/>
                <a:chExt cx="703863" cy="421267"/>
              </a:xfrm>
            </p:grpSpPr>
            <p:sp>
              <p:nvSpPr>
                <p:cNvPr id="84" name="TextBox 83">
                  <a:extLst>
                    <a:ext uri="{FF2B5EF4-FFF2-40B4-BE49-F238E27FC236}">
                      <a16:creationId xmlns:a16="http://schemas.microsoft.com/office/drawing/2014/main" id="{148E7281-1821-42C3-84EE-814245FF244E}"/>
                    </a:ext>
                  </a:extLst>
                </p:cNvPr>
                <p:cNvSpPr txBox="1"/>
                <p:nvPr/>
              </p:nvSpPr>
              <p:spPr>
                <a:xfrm>
                  <a:off x="4617931" y="968086"/>
                  <a:ext cx="703863" cy="250774"/>
                </a:xfrm>
                <a:prstGeom prst="rect">
                  <a:avLst/>
                </a:prstGeom>
                <a:solidFill>
                  <a:srgbClr val="FCD575"/>
                </a:solidFill>
                <a:ln w="38100">
                  <a:solidFill>
                    <a:schemeClr val="tx1"/>
                  </a:solidFill>
                </a:ln>
              </p:spPr>
              <p:txBody>
                <a:bodyPr wrap="square" rtlCol="0">
                  <a:spAutoFit/>
                </a:bodyPr>
                <a:lstStyle/>
                <a:p>
                  <a:pPr algn="ctr">
                    <a:lnSpc>
                      <a:spcPct val="112000"/>
                    </a:lnSpc>
                  </a:pPr>
                  <a:r>
                    <a:rPr lang="en-NZ" sz="1000" b="1" dirty="0"/>
                    <a:t>Label 1</a:t>
                  </a:r>
                </a:p>
              </p:txBody>
            </p:sp>
            <p:cxnSp>
              <p:nvCxnSpPr>
                <p:cNvPr id="85" name="Straight Connector 84">
                  <a:extLst>
                    <a:ext uri="{FF2B5EF4-FFF2-40B4-BE49-F238E27FC236}">
                      <a16:creationId xmlns:a16="http://schemas.microsoft.com/office/drawing/2014/main" id="{EEA9B80D-CB93-41EF-99EA-9B55A766C714}"/>
                    </a:ext>
                  </a:extLst>
                </p:cNvPr>
                <p:cNvCxnSpPr>
                  <a:cxnSpLocks/>
                </p:cNvCxnSpPr>
                <p:nvPr/>
              </p:nvCxnSpPr>
              <p:spPr>
                <a:xfrm>
                  <a:off x="4968966" y="797593"/>
                  <a:ext cx="0" cy="169817"/>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E57148-4CAE-4AC8-99D4-483DD7B1E23C}"/>
                  </a:ext>
                </a:extLst>
              </p:cNvPr>
              <p:cNvGrpSpPr/>
              <p:nvPr/>
            </p:nvGrpSpPr>
            <p:grpSpPr>
              <a:xfrm>
                <a:off x="7880151" y="4687388"/>
                <a:ext cx="640676" cy="421267"/>
                <a:chOff x="4617931" y="797593"/>
                <a:chExt cx="703863" cy="421267"/>
              </a:xfrm>
            </p:grpSpPr>
            <p:sp>
              <p:nvSpPr>
                <p:cNvPr id="92" name="TextBox 91">
                  <a:extLst>
                    <a:ext uri="{FF2B5EF4-FFF2-40B4-BE49-F238E27FC236}">
                      <a16:creationId xmlns:a16="http://schemas.microsoft.com/office/drawing/2014/main" id="{4AAB85C8-1596-4086-9BE8-C8B303BBFA01}"/>
                    </a:ext>
                  </a:extLst>
                </p:cNvPr>
                <p:cNvSpPr txBox="1"/>
                <p:nvPr/>
              </p:nvSpPr>
              <p:spPr>
                <a:xfrm>
                  <a:off x="4617931" y="968086"/>
                  <a:ext cx="703863" cy="250774"/>
                </a:xfrm>
                <a:prstGeom prst="rect">
                  <a:avLst/>
                </a:prstGeom>
                <a:solidFill>
                  <a:schemeClr val="bg1">
                    <a:lumMod val="75000"/>
                  </a:schemeClr>
                </a:solidFill>
                <a:ln w="38100">
                  <a:solidFill>
                    <a:schemeClr val="tx1"/>
                  </a:solidFill>
                </a:ln>
              </p:spPr>
              <p:txBody>
                <a:bodyPr wrap="square" rtlCol="0">
                  <a:spAutoFit/>
                </a:bodyPr>
                <a:lstStyle/>
                <a:p>
                  <a:pPr algn="ctr">
                    <a:lnSpc>
                      <a:spcPct val="112000"/>
                    </a:lnSpc>
                  </a:pPr>
                  <a:r>
                    <a:rPr lang="en-NZ" sz="1000" b="1" dirty="0"/>
                    <a:t>Label 5</a:t>
                  </a:r>
                </a:p>
              </p:txBody>
            </p:sp>
            <p:cxnSp>
              <p:nvCxnSpPr>
                <p:cNvPr id="93" name="Straight Connector 92">
                  <a:extLst>
                    <a:ext uri="{FF2B5EF4-FFF2-40B4-BE49-F238E27FC236}">
                      <a16:creationId xmlns:a16="http://schemas.microsoft.com/office/drawing/2014/main" id="{78177671-4DF2-4677-A988-54E994E56954}"/>
                    </a:ext>
                  </a:extLst>
                </p:cNvPr>
                <p:cNvCxnSpPr>
                  <a:cxnSpLocks/>
                </p:cNvCxnSpPr>
                <p:nvPr/>
              </p:nvCxnSpPr>
              <p:spPr>
                <a:xfrm>
                  <a:off x="4968966" y="797593"/>
                  <a:ext cx="0" cy="169817"/>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DBD70B7D-F9A9-4BC7-A08C-08B78CAB333D}"/>
                  </a:ext>
                </a:extLst>
              </p:cNvPr>
              <p:cNvGrpSpPr/>
              <p:nvPr/>
            </p:nvGrpSpPr>
            <p:grpSpPr>
              <a:xfrm>
                <a:off x="1677125" y="4689189"/>
                <a:ext cx="640676" cy="421267"/>
                <a:chOff x="4617931" y="797593"/>
                <a:chExt cx="703863" cy="421267"/>
              </a:xfrm>
            </p:grpSpPr>
            <p:sp>
              <p:nvSpPr>
                <p:cNvPr id="95" name="TextBox 94">
                  <a:extLst>
                    <a:ext uri="{FF2B5EF4-FFF2-40B4-BE49-F238E27FC236}">
                      <a16:creationId xmlns:a16="http://schemas.microsoft.com/office/drawing/2014/main" id="{42E24152-EF26-48A5-9645-50CD005ECC02}"/>
                    </a:ext>
                  </a:extLst>
                </p:cNvPr>
                <p:cNvSpPr txBox="1"/>
                <p:nvPr/>
              </p:nvSpPr>
              <p:spPr>
                <a:xfrm>
                  <a:off x="4617931" y="968086"/>
                  <a:ext cx="703863" cy="250774"/>
                </a:xfrm>
                <a:prstGeom prst="rect">
                  <a:avLst/>
                </a:prstGeom>
                <a:solidFill>
                  <a:srgbClr val="F19172"/>
                </a:solidFill>
                <a:ln w="38100">
                  <a:solidFill>
                    <a:schemeClr val="tx1"/>
                  </a:solidFill>
                </a:ln>
              </p:spPr>
              <p:txBody>
                <a:bodyPr wrap="square" rtlCol="0">
                  <a:spAutoFit/>
                </a:bodyPr>
                <a:lstStyle/>
                <a:p>
                  <a:pPr algn="ctr">
                    <a:lnSpc>
                      <a:spcPct val="112000"/>
                    </a:lnSpc>
                  </a:pPr>
                  <a:r>
                    <a:rPr lang="en-NZ" sz="1000" b="1" dirty="0"/>
                    <a:t>Label 2</a:t>
                  </a:r>
                </a:p>
              </p:txBody>
            </p:sp>
            <p:cxnSp>
              <p:nvCxnSpPr>
                <p:cNvPr id="96" name="Straight Connector 95">
                  <a:extLst>
                    <a:ext uri="{FF2B5EF4-FFF2-40B4-BE49-F238E27FC236}">
                      <a16:creationId xmlns:a16="http://schemas.microsoft.com/office/drawing/2014/main" id="{23DA00C2-315F-45DE-B255-5144A40DE570}"/>
                    </a:ext>
                  </a:extLst>
                </p:cNvPr>
                <p:cNvCxnSpPr>
                  <a:cxnSpLocks/>
                </p:cNvCxnSpPr>
                <p:nvPr/>
              </p:nvCxnSpPr>
              <p:spPr>
                <a:xfrm>
                  <a:off x="4968966" y="797593"/>
                  <a:ext cx="0" cy="169817"/>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7136E441-4DDE-4522-A7A2-5E3F8FD3F2D6}"/>
                  </a:ext>
                </a:extLst>
              </p:cNvPr>
              <p:cNvGrpSpPr/>
              <p:nvPr/>
            </p:nvGrpSpPr>
            <p:grpSpPr>
              <a:xfrm>
                <a:off x="6829789" y="4687443"/>
                <a:ext cx="640676" cy="421267"/>
                <a:chOff x="4617931" y="797593"/>
                <a:chExt cx="703863" cy="421267"/>
              </a:xfrm>
            </p:grpSpPr>
            <p:sp>
              <p:nvSpPr>
                <p:cNvPr id="101" name="TextBox 100">
                  <a:extLst>
                    <a:ext uri="{FF2B5EF4-FFF2-40B4-BE49-F238E27FC236}">
                      <a16:creationId xmlns:a16="http://schemas.microsoft.com/office/drawing/2014/main" id="{9D878F72-8D70-41B8-975B-0DA4D5245008}"/>
                    </a:ext>
                  </a:extLst>
                </p:cNvPr>
                <p:cNvSpPr txBox="1"/>
                <p:nvPr/>
              </p:nvSpPr>
              <p:spPr>
                <a:xfrm>
                  <a:off x="4617931" y="968086"/>
                  <a:ext cx="703863" cy="250774"/>
                </a:xfrm>
                <a:prstGeom prst="rect">
                  <a:avLst/>
                </a:prstGeom>
                <a:solidFill>
                  <a:srgbClr val="B896C2"/>
                </a:solidFill>
                <a:ln w="38100">
                  <a:solidFill>
                    <a:schemeClr val="tx1"/>
                  </a:solidFill>
                </a:ln>
              </p:spPr>
              <p:txBody>
                <a:bodyPr wrap="square" rtlCol="0">
                  <a:spAutoFit/>
                </a:bodyPr>
                <a:lstStyle/>
                <a:p>
                  <a:pPr algn="ctr">
                    <a:lnSpc>
                      <a:spcPct val="112000"/>
                    </a:lnSpc>
                  </a:pPr>
                  <a:r>
                    <a:rPr lang="en-NZ" sz="1000" b="1" dirty="0"/>
                    <a:t>Label 3</a:t>
                  </a:r>
                </a:p>
              </p:txBody>
            </p:sp>
            <p:cxnSp>
              <p:nvCxnSpPr>
                <p:cNvPr id="102" name="Straight Connector 101">
                  <a:extLst>
                    <a:ext uri="{FF2B5EF4-FFF2-40B4-BE49-F238E27FC236}">
                      <a16:creationId xmlns:a16="http://schemas.microsoft.com/office/drawing/2014/main" id="{CFC4A5A7-63E6-4B47-91DB-F998510BE7E0}"/>
                    </a:ext>
                  </a:extLst>
                </p:cNvPr>
                <p:cNvCxnSpPr>
                  <a:cxnSpLocks/>
                </p:cNvCxnSpPr>
                <p:nvPr/>
              </p:nvCxnSpPr>
              <p:spPr>
                <a:xfrm>
                  <a:off x="4968966" y="797593"/>
                  <a:ext cx="0" cy="169817"/>
                </a:xfrm>
                <a:prstGeom prst="line">
                  <a:avLst/>
                </a:prstGeom>
                <a:ln w="38100"/>
              </p:spPr>
              <p:style>
                <a:lnRef idx="1">
                  <a:schemeClr val="accent1"/>
                </a:lnRef>
                <a:fillRef idx="0">
                  <a:schemeClr val="accent1"/>
                </a:fillRef>
                <a:effectRef idx="0">
                  <a:schemeClr val="accent1"/>
                </a:effectRef>
                <a:fontRef idx="minor">
                  <a:schemeClr val="tx1"/>
                </a:fontRef>
              </p:style>
            </p:cxnSp>
          </p:grpSp>
        </p:grpSp>
        <p:cxnSp>
          <p:nvCxnSpPr>
            <p:cNvPr id="120" name="Straight Connector 119">
              <a:extLst>
                <a:ext uri="{FF2B5EF4-FFF2-40B4-BE49-F238E27FC236}">
                  <a16:creationId xmlns:a16="http://schemas.microsoft.com/office/drawing/2014/main" id="{A923C852-B9D6-4155-B9A2-5BDCAAC74FF3}"/>
                </a:ext>
              </a:extLst>
            </p:cNvPr>
            <p:cNvCxnSpPr>
              <a:cxnSpLocks/>
            </p:cNvCxnSpPr>
            <p:nvPr/>
          </p:nvCxnSpPr>
          <p:spPr>
            <a:xfrm>
              <a:off x="4526487" y="4617139"/>
              <a:ext cx="0" cy="1698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6CD83BB-77A9-4049-8034-0A1C01A08A4A}"/>
                </a:ext>
              </a:extLst>
            </p:cNvPr>
            <p:cNvCxnSpPr>
              <a:cxnSpLocks/>
            </p:cNvCxnSpPr>
            <p:nvPr/>
          </p:nvCxnSpPr>
          <p:spPr>
            <a:xfrm>
              <a:off x="4528455" y="2906793"/>
              <a:ext cx="0" cy="169817"/>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5644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32</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grpSp>
        <p:nvGrpSpPr>
          <p:cNvPr id="42" name="Group 41">
            <a:extLst>
              <a:ext uri="{FF2B5EF4-FFF2-40B4-BE49-F238E27FC236}">
                <a16:creationId xmlns:a16="http://schemas.microsoft.com/office/drawing/2014/main" id="{60CBB698-0AD7-4C06-87A4-407CF9522A35}"/>
              </a:ext>
            </a:extLst>
          </p:cNvPr>
          <p:cNvGrpSpPr/>
          <p:nvPr/>
        </p:nvGrpSpPr>
        <p:grpSpPr>
          <a:xfrm>
            <a:off x="1219459" y="1373009"/>
            <a:ext cx="6513787" cy="4365605"/>
            <a:chOff x="1315106" y="1438295"/>
            <a:chExt cx="6513787" cy="4365605"/>
          </a:xfrm>
        </p:grpSpPr>
        <p:grpSp>
          <p:nvGrpSpPr>
            <p:cNvPr id="25" name="Group 24">
              <a:extLst>
                <a:ext uri="{FF2B5EF4-FFF2-40B4-BE49-F238E27FC236}">
                  <a16:creationId xmlns:a16="http://schemas.microsoft.com/office/drawing/2014/main" id="{60E71EDD-E8F0-4C19-8D89-C8628FCC1B74}"/>
                </a:ext>
              </a:extLst>
            </p:cNvPr>
            <p:cNvGrpSpPr/>
            <p:nvPr/>
          </p:nvGrpSpPr>
          <p:grpSpPr>
            <a:xfrm>
              <a:off x="1315106" y="1438295"/>
              <a:ext cx="6513787" cy="1938451"/>
              <a:chOff x="537926" y="1906019"/>
              <a:chExt cx="6513787" cy="1938451"/>
            </a:xfrm>
          </p:grpSpPr>
          <p:grpSp>
            <p:nvGrpSpPr>
              <p:cNvPr id="10" name="Group 9">
                <a:extLst>
                  <a:ext uri="{FF2B5EF4-FFF2-40B4-BE49-F238E27FC236}">
                    <a16:creationId xmlns:a16="http://schemas.microsoft.com/office/drawing/2014/main" id="{01D490B8-2024-465B-B2A6-051047BF22FF}"/>
                  </a:ext>
                </a:extLst>
              </p:cNvPr>
              <p:cNvGrpSpPr/>
              <p:nvPr/>
            </p:nvGrpSpPr>
            <p:grpSpPr>
              <a:xfrm>
                <a:off x="1680754" y="1912128"/>
                <a:ext cx="631925" cy="1932342"/>
                <a:chOff x="3368212" y="1918237"/>
                <a:chExt cx="631925" cy="1932342"/>
              </a:xfrm>
            </p:grpSpPr>
            <p:sp>
              <p:nvSpPr>
                <p:cNvPr id="15" name="TextBox 14">
                  <a:extLst>
                    <a:ext uri="{FF2B5EF4-FFF2-40B4-BE49-F238E27FC236}">
                      <a16:creationId xmlns:a16="http://schemas.microsoft.com/office/drawing/2014/main" id="{54C70F98-88B3-43F5-BD62-6CDE1C4835E7}"/>
                    </a:ext>
                  </a:extLst>
                </p:cNvPr>
                <p:cNvSpPr txBox="1"/>
                <p:nvPr/>
              </p:nvSpPr>
              <p:spPr>
                <a:xfrm>
                  <a:off x="3368212" y="1924346"/>
                  <a:ext cx="631925" cy="1926233"/>
                </a:xfrm>
                <a:prstGeom prst="rect">
                  <a:avLst/>
                </a:prstGeom>
                <a:noFill/>
              </p:spPr>
              <p:txBody>
                <a:bodyPr wrap="square" rtlCol="0">
                  <a:spAutoFit/>
                </a:bodyPr>
                <a:lstStyle/>
                <a:p>
                  <a:pPr algn="ctr">
                    <a:lnSpc>
                      <a:spcPct val="112000"/>
                    </a:lnSpc>
                  </a:pPr>
                  <a:r>
                    <a:rPr lang="en-NZ" dirty="0"/>
                    <a:t>0.03</a:t>
                  </a:r>
                </a:p>
                <a:p>
                  <a:pPr algn="ctr">
                    <a:lnSpc>
                      <a:spcPct val="112000"/>
                    </a:lnSpc>
                  </a:pPr>
                  <a:r>
                    <a:rPr lang="en-NZ" dirty="0"/>
                    <a:t>0.61</a:t>
                  </a:r>
                </a:p>
                <a:p>
                  <a:pPr algn="ctr">
                    <a:lnSpc>
                      <a:spcPct val="112000"/>
                    </a:lnSpc>
                  </a:pPr>
                  <a:r>
                    <a:rPr lang="en-NZ" dirty="0"/>
                    <a:t>0.01</a:t>
                  </a:r>
                </a:p>
                <a:p>
                  <a:pPr algn="ctr">
                    <a:lnSpc>
                      <a:spcPct val="112000"/>
                    </a:lnSpc>
                  </a:pPr>
                  <a:r>
                    <a:rPr lang="en-NZ" b="1" dirty="0"/>
                    <a:t>0.3</a:t>
                  </a:r>
                </a:p>
                <a:p>
                  <a:pPr algn="ctr">
                    <a:lnSpc>
                      <a:spcPct val="112000"/>
                    </a:lnSpc>
                  </a:pPr>
                  <a:r>
                    <a:rPr lang="en-NZ" dirty="0"/>
                    <a:t>0.05</a:t>
                  </a:r>
                </a:p>
              </p:txBody>
            </p:sp>
            <p:sp>
              <p:nvSpPr>
                <p:cNvPr id="7" name="Left Bracket 6">
                  <a:extLst>
                    <a:ext uri="{FF2B5EF4-FFF2-40B4-BE49-F238E27FC236}">
                      <a16:creationId xmlns:a16="http://schemas.microsoft.com/office/drawing/2014/main" id="{51EE9FC4-EEFF-4911-899A-8E8F3AB687B6}"/>
                    </a:ext>
                  </a:extLst>
                </p:cNvPr>
                <p:cNvSpPr/>
                <p:nvPr/>
              </p:nvSpPr>
              <p:spPr>
                <a:xfrm>
                  <a:off x="3368212" y="1918238"/>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Left Bracket 8">
                  <a:extLst>
                    <a:ext uri="{FF2B5EF4-FFF2-40B4-BE49-F238E27FC236}">
                      <a16:creationId xmlns:a16="http://schemas.microsoft.com/office/drawing/2014/main" id="{A3C9DD6F-3A97-4713-B86F-9D3D06F3DC83}"/>
                    </a:ext>
                  </a:extLst>
                </p:cNvPr>
                <p:cNvSpPr/>
                <p:nvPr/>
              </p:nvSpPr>
              <p:spPr>
                <a:xfrm rot="10800000">
                  <a:off x="3881120" y="1918237"/>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12" name="TextBox 11">
                <a:extLst>
                  <a:ext uri="{FF2B5EF4-FFF2-40B4-BE49-F238E27FC236}">
                    <a16:creationId xmlns:a16="http://schemas.microsoft.com/office/drawing/2014/main" id="{D0304905-0D85-4485-AC1D-A42CCF9A6883}"/>
                  </a:ext>
                </a:extLst>
              </p:cNvPr>
              <p:cNvSpPr txBox="1"/>
              <p:nvPr/>
            </p:nvSpPr>
            <p:spPr>
              <a:xfrm>
                <a:off x="537926" y="1918237"/>
                <a:ext cx="1142828" cy="1926233"/>
              </a:xfrm>
              <a:prstGeom prst="rect">
                <a:avLst/>
              </a:prstGeom>
              <a:noFill/>
            </p:spPr>
            <p:txBody>
              <a:bodyPr wrap="square" rtlCol="0">
                <a:spAutoFit/>
              </a:bodyPr>
              <a:lstStyle/>
              <a:p>
                <a:pPr algn="ctr">
                  <a:lnSpc>
                    <a:spcPct val="112000"/>
                  </a:lnSpc>
                </a:pPr>
                <a:r>
                  <a:rPr lang="en-NZ" dirty="0"/>
                  <a:t>Label 1</a:t>
                </a:r>
              </a:p>
              <a:p>
                <a:pPr algn="ctr">
                  <a:lnSpc>
                    <a:spcPct val="112000"/>
                  </a:lnSpc>
                </a:pPr>
                <a:r>
                  <a:rPr lang="en-NZ" dirty="0"/>
                  <a:t>Label 2</a:t>
                </a:r>
              </a:p>
              <a:p>
                <a:pPr algn="ctr">
                  <a:lnSpc>
                    <a:spcPct val="112000"/>
                  </a:lnSpc>
                </a:pPr>
                <a:r>
                  <a:rPr lang="en-NZ" dirty="0"/>
                  <a:t>Label 3</a:t>
                </a:r>
              </a:p>
              <a:p>
                <a:pPr algn="ctr">
                  <a:lnSpc>
                    <a:spcPct val="112000"/>
                  </a:lnSpc>
                </a:pPr>
                <a:r>
                  <a:rPr lang="en-NZ" dirty="0"/>
                  <a:t>Label 4</a:t>
                </a:r>
              </a:p>
              <a:p>
                <a:pPr algn="ctr">
                  <a:lnSpc>
                    <a:spcPct val="112000"/>
                  </a:lnSpc>
                </a:pPr>
                <a:r>
                  <a:rPr lang="en-NZ" dirty="0"/>
                  <a:t>Label 5</a:t>
                </a:r>
              </a:p>
            </p:txBody>
          </p:sp>
          <p:grpSp>
            <p:nvGrpSpPr>
              <p:cNvPr id="13" name="Group 12">
                <a:extLst>
                  <a:ext uri="{FF2B5EF4-FFF2-40B4-BE49-F238E27FC236}">
                    <a16:creationId xmlns:a16="http://schemas.microsoft.com/office/drawing/2014/main" id="{B18ABEC5-7701-4190-886A-F2846638B87D}"/>
                  </a:ext>
                </a:extLst>
              </p:cNvPr>
              <p:cNvGrpSpPr/>
              <p:nvPr/>
            </p:nvGrpSpPr>
            <p:grpSpPr>
              <a:xfrm>
                <a:off x="4078461" y="1912128"/>
                <a:ext cx="778349" cy="1932342"/>
                <a:chOff x="3940075" y="1912128"/>
                <a:chExt cx="778349" cy="1932342"/>
              </a:xfrm>
            </p:grpSpPr>
            <p:sp>
              <p:nvSpPr>
                <p:cNvPr id="16" name="TextBox 15">
                  <a:extLst>
                    <a:ext uri="{FF2B5EF4-FFF2-40B4-BE49-F238E27FC236}">
                      <a16:creationId xmlns:a16="http://schemas.microsoft.com/office/drawing/2014/main" id="{006B3EB9-9D57-4151-8AFF-8CD192FF2FE6}"/>
                    </a:ext>
                  </a:extLst>
                </p:cNvPr>
                <p:cNvSpPr txBox="1"/>
                <p:nvPr/>
              </p:nvSpPr>
              <p:spPr>
                <a:xfrm>
                  <a:off x="3940075" y="1918237"/>
                  <a:ext cx="771625" cy="1926233"/>
                </a:xfrm>
                <a:prstGeom prst="rect">
                  <a:avLst/>
                </a:prstGeom>
                <a:noFill/>
              </p:spPr>
              <p:txBody>
                <a:bodyPr wrap="square" rtlCol="0">
                  <a:spAutoFit/>
                </a:bodyPr>
                <a:lstStyle/>
                <a:p>
                  <a:pPr algn="ctr">
                    <a:lnSpc>
                      <a:spcPct val="112000"/>
                    </a:lnSpc>
                  </a:pPr>
                  <a:r>
                    <a:rPr lang="en-NZ" dirty="0"/>
                    <a:t>0.033</a:t>
                  </a:r>
                </a:p>
                <a:p>
                  <a:pPr algn="ctr">
                    <a:lnSpc>
                      <a:spcPct val="112000"/>
                    </a:lnSpc>
                  </a:pPr>
                  <a:r>
                    <a:rPr lang="en-NZ" dirty="0"/>
                    <a:t>1.00</a:t>
                  </a:r>
                </a:p>
                <a:p>
                  <a:pPr algn="ctr">
                    <a:lnSpc>
                      <a:spcPct val="112000"/>
                    </a:lnSpc>
                  </a:pPr>
                  <a:r>
                    <a:rPr lang="en-NZ" dirty="0"/>
                    <a:t>0.00</a:t>
                  </a:r>
                </a:p>
                <a:p>
                  <a:pPr algn="ctr">
                    <a:lnSpc>
                      <a:spcPct val="112000"/>
                    </a:lnSpc>
                  </a:pPr>
                  <a:r>
                    <a:rPr lang="en-NZ" b="1" dirty="0"/>
                    <a:t>0.483</a:t>
                  </a:r>
                </a:p>
                <a:p>
                  <a:pPr algn="ctr">
                    <a:lnSpc>
                      <a:spcPct val="112000"/>
                    </a:lnSpc>
                  </a:pPr>
                  <a:r>
                    <a:rPr lang="en-NZ" dirty="0"/>
                    <a:t>0.067</a:t>
                  </a:r>
                </a:p>
              </p:txBody>
            </p:sp>
            <p:sp>
              <p:nvSpPr>
                <p:cNvPr id="17" name="Left Bracket 16">
                  <a:extLst>
                    <a:ext uri="{FF2B5EF4-FFF2-40B4-BE49-F238E27FC236}">
                      <a16:creationId xmlns:a16="http://schemas.microsoft.com/office/drawing/2014/main" id="{0A7F505E-6503-4768-A1D2-1B349CE515A3}"/>
                    </a:ext>
                  </a:extLst>
                </p:cNvPr>
                <p:cNvSpPr/>
                <p:nvPr/>
              </p:nvSpPr>
              <p:spPr>
                <a:xfrm>
                  <a:off x="3940075" y="1912129"/>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 name="Left Bracket 17">
                  <a:extLst>
                    <a:ext uri="{FF2B5EF4-FFF2-40B4-BE49-F238E27FC236}">
                      <a16:creationId xmlns:a16="http://schemas.microsoft.com/office/drawing/2014/main" id="{5BC54B04-B749-4262-8AE0-71257304472F}"/>
                    </a:ext>
                  </a:extLst>
                </p:cNvPr>
                <p:cNvSpPr/>
                <p:nvPr/>
              </p:nvSpPr>
              <p:spPr>
                <a:xfrm rot="10800000">
                  <a:off x="4613921" y="1912128"/>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9" name="Group 18">
                <a:extLst>
                  <a:ext uri="{FF2B5EF4-FFF2-40B4-BE49-F238E27FC236}">
                    <a16:creationId xmlns:a16="http://schemas.microsoft.com/office/drawing/2014/main" id="{7C3BFB0D-80D1-4976-A80B-966EF020E563}"/>
                  </a:ext>
                </a:extLst>
              </p:cNvPr>
              <p:cNvGrpSpPr/>
              <p:nvPr/>
            </p:nvGrpSpPr>
            <p:grpSpPr>
              <a:xfrm>
                <a:off x="6639454" y="1906019"/>
                <a:ext cx="412259" cy="1932342"/>
                <a:chOff x="3368212" y="1918237"/>
                <a:chExt cx="631925" cy="1932342"/>
              </a:xfrm>
            </p:grpSpPr>
            <p:sp>
              <p:nvSpPr>
                <p:cNvPr id="20" name="TextBox 19">
                  <a:extLst>
                    <a:ext uri="{FF2B5EF4-FFF2-40B4-BE49-F238E27FC236}">
                      <a16:creationId xmlns:a16="http://schemas.microsoft.com/office/drawing/2014/main" id="{ACF87BC9-59C4-4023-9DA5-A2329D87621A}"/>
                    </a:ext>
                  </a:extLst>
                </p:cNvPr>
                <p:cNvSpPr txBox="1"/>
                <p:nvPr/>
              </p:nvSpPr>
              <p:spPr>
                <a:xfrm>
                  <a:off x="3368212" y="1924346"/>
                  <a:ext cx="631925" cy="1926233"/>
                </a:xfrm>
                <a:prstGeom prst="rect">
                  <a:avLst/>
                </a:prstGeom>
                <a:noFill/>
              </p:spPr>
              <p:txBody>
                <a:bodyPr wrap="square" rtlCol="0">
                  <a:spAutoFit/>
                </a:bodyPr>
                <a:lstStyle/>
                <a:p>
                  <a:pPr algn="ctr">
                    <a:lnSpc>
                      <a:spcPct val="112000"/>
                    </a:lnSpc>
                  </a:pPr>
                  <a:r>
                    <a:rPr lang="en-NZ" dirty="0"/>
                    <a:t>0</a:t>
                  </a:r>
                </a:p>
                <a:p>
                  <a:pPr algn="ctr">
                    <a:lnSpc>
                      <a:spcPct val="112000"/>
                    </a:lnSpc>
                  </a:pPr>
                  <a:r>
                    <a:rPr lang="en-NZ" dirty="0"/>
                    <a:t>1</a:t>
                  </a:r>
                </a:p>
                <a:p>
                  <a:pPr algn="ctr">
                    <a:lnSpc>
                      <a:spcPct val="112000"/>
                    </a:lnSpc>
                  </a:pPr>
                  <a:r>
                    <a:rPr lang="en-NZ" dirty="0"/>
                    <a:t>0</a:t>
                  </a:r>
                </a:p>
                <a:p>
                  <a:pPr algn="ctr">
                    <a:lnSpc>
                      <a:spcPct val="112000"/>
                    </a:lnSpc>
                  </a:pPr>
                  <a:r>
                    <a:rPr lang="en-NZ" b="1" dirty="0"/>
                    <a:t>0</a:t>
                  </a:r>
                </a:p>
                <a:p>
                  <a:pPr algn="ctr">
                    <a:lnSpc>
                      <a:spcPct val="112000"/>
                    </a:lnSpc>
                  </a:pPr>
                  <a:r>
                    <a:rPr lang="en-NZ" dirty="0"/>
                    <a:t>0</a:t>
                  </a:r>
                </a:p>
              </p:txBody>
            </p:sp>
            <p:sp>
              <p:nvSpPr>
                <p:cNvPr id="21" name="Left Bracket 20">
                  <a:extLst>
                    <a:ext uri="{FF2B5EF4-FFF2-40B4-BE49-F238E27FC236}">
                      <a16:creationId xmlns:a16="http://schemas.microsoft.com/office/drawing/2014/main" id="{74CF997B-6984-43BC-B926-761D957E3709}"/>
                    </a:ext>
                  </a:extLst>
                </p:cNvPr>
                <p:cNvSpPr/>
                <p:nvPr/>
              </p:nvSpPr>
              <p:spPr>
                <a:xfrm>
                  <a:off x="3368212" y="1918238"/>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2" name="Left Bracket 21">
                  <a:extLst>
                    <a:ext uri="{FF2B5EF4-FFF2-40B4-BE49-F238E27FC236}">
                      <a16:creationId xmlns:a16="http://schemas.microsoft.com/office/drawing/2014/main" id="{3963FD67-7C93-41D7-A28E-22C155595C22}"/>
                    </a:ext>
                  </a:extLst>
                </p:cNvPr>
                <p:cNvSpPr/>
                <p:nvPr/>
              </p:nvSpPr>
              <p:spPr>
                <a:xfrm rot="10800000">
                  <a:off x="3881120" y="1918237"/>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23" name="TextBox 22">
                <a:extLst>
                  <a:ext uri="{FF2B5EF4-FFF2-40B4-BE49-F238E27FC236}">
                    <a16:creationId xmlns:a16="http://schemas.microsoft.com/office/drawing/2014/main" id="{C7DE3A55-6022-4AE7-807A-727EC30DEFBC}"/>
                  </a:ext>
                </a:extLst>
              </p:cNvPr>
              <p:cNvSpPr txBox="1"/>
              <p:nvPr/>
            </p:nvSpPr>
            <p:spPr>
              <a:xfrm>
                <a:off x="2314106" y="2413453"/>
                <a:ext cx="1749841" cy="998030"/>
              </a:xfrm>
              <a:prstGeom prst="rect">
                <a:avLst/>
              </a:prstGeom>
              <a:noFill/>
              <a:ln>
                <a:noFill/>
              </a:ln>
            </p:spPr>
            <p:txBody>
              <a:bodyPr wrap="square" rtlCol="0">
                <a:spAutoFit/>
              </a:bodyPr>
              <a:lstStyle/>
              <a:p>
                <a:pPr algn="ctr">
                  <a:lnSpc>
                    <a:spcPct val="112000"/>
                  </a:lnSpc>
                </a:pPr>
                <a:r>
                  <a:rPr lang="en-NZ" i="1" dirty="0"/>
                  <a:t>scaled between          0 and 1</a:t>
                </a:r>
                <a:endParaRPr lang="en-AU" i="1" dirty="0"/>
              </a:p>
            </p:txBody>
          </p:sp>
          <p:sp>
            <p:nvSpPr>
              <p:cNvPr id="24" name="TextBox 23">
                <a:extLst>
                  <a:ext uri="{FF2B5EF4-FFF2-40B4-BE49-F238E27FC236}">
                    <a16:creationId xmlns:a16="http://schemas.microsoft.com/office/drawing/2014/main" id="{3FC3DF30-EF5A-4D62-921E-982036F3D6D7}"/>
                  </a:ext>
                </a:extLst>
              </p:cNvPr>
              <p:cNvSpPr txBox="1"/>
              <p:nvPr/>
            </p:nvSpPr>
            <p:spPr>
              <a:xfrm>
                <a:off x="4868277" y="2511824"/>
                <a:ext cx="1749841" cy="687817"/>
              </a:xfrm>
              <a:prstGeom prst="rect">
                <a:avLst/>
              </a:prstGeom>
              <a:noFill/>
              <a:ln>
                <a:noFill/>
              </a:ln>
            </p:spPr>
            <p:txBody>
              <a:bodyPr wrap="square" rtlCol="0">
                <a:spAutoFit/>
              </a:bodyPr>
              <a:lstStyle/>
              <a:p>
                <a:pPr algn="ctr">
                  <a:lnSpc>
                    <a:spcPct val="112000"/>
                  </a:lnSpc>
                </a:pPr>
                <a:r>
                  <a:rPr lang="en-NZ" i="1" dirty="0"/>
                  <a:t>rounded to the nearest integer</a:t>
                </a:r>
                <a:endParaRPr lang="en-AU" i="1" dirty="0"/>
              </a:p>
            </p:txBody>
          </p:sp>
        </p:grpSp>
        <p:grpSp>
          <p:nvGrpSpPr>
            <p:cNvPr id="26" name="Group 25">
              <a:extLst>
                <a:ext uri="{FF2B5EF4-FFF2-40B4-BE49-F238E27FC236}">
                  <a16:creationId xmlns:a16="http://schemas.microsoft.com/office/drawing/2014/main" id="{56B3A14A-6A12-44B1-8F13-BC5B8DCF1413}"/>
                </a:ext>
              </a:extLst>
            </p:cNvPr>
            <p:cNvGrpSpPr/>
            <p:nvPr/>
          </p:nvGrpSpPr>
          <p:grpSpPr>
            <a:xfrm>
              <a:off x="1315106" y="3865449"/>
              <a:ext cx="6513787" cy="1938451"/>
              <a:chOff x="537926" y="1906019"/>
              <a:chExt cx="6513787" cy="1938451"/>
            </a:xfrm>
          </p:grpSpPr>
          <p:grpSp>
            <p:nvGrpSpPr>
              <p:cNvPr id="27" name="Group 26">
                <a:extLst>
                  <a:ext uri="{FF2B5EF4-FFF2-40B4-BE49-F238E27FC236}">
                    <a16:creationId xmlns:a16="http://schemas.microsoft.com/office/drawing/2014/main" id="{920BDBA6-ACA9-42EE-B709-F0987D206209}"/>
                  </a:ext>
                </a:extLst>
              </p:cNvPr>
              <p:cNvGrpSpPr/>
              <p:nvPr/>
            </p:nvGrpSpPr>
            <p:grpSpPr>
              <a:xfrm>
                <a:off x="1680754" y="1912128"/>
                <a:ext cx="631925" cy="1932342"/>
                <a:chOff x="3368212" y="1918237"/>
                <a:chExt cx="631925" cy="1932342"/>
              </a:xfrm>
            </p:grpSpPr>
            <p:sp>
              <p:nvSpPr>
                <p:cNvPr id="39" name="TextBox 38">
                  <a:extLst>
                    <a:ext uri="{FF2B5EF4-FFF2-40B4-BE49-F238E27FC236}">
                      <a16:creationId xmlns:a16="http://schemas.microsoft.com/office/drawing/2014/main" id="{752A501B-1A45-4E7C-85DC-0DA18D57D12F}"/>
                    </a:ext>
                  </a:extLst>
                </p:cNvPr>
                <p:cNvSpPr txBox="1"/>
                <p:nvPr/>
              </p:nvSpPr>
              <p:spPr>
                <a:xfrm>
                  <a:off x="3368212" y="1924346"/>
                  <a:ext cx="631925" cy="1926233"/>
                </a:xfrm>
                <a:prstGeom prst="rect">
                  <a:avLst/>
                </a:prstGeom>
                <a:noFill/>
              </p:spPr>
              <p:txBody>
                <a:bodyPr wrap="square" rtlCol="0">
                  <a:spAutoFit/>
                </a:bodyPr>
                <a:lstStyle/>
                <a:p>
                  <a:pPr algn="ctr">
                    <a:lnSpc>
                      <a:spcPct val="112000"/>
                    </a:lnSpc>
                  </a:pPr>
                  <a:r>
                    <a:rPr lang="en-NZ" dirty="0"/>
                    <a:t>0.07</a:t>
                  </a:r>
                </a:p>
                <a:p>
                  <a:pPr algn="ctr">
                    <a:lnSpc>
                      <a:spcPct val="112000"/>
                    </a:lnSpc>
                  </a:pPr>
                  <a:r>
                    <a:rPr lang="en-NZ" dirty="0"/>
                    <a:t>0.13</a:t>
                  </a:r>
                </a:p>
                <a:p>
                  <a:pPr algn="ctr">
                    <a:lnSpc>
                      <a:spcPct val="112000"/>
                    </a:lnSpc>
                  </a:pPr>
                  <a:r>
                    <a:rPr lang="en-NZ" b="1" dirty="0"/>
                    <a:t>0.3</a:t>
                  </a:r>
                </a:p>
                <a:p>
                  <a:pPr algn="ctr">
                    <a:lnSpc>
                      <a:spcPct val="112000"/>
                    </a:lnSpc>
                  </a:pPr>
                  <a:r>
                    <a:rPr lang="en-NZ" dirty="0"/>
                    <a:t>0.1</a:t>
                  </a:r>
                </a:p>
                <a:p>
                  <a:pPr algn="ctr">
                    <a:lnSpc>
                      <a:spcPct val="112000"/>
                    </a:lnSpc>
                  </a:pPr>
                  <a:r>
                    <a:rPr lang="en-NZ" dirty="0"/>
                    <a:t>0.4</a:t>
                  </a:r>
                </a:p>
              </p:txBody>
            </p:sp>
            <p:sp>
              <p:nvSpPr>
                <p:cNvPr id="40" name="Left Bracket 39">
                  <a:extLst>
                    <a:ext uri="{FF2B5EF4-FFF2-40B4-BE49-F238E27FC236}">
                      <a16:creationId xmlns:a16="http://schemas.microsoft.com/office/drawing/2014/main" id="{EBA3B4FC-7EC6-4436-B794-30F0F68763C7}"/>
                    </a:ext>
                  </a:extLst>
                </p:cNvPr>
                <p:cNvSpPr/>
                <p:nvPr/>
              </p:nvSpPr>
              <p:spPr>
                <a:xfrm>
                  <a:off x="3368212" y="1918238"/>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1" name="Left Bracket 40">
                  <a:extLst>
                    <a:ext uri="{FF2B5EF4-FFF2-40B4-BE49-F238E27FC236}">
                      <a16:creationId xmlns:a16="http://schemas.microsoft.com/office/drawing/2014/main" id="{C23D6C6F-2323-4DF6-B298-70681BEC2FC9}"/>
                    </a:ext>
                  </a:extLst>
                </p:cNvPr>
                <p:cNvSpPr/>
                <p:nvPr/>
              </p:nvSpPr>
              <p:spPr>
                <a:xfrm rot="10800000">
                  <a:off x="3881120" y="1918237"/>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28" name="TextBox 27">
                <a:extLst>
                  <a:ext uri="{FF2B5EF4-FFF2-40B4-BE49-F238E27FC236}">
                    <a16:creationId xmlns:a16="http://schemas.microsoft.com/office/drawing/2014/main" id="{458BF039-B06F-495F-84E5-8F46A340575B}"/>
                  </a:ext>
                </a:extLst>
              </p:cNvPr>
              <p:cNvSpPr txBox="1"/>
              <p:nvPr/>
            </p:nvSpPr>
            <p:spPr>
              <a:xfrm>
                <a:off x="537926" y="1918237"/>
                <a:ext cx="1142828" cy="1926233"/>
              </a:xfrm>
              <a:prstGeom prst="rect">
                <a:avLst/>
              </a:prstGeom>
              <a:noFill/>
            </p:spPr>
            <p:txBody>
              <a:bodyPr wrap="square" rtlCol="0">
                <a:spAutoFit/>
              </a:bodyPr>
              <a:lstStyle/>
              <a:p>
                <a:pPr algn="ctr">
                  <a:lnSpc>
                    <a:spcPct val="112000"/>
                  </a:lnSpc>
                </a:pPr>
                <a:r>
                  <a:rPr lang="en-NZ" dirty="0"/>
                  <a:t>Label 1</a:t>
                </a:r>
              </a:p>
              <a:p>
                <a:pPr algn="ctr">
                  <a:lnSpc>
                    <a:spcPct val="112000"/>
                  </a:lnSpc>
                </a:pPr>
                <a:r>
                  <a:rPr lang="en-NZ" dirty="0"/>
                  <a:t>Label 2</a:t>
                </a:r>
              </a:p>
              <a:p>
                <a:pPr algn="ctr">
                  <a:lnSpc>
                    <a:spcPct val="112000"/>
                  </a:lnSpc>
                </a:pPr>
                <a:r>
                  <a:rPr lang="en-NZ" dirty="0"/>
                  <a:t>Label 3</a:t>
                </a:r>
              </a:p>
              <a:p>
                <a:pPr algn="ctr">
                  <a:lnSpc>
                    <a:spcPct val="112000"/>
                  </a:lnSpc>
                </a:pPr>
                <a:r>
                  <a:rPr lang="en-NZ" dirty="0"/>
                  <a:t>Label 4</a:t>
                </a:r>
              </a:p>
              <a:p>
                <a:pPr algn="ctr">
                  <a:lnSpc>
                    <a:spcPct val="112000"/>
                  </a:lnSpc>
                </a:pPr>
                <a:r>
                  <a:rPr lang="en-NZ" dirty="0"/>
                  <a:t>Label 5</a:t>
                </a:r>
              </a:p>
            </p:txBody>
          </p:sp>
          <p:grpSp>
            <p:nvGrpSpPr>
              <p:cNvPr id="29" name="Group 28">
                <a:extLst>
                  <a:ext uri="{FF2B5EF4-FFF2-40B4-BE49-F238E27FC236}">
                    <a16:creationId xmlns:a16="http://schemas.microsoft.com/office/drawing/2014/main" id="{269770A9-2DB7-48AE-B857-0BDE8D9D33E9}"/>
                  </a:ext>
                </a:extLst>
              </p:cNvPr>
              <p:cNvGrpSpPr/>
              <p:nvPr/>
            </p:nvGrpSpPr>
            <p:grpSpPr>
              <a:xfrm>
                <a:off x="4078461" y="1912128"/>
                <a:ext cx="778349" cy="1932342"/>
                <a:chOff x="3940075" y="1912128"/>
                <a:chExt cx="778349" cy="1932342"/>
              </a:xfrm>
            </p:grpSpPr>
            <p:sp>
              <p:nvSpPr>
                <p:cNvPr id="36" name="TextBox 35">
                  <a:extLst>
                    <a:ext uri="{FF2B5EF4-FFF2-40B4-BE49-F238E27FC236}">
                      <a16:creationId xmlns:a16="http://schemas.microsoft.com/office/drawing/2014/main" id="{E5FF058D-80C8-47E0-B505-200EADFC78C3}"/>
                    </a:ext>
                  </a:extLst>
                </p:cNvPr>
                <p:cNvSpPr txBox="1"/>
                <p:nvPr/>
              </p:nvSpPr>
              <p:spPr>
                <a:xfrm>
                  <a:off x="3940075" y="1918237"/>
                  <a:ext cx="771625" cy="1926233"/>
                </a:xfrm>
                <a:prstGeom prst="rect">
                  <a:avLst/>
                </a:prstGeom>
                <a:noFill/>
              </p:spPr>
              <p:txBody>
                <a:bodyPr wrap="square" rtlCol="0">
                  <a:spAutoFit/>
                </a:bodyPr>
                <a:lstStyle/>
                <a:p>
                  <a:pPr algn="ctr">
                    <a:lnSpc>
                      <a:spcPct val="112000"/>
                    </a:lnSpc>
                  </a:pPr>
                  <a:r>
                    <a:rPr lang="en-NZ" dirty="0"/>
                    <a:t>0.00</a:t>
                  </a:r>
                </a:p>
                <a:p>
                  <a:pPr algn="ctr">
                    <a:lnSpc>
                      <a:spcPct val="112000"/>
                    </a:lnSpc>
                  </a:pPr>
                  <a:r>
                    <a:rPr lang="en-NZ" dirty="0"/>
                    <a:t>0.182</a:t>
                  </a:r>
                </a:p>
                <a:p>
                  <a:pPr algn="ctr">
                    <a:lnSpc>
                      <a:spcPct val="112000"/>
                    </a:lnSpc>
                  </a:pPr>
                  <a:r>
                    <a:rPr lang="en-NZ" b="1" dirty="0"/>
                    <a:t>0.697</a:t>
                  </a:r>
                </a:p>
                <a:p>
                  <a:pPr algn="ctr">
                    <a:lnSpc>
                      <a:spcPct val="112000"/>
                    </a:lnSpc>
                  </a:pPr>
                  <a:r>
                    <a:rPr lang="en-NZ" dirty="0"/>
                    <a:t>0.091</a:t>
                  </a:r>
                </a:p>
                <a:p>
                  <a:pPr algn="ctr">
                    <a:lnSpc>
                      <a:spcPct val="112000"/>
                    </a:lnSpc>
                  </a:pPr>
                  <a:r>
                    <a:rPr lang="en-NZ" dirty="0"/>
                    <a:t>1.00</a:t>
                  </a:r>
                </a:p>
              </p:txBody>
            </p:sp>
            <p:sp>
              <p:nvSpPr>
                <p:cNvPr id="37" name="Left Bracket 36">
                  <a:extLst>
                    <a:ext uri="{FF2B5EF4-FFF2-40B4-BE49-F238E27FC236}">
                      <a16:creationId xmlns:a16="http://schemas.microsoft.com/office/drawing/2014/main" id="{1F42B538-D99B-4466-B19D-798A07700BD8}"/>
                    </a:ext>
                  </a:extLst>
                </p:cNvPr>
                <p:cNvSpPr/>
                <p:nvPr/>
              </p:nvSpPr>
              <p:spPr>
                <a:xfrm>
                  <a:off x="3940075" y="1912129"/>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8" name="Left Bracket 37">
                  <a:extLst>
                    <a:ext uri="{FF2B5EF4-FFF2-40B4-BE49-F238E27FC236}">
                      <a16:creationId xmlns:a16="http://schemas.microsoft.com/office/drawing/2014/main" id="{FDB6DB7D-255E-4A1E-9022-3EEF910FC9E7}"/>
                    </a:ext>
                  </a:extLst>
                </p:cNvPr>
                <p:cNvSpPr/>
                <p:nvPr/>
              </p:nvSpPr>
              <p:spPr>
                <a:xfrm rot="10800000">
                  <a:off x="4613921" y="1912128"/>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30" name="Group 29">
                <a:extLst>
                  <a:ext uri="{FF2B5EF4-FFF2-40B4-BE49-F238E27FC236}">
                    <a16:creationId xmlns:a16="http://schemas.microsoft.com/office/drawing/2014/main" id="{58D6ED8A-BEC9-4ABC-B254-2690D73E083D}"/>
                  </a:ext>
                </a:extLst>
              </p:cNvPr>
              <p:cNvGrpSpPr/>
              <p:nvPr/>
            </p:nvGrpSpPr>
            <p:grpSpPr>
              <a:xfrm>
                <a:off x="6639454" y="1906019"/>
                <a:ext cx="412259" cy="1932342"/>
                <a:chOff x="3368212" y="1918237"/>
                <a:chExt cx="631925" cy="1932342"/>
              </a:xfrm>
            </p:grpSpPr>
            <p:sp>
              <p:nvSpPr>
                <p:cNvPr id="33" name="TextBox 32">
                  <a:extLst>
                    <a:ext uri="{FF2B5EF4-FFF2-40B4-BE49-F238E27FC236}">
                      <a16:creationId xmlns:a16="http://schemas.microsoft.com/office/drawing/2014/main" id="{1649DC45-DFAB-4D99-91BA-D4FF689A3D44}"/>
                    </a:ext>
                  </a:extLst>
                </p:cNvPr>
                <p:cNvSpPr txBox="1"/>
                <p:nvPr/>
              </p:nvSpPr>
              <p:spPr>
                <a:xfrm>
                  <a:off x="3368212" y="1924346"/>
                  <a:ext cx="631925" cy="1926233"/>
                </a:xfrm>
                <a:prstGeom prst="rect">
                  <a:avLst/>
                </a:prstGeom>
                <a:noFill/>
              </p:spPr>
              <p:txBody>
                <a:bodyPr wrap="square" rtlCol="0">
                  <a:spAutoFit/>
                </a:bodyPr>
                <a:lstStyle/>
                <a:p>
                  <a:pPr algn="ctr">
                    <a:lnSpc>
                      <a:spcPct val="112000"/>
                    </a:lnSpc>
                  </a:pPr>
                  <a:r>
                    <a:rPr lang="en-NZ" dirty="0"/>
                    <a:t>0</a:t>
                  </a:r>
                </a:p>
                <a:p>
                  <a:pPr algn="ctr">
                    <a:lnSpc>
                      <a:spcPct val="112000"/>
                    </a:lnSpc>
                  </a:pPr>
                  <a:r>
                    <a:rPr lang="en-NZ" dirty="0"/>
                    <a:t>0</a:t>
                  </a:r>
                </a:p>
                <a:p>
                  <a:pPr algn="ctr">
                    <a:lnSpc>
                      <a:spcPct val="112000"/>
                    </a:lnSpc>
                  </a:pPr>
                  <a:r>
                    <a:rPr lang="en-NZ" b="1" dirty="0"/>
                    <a:t>1</a:t>
                  </a:r>
                </a:p>
                <a:p>
                  <a:pPr algn="ctr">
                    <a:lnSpc>
                      <a:spcPct val="112000"/>
                    </a:lnSpc>
                  </a:pPr>
                  <a:r>
                    <a:rPr lang="en-NZ" dirty="0"/>
                    <a:t>0</a:t>
                  </a:r>
                </a:p>
                <a:p>
                  <a:pPr algn="ctr">
                    <a:lnSpc>
                      <a:spcPct val="112000"/>
                    </a:lnSpc>
                  </a:pPr>
                  <a:r>
                    <a:rPr lang="en-NZ" dirty="0"/>
                    <a:t>1</a:t>
                  </a:r>
                </a:p>
              </p:txBody>
            </p:sp>
            <p:sp>
              <p:nvSpPr>
                <p:cNvPr id="34" name="Left Bracket 33">
                  <a:extLst>
                    <a:ext uri="{FF2B5EF4-FFF2-40B4-BE49-F238E27FC236}">
                      <a16:creationId xmlns:a16="http://schemas.microsoft.com/office/drawing/2014/main" id="{41F93744-03EE-45CB-AD58-461BEE9DAE56}"/>
                    </a:ext>
                  </a:extLst>
                </p:cNvPr>
                <p:cNvSpPr/>
                <p:nvPr/>
              </p:nvSpPr>
              <p:spPr>
                <a:xfrm>
                  <a:off x="3368212" y="1918238"/>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5" name="Left Bracket 34">
                  <a:extLst>
                    <a:ext uri="{FF2B5EF4-FFF2-40B4-BE49-F238E27FC236}">
                      <a16:creationId xmlns:a16="http://schemas.microsoft.com/office/drawing/2014/main" id="{F3AA3AAA-B3E2-4109-8AC6-DD173F424374}"/>
                    </a:ext>
                  </a:extLst>
                </p:cNvPr>
                <p:cNvSpPr/>
                <p:nvPr/>
              </p:nvSpPr>
              <p:spPr>
                <a:xfrm rot="10800000">
                  <a:off x="3881120" y="1918237"/>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31" name="TextBox 30">
                <a:extLst>
                  <a:ext uri="{FF2B5EF4-FFF2-40B4-BE49-F238E27FC236}">
                    <a16:creationId xmlns:a16="http://schemas.microsoft.com/office/drawing/2014/main" id="{AB6E420B-ADC5-48D9-9FAF-B59CE9BF9FFA}"/>
                  </a:ext>
                </a:extLst>
              </p:cNvPr>
              <p:cNvSpPr txBox="1"/>
              <p:nvPr/>
            </p:nvSpPr>
            <p:spPr>
              <a:xfrm>
                <a:off x="2310414" y="2415584"/>
                <a:ext cx="1749841" cy="998030"/>
              </a:xfrm>
              <a:prstGeom prst="rect">
                <a:avLst/>
              </a:prstGeom>
              <a:noFill/>
              <a:ln>
                <a:noFill/>
              </a:ln>
            </p:spPr>
            <p:txBody>
              <a:bodyPr wrap="square" rtlCol="0">
                <a:spAutoFit/>
              </a:bodyPr>
              <a:lstStyle/>
              <a:p>
                <a:pPr algn="ctr">
                  <a:lnSpc>
                    <a:spcPct val="112000"/>
                  </a:lnSpc>
                </a:pPr>
                <a:r>
                  <a:rPr lang="en-NZ" i="1" dirty="0"/>
                  <a:t>scaled between          0 and 1</a:t>
                </a:r>
                <a:endParaRPr lang="en-AU" i="1" dirty="0"/>
              </a:p>
            </p:txBody>
          </p:sp>
          <p:sp>
            <p:nvSpPr>
              <p:cNvPr id="32" name="TextBox 31">
                <a:extLst>
                  <a:ext uri="{FF2B5EF4-FFF2-40B4-BE49-F238E27FC236}">
                    <a16:creationId xmlns:a16="http://schemas.microsoft.com/office/drawing/2014/main" id="{E7839F2B-D930-448B-A6B2-527AD2A3B5CE}"/>
                  </a:ext>
                </a:extLst>
              </p:cNvPr>
              <p:cNvSpPr txBox="1"/>
              <p:nvPr/>
            </p:nvSpPr>
            <p:spPr>
              <a:xfrm>
                <a:off x="4856809" y="2525227"/>
                <a:ext cx="1749841" cy="687817"/>
              </a:xfrm>
              <a:prstGeom prst="rect">
                <a:avLst/>
              </a:prstGeom>
              <a:noFill/>
              <a:ln>
                <a:noFill/>
              </a:ln>
            </p:spPr>
            <p:txBody>
              <a:bodyPr wrap="square" rtlCol="0">
                <a:spAutoFit/>
              </a:bodyPr>
              <a:lstStyle/>
              <a:p>
                <a:pPr algn="ctr">
                  <a:lnSpc>
                    <a:spcPct val="112000"/>
                  </a:lnSpc>
                </a:pPr>
                <a:r>
                  <a:rPr lang="en-NZ" i="1" dirty="0"/>
                  <a:t>rounded to the nearest integer</a:t>
                </a:r>
                <a:endParaRPr lang="en-AU" i="1" dirty="0"/>
              </a:p>
            </p:txBody>
          </p:sp>
        </p:grpSp>
      </p:grpSp>
      <p:sp>
        <p:nvSpPr>
          <p:cNvPr id="43" name="Footer Placeholder 2">
            <a:extLst>
              <a:ext uri="{FF2B5EF4-FFF2-40B4-BE49-F238E27FC236}">
                <a16:creationId xmlns:a16="http://schemas.microsoft.com/office/drawing/2014/main" id="{1AB9A627-360D-42B9-BD1D-F79147F2D173}"/>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12448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33</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sp>
        <p:nvSpPr>
          <p:cNvPr id="15" name="TextBox 14">
            <a:extLst>
              <a:ext uri="{FF2B5EF4-FFF2-40B4-BE49-F238E27FC236}">
                <a16:creationId xmlns:a16="http://schemas.microsoft.com/office/drawing/2014/main" id="{54C70F98-88B3-43F5-BD62-6CDE1C4835E7}"/>
              </a:ext>
            </a:extLst>
          </p:cNvPr>
          <p:cNvSpPr txBox="1"/>
          <p:nvPr/>
        </p:nvSpPr>
        <p:spPr>
          <a:xfrm>
            <a:off x="215125" y="880455"/>
            <a:ext cx="8710945" cy="5413085"/>
          </a:xfrm>
          <a:prstGeom prst="rect">
            <a:avLst/>
          </a:prstGeom>
          <a:noFill/>
        </p:spPr>
        <p:txBody>
          <a:bodyPr wrap="square" rtlCol="0">
            <a:spAutoFit/>
          </a:bodyPr>
          <a:lstStyle/>
          <a:p>
            <a:pPr>
              <a:lnSpc>
                <a:spcPct val="112000"/>
              </a:lnSpc>
            </a:pPr>
            <a:r>
              <a:rPr lang="en-NZ" dirty="0"/>
              <a:t>Types of prediction outcomes:</a:t>
            </a:r>
          </a:p>
          <a:p>
            <a:pPr>
              <a:lnSpc>
                <a:spcPct val="112000"/>
              </a:lnSpc>
            </a:pPr>
            <a:endParaRPr lang="en-NZ" dirty="0"/>
          </a:p>
          <a:p>
            <a:pPr>
              <a:lnSpc>
                <a:spcPct val="112000"/>
              </a:lnSpc>
            </a:pPr>
            <a:r>
              <a:rPr lang="en-NZ" b="1" dirty="0">
                <a:solidFill>
                  <a:schemeClr val="accent5"/>
                </a:solidFill>
              </a:rPr>
              <a:t>True Positive </a:t>
            </a:r>
            <a:r>
              <a:rPr lang="en-NZ" dirty="0"/>
              <a:t>	When the model </a:t>
            </a:r>
            <a:r>
              <a:rPr lang="en-NZ" b="1" dirty="0"/>
              <a:t>does</a:t>
            </a:r>
            <a:r>
              <a:rPr lang="en-NZ" dirty="0"/>
              <a:t> predicts a label that the test email </a:t>
            </a:r>
            <a:r>
              <a:rPr lang="en-NZ" b="1" dirty="0"/>
              <a:t>does</a:t>
            </a:r>
            <a:r>
              <a:rPr lang="en-NZ" dirty="0"/>
              <a:t> 			have</a:t>
            </a:r>
          </a:p>
          <a:p>
            <a:pPr>
              <a:lnSpc>
                <a:spcPct val="112000"/>
              </a:lnSpc>
            </a:pPr>
            <a:r>
              <a:rPr lang="en-NZ" b="1" dirty="0">
                <a:solidFill>
                  <a:schemeClr val="accent5"/>
                </a:solidFill>
              </a:rPr>
              <a:t>True Negative </a:t>
            </a:r>
            <a:r>
              <a:rPr lang="en-NZ" dirty="0"/>
              <a:t>	When the model </a:t>
            </a:r>
            <a:r>
              <a:rPr lang="en-NZ" b="1" dirty="0"/>
              <a:t>doesn’t</a:t>
            </a:r>
            <a:r>
              <a:rPr lang="en-NZ" dirty="0"/>
              <a:t> predict a label that the test email 				</a:t>
            </a:r>
            <a:r>
              <a:rPr lang="en-NZ" b="1" dirty="0"/>
              <a:t>doesn’t </a:t>
            </a:r>
            <a:r>
              <a:rPr lang="en-NZ" dirty="0"/>
              <a:t>have</a:t>
            </a:r>
          </a:p>
          <a:p>
            <a:pPr>
              <a:lnSpc>
                <a:spcPct val="112000"/>
              </a:lnSpc>
            </a:pPr>
            <a:r>
              <a:rPr lang="en-NZ" b="1" dirty="0">
                <a:solidFill>
                  <a:schemeClr val="accent3"/>
                </a:solidFill>
              </a:rPr>
              <a:t>False Positive </a:t>
            </a:r>
            <a:r>
              <a:rPr lang="en-NZ" dirty="0"/>
              <a:t>	When the model </a:t>
            </a:r>
            <a:r>
              <a:rPr lang="en-NZ" b="1" dirty="0"/>
              <a:t>does</a:t>
            </a:r>
            <a:r>
              <a:rPr lang="en-NZ" dirty="0"/>
              <a:t> predict a label that the test email 				</a:t>
            </a:r>
            <a:r>
              <a:rPr lang="en-NZ" b="1" dirty="0"/>
              <a:t>doesn’t</a:t>
            </a:r>
            <a:r>
              <a:rPr lang="en-NZ" dirty="0"/>
              <a:t> have</a:t>
            </a:r>
          </a:p>
          <a:p>
            <a:pPr>
              <a:lnSpc>
                <a:spcPct val="112000"/>
              </a:lnSpc>
            </a:pPr>
            <a:r>
              <a:rPr lang="en-NZ" b="1" dirty="0">
                <a:solidFill>
                  <a:schemeClr val="accent3"/>
                </a:solidFill>
              </a:rPr>
              <a:t>False Negative </a:t>
            </a:r>
            <a:r>
              <a:rPr lang="en-NZ" dirty="0"/>
              <a:t>	When the model </a:t>
            </a:r>
            <a:r>
              <a:rPr lang="en-NZ" b="1" dirty="0"/>
              <a:t>doesn’t</a:t>
            </a:r>
            <a:r>
              <a:rPr lang="en-NZ" dirty="0"/>
              <a:t> predict a label that the test email 				</a:t>
            </a:r>
            <a:r>
              <a:rPr lang="en-NZ" b="1" dirty="0"/>
              <a:t>does </a:t>
            </a:r>
            <a:r>
              <a:rPr lang="en-NZ" dirty="0"/>
              <a:t>have</a:t>
            </a:r>
          </a:p>
          <a:p>
            <a:pPr>
              <a:lnSpc>
                <a:spcPct val="112000"/>
              </a:lnSpc>
            </a:pPr>
            <a:endParaRPr lang="en-NZ" dirty="0"/>
          </a:p>
          <a:p>
            <a:pPr>
              <a:lnSpc>
                <a:spcPct val="112000"/>
              </a:lnSpc>
            </a:pPr>
            <a:r>
              <a:rPr lang="en-NZ" dirty="0"/>
              <a:t>E.g.: if an email in the test set has the labels [“Label 2”, “Label 4”, and “Label 5”] and the model predicts [“Label 1”, and “Label 2”] there are:</a:t>
            </a:r>
          </a:p>
          <a:p>
            <a:pPr>
              <a:lnSpc>
                <a:spcPct val="112000"/>
              </a:lnSpc>
            </a:pPr>
            <a:r>
              <a:rPr lang="en-NZ" dirty="0"/>
              <a:t>one </a:t>
            </a:r>
            <a:r>
              <a:rPr lang="en-NZ" b="1" dirty="0">
                <a:solidFill>
                  <a:schemeClr val="accent5"/>
                </a:solidFill>
              </a:rPr>
              <a:t>True Positive </a:t>
            </a:r>
            <a:r>
              <a:rPr lang="en-NZ" dirty="0"/>
              <a:t>(“Label 2), one </a:t>
            </a:r>
            <a:r>
              <a:rPr lang="en-NZ" b="1" dirty="0">
                <a:solidFill>
                  <a:schemeClr val="accent5"/>
                </a:solidFill>
              </a:rPr>
              <a:t>True Negative </a:t>
            </a:r>
            <a:r>
              <a:rPr lang="en-NZ" dirty="0"/>
              <a:t>(“Label 3”),</a:t>
            </a:r>
          </a:p>
          <a:p>
            <a:pPr>
              <a:lnSpc>
                <a:spcPct val="112000"/>
              </a:lnSpc>
            </a:pPr>
            <a:r>
              <a:rPr lang="en-NZ" dirty="0"/>
              <a:t>one </a:t>
            </a:r>
            <a:r>
              <a:rPr lang="en-NZ" b="1" dirty="0">
                <a:solidFill>
                  <a:schemeClr val="accent3"/>
                </a:solidFill>
              </a:rPr>
              <a:t>False Positive </a:t>
            </a:r>
            <a:r>
              <a:rPr lang="en-NZ" dirty="0"/>
              <a:t>(“</a:t>
            </a:r>
            <a:r>
              <a:rPr lang="en-NZ"/>
              <a:t>Label 1”), </a:t>
            </a:r>
            <a:r>
              <a:rPr lang="en-NZ" dirty="0"/>
              <a:t>and two </a:t>
            </a:r>
            <a:r>
              <a:rPr lang="en-NZ" b="1" dirty="0">
                <a:solidFill>
                  <a:schemeClr val="accent3"/>
                </a:solidFill>
              </a:rPr>
              <a:t>False Negatives </a:t>
            </a:r>
            <a:r>
              <a:rPr lang="en-NZ" dirty="0"/>
              <a:t>(“Label 4”, and “Label 5”)</a:t>
            </a:r>
          </a:p>
        </p:txBody>
      </p:sp>
      <p:sp>
        <p:nvSpPr>
          <p:cNvPr id="8" name="Footer Placeholder 2">
            <a:extLst>
              <a:ext uri="{FF2B5EF4-FFF2-40B4-BE49-F238E27FC236}">
                <a16:creationId xmlns:a16="http://schemas.microsoft.com/office/drawing/2014/main" id="{297CE294-1BDD-4700-8F24-78E207CFCA5D}"/>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91565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34</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sp>
        <p:nvSpPr>
          <p:cNvPr id="15" name="TextBox 14">
            <a:extLst>
              <a:ext uri="{FF2B5EF4-FFF2-40B4-BE49-F238E27FC236}">
                <a16:creationId xmlns:a16="http://schemas.microsoft.com/office/drawing/2014/main" id="{54C70F98-88B3-43F5-BD62-6CDE1C4835E7}"/>
              </a:ext>
            </a:extLst>
          </p:cNvPr>
          <p:cNvSpPr txBox="1"/>
          <p:nvPr/>
        </p:nvSpPr>
        <p:spPr>
          <a:xfrm>
            <a:off x="216527" y="1069873"/>
            <a:ext cx="8710945" cy="5892447"/>
          </a:xfrm>
          <a:prstGeom prst="rect">
            <a:avLst/>
          </a:prstGeom>
          <a:noFill/>
        </p:spPr>
        <p:txBody>
          <a:bodyPr wrap="square" rtlCol="0">
            <a:spAutoFit/>
          </a:bodyPr>
          <a:lstStyle/>
          <a:p>
            <a:pPr>
              <a:lnSpc>
                <a:spcPct val="112000"/>
              </a:lnSpc>
            </a:pPr>
            <a:r>
              <a:rPr lang="en-NZ" dirty="0"/>
              <a:t>The following are five metrics used to review the performance of the models:</a:t>
            </a:r>
          </a:p>
          <a:p>
            <a:pPr marL="342900" indent="-342900">
              <a:lnSpc>
                <a:spcPct val="112000"/>
              </a:lnSpc>
              <a:buFont typeface="+mj-lt"/>
              <a:buAutoNum type="arabicPeriod"/>
            </a:pPr>
            <a:r>
              <a:rPr lang="en-NZ" b="1" dirty="0"/>
              <a:t>Accuracy</a:t>
            </a:r>
          </a:p>
          <a:p>
            <a:pPr marL="360000" lvl="3" indent="0">
              <a:lnSpc>
                <a:spcPct val="112000"/>
              </a:lnSpc>
              <a:buNone/>
            </a:pPr>
            <a:r>
              <a:rPr lang="en-NZ" i="1" dirty="0"/>
              <a:t>What percentage of emails in the test set have all labels predicted exactly; no false positives and no false negatives?</a:t>
            </a:r>
          </a:p>
          <a:p>
            <a:pPr marL="342900" indent="-342900">
              <a:lnSpc>
                <a:spcPct val="112000"/>
              </a:lnSpc>
              <a:buFont typeface="+mj-lt"/>
              <a:buAutoNum type="arabicPeriod"/>
            </a:pPr>
            <a:r>
              <a:rPr lang="en-NZ" b="1" dirty="0"/>
              <a:t>Precision</a:t>
            </a:r>
          </a:p>
          <a:p>
            <a:pPr marL="360000" lvl="3" indent="0">
              <a:lnSpc>
                <a:spcPct val="112000"/>
              </a:lnSpc>
              <a:buNone/>
            </a:pPr>
            <a:r>
              <a:rPr lang="en-NZ" i="1" dirty="0"/>
              <a:t>What percentage of the total positive predictions are true positives?</a:t>
            </a:r>
          </a:p>
          <a:p>
            <a:pPr marL="342900" indent="-342900">
              <a:lnSpc>
                <a:spcPct val="112000"/>
              </a:lnSpc>
              <a:buFont typeface="+mj-lt"/>
              <a:buAutoNum type="arabicPeriod"/>
            </a:pPr>
            <a:r>
              <a:rPr lang="en-NZ" b="1" dirty="0"/>
              <a:t>Recall</a:t>
            </a:r>
          </a:p>
          <a:p>
            <a:pPr marL="360000" lvl="3" indent="0">
              <a:lnSpc>
                <a:spcPct val="112000"/>
              </a:lnSpc>
              <a:buNone/>
            </a:pPr>
            <a:r>
              <a:rPr lang="en-NZ" i="1" dirty="0"/>
              <a:t>What percentage of labels in the test set have true positive predictions?</a:t>
            </a:r>
          </a:p>
          <a:p>
            <a:pPr marL="342900" indent="-342900">
              <a:lnSpc>
                <a:spcPct val="112000"/>
              </a:lnSpc>
              <a:buFont typeface="+mj-lt"/>
              <a:buAutoNum type="arabicPeriod"/>
            </a:pPr>
            <a:r>
              <a:rPr lang="en-NZ" b="1" dirty="0"/>
              <a:t>One True Positive</a:t>
            </a:r>
          </a:p>
          <a:p>
            <a:pPr marL="360000" lvl="3" indent="0">
              <a:lnSpc>
                <a:spcPct val="112000"/>
              </a:lnSpc>
              <a:buNone/>
            </a:pPr>
            <a:r>
              <a:rPr lang="en-NZ" i="1" dirty="0"/>
              <a:t>What percentage of emails in the test set have at least one true positive predicted?</a:t>
            </a:r>
          </a:p>
          <a:p>
            <a:pPr marL="342900" indent="-342900">
              <a:lnSpc>
                <a:spcPct val="112000"/>
              </a:lnSpc>
              <a:buFont typeface="+mj-lt"/>
              <a:buAutoNum type="arabicPeriod"/>
            </a:pPr>
            <a:r>
              <a:rPr lang="en-NZ" b="1" dirty="0"/>
              <a:t>No False Positives</a:t>
            </a:r>
          </a:p>
          <a:p>
            <a:pPr lvl="2" indent="0">
              <a:lnSpc>
                <a:spcPct val="112000"/>
              </a:lnSpc>
              <a:buNone/>
            </a:pPr>
            <a:r>
              <a:rPr lang="en-NZ" i="1" dirty="0"/>
              <a:t>What percentage of emails in the test set don’t have any </a:t>
            </a:r>
            <a:r>
              <a:rPr lang="en-NZ" i="1"/>
              <a:t>false positives </a:t>
            </a:r>
            <a:r>
              <a:rPr lang="en-NZ" i="1" dirty="0"/>
              <a:t>predicted?</a:t>
            </a:r>
          </a:p>
          <a:p>
            <a:pPr lvl="2" indent="0">
              <a:lnSpc>
                <a:spcPct val="112000"/>
              </a:lnSpc>
              <a:buNone/>
            </a:pPr>
            <a:endParaRPr lang="en-NZ" i="1" dirty="0"/>
          </a:p>
          <a:p>
            <a:pPr lvl="2" indent="0">
              <a:lnSpc>
                <a:spcPct val="112000"/>
              </a:lnSpc>
              <a:buNone/>
            </a:pPr>
            <a:endParaRPr lang="en-NZ" i="1" dirty="0"/>
          </a:p>
          <a:p>
            <a:pPr lvl="2" indent="0">
              <a:lnSpc>
                <a:spcPct val="112000"/>
              </a:lnSpc>
              <a:buNone/>
            </a:pPr>
            <a:endParaRPr lang="en-NZ" i="1" dirty="0"/>
          </a:p>
        </p:txBody>
      </p:sp>
      <p:sp>
        <p:nvSpPr>
          <p:cNvPr id="8" name="Footer Placeholder 2">
            <a:extLst>
              <a:ext uri="{FF2B5EF4-FFF2-40B4-BE49-F238E27FC236}">
                <a16:creationId xmlns:a16="http://schemas.microsoft.com/office/drawing/2014/main" id="{5852023C-5342-45DD-B7E5-0E49C80E7134}"/>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3195620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35</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br>
              <a:rPr lang="en-AU" sz="2400" dirty="0"/>
            </a:br>
            <a:endParaRPr lang="en-AU" sz="2400" dirty="0"/>
          </a:p>
        </p:txBody>
      </p:sp>
      <p:graphicFrame>
        <p:nvGraphicFramePr>
          <p:cNvPr id="9" name="Table 8">
            <a:extLst>
              <a:ext uri="{FF2B5EF4-FFF2-40B4-BE49-F238E27FC236}">
                <a16:creationId xmlns:a16="http://schemas.microsoft.com/office/drawing/2014/main" id="{A586FA91-BB7F-4B4A-BEE0-0C495AC7B00B}"/>
              </a:ext>
            </a:extLst>
          </p:cNvPr>
          <p:cNvGraphicFramePr>
            <a:graphicFrameLocks noGrp="1"/>
          </p:cNvGraphicFramePr>
          <p:nvPr>
            <p:extLst>
              <p:ext uri="{D42A27DB-BD31-4B8C-83A1-F6EECF244321}">
                <p14:modId xmlns:p14="http://schemas.microsoft.com/office/powerpoint/2010/main" val="1425335699"/>
              </p:ext>
            </p:extLst>
          </p:nvPr>
        </p:nvGraphicFramePr>
        <p:xfrm>
          <a:off x="1049527" y="2434706"/>
          <a:ext cx="7080070" cy="1988587"/>
        </p:xfrm>
        <a:graphic>
          <a:graphicData uri="http://schemas.openxmlformats.org/drawingml/2006/table">
            <a:tbl>
              <a:tblPr/>
              <a:tblGrid>
                <a:gridCol w="997282">
                  <a:extLst>
                    <a:ext uri="{9D8B030D-6E8A-4147-A177-3AD203B41FA5}">
                      <a16:colId xmlns:a16="http://schemas.microsoft.com/office/drawing/2014/main" val="4216992030"/>
                    </a:ext>
                  </a:extLst>
                </a:gridCol>
                <a:gridCol w="1107219">
                  <a:extLst>
                    <a:ext uri="{9D8B030D-6E8A-4147-A177-3AD203B41FA5}">
                      <a16:colId xmlns:a16="http://schemas.microsoft.com/office/drawing/2014/main" val="3200776790"/>
                    </a:ext>
                  </a:extLst>
                </a:gridCol>
                <a:gridCol w="1447207">
                  <a:extLst>
                    <a:ext uri="{9D8B030D-6E8A-4147-A177-3AD203B41FA5}">
                      <a16:colId xmlns:a16="http://schemas.microsoft.com/office/drawing/2014/main" val="1016757475"/>
                    </a:ext>
                  </a:extLst>
                </a:gridCol>
                <a:gridCol w="1218034">
                  <a:extLst>
                    <a:ext uri="{9D8B030D-6E8A-4147-A177-3AD203B41FA5}">
                      <a16:colId xmlns:a16="http://schemas.microsoft.com/office/drawing/2014/main" val="2892545128"/>
                    </a:ext>
                  </a:extLst>
                </a:gridCol>
                <a:gridCol w="1218034">
                  <a:extLst>
                    <a:ext uri="{9D8B030D-6E8A-4147-A177-3AD203B41FA5}">
                      <a16:colId xmlns:a16="http://schemas.microsoft.com/office/drawing/2014/main" val="3074417463"/>
                    </a:ext>
                  </a:extLst>
                </a:gridCol>
                <a:gridCol w="1092294">
                  <a:extLst>
                    <a:ext uri="{9D8B030D-6E8A-4147-A177-3AD203B41FA5}">
                      <a16:colId xmlns:a16="http://schemas.microsoft.com/office/drawing/2014/main" val="3416805637"/>
                    </a:ext>
                  </a:extLst>
                </a:gridCol>
              </a:tblGrid>
              <a:tr h="622096">
                <a:tc>
                  <a:txBody>
                    <a:bodyPr/>
                    <a:lstStyle/>
                    <a:p>
                      <a:pPr algn="l" fontAlgn="b"/>
                      <a:r>
                        <a:rPr lang="en-AU" sz="1800" b="1" i="0" u="none" strike="noStrike" dirty="0">
                          <a:solidFill>
                            <a:srgbClr val="FFFFFF"/>
                          </a:solidFill>
                          <a:effectLst/>
                          <a:latin typeface="+mn-lt"/>
                        </a:rPr>
                        <a:t> </a:t>
                      </a:r>
                    </a:p>
                  </a:txBody>
                  <a:tcPr marL="9525" marR="9525" marT="9525" marB="0" anchor="ctr">
                    <a:lnL>
                      <a:noFill/>
                    </a:lnL>
                    <a:lnR>
                      <a:noFill/>
                    </a:lnR>
                    <a:lnT>
                      <a:noFill/>
                    </a:lnT>
                    <a:lnB>
                      <a:noFill/>
                    </a:lnB>
                    <a:solidFill>
                      <a:srgbClr val="008C80"/>
                    </a:solidFill>
                  </a:tcPr>
                </a:tc>
                <a:tc>
                  <a:txBody>
                    <a:bodyPr/>
                    <a:lstStyle/>
                    <a:p>
                      <a:pPr algn="ctr" fontAlgn="b"/>
                      <a:r>
                        <a:rPr lang="en-AU" sz="1800" b="1" i="0" u="none" strike="noStrike" dirty="0">
                          <a:solidFill>
                            <a:srgbClr val="FFFFFF"/>
                          </a:solidFill>
                          <a:effectLst/>
                          <a:latin typeface="+mn-lt"/>
                        </a:rPr>
                        <a:t>Accuracy</a:t>
                      </a:r>
                    </a:p>
                  </a:txBody>
                  <a:tcPr marL="9525" marR="9525" marT="9525" marB="0" anchor="ctr">
                    <a:lnL>
                      <a:noFill/>
                    </a:lnL>
                    <a:lnR>
                      <a:noFill/>
                    </a:lnR>
                    <a:lnT>
                      <a:noFill/>
                    </a:lnT>
                    <a:lnB>
                      <a:noFill/>
                    </a:lnB>
                    <a:solidFill>
                      <a:srgbClr val="008C80"/>
                    </a:solidFill>
                  </a:tcPr>
                </a:tc>
                <a:tc>
                  <a:txBody>
                    <a:bodyPr/>
                    <a:lstStyle/>
                    <a:p>
                      <a:pPr algn="ctr" fontAlgn="b"/>
                      <a:r>
                        <a:rPr lang="en-AU" sz="1800" b="1" i="0" u="none" strike="noStrike" dirty="0">
                          <a:solidFill>
                            <a:srgbClr val="FFFFFF"/>
                          </a:solidFill>
                          <a:effectLst/>
                          <a:latin typeface="+mn-lt"/>
                        </a:rPr>
                        <a:t>Precision</a:t>
                      </a:r>
                    </a:p>
                  </a:txBody>
                  <a:tcPr marL="9525" marR="9525" marT="9525" marB="0" anchor="ctr">
                    <a:lnL>
                      <a:noFill/>
                    </a:lnL>
                    <a:lnR>
                      <a:noFill/>
                    </a:lnR>
                    <a:lnT>
                      <a:noFill/>
                    </a:lnT>
                    <a:lnB>
                      <a:noFill/>
                    </a:lnB>
                    <a:solidFill>
                      <a:srgbClr val="008C80"/>
                    </a:solidFill>
                  </a:tcPr>
                </a:tc>
                <a:tc>
                  <a:txBody>
                    <a:bodyPr/>
                    <a:lstStyle/>
                    <a:p>
                      <a:pPr algn="ctr" fontAlgn="b"/>
                      <a:r>
                        <a:rPr lang="en-NZ" sz="1800" b="1" i="0" u="none" strike="noStrike" dirty="0">
                          <a:solidFill>
                            <a:srgbClr val="FFFFFF"/>
                          </a:solidFill>
                          <a:effectLst/>
                          <a:latin typeface="+mn-lt"/>
                        </a:rPr>
                        <a:t>Recall</a:t>
                      </a:r>
                      <a:endParaRPr lang="en-AU" sz="1800" b="1" i="0" u="none" strike="noStrike" dirty="0">
                        <a:solidFill>
                          <a:srgbClr val="FFFFFF"/>
                        </a:solidFill>
                        <a:effectLst/>
                        <a:latin typeface="+mn-lt"/>
                      </a:endParaRPr>
                    </a:p>
                  </a:txBody>
                  <a:tcPr marL="9525" marR="9525" marT="9525" marB="0" anchor="ctr">
                    <a:lnL>
                      <a:noFill/>
                    </a:lnL>
                    <a:lnR>
                      <a:noFill/>
                    </a:lnR>
                    <a:lnT>
                      <a:noFill/>
                    </a:lnT>
                    <a:lnB>
                      <a:noFill/>
                    </a:lnB>
                    <a:solidFill>
                      <a:srgbClr val="008C80"/>
                    </a:solidFill>
                  </a:tcPr>
                </a:tc>
                <a:tc>
                  <a:txBody>
                    <a:bodyPr/>
                    <a:lstStyle/>
                    <a:p>
                      <a:pPr algn="ctr" fontAlgn="b"/>
                      <a:r>
                        <a:rPr lang="en-AU" sz="1800" b="1" i="0" u="none" strike="noStrike" dirty="0">
                          <a:solidFill>
                            <a:srgbClr val="FFFFFF"/>
                          </a:solidFill>
                          <a:effectLst/>
                          <a:latin typeface="+mn-lt"/>
                        </a:rPr>
                        <a:t>One True Positive</a:t>
                      </a:r>
                    </a:p>
                  </a:txBody>
                  <a:tcPr marL="9525" marR="9525" marT="9525" marB="0" anchor="ctr">
                    <a:lnL>
                      <a:noFill/>
                    </a:lnL>
                    <a:lnR>
                      <a:noFill/>
                    </a:lnR>
                    <a:lnT>
                      <a:noFill/>
                    </a:lnT>
                    <a:lnB>
                      <a:noFill/>
                    </a:lnB>
                    <a:solidFill>
                      <a:srgbClr val="008C80"/>
                    </a:solidFill>
                  </a:tcPr>
                </a:tc>
                <a:tc>
                  <a:txBody>
                    <a:bodyPr/>
                    <a:lstStyle/>
                    <a:p>
                      <a:pPr algn="ctr" fontAlgn="b"/>
                      <a:r>
                        <a:rPr lang="en-NZ" sz="1800" b="1" i="0" u="none" strike="noStrike" dirty="0">
                          <a:solidFill>
                            <a:srgbClr val="FFFFFF"/>
                          </a:solidFill>
                          <a:effectLst/>
                          <a:latin typeface="+mn-lt"/>
                        </a:rPr>
                        <a:t>N</a:t>
                      </a:r>
                      <a:r>
                        <a:rPr lang="en-AU" sz="1800" b="1" i="0" u="none" strike="noStrike" dirty="0">
                          <a:solidFill>
                            <a:srgbClr val="FFFFFF"/>
                          </a:solidFill>
                          <a:effectLst/>
                          <a:latin typeface="+mn-lt"/>
                        </a:rPr>
                        <a:t>o False Positives</a:t>
                      </a:r>
                    </a:p>
                  </a:txBody>
                  <a:tcPr marL="9525" marR="9525" marT="9525" marB="0" anchor="ctr">
                    <a:lnL>
                      <a:noFill/>
                    </a:lnL>
                    <a:lnR>
                      <a:noFill/>
                    </a:lnR>
                    <a:lnT>
                      <a:noFill/>
                    </a:lnT>
                    <a:lnB>
                      <a:noFill/>
                    </a:lnB>
                    <a:solidFill>
                      <a:srgbClr val="008C80"/>
                    </a:solidFill>
                  </a:tcPr>
                </a:tc>
                <a:extLst>
                  <a:ext uri="{0D108BD9-81ED-4DB2-BD59-A6C34878D82A}">
                    <a16:rowId xmlns:a16="http://schemas.microsoft.com/office/drawing/2014/main" val="2546451221"/>
                  </a:ext>
                </a:extLst>
              </a:tr>
              <a:tr h="689416">
                <a:tc>
                  <a:txBody>
                    <a:bodyPr/>
                    <a:lstStyle/>
                    <a:p>
                      <a:pPr algn="l" fontAlgn="b"/>
                      <a:r>
                        <a:rPr lang="en-AU" sz="1800" b="1" i="0" u="none" strike="noStrike">
                          <a:solidFill>
                            <a:srgbClr val="000000"/>
                          </a:solidFill>
                          <a:effectLst/>
                          <a:latin typeface="+mn-lt"/>
                        </a:rPr>
                        <a:t>Neural Network</a:t>
                      </a: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73.63% </a:t>
                      </a:r>
                      <a:r>
                        <a:rPr lang="en-AU" sz="1800" b="1" i="0" u="none" strike="noStrike" dirty="0">
                          <a:solidFill>
                            <a:srgbClr val="000000"/>
                          </a:solidFill>
                          <a:effectLst/>
                          <a:latin typeface="+mn-lt"/>
                        </a:rPr>
                        <a:t>✓</a:t>
                      </a:r>
                      <a:endParaRPr lang="en-AU" sz="1800" b="0" i="0" u="none" strike="noStrike" dirty="0">
                        <a:solidFill>
                          <a:srgbClr val="000000"/>
                        </a:solidFill>
                        <a:effectLst/>
                        <a:latin typeface="+mn-lt"/>
                      </a:endParaRP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85.44%</a:t>
                      </a: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tc>
                  <a:txBody>
                    <a:bodyPr/>
                    <a:lstStyle/>
                    <a:p>
                      <a:pPr algn="ctr" fontAlgn="ctr"/>
                      <a:r>
                        <a:rPr lang="en-NZ" sz="1800" b="0" i="0" u="none" strike="noStrike" dirty="0">
                          <a:solidFill>
                            <a:srgbClr val="000000"/>
                          </a:solidFill>
                          <a:effectLst/>
                          <a:latin typeface="+mn-lt"/>
                        </a:rPr>
                        <a:t>87.03% </a:t>
                      </a:r>
                      <a:r>
                        <a:rPr lang="en-AU" sz="1800" b="1" i="0" u="none" strike="noStrike" dirty="0">
                          <a:solidFill>
                            <a:srgbClr val="000000"/>
                          </a:solidFill>
                          <a:effectLst/>
                          <a:latin typeface="+mn-lt"/>
                        </a:rPr>
                        <a:t>✓</a:t>
                      </a:r>
                      <a:endParaRPr lang="en-AU" sz="1800" b="0" i="0" u="none" strike="noStrike" dirty="0">
                        <a:solidFill>
                          <a:srgbClr val="000000"/>
                        </a:solidFill>
                        <a:effectLst/>
                        <a:latin typeface="+mn-lt"/>
                      </a:endParaRP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87.28% </a:t>
                      </a:r>
                      <a:r>
                        <a:rPr lang="en-AU" sz="1800" b="1" i="0" u="none" strike="noStrike" dirty="0">
                          <a:solidFill>
                            <a:srgbClr val="000000"/>
                          </a:solidFill>
                          <a:effectLst/>
                          <a:latin typeface="+mn-lt"/>
                        </a:rPr>
                        <a:t>✓</a:t>
                      </a:r>
                      <a:endParaRPr lang="en-AU" sz="1800" b="0" i="0" u="none" strike="noStrike" dirty="0">
                        <a:solidFill>
                          <a:srgbClr val="000000"/>
                        </a:solidFill>
                        <a:effectLst/>
                        <a:latin typeface="+mn-lt"/>
                      </a:endParaRP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80.16%</a:t>
                      </a: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extLst>
                  <a:ext uri="{0D108BD9-81ED-4DB2-BD59-A6C34878D82A}">
                    <a16:rowId xmlns:a16="http://schemas.microsoft.com/office/drawing/2014/main" val="3492883317"/>
                  </a:ext>
                </a:extLst>
              </a:tr>
              <a:tr h="677075">
                <a:tc>
                  <a:txBody>
                    <a:bodyPr/>
                    <a:lstStyle/>
                    <a:p>
                      <a:pPr algn="l" fontAlgn="b"/>
                      <a:r>
                        <a:rPr lang="en-AU" sz="1800" b="1" i="0" u="none" strike="noStrike" dirty="0" err="1">
                          <a:solidFill>
                            <a:srgbClr val="000000"/>
                          </a:solidFill>
                          <a:effectLst/>
                          <a:latin typeface="+mn-lt"/>
                        </a:rPr>
                        <a:t>XGBoost</a:t>
                      </a:r>
                      <a:endParaRPr lang="en-AU" sz="1800" b="1"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64.99%</a:t>
                      </a: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tc>
                  <a:txBody>
                    <a:bodyPr/>
                    <a:lstStyle/>
                    <a:p>
                      <a:pPr algn="ctr" fontAlgn="ctr"/>
                      <a:r>
                        <a:rPr lang="en-NZ" sz="1800" b="0" i="0" u="none" strike="noStrike" dirty="0">
                          <a:solidFill>
                            <a:srgbClr val="000000"/>
                          </a:solidFill>
                          <a:effectLst/>
                          <a:latin typeface="+mn-lt"/>
                        </a:rPr>
                        <a:t>8</a:t>
                      </a:r>
                      <a:r>
                        <a:rPr lang="en-AU" sz="1800" b="0" i="0" u="none" strike="noStrike" dirty="0">
                          <a:solidFill>
                            <a:srgbClr val="000000"/>
                          </a:solidFill>
                          <a:effectLst/>
                          <a:latin typeface="+mn-lt"/>
                        </a:rPr>
                        <a:t>6.09% </a:t>
                      </a:r>
                      <a:r>
                        <a:rPr lang="en-AU" sz="1800" b="1" i="0" u="none" strike="noStrike" dirty="0">
                          <a:solidFill>
                            <a:srgbClr val="000000"/>
                          </a:solidFill>
                          <a:effectLst/>
                          <a:latin typeface="+mn-lt"/>
                        </a:rPr>
                        <a:t>✓</a:t>
                      </a:r>
                      <a:endParaRPr lang="en-AU" sz="1800" b="0"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tc>
                  <a:txBody>
                    <a:bodyPr/>
                    <a:lstStyle/>
                    <a:p>
                      <a:pPr algn="ctr" fontAlgn="ctr"/>
                      <a:r>
                        <a:rPr lang="en-NZ" sz="1800" b="0" i="0" u="none" strike="noStrike" dirty="0">
                          <a:solidFill>
                            <a:srgbClr val="000000"/>
                          </a:solidFill>
                          <a:effectLst/>
                          <a:latin typeface="+mn-lt"/>
                        </a:rPr>
                        <a:t>82.22%</a:t>
                      </a:r>
                      <a:endParaRPr lang="en-AU" sz="1800" b="0"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86.58%</a:t>
                      </a: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81.56% </a:t>
                      </a:r>
                      <a:r>
                        <a:rPr lang="en-AU" sz="1800" b="1" i="0" u="none" strike="noStrike" dirty="0">
                          <a:solidFill>
                            <a:srgbClr val="000000"/>
                          </a:solidFill>
                          <a:effectLst/>
                          <a:latin typeface="+mn-lt"/>
                        </a:rPr>
                        <a:t>✓</a:t>
                      </a:r>
                      <a:endParaRPr lang="en-AU" sz="1800" b="0"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extLst>
                  <a:ext uri="{0D108BD9-81ED-4DB2-BD59-A6C34878D82A}">
                    <a16:rowId xmlns:a16="http://schemas.microsoft.com/office/drawing/2014/main" val="2897844064"/>
                  </a:ext>
                </a:extLst>
              </a:tr>
            </a:tbl>
          </a:graphicData>
        </a:graphic>
      </p:graphicFrame>
      <p:sp>
        <p:nvSpPr>
          <p:cNvPr id="8" name="Footer Placeholder 2">
            <a:extLst>
              <a:ext uri="{FF2B5EF4-FFF2-40B4-BE49-F238E27FC236}">
                <a16:creationId xmlns:a16="http://schemas.microsoft.com/office/drawing/2014/main" id="{CBE8C603-0BE7-43C3-9A8C-B67A0ED5D8AF}"/>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836136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36</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grpSp>
        <p:nvGrpSpPr>
          <p:cNvPr id="61" name="Group 60">
            <a:extLst>
              <a:ext uri="{FF2B5EF4-FFF2-40B4-BE49-F238E27FC236}">
                <a16:creationId xmlns:a16="http://schemas.microsoft.com/office/drawing/2014/main" id="{57CCAC86-AFEB-4D2E-BF39-ACFD99270801}"/>
              </a:ext>
            </a:extLst>
          </p:cNvPr>
          <p:cNvGrpSpPr/>
          <p:nvPr/>
        </p:nvGrpSpPr>
        <p:grpSpPr>
          <a:xfrm>
            <a:off x="618425" y="2082727"/>
            <a:ext cx="7964905" cy="2637524"/>
            <a:chOff x="536948" y="1757647"/>
            <a:chExt cx="7964905" cy="2637524"/>
          </a:xfrm>
        </p:grpSpPr>
        <p:sp>
          <p:nvSpPr>
            <p:cNvPr id="12" name="TextBox 11">
              <a:extLst>
                <a:ext uri="{FF2B5EF4-FFF2-40B4-BE49-F238E27FC236}">
                  <a16:creationId xmlns:a16="http://schemas.microsoft.com/office/drawing/2014/main" id="{D0304905-0D85-4485-AC1D-A42CCF9A6883}"/>
                </a:ext>
              </a:extLst>
            </p:cNvPr>
            <p:cNvSpPr txBox="1"/>
            <p:nvPr/>
          </p:nvSpPr>
          <p:spPr>
            <a:xfrm>
              <a:off x="536948" y="2445464"/>
              <a:ext cx="1142828" cy="1926233"/>
            </a:xfrm>
            <a:prstGeom prst="rect">
              <a:avLst/>
            </a:prstGeom>
            <a:noFill/>
          </p:spPr>
          <p:txBody>
            <a:bodyPr wrap="square" rtlCol="0">
              <a:spAutoFit/>
            </a:bodyPr>
            <a:lstStyle/>
            <a:p>
              <a:pPr algn="ctr">
                <a:lnSpc>
                  <a:spcPct val="112000"/>
                </a:lnSpc>
              </a:pPr>
              <a:r>
                <a:rPr lang="en-NZ" dirty="0"/>
                <a:t>Label 1</a:t>
              </a:r>
            </a:p>
            <a:p>
              <a:pPr algn="ctr">
                <a:lnSpc>
                  <a:spcPct val="112000"/>
                </a:lnSpc>
              </a:pPr>
              <a:r>
                <a:rPr lang="en-NZ" dirty="0"/>
                <a:t>Label 2</a:t>
              </a:r>
            </a:p>
            <a:p>
              <a:pPr algn="ctr">
                <a:lnSpc>
                  <a:spcPct val="112000"/>
                </a:lnSpc>
              </a:pPr>
              <a:r>
                <a:rPr lang="en-NZ" dirty="0"/>
                <a:t>Label 3</a:t>
              </a:r>
            </a:p>
            <a:p>
              <a:pPr algn="ctr">
                <a:lnSpc>
                  <a:spcPct val="112000"/>
                </a:lnSpc>
              </a:pPr>
              <a:r>
                <a:rPr lang="en-NZ" dirty="0"/>
                <a:t>Label 4</a:t>
              </a:r>
            </a:p>
            <a:p>
              <a:pPr algn="ctr">
                <a:lnSpc>
                  <a:spcPct val="112000"/>
                </a:lnSpc>
              </a:pPr>
              <a:r>
                <a:rPr lang="en-NZ" dirty="0"/>
                <a:t>Label 5</a:t>
              </a:r>
            </a:p>
          </p:txBody>
        </p:sp>
        <p:grpSp>
          <p:nvGrpSpPr>
            <p:cNvPr id="14" name="Group 13">
              <a:extLst>
                <a:ext uri="{FF2B5EF4-FFF2-40B4-BE49-F238E27FC236}">
                  <a16:creationId xmlns:a16="http://schemas.microsoft.com/office/drawing/2014/main" id="{1B823EC6-8EC0-49C4-8CB0-481B0D65C6B0}"/>
                </a:ext>
              </a:extLst>
            </p:cNvPr>
            <p:cNvGrpSpPr/>
            <p:nvPr/>
          </p:nvGrpSpPr>
          <p:grpSpPr>
            <a:xfrm>
              <a:off x="3118500" y="1757647"/>
              <a:ext cx="2334719" cy="2625306"/>
              <a:chOff x="1714376" y="1769865"/>
              <a:chExt cx="2334719" cy="2625306"/>
            </a:xfrm>
          </p:grpSpPr>
          <p:grpSp>
            <p:nvGrpSpPr>
              <p:cNvPr id="10" name="Group 9">
                <a:extLst>
                  <a:ext uri="{FF2B5EF4-FFF2-40B4-BE49-F238E27FC236}">
                    <a16:creationId xmlns:a16="http://schemas.microsoft.com/office/drawing/2014/main" id="{01D490B8-2024-465B-B2A6-051047BF22FF}"/>
                  </a:ext>
                </a:extLst>
              </p:cNvPr>
              <p:cNvGrpSpPr/>
              <p:nvPr/>
            </p:nvGrpSpPr>
            <p:grpSpPr>
              <a:xfrm>
                <a:off x="1964237" y="2462829"/>
                <a:ext cx="631925" cy="1932342"/>
                <a:chOff x="3368212" y="1918237"/>
                <a:chExt cx="631925" cy="1932342"/>
              </a:xfrm>
            </p:grpSpPr>
            <p:sp>
              <p:nvSpPr>
                <p:cNvPr id="15" name="TextBox 14">
                  <a:extLst>
                    <a:ext uri="{FF2B5EF4-FFF2-40B4-BE49-F238E27FC236}">
                      <a16:creationId xmlns:a16="http://schemas.microsoft.com/office/drawing/2014/main" id="{54C70F98-88B3-43F5-BD62-6CDE1C4835E7}"/>
                    </a:ext>
                  </a:extLst>
                </p:cNvPr>
                <p:cNvSpPr txBox="1"/>
                <p:nvPr/>
              </p:nvSpPr>
              <p:spPr>
                <a:xfrm>
                  <a:off x="3368212" y="1924346"/>
                  <a:ext cx="631925" cy="1926233"/>
                </a:xfrm>
                <a:prstGeom prst="rect">
                  <a:avLst/>
                </a:prstGeom>
                <a:noFill/>
              </p:spPr>
              <p:txBody>
                <a:bodyPr wrap="square" rtlCol="0">
                  <a:spAutoFit/>
                </a:bodyPr>
                <a:lstStyle/>
                <a:p>
                  <a:pPr algn="ctr">
                    <a:lnSpc>
                      <a:spcPct val="112000"/>
                    </a:lnSpc>
                  </a:pPr>
                  <a:r>
                    <a:rPr lang="en-NZ" dirty="0"/>
                    <a:t>0.05</a:t>
                  </a:r>
                </a:p>
                <a:p>
                  <a:pPr algn="ctr">
                    <a:lnSpc>
                      <a:spcPct val="112000"/>
                    </a:lnSpc>
                  </a:pPr>
                  <a:r>
                    <a:rPr lang="en-NZ" dirty="0"/>
                    <a:t>0.1</a:t>
                  </a:r>
                </a:p>
                <a:p>
                  <a:pPr algn="ctr">
                    <a:lnSpc>
                      <a:spcPct val="112000"/>
                    </a:lnSpc>
                  </a:pPr>
                  <a:r>
                    <a:rPr lang="en-NZ" dirty="0"/>
                    <a:t>0.35</a:t>
                  </a:r>
                </a:p>
                <a:p>
                  <a:pPr algn="ctr">
                    <a:lnSpc>
                      <a:spcPct val="112000"/>
                    </a:lnSpc>
                  </a:pPr>
                  <a:r>
                    <a:rPr lang="en-NZ" dirty="0"/>
                    <a:t>0.1</a:t>
                  </a:r>
                </a:p>
                <a:p>
                  <a:pPr algn="ctr">
                    <a:lnSpc>
                      <a:spcPct val="112000"/>
                    </a:lnSpc>
                  </a:pPr>
                  <a:r>
                    <a:rPr lang="en-NZ" dirty="0"/>
                    <a:t>4</a:t>
                  </a:r>
                </a:p>
              </p:txBody>
            </p:sp>
            <p:sp>
              <p:nvSpPr>
                <p:cNvPr id="7" name="Left Bracket 6">
                  <a:extLst>
                    <a:ext uri="{FF2B5EF4-FFF2-40B4-BE49-F238E27FC236}">
                      <a16:creationId xmlns:a16="http://schemas.microsoft.com/office/drawing/2014/main" id="{51EE9FC4-EEFF-4911-899A-8E8F3AB687B6}"/>
                    </a:ext>
                  </a:extLst>
                </p:cNvPr>
                <p:cNvSpPr/>
                <p:nvPr/>
              </p:nvSpPr>
              <p:spPr>
                <a:xfrm>
                  <a:off x="3368212" y="1918238"/>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Left Bracket 8">
                  <a:extLst>
                    <a:ext uri="{FF2B5EF4-FFF2-40B4-BE49-F238E27FC236}">
                      <a16:creationId xmlns:a16="http://schemas.microsoft.com/office/drawing/2014/main" id="{A3C9DD6F-3A97-4713-B86F-9D3D06F3DC83}"/>
                    </a:ext>
                  </a:extLst>
                </p:cNvPr>
                <p:cNvSpPr/>
                <p:nvPr/>
              </p:nvSpPr>
              <p:spPr>
                <a:xfrm rot="10800000">
                  <a:off x="3881120" y="1918237"/>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43" name="TextBox 42">
                <a:extLst>
                  <a:ext uri="{FF2B5EF4-FFF2-40B4-BE49-F238E27FC236}">
                    <a16:creationId xmlns:a16="http://schemas.microsoft.com/office/drawing/2014/main" id="{93B530F9-4F1F-412C-994F-66AC4900165D}"/>
                  </a:ext>
                </a:extLst>
              </p:cNvPr>
              <p:cNvSpPr txBox="1"/>
              <p:nvPr/>
            </p:nvSpPr>
            <p:spPr>
              <a:xfrm>
                <a:off x="2523699" y="3234088"/>
                <a:ext cx="1525396" cy="377604"/>
              </a:xfrm>
              <a:prstGeom prst="rect">
                <a:avLst/>
              </a:prstGeom>
              <a:noFill/>
            </p:spPr>
            <p:txBody>
              <a:bodyPr wrap="square" rtlCol="0">
                <a:spAutoFit/>
              </a:bodyPr>
              <a:lstStyle/>
              <a:p>
                <a:pPr algn="ctr">
                  <a:lnSpc>
                    <a:spcPct val="112000"/>
                  </a:lnSpc>
                </a:pPr>
                <a:r>
                  <a:rPr lang="en-NZ" dirty="0"/>
                  <a:t>* weight</a:t>
                </a:r>
              </a:p>
            </p:txBody>
          </p:sp>
          <p:sp>
            <p:nvSpPr>
              <p:cNvPr id="49" name="TextBox 48">
                <a:extLst>
                  <a:ext uri="{FF2B5EF4-FFF2-40B4-BE49-F238E27FC236}">
                    <a16:creationId xmlns:a16="http://schemas.microsoft.com/office/drawing/2014/main" id="{CAA1057F-5FAA-437A-B9D0-66BC8BCD893B}"/>
                  </a:ext>
                </a:extLst>
              </p:cNvPr>
              <p:cNvSpPr txBox="1"/>
              <p:nvPr/>
            </p:nvSpPr>
            <p:spPr>
              <a:xfrm>
                <a:off x="1714376" y="1769865"/>
                <a:ext cx="1142828" cy="687817"/>
              </a:xfrm>
              <a:prstGeom prst="rect">
                <a:avLst/>
              </a:prstGeom>
              <a:noFill/>
            </p:spPr>
            <p:txBody>
              <a:bodyPr wrap="square" rtlCol="0">
                <a:spAutoFit/>
              </a:bodyPr>
              <a:lstStyle/>
              <a:p>
                <a:pPr algn="ctr">
                  <a:lnSpc>
                    <a:spcPct val="112000"/>
                  </a:lnSpc>
                </a:pPr>
                <a:r>
                  <a:rPr lang="en-NZ" dirty="0"/>
                  <a:t>Neural Network</a:t>
                </a:r>
              </a:p>
            </p:txBody>
          </p:sp>
        </p:grpSp>
        <p:grpSp>
          <p:nvGrpSpPr>
            <p:cNvPr id="51" name="Group 50">
              <a:extLst>
                <a:ext uri="{FF2B5EF4-FFF2-40B4-BE49-F238E27FC236}">
                  <a16:creationId xmlns:a16="http://schemas.microsoft.com/office/drawing/2014/main" id="{04453201-7316-4020-87D3-FCF99F279129}"/>
                </a:ext>
              </a:extLst>
            </p:cNvPr>
            <p:cNvGrpSpPr/>
            <p:nvPr/>
          </p:nvGrpSpPr>
          <p:grpSpPr>
            <a:xfrm>
              <a:off x="1410984" y="1921917"/>
              <a:ext cx="7090869" cy="2467145"/>
              <a:chOff x="-328889" y="1924971"/>
              <a:chExt cx="7090869" cy="2467145"/>
            </a:xfrm>
          </p:grpSpPr>
          <p:sp>
            <p:nvSpPr>
              <p:cNvPr id="44" name="TextBox 43">
                <a:extLst>
                  <a:ext uri="{FF2B5EF4-FFF2-40B4-BE49-F238E27FC236}">
                    <a16:creationId xmlns:a16="http://schemas.microsoft.com/office/drawing/2014/main" id="{A86D66B7-FE0B-4C6E-9C44-D74AAF00376E}"/>
                  </a:ext>
                </a:extLst>
              </p:cNvPr>
              <p:cNvSpPr txBox="1"/>
              <p:nvPr/>
            </p:nvSpPr>
            <p:spPr>
              <a:xfrm>
                <a:off x="4821196" y="3243252"/>
                <a:ext cx="1940784" cy="377604"/>
              </a:xfrm>
              <a:prstGeom prst="rect">
                <a:avLst/>
              </a:prstGeom>
              <a:noFill/>
            </p:spPr>
            <p:txBody>
              <a:bodyPr wrap="square" rtlCol="0">
                <a:spAutoFit/>
              </a:bodyPr>
              <a:lstStyle/>
              <a:p>
                <a:pPr algn="ctr">
                  <a:lnSpc>
                    <a:spcPct val="112000"/>
                  </a:lnSpc>
                </a:pPr>
                <a:r>
                  <a:rPr lang="en-NZ" dirty="0"/>
                  <a:t>* (1- weight)</a:t>
                </a:r>
              </a:p>
            </p:txBody>
          </p:sp>
          <p:grpSp>
            <p:nvGrpSpPr>
              <p:cNvPr id="45" name="Group 44">
                <a:extLst>
                  <a:ext uri="{FF2B5EF4-FFF2-40B4-BE49-F238E27FC236}">
                    <a16:creationId xmlns:a16="http://schemas.microsoft.com/office/drawing/2014/main" id="{33EFD788-87CA-43D9-8E5C-7C371877C0F4}"/>
                  </a:ext>
                </a:extLst>
              </p:cNvPr>
              <p:cNvGrpSpPr/>
              <p:nvPr/>
            </p:nvGrpSpPr>
            <p:grpSpPr>
              <a:xfrm>
                <a:off x="4256037" y="2459774"/>
                <a:ext cx="631925" cy="1932342"/>
                <a:chOff x="3368212" y="1918237"/>
                <a:chExt cx="631925" cy="1932342"/>
              </a:xfrm>
            </p:grpSpPr>
            <p:sp>
              <p:nvSpPr>
                <p:cNvPr id="46" name="TextBox 45">
                  <a:extLst>
                    <a:ext uri="{FF2B5EF4-FFF2-40B4-BE49-F238E27FC236}">
                      <a16:creationId xmlns:a16="http://schemas.microsoft.com/office/drawing/2014/main" id="{E5FF9C9C-E737-4F1D-BBC8-1C6C1272D28C}"/>
                    </a:ext>
                  </a:extLst>
                </p:cNvPr>
                <p:cNvSpPr txBox="1"/>
                <p:nvPr/>
              </p:nvSpPr>
              <p:spPr>
                <a:xfrm>
                  <a:off x="3368212" y="1924346"/>
                  <a:ext cx="631925" cy="1926233"/>
                </a:xfrm>
                <a:prstGeom prst="rect">
                  <a:avLst/>
                </a:prstGeom>
                <a:noFill/>
              </p:spPr>
              <p:txBody>
                <a:bodyPr wrap="square" rtlCol="0">
                  <a:spAutoFit/>
                </a:bodyPr>
                <a:lstStyle/>
                <a:p>
                  <a:pPr algn="ctr">
                    <a:lnSpc>
                      <a:spcPct val="112000"/>
                    </a:lnSpc>
                  </a:pPr>
                  <a:r>
                    <a:rPr lang="en-NZ" dirty="0"/>
                    <a:t>0.1</a:t>
                  </a:r>
                </a:p>
                <a:p>
                  <a:pPr algn="ctr">
                    <a:lnSpc>
                      <a:spcPct val="112000"/>
                    </a:lnSpc>
                  </a:pPr>
                  <a:r>
                    <a:rPr lang="en-NZ" dirty="0"/>
                    <a:t>0.05</a:t>
                  </a:r>
                </a:p>
                <a:p>
                  <a:pPr algn="ctr">
                    <a:lnSpc>
                      <a:spcPct val="112000"/>
                    </a:lnSpc>
                  </a:pPr>
                  <a:r>
                    <a:rPr lang="en-NZ" dirty="0"/>
                    <a:t>0.4</a:t>
                  </a:r>
                </a:p>
                <a:p>
                  <a:pPr algn="ctr">
                    <a:lnSpc>
                      <a:spcPct val="112000"/>
                    </a:lnSpc>
                  </a:pPr>
                  <a:r>
                    <a:rPr lang="en-NZ" dirty="0"/>
                    <a:t>0.05</a:t>
                  </a:r>
                </a:p>
                <a:p>
                  <a:pPr algn="ctr">
                    <a:lnSpc>
                      <a:spcPct val="112000"/>
                    </a:lnSpc>
                  </a:pPr>
                  <a:r>
                    <a:rPr lang="en-NZ" dirty="0"/>
                    <a:t>0.4</a:t>
                  </a:r>
                </a:p>
              </p:txBody>
            </p:sp>
            <p:sp>
              <p:nvSpPr>
                <p:cNvPr id="47" name="Left Bracket 46">
                  <a:extLst>
                    <a:ext uri="{FF2B5EF4-FFF2-40B4-BE49-F238E27FC236}">
                      <a16:creationId xmlns:a16="http://schemas.microsoft.com/office/drawing/2014/main" id="{2AF8EB16-5682-4547-B098-6A4417ED2F25}"/>
                    </a:ext>
                  </a:extLst>
                </p:cNvPr>
                <p:cNvSpPr/>
                <p:nvPr/>
              </p:nvSpPr>
              <p:spPr>
                <a:xfrm>
                  <a:off x="3368212" y="1918238"/>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8" name="Left Bracket 47">
                  <a:extLst>
                    <a:ext uri="{FF2B5EF4-FFF2-40B4-BE49-F238E27FC236}">
                      <a16:creationId xmlns:a16="http://schemas.microsoft.com/office/drawing/2014/main" id="{6FA679A9-9423-4B14-B7E5-62710328716F}"/>
                    </a:ext>
                  </a:extLst>
                </p:cNvPr>
                <p:cNvSpPr/>
                <p:nvPr/>
              </p:nvSpPr>
              <p:spPr>
                <a:xfrm rot="10800000">
                  <a:off x="3881120" y="1918237"/>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50" name="TextBox 49">
                <a:extLst>
                  <a:ext uri="{FF2B5EF4-FFF2-40B4-BE49-F238E27FC236}">
                    <a16:creationId xmlns:a16="http://schemas.microsoft.com/office/drawing/2014/main" id="{A6DDC37D-489E-40AA-B578-0A7C2558DE82}"/>
                  </a:ext>
                </a:extLst>
              </p:cNvPr>
              <p:cNvSpPr txBox="1"/>
              <p:nvPr/>
            </p:nvSpPr>
            <p:spPr>
              <a:xfrm>
                <a:off x="4000585" y="1924971"/>
                <a:ext cx="1142828" cy="377604"/>
              </a:xfrm>
              <a:prstGeom prst="rect">
                <a:avLst/>
              </a:prstGeom>
              <a:noFill/>
            </p:spPr>
            <p:txBody>
              <a:bodyPr wrap="square" rtlCol="0">
                <a:spAutoFit/>
              </a:bodyPr>
              <a:lstStyle/>
              <a:p>
                <a:pPr algn="ctr">
                  <a:lnSpc>
                    <a:spcPct val="112000"/>
                  </a:lnSpc>
                </a:pPr>
                <a:r>
                  <a:rPr lang="en-NZ" dirty="0" err="1"/>
                  <a:t>XGBoost</a:t>
                </a:r>
                <a:endParaRPr lang="en-NZ" dirty="0"/>
              </a:p>
            </p:txBody>
          </p:sp>
          <p:sp>
            <p:nvSpPr>
              <p:cNvPr id="60" name="TextBox 59">
                <a:extLst>
                  <a:ext uri="{FF2B5EF4-FFF2-40B4-BE49-F238E27FC236}">
                    <a16:creationId xmlns:a16="http://schemas.microsoft.com/office/drawing/2014/main" id="{8D45DF50-0EF8-42C5-9346-6C4FCAC8B183}"/>
                  </a:ext>
                </a:extLst>
              </p:cNvPr>
              <p:cNvSpPr txBox="1"/>
              <p:nvPr/>
            </p:nvSpPr>
            <p:spPr>
              <a:xfrm>
                <a:off x="-328889" y="1958077"/>
                <a:ext cx="1240810" cy="377604"/>
              </a:xfrm>
              <a:prstGeom prst="rect">
                <a:avLst/>
              </a:prstGeom>
              <a:noFill/>
            </p:spPr>
            <p:txBody>
              <a:bodyPr wrap="square" rtlCol="0">
                <a:spAutoFit/>
              </a:bodyPr>
              <a:lstStyle/>
              <a:p>
                <a:pPr algn="ctr">
                  <a:lnSpc>
                    <a:spcPct val="112000"/>
                  </a:lnSpc>
                </a:pPr>
                <a:r>
                  <a:rPr lang="en-NZ" dirty="0"/>
                  <a:t>Ensemble</a:t>
                </a:r>
              </a:p>
            </p:txBody>
          </p:sp>
        </p:grpSp>
        <p:sp>
          <p:nvSpPr>
            <p:cNvPr id="52" name="TextBox 51">
              <a:extLst>
                <a:ext uri="{FF2B5EF4-FFF2-40B4-BE49-F238E27FC236}">
                  <a16:creationId xmlns:a16="http://schemas.microsoft.com/office/drawing/2014/main" id="{460AFDB6-DE8F-4598-8250-FEAFB6806528}"/>
                </a:ext>
              </a:extLst>
            </p:cNvPr>
            <p:cNvSpPr txBox="1"/>
            <p:nvPr/>
          </p:nvSpPr>
          <p:spPr>
            <a:xfrm>
              <a:off x="5213036" y="2911219"/>
              <a:ext cx="772876" cy="1043106"/>
            </a:xfrm>
            <a:prstGeom prst="rect">
              <a:avLst/>
            </a:prstGeom>
            <a:noFill/>
          </p:spPr>
          <p:txBody>
            <a:bodyPr wrap="square" rtlCol="0">
              <a:spAutoFit/>
            </a:bodyPr>
            <a:lstStyle/>
            <a:p>
              <a:pPr algn="ctr">
                <a:lnSpc>
                  <a:spcPct val="112000"/>
                </a:lnSpc>
              </a:pPr>
              <a:r>
                <a:rPr lang="en-NZ" sz="6000" dirty="0"/>
                <a:t>+</a:t>
              </a:r>
            </a:p>
          </p:txBody>
        </p:sp>
        <p:grpSp>
          <p:nvGrpSpPr>
            <p:cNvPr id="58" name="Group 57">
              <a:extLst>
                <a:ext uri="{FF2B5EF4-FFF2-40B4-BE49-F238E27FC236}">
                  <a16:creationId xmlns:a16="http://schemas.microsoft.com/office/drawing/2014/main" id="{6BCABEC7-C310-497B-BE12-AB9D8CCC826D}"/>
                </a:ext>
              </a:extLst>
            </p:cNvPr>
            <p:cNvGrpSpPr/>
            <p:nvPr/>
          </p:nvGrpSpPr>
          <p:grpSpPr>
            <a:xfrm>
              <a:off x="1715427" y="2462829"/>
              <a:ext cx="631925" cy="1932342"/>
              <a:chOff x="2336394" y="2298212"/>
              <a:chExt cx="631925" cy="1932342"/>
            </a:xfrm>
          </p:grpSpPr>
          <p:sp>
            <p:nvSpPr>
              <p:cNvPr id="55" name="TextBox 54">
                <a:extLst>
                  <a:ext uri="{FF2B5EF4-FFF2-40B4-BE49-F238E27FC236}">
                    <a16:creationId xmlns:a16="http://schemas.microsoft.com/office/drawing/2014/main" id="{546CD66E-578F-4E7A-A1E4-5F08DDF37DA4}"/>
                  </a:ext>
                </a:extLst>
              </p:cNvPr>
              <p:cNvSpPr txBox="1"/>
              <p:nvPr/>
            </p:nvSpPr>
            <p:spPr>
              <a:xfrm>
                <a:off x="2336394" y="2304321"/>
                <a:ext cx="631925" cy="1926233"/>
              </a:xfrm>
              <a:prstGeom prst="rect">
                <a:avLst/>
              </a:prstGeom>
              <a:noFill/>
            </p:spPr>
            <p:txBody>
              <a:bodyPr wrap="square" rtlCol="0">
                <a:spAutoFit/>
              </a:bodyPr>
              <a:lstStyle/>
              <a:p>
                <a:pPr algn="ctr">
                  <a:lnSpc>
                    <a:spcPct val="112000"/>
                  </a:lnSpc>
                </a:pPr>
                <a:r>
                  <a:rPr lang="en-NZ" dirty="0"/>
                  <a:t>y</a:t>
                </a:r>
                <a:r>
                  <a:rPr lang="en-NZ" baseline="-25000" dirty="0"/>
                  <a:t>1</a:t>
                </a:r>
              </a:p>
              <a:p>
                <a:pPr algn="ctr">
                  <a:lnSpc>
                    <a:spcPct val="112000"/>
                  </a:lnSpc>
                </a:pPr>
                <a:r>
                  <a:rPr lang="en-NZ" dirty="0"/>
                  <a:t>y</a:t>
                </a:r>
                <a:r>
                  <a:rPr lang="en-NZ" baseline="-25000" dirty="0"/>
                  <a:t>2</a:t>
                </a:r>
              </a:p>
              <a:p>
                <a:pPr algn="ctr">
                  <a:lnSpc>
                    <a:spcPct val="112000"/>
                  </a:lnSpc>
                </a:pPr>
                <a:r>
                  <a:rPr lang="en-NZ" dirty="0"/>
                  <a:t>y</a:t>
                </a:r>
                <a:r>
                  <a:rPr lang="en-NZ" baseline="-25000" dirty="0"/>
                  <a:t>3</a:t>
                </a:r>
              </a:p>
              <a:p>
                <a:pPr algn="ctr">
                  <a:lnSpc>
                    <a:spcPct val="112000"/>
                  </a:lnSpc>
                </a:pPr>
                <a:r>
                  <a:rPr lang="en-NZ" dirty="0"/>
                  <a:t>y</a:t>
                </a:r>
                <a:r>
                  <a:rPr lang="en-NZ" baseline="-25000" dirty="0"/>
                  <a:t>4</a:t>
                </a:r>
              </a:p>
              <a:p>
                <a:pPr algn="ctr">
                  <a:lnSpc>
                    <a:spcPct val="112000"/>
                  </a:lnSpc>
                </a:pPr>
                <a:r>
                  <a:rPr lang="en-NZ" dirty="0"/>
                  <a:t>y</a:t>
                </a:r>
                <a:r>
                  <a:rPr lang="en-NZ" baseline="-25000" dirty="0"/>
                  <a:t>5</a:t>
                </a:r>
              </a:p>
            </p:txBody>
          </p:sp>
          <p:sp>
            <p:nvSpPr>
              <p:cNvPr id="56" name="Left Bracket 55">
                <a:extLst>
                  <a:ext uri="{FF2B5EF4-FFF2-40B4-BE49-F238E27FC236}">
                    <a16:creationId xmlns:a16="http://schemas.microsoft.com/office/drawing/2014/main" id="{99DFF26D-ACE6-4D05-A695-EC78F050AACA}"/>
                  </a:ext>
                </a:extLst>
              </p:cNvPr>
              <p:cNvSpPr/>
              <p:nvPr/>
            </p:nvSpPr>
            <p:spPr>
              <a:xfrm>
                <a:off x="2336394" y="2298213"/>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7" name="Left Bracket 56">
                <a:extLst>
                  <a:ext uri="{FF2B5EF4-FFF2-40B4-BE49-F238E27FC236}">
                    <a16:creationId xmlns:a16="http://schemas.microsoft.com/office/drawing/2014/main" id="{E48CA0FC-1471-47E2-B50C-5B905EC9B907}"/>
                  </a:ext>
                </a:extLst>
              </p:cNvPr>
              <p:cNvSpPr/>
              <p:nvPr/>
            </p:nvSpPr>
            <p:spPr>
              <a:xfrm rot="10800000">
                <a:off x="2849302" y="2298212"/>
                <a:ext cx="104503" cy="1926233"/>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sp>
          <p:nvSpPr>
            <p:cNvPr id="59" name="TextBox 58">
              <a:extLst>
                <a:ext uri="{FF2B5EF4-FFF2-40B4-BE49-F238E27FC236}">
                  <a16:creationId xmlns:a16="http://schemas.microsoft.com/office/drawing/2014/main" id="{C3D68CC7-0EEF-4717-A48D-2CFEFE19E219}"/>
                </a:ext>
              </a:extLst>
            </p:cNvPr>
            <p:cNvSpPr txBox="1"/>
            <p:nvPr/>
          </p:nvSpPr>
          <p:spPr>
            <a:xfrm>
              <a:off x="2459307" y="2911219"/>
              <a:ext cx="772876" cy="1043106"/>
            </a:xfrm>
            <a:prstGeom prst="rect">
              <a:avLst/>
            </a:prstGeom>
            <a:noFill/>
          </p:spPr>
          <p:txBody>
            <a:bodyPr wrap="square" rtlCol="0">
              <a:spAutoFit/>
            </a:bodyPr>
            <a:lstStyle/>
            <a:p>
              <a:pPr algn="ctr">
                <a:lnSpc>
                  <a:spcPct val="112000"/>
                </a:lnSpc>
              </a:pPr>
              <a:r>
                <a:rPr lang="en-NZ" sz="6000" dirty="0"/>
                <a:t>=</a:t>
              </a:r>
            </a:p>
          </p:txBody>
        </p:sp>
      </p:grpSp>
      <p:sp>
        <p:nvSpPr>
          <p:cNvPr id="65" name="TextBox 64">
            <a:extLst>
              <a:ext uri="{FF2B5EF4-FFF2-40B4-BE49-F238E27FC236}">
                <a16:creationId xmlns:a16="http://schemas.microsoft.com/office/drawing/2014/main" id="{0A6AB502-E8B5-42E4-8BE7-EE1447CB1E76}"/>
              </a:ext>
            </a:extLst>
          </p:cNvPr>
          <p:cNvSpPr txBox="1"/>
          <p:nvPr/>
        </p:nvSpPr>
        <p:spPr>
          <a:xfrm>
            <a:off x="216527" y="1283957"/>
            <a:ext cx="8710945" cy="377604"/>
          </a:xfrm>
          <a:prstGeom prst="rect">
            <a:avLst/>
          </a:prstGeom>
          <a:noFill/>
        </p:spPr>
        <p:txBody>
          <a:bodyPr wrap="square" rtlCol="0">
            <a:spAutoFit/>
          </a:bodyPr>
          <a:lstStyle/>
          <a:p>
            <a:pPr>
              <a:lnSpc>
                <a:spcPct val="112000"/>
              </a:lnSpc>
            </a:pPr>
            <a:r>
              <a:rPr lang="en-NZ" dirty="0"/>
              <a:t>For a weight between 0 and 1, the Ensemble probabilities are: </a:t>
            </a:r>
            <a:endParaRPr lang="en-NZ" i="1" dirty="0"/>
          </a:p>
        </p:txBody>
      </p:sp>
      <p:sp>
        <p:nvSpPr>
          <p:cNvPr id="66" name="Footer Placeholder 2">
            <a:extLst>
              <a:ext uri="{FF2B5EF4-FFF2-40B4-BE49-F238E27FC236}">
                <a16:creationId xmlns:a16="http://schemas.microsoft.com/office/drawing/2014/main" id="{9B028F1C-6AC0-4ADE-BDD9-D7E642D2A505}"/>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724947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37</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pic>
        <p:nvPicPr>
          <p:cNvPr id="1026" name="Picture 2">
            <a:extLst>
              <a:ext uri="{FF2B5EF4-FFF2-40B4-BE49-F238E27FC236}">
                <a16:creationId xmlns:a16="http://schemas.microsoft.com/office/drawing/2014/main" id="{B176BBAC-BE53-4A18-ADB4-CE54B0E40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684804" y="838504"/>
            <a:ext cx="5563461" cy="5521130"/>
          </a:xfrm>
          <a:prstGeom prst="rect">
            <a:avLst/>
          </a:prstGeom>
          <a:noFill/>
          <a:extLst>
            <a:ext uri="{909E8E84-426E-40DD-AFC4-6F175D3DCCD1}">
              <a14:hiddenFill xmlns:a14="http://schemas.microsoft.com/office/drawing/2010/main">
                <a:solidFill>
                  <a:srgbClr val="FFFFFF"/>
                </a:solidFill>
              </a14:hiddenFill>
            </a:ext>
          </a:extLst>
        </p:spPr>
      </p:pic>
      <p:sp>
        <p:nvSpPr>
          <p:cNvPr id="32" name="Footer Placeholder 2">
            <a:extLst>
              <a:ext uri="{FF2B5EF4-FFF2-40B4-BE49-F238E27FC236}">
                <a16:creationId xmlns:a16="http://schemas.microsoft.com/office/drawing/2014/main" id="{7FB6BCC5-B0E5-4D6F-A6AD-13017BA57A1C}"/>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565348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38</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pic>
        <p:nvPicPr>
          <p:cNvPr id="1026" name="Picture 2">
            <a:extLst>
              <a:ext uri="{FF2B5EF4-FFF2-40B4-BE49-F238E27FC236}">
                <a16:creationId xmlns:a16="http://schemas.microsoft.com/office/drawing/2014/main" id="{B176BBAC-BE53-4A18-ADB4-CE54B0E40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711939" y="838427"/>
            <a:ext cx="5509190" cy="5521285"/>
          </a:xfrm>
          <a:prstGeom prst="rect">
            <a:avLst/>
          </a:prstGeom>
          <a:noFill/>
          <a:extLst>
            <a:ext uri="{909E8E84-426E-40DD-AFC4-6F175D3DCCD1}">
              <a14:hiddenFill xmlns:a14="http://schemas.microsoft.com/office/drawing/2010/main">
                <a:solidFill>
                  <a:srgbClr val="FFFFFF"/>
                </a:solidFill>
              </a14:hiddenFill>
            </a:ext>
          </a:extLst>
        </p:spPr>
      </p:pic>
      <p:sp>
        <p:nvSpPr>
          <p:cNvPr id="32" name="Footer Placeholder 2">
            <a:extLst>
              <a:ext uri="{FF2B5EF4-FFF2-40B4-BE49-F238E27FC236}">
                <a16:creationId xmlns:a16="http://schemas.microsoft.com/office/drawing/2014/main" id="{7FB6BCC5-B0E5-4D6F-A6AD-13017BA57A1C}"/>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3990552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39</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pic>
        <p:nvPicPr>
          <p:cNvPr id="1026" name="Picture 2">
            <a:extLst>
              <a:ext uri="{FF2B5EF4-FFF2-40B4-BE49-F238E27FC236}">
                <a16:creationId xmlns:a16="http://schemas.microsoft.com/office/drawing/2014/main" id="{B176BBAC-BE53-4A18-ADB4-CE54B0E40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711939" y="838427"/>
            <a:ext cx="5509190" cy="5521284"/>
          </a:xfrm>
          <a:prstGeom prst="rect">
            <a:avLst/>
          </a:prstGeom>
          <a:noFill/>
          <a:extLst>
            <a:ext uri="{909E8E84-426E-40DD-AFC4-6F175D3DCCD1}">
              <a14:hiddenFill xmlns:a14="http://schemas.microsoft.com/office/drawing/2010/main">
                <a:solidFill>
                  <a:srgbClr val="FFFFFF"/>
                </a:solidFill>
              </a14:hiddenFill>
            </a:ext>
          </a:extLst>
        </p:spPr>
      </p:pic>
      <p:sp>
        <p:nvSpPr>
          <p:cNvPr id="32" name="Footer Placeholder 2">
            <a:extLst>
              <a:ext uri="{FF2B5EF4-FFF2-40B4-BE49-F238E27FC236}">
                <a16:creationId xmlns:a16="http://schemas.microsoft.com/office/drawing/2014/main" id="{7FB6BCC5-B0E5-4D6F-A6AD-13017BA57A1C}"/>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143877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4</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Background</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1246971"/>
            <a:ext cx="8710945" cy="4354205"/>
          </a:xfrm>
          <a:prstGeom prst="rect">
            <a:avLst/>
          </a:prstGeom>
          <a:noFill/>
        </p:spPr>
        <p:txBody>
          <a:bodyPr wrap="square" rtlCol="0">
            <a:spAutoFit/>
          </a:bodyPr>
          <a:lstStyle/>
          <a:p>
            <a:pPr>
              <a:lnSpc>
                <a:spcPct val="112000"/>
              </a:lnSpc>
            </a:pPr>
            <a:r>
              <a:rPr lang="en-NZ" dirty="0"/>
              <a:t>UW Support supports the customer and intermediary facing Sales and Service teams by:</a:t>
            </a:r>
          </a:p>
          <a:p>
            <a:pPr marL="285750" indent="-285750">
              <a:lnSpc>
                <a:spcPct val="112000"/>
              </a:lnSpc>
              <a:buFont typeface="Arial" panose="020B0604020202020204" pitchFamily="34" charset="0"/>
              <a:buChar char="•"/>
            </a:pPr>
            <a:r>
              <a:rPr lang="en-NZ" dirty="0"/>
              <a:t>Giving guidance on complex underwriting scenarios</a:t>
            </a:r>
          </a:p>
          <a:p>
            <a:pPr marL="285750" indent="-285750">
              <a:lnSpc>
                <a:spcPct val="112000"/>
              </a:lnSpc>
              <a:buFont typeface="Arial" panose="020B0604020202020204" pitchFamily="34" charset="0"/>
              <a:buChar char="•"/>
            </a:pPr>
            <a:r>
              <a:rPr lang="en-NZ" dirty="0"/>
              <a:t>Approving quotes and requests above the underwriting consultants’ underwriting authority</a:t>
            </a:r>
          </a:p>
          <a:p>
            <a:pPr marL="285750" indent="-285750">
              <a:lnSpc>
                <a:spcPct val="112000"/>
              </a:lnSpc>
              <a:buFont typeface="Arial" panose="020B0604020202020204" pitchFamily="34" charset="0"/>
              <a:buChar char="•"/>
            </a:pPr>
            <a:r>
              <a:rPr lang="en-NZ" dirty="0"/>
              <a:t>Providing one-on-one coaching</a:t>
            </a:r>
          </a:p>
          <a:p>
            <a:pPr marL="285750" indent="-285750">
              <a:lnSpc>
                <a:spcPct val="112000"/>
              </a:lnSpc>
              <a:buFont typeface="Arial" panose="020B0604020202020204" pitchFamily="34" charset="0"/>
              <a:buChar char="•"/>
            </a:pPr>
            <a:r>
              <a:rPr lang="en-NZ" dirty="0"/>
              <a:t>Assisting with credit control and processing issues</a:t>
            </a:r>
          </a:p>
          <a:p>
            <a:pPr marL="285750" indent="-285750">
              <a:lnSpc>
                <a:spcPct val="112000"/>
              </a:lnSpc>
              <a:buFont typeface="Arial" panose="020B0604020202020204" pitchFamily="34" charset="0"/>
              <a:buChar char="•"/>
            </a:pPr>
            <a:r>
              <a:rPr lang="en-NZ" dirty="0"/>
              <a:t>Authorising </a:t>
            </a:r>
            <a:r>
              <a:rPr lang="en-NZ" dirty="0" err="1"/>
              <a:t>Solvit</a:t>
            </a:r>
            <a:r>
              <a:rPr lang="en-NZ" dirty="0"/>
              <a:t> batches </a:t>
            </a:r>
          </a:p>
          <a:p>
            <a:pPr marL="285750" indent="-285750">
              <a:lnSpc>
                <a:spcPct val="112000"/>
              </a:lnSpc>
              <a:buFont typeface="Arial" panose="020B0604020202020204" pitchFamily="34" charset="0"/>
              <a:buChar char="•"/>
            </a:pPr>
            <a:r>
              <a:rPr lang="en-NZ" dirty="0"/>
              <a:t>Managing the “Underwriting Academy” by:</a:t>
            </a:r>
          </a:p>
          <a:p>
            <a:pPr marL="645750" lvl="2" indent="-285750">
              <a:lnSpc>
                <a:spcPct val="112000"/>
              </a:lnSpc>
              <a:buFont typeface="Courier New" panose="02070309020205020404" pitchFamily="49" charset="0"/>
              <a:buChar char="o"/>
            </a:pPr>
            <a:r>
              <a:rPr lang="en-NZ" dirty="0"/>
              <a:t>Writing exam papers</a:t>
            </a:r>
          </a:p>
          <a:p>
            <a:pPr marL="645750" lvl="2" indent="-285750">
              <a:lnSpc>
                <a:spcPct val="112000"/>
              </a:lnSpc>
              <a:buFont typeface="Courier New" panose="02070309020205020404" pitchFamily="49" charset="0"/>
              <a:buChar char="o"/>
            </a:pPr>
            <a:r>
              <a:rPr lang="en-NZ" dirty="0"/>
              <a:t>Creating and delivering training material</a:t>
            </a:r>
          </a:p>
          <a:p>
            <a:pPr marL="645750" lvl="2" indent="-285750">
              <a:lnSpc>
                <a:spcPct val="112000"/>
              </a:lnSpc>
              <a:buFont typeface="Courier New" panose="02070309020205020404" pitchFamily="49" charset="0"/>
              <a:buChar char="o"/>
            </a:pPr>
            <a:r>
              <a:rPr lang="en-NZ" dirty="0"/>
              <a:t>Grading exams</a:t>
            </a:r>
            <a:endParaRPr lang="en-AU" dirty="0"/>
          </a:p>
        </p:txBody>
      </p:sp>
      <p:sp>
        <p:nvSpPr>
          <p:cNvPr id="8" name="Footer Placeholder 2">
            <a:extLst>
              <a:ext uri="{FF2B5EF4-FFF2-40B4-BE49-F238E27FC236}">
                <a16:creationId xmlns:a16="http://schemas.microsoft.com/office/drawing/2014/main" id="{0F8A4477-69F5-4D3E-A94E-53A89E696E72}"/>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1530168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40</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pic>
        <p:nvPicPr>
          <p:cNvPr id="1026" name="Picture 2">
            <a:extLst>
              <a:ext uri="{FF2B5EF4-FFF2-40B4-BE49-F238E27FC236}">
                <a16:creationId xmlns:a16="http://schemas.microsoft.com/office/drawing/2014/main" id="{B176BBAC-BE53-4A18-ADB4-CE54B0E40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711939" y="838427"/>
            <a:ext cx="5509190" cy="5521285"/>
          </a:xfrm>
          <a:prstGeom prst="rect">
            <a:avLst/>
          </a:prstGeom>
          <a:noFill/>
          <a:extLst>
            <a:ext uri="{909E8E84-426E-40DD-AFC4-6F175D3DCCD1}">
              <a14:hiddenFill xmlns:a14="http://schemas.microsoft.com/office/drawing/2010/main">
                <a:solidFill>
                  <a:srgbClr val="FFFFFF"/>
                </a:solidFill>
              </a14:hiddenFill>
            </a:ext>
          </a:extLst>
        </p:spPr>
      </p:pic>
      <p:sp>
        <p:nvSpPr>
          <p:cNvPr id="32" name="Footer Placeholder 2">
            <a:extLst>
              <a:ext uri="{FF2B5EF4-FFF2-40B4-BE49-F238E27FC236}">
                <a16:creationId xmlns:a16="http://schemas.microsoft.com/office/drawing/2014/main" id="{7FB6BCC5-B0E5-4D6F-A6AD-13017BA57A1C}"/>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843104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41</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pic>
        <p:nvPicPr>
          <p:cNvPr id="1026" name="Picture 2">
            <a:extLst>
              <a:ext uri="{FF2B5EF4-FFF2-40B4-BE49-F238E27FC236}">
                <a16:creationId xmlns:a16="http://schemas.microsoft.com/office/drawing/2014/main" id="{B176BBAC-BE53-4A18-ADB4-CE54B0E40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711939" y="838427"/>
            <a:ext cx="5509190" cy="5521285"/>
          </a:xfrm>
          <a:prstGeom prst="rect">
            <a:avLst/>
          </a:prstGeom>
          <a:noFill/>
          <a:extLst>
            <a:ext uri="{909E8E84-426E-40DD-AFC4-6F175D3DCCD1}">
              <a14:hiddenFill xmlns:a14="http://schemas.microsoft.com/office/drawing/2010/main">
                <a:solidFill>
                  <a:srgbClr val="FFFFFF"/>
                </a:solidFill>
              </a14:hiddenFill>
            </a:ext>
          </a:extLst>
        </p:spPr>
      </p:pic>
      <p:sp>
        <p:nvSpPr>
          <p:cNvPr id="32" name="Footer Placeholder 2">
            <a:extLst>
              <a:ext uri="{FF2B5EF4-FFF2-40B4-BE49-F238E27FC236}">
                <a16:creationId xmlns:a16="http://schemas.microsoft.com/office/drawing/2014/main" id="{7FB6BCC5-B0E5-4D6F-A6AD-13017BA57A1C}"/>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451571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42</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br>
              <a:rPr lang="en-AU" sz="2400" dirty="0"/>
            </a:br>
            <a:endParaRPr lang="en-AU" sz="2400" dirty="0"/>
          </a:p>
        </p:txBody>
      </p:sp>
      <p:graphicFrame>
        <p:nvGraphicFramePr>
          <p:cNvPr id="9" name="Table 8">
            <a:extLst>
              <a:ext uri="{FF2B5EF4-FFF2-40B4-BE49-F238E27FC236}">
                <a16:creationId xmlns:a16="http://schemas.microsoft.com/office/drawing/2014/main" id="{A586FA91-BB7F-4B4A-BEE0-0C495AC7B00B}"/>
              </a:ext>
            </a:extLst>
          </p:cNvPr>
          <p:cNvGraphicFramePr>
            <a:graphicFrameLocks noGrp="1"/>
          </p:cNvGraphicFramePr>
          <p:nvPr>
            <p:extLst>
              <p:ext uri="{D42A27DB-BD31-4B8C-83A1-F6EECF244321}">
                <p14:modId xmlns:p14="http://schemas.microsoft.com/office/powerpoint/2010/main" val="1125906186"/>
              </p:ext>
            </p:extLst>
          </p:nvPr>
        </p:nvGraphicFramePr>
        <p:xfrm>
          <a:off x="911334" y="2102266"/>
          <a:ext cx="7356455" cy="2653468"/>
        </p:xfrm>
        <a:graphic>
          <a:graphicData uri="http://schemas.openxmlformats.org/drawingml/2006/table">
            <a:tbl>
              <a:tblPr/>
              <a:tblGrid>
                <a:gridCol w="1274113">
                  <a:extLst>
                    <a:ext uri="{9D8B030D-6E8A-4147-A177-3AD203B41FA5}">
                      <a16:colId xmlns:a16="http://schemas.microsoft.com/office/drawing/2014/main" val="4216992030"/>
                    </a:ext>
                  </a:extLst>
                </a:gridCol>
                <a:gridCol w="1107219">
                  <a:extLst>
                    <a:ext uri="{9D8B030D-6E8A-4147-A177-3AD203B41FA5}">
                      <a16:colId xmlns:a16="http://schemas.microsoft.com/office/drawing/2014/main" val="3200776790"/>
                    </a:ext>
                  </a:extLst>
                </a:gridCol>
                <a:gridCol w="1447207">
                  <a:extLst>
                    <a:ext uri="{9D8B030D-6E8A-4147-A177-3AD203B41FA5}">
                      <a16:colId xmlns:a16="http://schemas.microsoft.com/office/drawing/2014/main" val="1016757475"/>
                    </a:ext>
                  </a:extLst>
                </a:gridCol>
                <a:gridCol w="1218034">
                  <a:extLst>
                    <a:ext uri="{9D8B030D-6E8A-4147-A177-3AD203B41FA5}">
                      <a16:colId xmlns:a16="http://schemas.microsoft.com/office/drawing/2014/main" val="2031987864"/>
                    </a:ext>
                  </a:extLst>
                </a:gridCol>
                <a:gridCol w="1218034">
                  <a:extLst>
                    <a:ext uri="{9D8B030D-6E8A-4147-A177-3AD203B41FA5}">
                      <a16:colId xmlns:a16="http://schemas.microsoft.com/office/drawing/2014/main" val="3074417463"/>
                    </a:ext>
                  </a:extLst>
                </a:gridCol>
                <a:gridCol w="1091848">
                  <a:extLst>
                    <a:ext uri="{9D8B030D-6E8A-4147-A177-3AD203B41FA5}">
                      <a16:colId xmlns:a16="http://schemas.microsoft.com/office/drawing/2014/main" val="3416805637"/>
                    </a:ext>
                  </a:extLst>
                </a:gridCol>
              </a:tblGrid>
              <a:tr h="622096">
                <a:tc>
                  <a:txBody>
                    <a:bodyPr/>
                    <a:lstStyle/>
                    <a:p>
                      <a:pPr algn="l" fontAlgn="b"/>
                      <a:r>
                        <a:rPr lang="en-AU" sz="1800" b="1" i="0" u="none" strike="noStrike" dirty="0">
                          <a:solidFill>
                            <a:srgbClr val="FFFFFF"/>
                          </a:solidFill>
                          <a:effectLst/>
                          <a:latin typeface="+mn-lt"/>
                        </a:rPr>
                        <a:t> </a:t>
                      </a:r>
                    </a:p>
                  </a:txBody>
                  <a:tcPr marL="9525" marR="9525" marT="9525" marB="0" anchor="ctr">
                    <a:lnL>
                      <a:noFill/>
                    </a:lnL>
                    <a:lnR>
                      <a:noFill/>
                    </a:lnR>
                    <a:lnT>
                      <a:noFill/>
                    </a:lnT>
                    <a:lnB>
                      <a:noFill/>
                    </a:lnB>
                    <a:solidFill>
                      <a:srgbClr val="008C80"/>
                    </a:solidFill>
                  </a:tcPr>
                </a:tc>
                <a:tc>
                  <a:txBody>
                    <a:bodyPr/>
                    <a:lstStyle/>
                    <a:p>
                      <a:pPr algn="ctr" fontAlgn="b"/>
                      <a:r>
                        <a:rPr lang="en-AU" sz="1800" b="1" i="0" u="none" strike="noStrike" dirty="0">
                          <a:solidFill>
                            <a:srgbClr val="FFFFFF"/>
                          </a:solidFill>
                          <a:effectLst/>
                          <a:latin typeface="+mn-lt"/>
                        </a:rPr>
                        <a:t>Accuracy</a:t>
                      </a:r>
                    </a:p>
                  </a:txBody>
                  <a:tcPr marL="9525" marR="9525" marT="9525" marB="0" anchor="ctr">
                    <a:lnL>
                      <a:noFill/>
                    </a:lnL>
                    <a:lnR>
                      <a:noFill/>
                    </a:lnR>
                    <a:lnT>
                      <a:noFill/>
                    </a:lnT>
                    <a:lnB>
                      <a:noFill/>
                    </a:lnB>
                    <a:solidFill>
                      <a:srgbClr val="008C80"/>
                    </a:solidFill>
                  </a:tcPr>
                </a:tc>
                <a:tc>
                  <a:txBody>
                    <a:bodyPr/>
                    <a:lstStyle/>
                    <a:p>
                      <a:pPr algn="ctr" fontAlgn="b"/>
                      <a:r>
                        <a:rPr lang="en-AU" sz="1800" b="1" i="0" u="none" strike="noStrike" dirty="0">
                          <a:solidFill>
                            <a:srgbClr val="FFFFFF"/>
                          </a:solidFill>
                          <a:effectLst/>
                          <a:latin typeface="+mn-lt"/>
                        </a:rPr>
                        <a:t>Precision</a:t>
                      </a:r>
                    </a:p>
                  </a:txBody>
                  <a:tcPr marL="9525" marR="9525" marT="9525" marB="0" anchor="ctr">
                    <a:lnL>
                      <a:noFill/>
                    </a:lnL>
                    <a:lnR>
                      <a:noFill/>
                    </a:lnR>
                    <a:lnT>
                      <a:noFill/>
                    </a:lnT>
                    <a:lnB>
                      <a:noFill/>
                    </a:lnB>
                    <a:solidFill>
                      <a:srgbClr val="008C80"/>
                    </a:solidFill>
                  </a:tcPr>
                </a:tc>
                <a:tc>
                  <a:txBody>
                    <a:bodyPr/>
                    <a:lstStyle/>
                    <a:p>
                      <a:pPr algn="ctr" fontAlgn="b"/>
                      <a:r>
                        <a:rPr lang="en-NZ" sz="1800" b="1" i="0" u="none" strike="noStrike" dirty="0">
                          <a:solidFill>
                            <a:srgbClr val="FFFFFF"/>
                          </a:solidFill>
                          <a:effectLst/>
                          <a:latin typeface="+mn-lt"/>
                        </a:rPr>
                        <a:t>Recall</a:t>
                      </a:r>
                      <a:endParaRPr lang="en-AU" sz="1800" b="1" i="0" u="none" strike="noStrike" dirty="0">
                        <a:solidFill>
                          <a:srgbClr val="FFFFFF"/>
                        </a:solidFill>
                        <a:effectLst/>
                        <a:latin typeface="+mn-lt"/>
                      </a:endParaRPr>
                    </a:p>
                  </a:txBody>
                  <a:tcPr marL="9525" marR="9525" marT="9525" marB="0" anchor="ctr">
                    <a:lnL>
                      <a:noFill/>
                    </a:lnL>
                    <a:lnR>
                      <a:noFill/>
                    </a:lnR>
                    <a:lnT>
                      <a:noFill/>
                    </a:lnT>
                    <a:lnB>
                      <a:noFill/>
                    </a:lnB>
                    <a:solidFill>
                      <a:srgbClr val="008C80"/>
                    </a:solidFill>
                  </a:tcPr>
                </a:tc>
                <a:tc>
                  <a:txBody>
                    <a:bodyPr/>
                    <a:lstStyle/>
                    <a:p>
                      <a:pPr algn="ctr" fontAlgn="b"/>
                      <a:r>
                        <a:rPr lang="en-AU" sz="1800" b="1" i="0" u="none" strike="noStrike" dirty="0">
                          <a:solidFill>
                            <a:srgbClr val="FFFFFF"/>
                          </a:solidFill>
                          <a:effectLst/>
                          <a:latin typeface="+mn-lt"/>
                        </a:rPr>
                        <a:t>One True Positive</a:t>
                      </a:r>
                    </a:p>
                  </a:txBody>
                  <a:tcPr marL="9525" marR="9525" marT="9525" marB="0" anchor="ctr">
                    <a:lnL>
                      <a:noFill/>
                    </a:lnL>
                    <a:lnR>
                      <a:noFill/>
                    </a:lnR>
                    <a:lnT>
                      <a:noFill/>
                    </a:lnT>
                    <a:lnB>
                      <a:noFill/>
                    </a:lnB>
                    <a:solidFill>
                      <a:srgbClr val="008C80"/>
                    </a:solidFill>
                  </a:tcPr>
                </a:tc>
                <a:tc>
                  <a:txBody>
                    <a:bodyPr/>
                    <a:lstStyle/>
                    <a:p>
                      <a:pPr algn="ctr" fontAlgn="b"/>
                      <a:r>
                        <a:rPr lang="en-NZ" sz="1800" b="1" i="0" u="none" strike="noStrike" dirty="0">
                          <a:solidFill>
                            <a:srgbClr val="FFFFFF"/>
                          </a:solidFill>
                          <a:effectLst/>
                          <a:latin typeface="+mn-lt"/>
                        </a:rPr>
                        <a:t>No</a:t>
                      </a:r>
                      <a:r>
                        <a:rPr lang="en-AU" sz="1800" b="1" i="0" u="none" strike="noStrike" dirty="0">
                          <a:solidFill>
                            <a:srgbClr val="FFFFFF"/>
                          </a:solidFill>
                          <a:effectLst/>
                          <a:latin typeface="+mn-lt"/>
                        </a:rPr>
                        <a:t> False Positives</a:t>
                      </a:r>
                    </a:p>
                  </a:txBody>
                  <a:tcPr marL="9525" marR="9525" marT="9525" marB="0" anchor="ctr">
                    <a:lnL>
                      <a:noFill/>
                    </a:lnL>
                    <a:lnR>
                      <a:noFill/>
                    </a:lnR>
                    <a:lnT>
                      <a:noFill/>
                    </a:lnT>
                    <a:lnB>
                      <a:noFill/>
                    </a:lnB>
                    <a:solidFill>
                      <a:srgbClr val="008C80"/>
                    </a:solidFill>
                  </a:tcPr>
                </a:tc>
                <a:extLst>
                  <a:ext uri="{0D108BD9-81ED-4DB2-BD59-A6C34878D82A}">
                    <a16:rowId xmlns:a16="http://schemas.microsoft.com/office/drawing/2014/main" val="2546451221"/>
                  </a:ext>
                </a:extLst>
              </a:tr>
              <a:tr h="679829">
                <a:tc>
                  <a:txBody>
                    <a:bodyPr/>
                    <a:lstStyle/>
                    <a:p>
                      <a:pPr algn="l" fontAlgn="b"/>
                      <a:r>
                        <a:rPr lang="en-AU" sz="1800" b="1" i="0" u="none" strike="noStrike" dirty="0">
                          <a:solidFill>
                            <a:srgbClr val="000000"/>
                          </a:solidFill>
                          <a:effectLst/>
                          <a:latin typeface="+mn-lt"/>
                        </a:rPr>
                        <a:t>Neural Network</a:t>
                      </a: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73.63%</a:t>
                      </a: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85.44%</a:t>
                      </a: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tc>
                  <a:txBody>
                    <a:bodyPr/>
                    <a:lstStyle/>
                    <a:p>
                      <a:pPr algn="ctr" fontAlgn="ctr"/>
                      <a:r>
                        <a:rPr lang="en-NZ" sz="1800" b="0" i="0" u="none" strike="noStrike" dirty="0">
                          <a:solidFill>
                            <a:srgbClr val="000000"/>
                          </a:solidFill>
                          <a:effectLst/>
                          <a:latin typeface="+mn-lt"/>
                        </a:rPr>
                        <a:t>87.03%</a:t>
                      </a:r>
                      <a:endParaRPr lang="en-AU" sz="1800" b="0" i="0" u="none" strike="noStrike" dirty="0">
                        <a:solidFill>
                          <a:srgbClr val="000000"/>
                        </a:solidFill>
                        <a:effectLst/>
                        <a:latin typeface="+mn-lt"/>
                      </a:endParaRP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87.28%</a:t>
                      </a: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80.16%</a:t>
                      </a:r>
                    </a:p>
                  </a:txBody>
                  <a:tcPr marL="9525" marR="9525" marT="9525" marB="0" anchor="ctr">
                    <a:lnL>
                      <a:noFill/>
                    </a:lnL>
                    <a:lnR>
                      <a:noFill/>
                    </a:lnR>
                    <a:lnT>
                      <a:noFill/>
                    </a:lnT>
                    <a:lnB w="6350" cap="flat" cmpd="sng" algn="ctr">
                      <a:solidFill>
                        <a:srgbClr val="008C80"/>
                      </a:solidFill>
                      <a:prstDash val="solid"/>
                      <a:round/>
                      <a:headEnd type="none" w="med" len="med"/>
                      <a:tailEnd type="none" w="med" len="med"/>
                    </a:lnB>
                  </a:tcPr>
                </a:tc>
                <a:extLst>
                  <a:ext uri="{0D108BD9-81ED-4DB2-BD59-A6C34878D82A}">
                    <a16:rowId xmlns:a16="http://schemas.microsoft.com/office/drawing/2014/main" val="3492883317"/>
                  </a:ext>
                </a:extLst>
              </a:tr>
              <a:tr h="674468">
                <a:tc>
                  <a:txBody>
                    <a:bodyPr/>
                    <a:lstStyle/>
                    <a:p>
                      <a:pPr algn="l" fontAlgn="b"/>
                      <a:r>
                        <a:rPr lang="en-AU" sz="1800" b="1" i="0" u="none" strike="noStrike" dirty="0" err="1">
                          <a:solidFill>
                            <a:srgbClr val="000000"/>
                          </a:solidFill>
                          <a:effectLst/>
                          <a:latin typeface="+mn-lt"/>
                        </a:rPr>
                        <a:t>XGBoost</a:t>
                      </a:r>
                      <a:endParaRPr lang="en-AU" sz="1800" b="1"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64.99%</a:t>
                      </a:r>
                    </a:p>
                  </a:txBody>
                  <a:tcPr marL="9525" marR="9525" marT="9525" marB="0" anchor="ctr">
                    <a:lnL>
                      <a:noFill/>
                    </a:lnL>
                    <a:lnR>
                      <a:noFill/>
                    </a:lnR>
                    <a:lnT w="6350" cap="flat" cmpd="sng" algn="ctr">
                      <a:solidFill>
                        <a:srgbClr val="008C80"/>
                      </a:solidFill>
                      <a:prstDash val="solid"/>
                      <a:round/>
                      <a:headEnd type="none" w="med" len="med"/>
                      <a:tailEnd type="none" w="med" len="med"/>
                    </a:lnT>
                    <a:lnB w="6350" cap="flat" cmpd="sng" algn="ctr">
                      <a:solidFill>
                        <a:srgbClr val="008C80"/>
                      </a:solidFill>
                      <a:prstDash val="solid"/>
                      <a:round/>
                      <a:headEnd type="none" w="med" len="med"/>
                      <a:tailEnd type="none" w="med" len="med"/>
                    </a:lnB>
                  </a:tcPr>
                </a:tc>
                <a:tc>
                  <a:txBody>
                    <a:bodyPr/>
                    <a:lstStyle/>
                    <a:p>
                      <a:pPr algn="ctr" fontAlgn="ctr"/>
                      <a:r>
                        <a:rPr lang="en-NZ" sz="1800" b="0" i="0" u="none" strike="noStrike" dirty="0">
                          <a:solidFill>
                            <a:srgbClr val="000000"/>
                          </a:solidFill>
                          <a:effectLst/>
                          <a:latin typeface="+mn-lt"/>
                        </a:rPr>
                        <a:t>8</a:t>
                      </a:r>
                      <a:r>
                        <a:rPr lang="en-AU" sz="1800" b="0" i="0" u="none" strike="noStrike" dirty="0">
                          <a:solidFill>
                            <a:srgbClr val="000000"/>
                          </a:solidFill>
                          <a:effectLst/>
                          <a:latin typeface="+mn-lt"/>
                        </a:rPr>
                        <a:t>6.09%</a:t>
                      </a:r>
                    </a:p>
                  </a:txBody>
                  <a:tcPr marL="9525" marR="9525" marT="9525" marB="0" anchor="ctr">
                    <a:lnL>
                      <a:noFill/>
                    </a:lnL>
                    <a:lnR>
                      <a:noFill/>
                    </a:lnR>
                    <a:lnT w="6350" cap="flat" cmpd="sng" algn="ctr">
                      <a:solidFill>
                        <a:srgbClr val="008C80"/>
                      </a:solidFill>
                      <a:prstDash val="solid"/>
                      <a:round/>
                      <a:headEnd type="none" w="med" len="med"/>
                      <a:tailEnd type="none" w="med" len="med"/>
                    </a:lnT>
                    <a:lnB w="6350" cap="flat" cmpd="sng" algn="ctr">
                      <a:solidFill>
                        <a:srgbClr val="008C80"/>
                      </a:solidFill>
                      <a:prstDash val="solid"/>
                      <a:round/>
                      <a:headEnd type="none" w="med" len="med"/>
                      <a:tailEnd type="none" w="med" len="med"/>
                    </a:lnB>
                  </a:tcPr>
                </a:tc>
                <a:tc>
                  <a:txBody>
                    <a:bodyPr/>
                    <a:lstStyle/>
                    <a:p>
                      <a:pPr algn="ctr" fontAlgn="ctr"/>
                      <a:r>
                        <a:rPr lang="en-NZ" sz="1800" b="0" i="0" u="none" strike="noStrike" dirty="0">
                          <a:solidFill>
                            <a:srgbClr val="000000"/>
                          </a:solidFill>
                          <a:effectLst/>
                          <a:latin typeface="+mn-lt"/>
                        </a:rPr>
                        <a:t>82.22%</a:t>
                      </a:r>
                      <a:endParaRPr lang="en-AU" sz="1800" b="0"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86.58%</a:t>
                      </a:r>
                    </a:p>
                  </a:txBody>
                  <a:tcPr marL="9525" marR="9525" marT="9525" marB="0" anchor="ctr">
                    <a:lnL>
                      <a:noFill/>
                    </a:lnL>
                    <a:lnR>
                      <a:noFill/>
                    </a:lnR>
                    <a:lnT w="6350" cap="flat" cmpd="sng" algn="ctr">
                      <a:solidFill>
                        <a:srgbClr val="008C80"/>
                      </a:solidFill>
                      <a:prstDash val="solid"/>
                      <a:round/>
                      <a:headEnd type="none" w="med" len="med"/>
                      <a:tailEnd type="none" w="med" len="med"/>
                    </a:lnT>
                    <a:lnB w="63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81.56% </a:t>
                      </a:r>
                      <a:r>
                        <a:rPr lang="en-AU" sz="1800" b="1" i="0" u="none" strike="noStrike" dirty="0">
                          <a:solidFill>
                            <a:srgbClr val="000000"/>
                          </a:solidFill>
                          <a:effectLst/>
                          <a:latin typeface="+mn-lt"/>
                        </a:rPr>
                        <a:t>✓</a:t>
                      </a:r>
                      <a:endParaRPr lang="en-AU" sz="1800" b="0"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6350" cap="flat" cmpd="sng" algn="ctr">
                      <a:solidFill>
                        <a:srgbClr val="008C80"/>
                      </a:solidFill>
                      <a:prstDash val="solid"/>
                      <a:round/>
                      <a:headEnd type="none" w="med" len="med"/>
                      <a:tailEnd type="none" w="med" len="med"/>
                    </a:lnB>
                  </a:tcPr>
                </a:tc>
                <a:extLst>
                  <a:ext uri="{0D108BD9-81ED-4DB2-BD59-A6C34878D82A}">
                    <a16:rowId xmlns:a16="http://schemas.microsoft.com/office/drawing/2014/main" val="2786856793"/>
                  </a:ext>
                </a:extLst>
              </a:tr>
              <a:tr h="677075">
                <a:tc>
                  <a:txBody>
                    <a:bodyPr/>
                    <a:lstStyle/>
                    <a:p>
                      <a:pPr algn="l" fontAlgn="b"/>
                      <a:r>
                        <a:rPr lang="en-AU" sz="1800" b="1" i="0" u="none" strike="noStrike" dirty="0">
                          <a:solidFill>
                            <a:srgbClr val="000000"/>
                          </a:solidFill>
                          <a:effectLst/>
                          <a:latin typeface="+mn-lt"/>
                        </a:rPr>
                        <a:t>Ensemble</a:t>
                      </a:r>
                    </a:p>
                    <a:p>
                      <a:pPr algn="l" fontAlgn="b"/>
                      <a:r>
                        <a:rPr lang="en-AU" sz="1200" b="0" i="0" u="none" strike="noStrike" dirty="0">
                          <a:solidFill>
                            <a:srgbClr val="000000"/>
                          </a:solidFill>
                          <a:effectLst/>
                          <a:latin typeface="+mn-lt"/>
                        </a:rPr>
                        <a:t>Weight = 0.545</a:t>
                      </a: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73.98% </a:t>
                      </a:r>
                      <a:r>
                        <a:rPr lang="en-AU" sz="1800" b="1" i="0" u="none" strike="noStrike" dirty="0">
                          <a:solidFill>
                            <a:srgbClr val="000000"/>
                          </a:solidFill>
                          <a:effectLst/>
                          <a:latin typeface="+mn-lt"/>
                        </a:rPr>
                        <a:t>✓</a:t>
                      </a:r>
                      <a:endParaRPr lang="en-AU" sz="1800" b="0"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86.62% </a:t>
                      </a:r>
                      <a:r>
                        <a:rPr lang="en-AU" sz="1800" b="1" i="0" u="none" strike="noStrike" dirty="0">
                          <a:solidFill>
                            <a:srgbClr val="000000"/>
                          </a:solidFill>
                          <a:effectLst/>
                          <a:latin typeface="+mn-lt"/>
                        </a:rPr>
                        <a:t>✓</a:t>
                      </a:r>
                      <a:endParaRPr lang="en-AU" sz="1800" b="0"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tc>
                  <a:txBody>
                    <a:bodyPr/>
                    <a:lstStyle/>
                    <a:p>
                      <a:pPr algn="ctr" fontAlgn="ctr"/>
                      <a:r>
                        <a:rPr lang="en-NZ" sz="1800" b="0" i="0" u="none" strike="noStrike" dirty="0">
                          <a:solidFill>
                            <a:srgbClr val="000000"/>
                          </a:solidFill>
                          <a:effectLst/>
                          <a:latin typeface="+mn-lt"/>
                        </a:rPr>
                        <a:t>87.74% </a:t>
                      </a:r>
                      <a:r>
                        <a:rPr lang="en-AU" sz="1800" b="1" i="0" u="none" strike="noStrike" dirty="0">
                          <a:solidFill>
                            <a:srgbClr val="000000"/>
                          </a:solidFill>
                          <a:effectLst/>
                          <a:latin typeface="+mn-lt"/>
                        </a:rPr>
                        <a:t>✓</a:t>
                      </a:r>
                      <a:endParaRPr lang="en-AU" sz="1800" b="0"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88.10% </a:t>
                      </a:r>
                      <a:r>
                        <a:rPr lang="en-AU" sz="1800" b="1" i="0" u="none" strike="noStrike" dirty="0">
                          <a:solidFill>
                            <a:srgbClr val="000000"/>
                          </a:solidFill>
                          <a:effectLst/>
                          <a:latin typeface="+mn-lt"/>
                        </a:rPr>
                        <a:t>✓</a:t>
                      </a:r>
                      <a:endParaRPr lang="en-AU" sz="1800" b="0" i="0" u="none" strike="noStrike" dirty="0">
                        <a:solidFill>
                          <a:srgbClr val="000000"/>
                        </a:solidFill>
                        <a:effectLst/>
                        <a:latin typeface="+mn-lt"/>
                      </a:endParaRP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tc>
                  <a:txBody>
                    <a:bodyPr/>
                    <a:lstStyle/>
                    <a:p>
                      <a:pPr algn="ctr" fontAlgn="ctr"/>
                      <a:r>
                        <a:rPr lang="en-AU" sz="1800" b="0" i="0" u="none" strike="noStrike" dirty="0">
                          <a:solidFill>
                            <a:srgbClr val="000000"/>
                          </a:solidFill>
                          <a:effectLst/>
                          <a:latin typeface="+mn-lt"/>
                        </a:rPr>
                        <a:t>81.10%</a:t>
                      </a:r>
                    </a:p>
                  </a:txBody>
                  <a:tcPr marL="9525" marR="9525" marT="9525" marB="0" anchor="ctr">
                    <a:lnL>
                      <a:noFill/>
                    </a:lnL>
                    <a:lnR>
                      <a:noFill/>
                    </a:lnR>
                    <a:lnT w="6350" cap="flat" cmpd="sng" algn="ctr">
                      <a:solidFill>
                        <a:srgbClr val="008C80"/>
                      </a:solidFill>
                      <a:prstDash val="solid"/>
                      <a:round/>
                      <a:headEnd type="none" w="med" len="med"/>
                      <a:tailEnd type="none" w="med" len="med"/>
                    </a:lnT>
                    <a:lnB w="19050" cap="flat" cmpd="sng" algn="ctr">
                      <a:solidFill>
                        <a:srgbClr val="008C80"/>
                      </a:solidFill>
                      <a:prstDash val="solid"/>
                      <a:round/>
                      <a:headEnd type="none" w="med" len="med"/>
                      <a:tailEnd type="none" w="med" len="med"/>
                    </a:lnB>
                  </a:tcPr>
                </a:tc>
                <a:extLst>
                  <a:ext uri="{0D108BD9-81ED-4DB2-BD59-A6C34878D82A}">
                    <a16:rowId xmlns:a16="http://schemas.microsoft.com/office/drawing/2014/main" val="2897844064"/>
                  </a:ext>
                </a:extLst>
              </a:tr>
            </a:tbl>
          </a:graphicData>
        </a:graphic>
      </p:graphicFrame>
      <p:sp>
        <p:nvSpPr>
          <p:cNvPr id="8" name="Footer Placeholder 2">
            <a:extLst>
              <a:ext uri="{FF2B5EF4-FFF2-40B4-BE49-F238E27FC236}">
                <a16:creationId xmlns:a16="http://schemas.microsoft.com/office/drawing/2014/main" id="{260FD187-12F6-4C68-B70A-A026A5788818}"/>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290769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43</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br>
              <a:rPr lang="en-AU" sz="2400" dirty="0"/>
            </a:br>
            <a:endParaRPr lang="en-AU" sz="2400" dirty="0"/>
          </a:p>
        </p:txBody>
      </p:sp>
      <p:sp>
        <p:nvSpPr>
          <p:cNvPr id="8" name="Footer Placeholder 2">
            <a:extLst>
              <a:ext uri="{FF2B5EF4-FFF2-40B4-BE49-F238E27FC236}">
                <a16:creationId xmlns:a16="http://schemas.microsoft.com/office/drawing/2014/main" id="{260FD187-12F6-4C68-B70A-A026A5788818}"/>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pic>
        <p:nvPicPr>
          <p:cNvPr id="2" name="Picture 1">
            <a:extLst>
              <a:ext uri="{FF2B5EF4-FFF2-40B4-BE49-F238E27FC236}">
                <a16:creationId xmlns:a16="http://schemas.microsoft.com/office/drawing/2014/main" id="{DB07F361-2A4A-486F-86D2-38AD6B9A74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82909" y="946125"/>
            <a:ext cx="5401200" cy="5311874"/>
          </a:xfrm>
          <a:prstGeom prst="rect">
            <a:avLst/>
          </a:prstGeom>
        </p:spPr>
      </p:pic>
    </p:spTree>
    <p:extLst>
      <p:ext uri="{BB962C8B-B14F-4D97-AF65-F5344CB8AC3E}">
        <p14:creationId xmlns:p14="http://schemas.microsoft.com/office/powerpoint/2010/main" val="2941557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44</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pic>
        <p:nvPicPr>
          <p:cNvPr id="3074" name="Picture 2">
            <a:extLst>
              <a:ext uri="{FF2B5EF4-FFF2-40B4-BE49-F238E27FC236}">
                <a16:creationId xmlns:a16="http://schemas.microsoft.com/office/drawing/2014/main" id="{CCC2737C-4514-447E-AAAA-6C48DDE7F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509872" y="924000"/>
            <a:ext cx="5541192" cy="5433745"/>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2">
            <a:extLst>
              <a:ext uri="{FF2B5EF4-FFF2-40B4-BE49-F238E27FC236}">
                <a16:creationId xmlns:a16="http://schemas.microsoft.com/office/drawing/2014/main" id="{03443931-6398-4653-B26E-3D24420E0259}"/>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668183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45</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Model Training and Evaluation</a:t>
            </a:r>
          </a:p>
        </p:txBody>
      </p:sp>
      <p:pic>
        <p:nvPicPr>
          <p:cNvPr id="3074" name="Picture 2">
            <a:extLst>
              <a:ext uri="{FF2B5EF4-FFF2-40B4-BE49-F238E27FC236}">
                <a16:creationId xmlns:a16="http://schemas.microsoft.com/office/drawing/2014/main" id="{CCC2737C-4514-447E-AAAA-6C48DDE7F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741395" y="924000"/>
            <a:ext cx="5433746" cy="543374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2">
            <a:extLst>
              <a:ext uri="{FF2B5EF4-FFF2-40B4-BE49-F238E27FC236}">
                <a16:creationId xmlns:a16="http://schemas.microsoft.com/office/drawing/2014/main" id="{03443931-6398-4653-B26E-3D24420E0259}"/>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3399801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AU" dirty="0"/>
              <a:t> </a:t>
            </a:r>
          </a:p>
          <a:p>
            <a:r>
              <a:rPr lang="en-AU" dirty="0">
                <a:latin typeface="Arial" panose="020B0604020202020204" pitchFamily="34" charset="0"/>
                <a:cs typeface="Arial" panose="020B0604020202020204" pitchFamily="34" charset="0"/>
              </a:rPr>
              <a:t>—</a:t>
            </a:r>
            <a:endParaRPr lang="en-AU" dirty="0"/>
          </a:p>
        </p:txBody>
      </p:sp>
      <p:sp>
        <p:nvSpPr>
          <p:cNvPr id="2" name="Text Placeholder 1"/>
          <p:cNvSpPr>
            <a:spLocks noGrp="1"/>
          </p:cNvSpPr>
          <p:nvPr>
            <p:ph type="body" sz="quarter" idx="10"/>
          </p:nvPr>
        </p:nvSpPr>
        <p:spPr/>
        <p:txBody>
          <a:bodyPr/>
          <a:lstStyle/>
          <a:p>
            <a:r>
              <a:rPr lang="en-AU" dirty="0"/>
              <a:t>Next Steps</a:t>
            </a:r>
          </a:p>
        </p:txBody>
      </p:sp>
    </p:spTree>
    <p:extLst>
      <p:ext uri="{BB962C8B-B14F-4D97-AF65-F5344CB8AC3E}">
        <p14:creationId xmlns:p14="http://schemas.microsoft.com/office/powerpoint/2010/main" val="4030033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47</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Next Steps</a:t>
            </a:r>
          </a:p>
        </p:txBody>
      </p:sp>
      <p:sp>
        <p:nvSpPr>
          <p:cNvPr id="15" name="TextBox 14">
            <a:extLst>
              <a:ext uri="{FF2B5EF4-FFF2-40B4-BE49-F238E27FC236}">
                <a16:creationId xmlns:a16="http://schemas.microsoft.com/office/drawing/2014/main" id="{54C70F98-88B3-43F5-BD62-6CDE1C4835E7}"/>
              </a:ext>
            </a:extLst>
          </p:cNvPr>
          <p:cNvSpPr txBox="1"/>
          <p:nvPr/>
        </p:nvSpPr>
        <p:spPr>
          <a:xfrm>
            <a:off x="216527" y="1863009"/>
            <a:ext cx="8710945" cy="2700547"/>
          </a:xfrm>
          <a:prstGeom prst="rect">
            <a:avLst/>
          </a:prstGeom>
          <a:noFill/>
        </p:spPr>
        <p:txBody>
          <a:bodyPr wrap="square" rtlCol="0">
            <a:spAutoFit/>
          </a:bodyPr>
          <a:lstStyle/>
          <a:p>
            <a:pPr>
              <a:lnSpc>
                <a:spcPct val="112000"/>
              </a:lnSpc>
            </a:pPr>
            <a:r>
              <a:rPr lang="en-NZ" dirty="0"/>
              <a:t>Short Term:</a:t>
            </a:r>
          </a:p>
          <a:p>
            <a:pPr>
              <a:lnSpc>
                <a:spcPct val="112000"/>
              </a:lnSpc>
            </a:pPr>
            <a:endParaRPr lang="en-NZ" dirty="0"/>
          </a:p>
          <a:p>
            <a:pPr marL="342900" indent="-342900">
              <a:lnSpc>
                <a:spcPct val="112000"/>
              </a:lnSpc>
              <a:buFont typeface="+mj-lt"/>
              <a:buAutoNum type="arabicPeriod"/>
            </a:pPr>
            <a:r>
              <a:rPr lang="en-NZ" dirty="0"/>
              <a:t>Engage with UW Support</a:t>
            </a:r>
          </a:p>
          <a:p>
            <a:pPr marL="342900" indent="-342900">
              <a:lnSpc>
                <a:spcPct val="112000"/>
              </a:lnSpc>
              <a:buFont typeface="+mj-lt"/>
              <a:buAutoNum type="arabicPeriod"/>
            </a:pPr>
            <a:r>
              <a:rPr lang="en-NZ" dirty="0"/>
              <a:t>Continue building the train-test data set</a:t>
            </a:r>
          </a:p>
          <a:p>
            <a:pPr marL="342900" indent="-342900">
              <a:lnSpc>
                <a:spcPct val="112000"/>
              </a:lnSpc>
              <a:buFont typeface="+mj-lt"/>
              <a:buAutoNum type="arabicPeriod"/>
            </a:pPr>
            <a:r>
              <a:rPr lang="en-NZ" dirty="0"/>
              <a:t>Attempt dimensionality-reduction on TD-IDF matrix</a:t>
            </a:r>
          </a:p>
          <a:p>
            <a:pPr marL="342900" indent="-342900">
              <a:lnSpc>
                <a:spcPct val="112000"/>
              </a:lnSpc>
              <a:buFont typeface="+mj-lt"/>
              <a:buAutoNum type="arabicPeriod"/>
            </a:pPr>
            <a:r>
              <a:rPr lang="en-NZ" dirty="0"/>
              <a:t>Implement a word embedding step using </a:t>
            </a:r>
            <a:r>
              <a:rPr lang="en-NZ" dirty="0" err="1"/>
              <a:t>GloVe</a:t>
            </a:r>
            <a:r>
              <a:rPr lang="en-NZ" dirty="0"/>
              <a:t>, or BERT etc</a:t>
            </a:r>
          </a:p>
          <a:p>
            <a:pPr marL="342900" indent="-342900">
              <a:lnSpc>
                <a:spcPct val="112000"/>
              </a:lnSpc>
              <a:buFont typeface="+mj-lt"/>
              <a:buAutoNum type="arabicPeriod"/>
            </a:pPr>
            <a:r>
              <a:rPr lang="en-NZ" dirty="0"/>
              <a:t>Fine-tune the models</a:t>
            </a:r>
          </a:p>
        </p:txBody>
      </p:sp>
      <p:sp>
        <p:nvSpPr>
          <p:cNvPr id="8" name="Footer Placeholder 2">
            <a:extLst>
              <a:ext uri="{FF2B5EF4-FFF2-40B4-BE49-F238E27FC236}">
                <a16:creationId xmlns:a16="http://schemas.microsoft.com/office/drawing/2014/main" id="{F0A708A4-EE89-4111-9E50-A431E5EA54CE}"/>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290761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48</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Next Steps</a:t>
            </a:r>
          </a:p>
        </p:txBody>
      </p:sp>
      <p:sp>
        <p:nvSpPr>
          <p:cNvPr id="15" name="TextBox 14">
            <a:extLst>
              <a:ext uri="{FF2B5EF4-FFF2-40B4-BE49-F238E27FC236}">
                <a16:creationId xmlns:a16="http://schemas.microsoft.com/office/drawing/2014/main" id="{54C70F98-88B3-43F5-BD62-6CDE1C4835E7}"/>
              </a:ext>
            </a:extLst>
          </p:cNvPr>
          <p:cNvSpPr txBox="1"/>
          <p:nvPr/>
        </p:nvSpPr>
        <p:spPr>
          <a:xfrm>
            <a:off x="215125" y="1680000"/>
            <a:ext cx="8710945" cy="3244030"/>
          </a:xfrm>
          <a:prstGeom prst="rect">
            <a:avLst/>
          </a:prstGeom>
          <a:noFill/>
        </p:spPr>
        <p:txBody>
          <a:bodyPr wrap="square" rtlCol="0">
            <a:spAutoFit/>
          </a:bodyPr>
          <a:lstStyle/>
          <a:p>
            <a:pPr>
              <a:lnSpc>
                <a:spcPct val="112000"/>
              </a:lnSpc>
            </a:pPr>
            <a:r>
              <a:rPr lang="en-NZ" dirty="0"/>
              <a:t>Medium to Long Term:</a:t>
            </a:r>
          </a:p>
          <a:p>
            <a:pPr>
              <a:lnSpc>
                <a:spcPct val="112000"/>
              </a:lnSpc>
            </a:pPr>
            <a:endParaRPr lang="en-NZ" dirty="0"/>
          </a:p>
          <a:p>
            <a:pPr marL="342900" indent="-342900">
              <a:lnSpc>
                <a:spcPct val="112000"/>
              </a:lnSpc>
              <a:buFont typeface="+mj-lt"/>
              <a:buAutoNum type="arabicPeriod"/>
            </a:pPr>
            <a:r>
              <a:rPr lang="en-NZ" dirty="0"/>
              <a:t>Create an automated monthly report</a:t>
            </a:r>
          </a:p>
          <a:p>
            <a:pPr marL="342900" indent="-342900">
              <a:lnSpc>
                <a:spcPct val="112000"/>
              </a:lnSpc>
              <a:buFont typeface="+mj-lt"/>
              <a:buAutoNum type="arabicPeriod"/>
            </a:pPr>
            <a:r>
              <a:rPr lang="en-NZ" dirty="0"/>
              <a:t>Explore what other useful information could be extracted, e.g. email response times by label</a:t>
            </a:r>
          </a:p>
          <a:p>
            <a:pPr marL="342900" indent="-342900">
              <a:lnSpc>
                <a:spcPct val="112000"/>
              </a:lnSpc>
              <a:buFont typeface="+mj-lt"/>
              <a:buAutoNum type="arabicPeriod"/>
            </a:pPr>
            <a:r>
              <a:rPr lang="en-NZ" dirty="0"/>
              <a:t>Embed the model in an Outlook COM add-in that automatically labels emails as they come into the inbox</a:t>
            </a:r>
          </a:p>
          <a:p>
            <a:pPr marL="342900" indent="-342900">
              <a:lnSpc>
                <a:spcPct val="112000"/>
              </a:lnSpc>
              <a:buFont typeface="+mj-lt"/>
              <a:buAutoNum type="arabicPeriod"/>
            </a:pPr>
            <a:r>
              <a:rPr lang="en-NZ" dirty="0"/>
              <a:t>See if there are other teams within Suncorp that would benefit from a similar model (the customer-facing teams for example)</a:t>
            </a:r>
          </a:p>
        </p:txBody>
      </p:sp>
      <p:sp>
        <p:nvSpPr>
          <p:cNvPr id="8" name="Footer Placeholder 2">
            <a:extLst>
              <a:ext uri="{FF2B5EF4-FFF2-40B4-BE49-F238E27FC236}">
                <a16:creationId xmlns:a16="http://schemas.microsoft.com/office/drawing/2014/main" id="{78D3E95A-F6E7-479D-88DA-E23734164AA6}"/>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1893190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96212" y="3203178"/>
            <a:ext cx="2551575" cy="451644"/>
          </a:xfrm>
        </p:spPr>
        <p:txBody>
          <a:bodyPr/>
          <a:lstStyle/>
          <a:p>
            <a:pPr algn="ctr"/>
            <a:r>
              <a:rPr lang="en-AU" dirty="0"/>
              <a:t>Questions?</a:t>
            </a:r>
          </a:p>
          <a:p>
            <a:endParaRPr lang="en-AU" dirty="0"/>
          </a:p>
        </p:txBody>
      </p:sp>
    </p:spTree>
    <p:extLst>
      <p:ext uri="{BB962C8B-B14F-4D97-AF65-F5344CB8AC3E}">
        <p14:creationId xmlns:p14="http://schemas.microsoft.com/office/powerpoint/2010/main" val="387105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5</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Background</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2300710"/>
            <a:ext cx="8710945" cy="1849289"/>
          </a:xfrm>
          <a:prstGeom prst="rect">
            <a:avLst/>
          </a:prstGeom>
          <a:noFill/>
        </p:spPr>
        <p:txBody>
          <a:bodyPr wrap="square" rtlCol="0">
            <a:spAutoFit/>
          </a:bodyPr>
          <a:lstStyle/>
          <a:p>
            <a:pPr>
              <a:lnSpc>
                <a:spcPct val="112000"/>
              </a:lnSpc>
            </a:pPr>
            <a:r>
              <a:rPr lang="en-NZ" dirty="0"/>
              <a:t>UW Support also:</a:t>
            </a:r>
          </a:p>
          <a:p>
            <a:pPr marL="285750" indent="-285750">
              <a:lnSpc>
                <a:spcPct val="112000"/>
              </a:lnSpc>
              <a:buFont typeface="Arial" panose="020B0604020202020204" pitchFamily="34" charset="0"/>
              <a:buChar char="•"/>
            </a:pPr>
            <a:r>
              <a:rPr lang="en-NZ" dirty="0"/>
              <a:t>Provides input on company-wide underwriting stances</a:t>
            </a:r>
          </a:p>
          <a:p>
            <a:pPr marL="285750" indent="-285750">
              <a:lnSpc>
                <a:spcPct val="112000"/>
              </a:lnSpc>
              <a:buFont typeface="Arial" panose="020B0604020202020204" pitchFamily="34" charset="0"/>
              <a:buChar char="•"/>
            </a:pPr>
            <a:r>
              <a:rPr lang="en-NZ" dirty="0"/>
              <a:t>Gives recommendations on outcomes or terms where underwriting concerns are identified during a claim</a:t>
            </a:r>
          </a:p>
          <a:p>
            <a:pPr marL="285750" indent="-285750">
              <a:lnSpc>
                <a:spcPct val="112000"/>
              </a:lnSpc>
              <a:buFont typeface="Arial" panose="020B0604020202020204" pitchFamily="34" charset="0"/>
              <a:buChar char="•"/>
            </a:pPr>
            <a:r>
              <a:rPr lang="en-NZ" dirty="0"/>
              <a:t>Writes voidance and declinature letters</a:t>
            </a:r>
            <a:endParaRPr lang="en-AU" dirty="0"/>
          </a:p>
        </p:txBody>
      </p:sp>
      <p:sp>
        <p:nvSpPr>
          <p:cNvPr id="8" name="Footer Placeholder 2">
            <a:extLst>
              <a:ext uri="{FF2B5EF4-FFF2-40B4-BE49-F238E27FC236}">
                <a16:creationId xmlns:a16="http://schemas.microsoft.com/office/drawing/2014/main" id="{709B9145-EDF4-4F47-891E-6234476671C4}"/>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383667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AU" dirty="0"/>
              <a:t> </a:t>
            </a:r>
          </a:p>
          <a:p>
            <a:r>
              <a:rPr lang="en-AU" dirty="0"/>
              <a:t>—</a:t>
            </a:r>
          </a:p>
          <a:p>
            <a:endParaRPr lang="en-AU" dirty="0"/>
          </a:p>
        </p:txBody>
      </p:sp>
      <p:sp>
        <p:nvSpPr>
          <p:cNvPr id="7" name="Text Placeholder 6"/>
          <p:cNvSpPr>
            <a:spLocks noGrp="1"/>
          </p:cNvSpPr>
          <p:nvPr>
            <p:ph type="body" sz="quarter" idx="10"/>
          </p:nvPr>
        </p:nvSpPr>
        <p:spPr/>
        <p:txBody>
          <a:bodyPr/>
          <a:lstStyle/>
          <a:p>
            <a:r>
              <a:rPr lang="en-AU" dirty="0"/>
              <a:t>The Business Problem</a:t>
            </a:r>
          </a:p>
        </p:txBody>
      </p:sp>
    </p:spTree>
    <p:extLst>
      <p:ext uri="{BB962C8B-B14F-4D97-AF65-F5344CB8AC3E}">
        <p14:creationId xmlns:p14="http://schemas.microsoft.com/office/powerpoint/2010/main" val="1704649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7</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The Business Problem</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2143952"/>
            <a:ext cx="8710945" cy="2469715"/>
          </a:xfrm>
          <a:prstGeom prst="rect">
            <a:avLst/>
          </a:prstGeom>
          <a:noFill/>
        </p:spPr>
        <p:txBody>
          <a:bodyPr wrap="square" rtlCol="0">
            <a:spAutoFit/>
          </a:bodyPr>
          <a:lstStyle/>
          <a:p>
            <a:pPr>
              <a:lnSpc>
                <a:spcPct val="112000"/>
              </a:lnSpc>
            </a:pPr>
            <a:r>
              <a:rPr lang="en-NZ" dirty="0"/>
              <a:t>UW Support’s primary communication channel is email (via a shared inbox in Outlook). They receive around 120 emails per day.</a:t>
            </a:r>
          </a:p>
          <a:p>
            <a:pPr>
              <a:lnSpc>
                <a:spcPct val="112000"/>
              </a:lnSpc>
            </a:pPr>
            <a:r>
              <a:rPr lang="en-NZ" dirty="0"/>
              <a:t>The emails that come through are free-format and there’s no real structure their content.</a:t>
            </a:r>
          </a:p>
          <a:p>
            <a:pPr>
              <a:lnSpc>
                <a:spcPct val="112000"/>
              </a:lnSpc>
            </a:pPr>
            <a:endParaRPr lang="en-NZ" dirty="0"/>
          </a:p>
          <a:p>
            <a:pPr>
              <a:lnSpc>
                <a:spcPct val="112000"/>
              </a:lnSpc>
            </a:pPr>
            <a:r>
              <a:rPr lang="en-NZ" dirty="0"/>
              <a:t>This means that there’s no accurate way of measuring at scale what the emails they receive are about.</a:t>
            </a:r>
          </a:p>
        </p:txBody>
      </p:sp>
      <p:sp>
        <p:nvSpPr>
          <p:cNvPr id="8" name="Footer Placeholder 2">
            <a:extLst>
              <a:ext uri="{FF2B5EF4-FFF2-40B4-BE49-F238E27FC236}">
                <a16:creationId xmlns:a16="http://schemas.microsoft.com/office/drawing/2014/main" id="{FDC8C2E7-7126-4A36-B86F-9C91AF1ADE0F}"/>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84969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7"/>
          </p:nvPr>
        </p:nvSpPr>
        <p:spPr/>
        <p:txBody>
          <a:bodyPr/>
          <a:lstStyle/>
          <a:p>
            <a:fld id="{3034ED35-68C8-490F-8179-2536BE7EA83A}" type="slidenum">
              <a:rPr lang="en-AU" smtClean="0"/>
              <a:pPr/>
              <a:t>8</a:t>
            </a:fld>
            <a:endParaRPr lang="en-AU" dirty="0"/>
          </a:p>
        </p:txBody>
      </p:sp>
      <p:sp>
        <p:nvSpPr>
          <p:cNvPr id="5" name="Text Placeholder 4"/>
          <p:cNvSpPr>
            <a:spLocks noGrp="1"/>
          </p:cNvSpPr>
          <p:nvPr>
            <p:ph type="body" sz="quarter" idx="14"/>
          </p:nvPr>
        </p:nvSpPr>
        <p:spPr/>
        <p:txBody>
          <a:bodyPr/>
          <a:lstStyle/>
          <a:p>
            <a:r>
              <a:rPr lang="en-AU" dirty="0"/>
              <a:t>—</a:t>
            </a:r>
          </a:p>
        </p:txBody>
      </p:sp>
      <p:sp>
        <p:nvSpPr>
          <p:cNvPr id="6" name="Title 5"/>
          <p:cNvSpPr>
            <a:spLocks noGrp="1"/>
          </p:cNvSpPr>
          <p:nvPr>
            <p:ph type="title"/>
          </p:nvPr>
        </p:nvSpPr>
        <p:spPr/>
        <p:txBody>
          <a:bodyPr/>
          <a:lstStyle/>
          <a:p>
            <a:r>
              <a:rPr lang="en-AU" sz="2400" dirty="0"/>
              <a:t>The Business Problem</a:t>
            </a:r>
          </a:p>
        </p:txBody>
      </p:sp>
      <p:sp>
        <p:nvSpPr>
          <p:cNvPr id="15" name="TextBox 14">
            <a:extLst>
              <a:ext uri="{FF2B5EF4-FFF2-40B4-BE49-F238E27FC236}">
                <a16:creationId xmlns:a16="http://schemas.microsoft.com/office/drawing/2014/main" id="{54C70F98-88B3-43F5-BD62-6CDE1C4835E7}"/>
              </a:ext>
            </a:extLst>
          </p:cNvPr>
          <p:cNvSpPr txBox="1"/>
          <p:nvPr/>
        </p:nvSpPr>
        <p:spPr>
          <a:xfrm>
            <a:off x="180875" y="1821738"/>
            <a:ext cx="8710945" cy="3167085"/>
          </a:xfrm>
          <a:prstGeom prst="rect">
            <a:avLst/>
          </a:prstGeom>
          <a:noFill/>
        </p:spPr>
        <p:txBody>
          <a:bodyPr wrap="square" rtlCol="0">
            <a:spAutoFit/>
          </a:bodyPr>
          <a:lstStyle/>
          <a:p>
            <a:pPr>
              <a:lnSpc>
                <a:spcPct val="112000"/>
              </a:lnSpc>
            </a:pPr>
            <a:r>
              <a:rPr lang="en-NZ" dirty="0"/>
              <a:t>Being able to answer questions like:</a:t>
            </a:r>
          </a:p>
          <a:p>
            <a:pPr marL="285750" indent="-285750">
              <a:lnSpc>
                <a:spcPct val="112000"/>
              </a:lnSpc>
              <a:buFont typeface="Arial" panose="020B0604020202020204" pitchFamily="34" charset="0"/>
              <a:buChar char="•"/>
            </a:pPr>
            <a:r>
              <a:rPr lang="en-NZ" dirty="0"/>
              <a:t>Do the customer facing consultants require assistance with high-value vehicle referrals more or less often than referrals for homes in flood-prone areas?</a:t>
            </a:r>
          </a:p>
          <a:p>
            <a:pPr marL="285750" indent="-285750">
              <a:lnSpc>
                <a:spcPct val="112000"/>
              </a:lnSpc>
              <a:buFont typeface="Arial" panose="020B0604020202020204" pitchFamily="34" charset="0"/>
              <a:buChar char="•"/>
            </a:pPr>
            <a:r>
              <a:rPr lang="en-NZ" dirty="0"/>
              <a:t>Is the number of quote approval requests for </a:t>
            </a:r>
            <a:r>
              <a:rPr lang="en-NZ" dirty="0" err="1"/>
              <a:t>BodyCorp</a:t>
            </a:r>
            <a:r>
              <a:rPr lang="en-NZ" dirty="0"/>
              <a:t> properties increasing month-on-month, and if so by how much?</a:t>
            </a:r>
          </a:p>
          <a:p>
            <a:pPr marL="285750" indent="-285750">
              <a:lnSpc>
                <a:spcPct val="112000"/>
              </a:lnSpc>
              <a:buFont typeface="Arial" panose="020B0604020202020204" pitchFamily="34" charset="0"/>
              <a:buChar char="•"/>
            </a:pPr>
            <a:r>
              <a:rPr lang="en-NZ" dirty="0"/>
              <a:t>Are discounts requested more frequently for some products than others?</a:t>
            </a:r>
          </a:p>
          <a:p>
            <a:pPr>
              <a:lnSpc>
                <a:spcPct val="112000"/>
              </a:lnSpc>
            </a:pPr>
            <a:r>
              <a:rPr lang="en-NZ" dirty="0"/>
              <a:t>would mean that UW Support could make more informed decisions about what training to provide, what topics to cover in Underwriting Academy exams, where to advocate for changes to underwriting stances etc.</a:t>
            </a:r>
          </a:p>
        </p:txBody>
      </p:sp>
      <p:sp>
        <p:nvSpPr>
          <p:cNvPr id="8" name="Footer Placeholder 2">
            <a:extLst>
              <a:ext uri="{FF2B5EF4-FFF2-40B4-BE49-F238E27FC236}">
                <a16:creationId xmlns:a16="http://schemas.microsoft.com/office/drawing/2014/main" id="{701C23AD-990B-43B6-B841-AD32DA84D245}"/>
              </a:ext>
            </a:extLst>
          </p:cNvPr>
          <p:cNvSpPr>
            <a:spLocks noGrp="1"/>
          </p:cNvSpPr>
          <p:nvPr>
            <p:ph type="ftr" sz="quarter" idx="16"/>
          </p:nvPr>
        </p:nvSpPr>
        <p:spPr>
          <a:xfrm>
            <a:off x="1358536" y="6324876"/>
            <a:ext cx="3694226" cy="341490"/>
          </a:xfrm>
        </p:spPr>
        <p:txBody>
          <a:bodyPr/>
          <a:lstStyle/>
          <a:p>
            <a:pPr>
              <a:lnSpc>
                <a:spcPct val="50000"/>
              </a:lnSpc>
            </a:pPr>
            <a:r>
              <a:rPr lang="en-AU" dirty="0"/>
              <a:t>Email Topic Classification with Natural Language Processing </a:t>
            </a:r>
          </a:p>
          <a:p>
            <a:pPr>
              <a:lnSpc>
                <a:spcPct val="50000"/>
              </a:lnSpc>
            </a:pPr>
            <a:r>
              <a:rPr lang="en-AU" i="1" dirty="0"/>
              <a:t>Proof of Concept</a:t>
            </a:r>
          </a:p>
        </p:txBody>
      </p:sp>
    </p:spTree>
    <p:extLst>
      <p:ext uri="{BB962C8B-B14F-4D97-AF65-F5344CB8AC3E}">
        <p14:creationId xmlns:p14="http://schemas.microsoft.com/office/powerpoint/2010/main" val="102514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AU" dirty="0"/>
              <a:t> </a:t>
            </a:r>
          </a:p>
          <a:p>
            <a:r>
              <a:rPr lang="en-AU" dirty="0">
                <a:latin typeface="Arial" panose="020B0604020202020204" pitchFamily="34" charset="0"/>
                <a:cs typeface="Arial" panose="020B0604020202020204" pitchFamily="34" charset="0"/>
              </a:rPr>
              <a:t>—</a:t>
            </a:r>
            <a:endParaRPr lang="en-AU" dirty="0"/>
          </a:p>
        </p:txBody>
      </p:sp>
      <p:sp>
        <p:nvSpPr>
          <p:cNvPr id="2" name="Text Placeholder 1"/>
          <p:cNvSpPr>
            <a:spLocks noGrp="1"/>
          </p:cNvSpPr>
          <p:nvPr>
            <p:ph type="body" sz="quarter" idx="10"/>
          </p:nvPr>
        </p:nvSpPr>
        <p:spPr/>
        <p:txBody>
          <a:bodyPr/>
          <a:lstStyle/>
          <a:p>
            <a:r>
              <a:rPr lang="en-AU" dirty="0"/>
              <a:t>Data Collection</a:t>
            </a:r>
          </a:p>
        </p:txBody>
      </p:sp>
    </p:spTree>
    <p:extLst>
      <p:ext uri="{BB962C8B-B14F-4D97-AF65-F5344CB8AC3E}">
        <p14:creationId xmlns:p14="http://schemas.microsoft.com/office/powerpoint/2010/main" val="194143647"/>
      </p:ext>
    </p:extLst>
  </p:cSld>
  <p:clrMapOvr>
    <a:masterClrMapping/>
  </p:clrMapOvr>
</p:sld>
</file>

<file path=ppt/theme/theme1.xml><?xml version="1.0" encoding="utf-8"?>
<a:theme xmlns:a="http://schemas.openxmlformats.org/drawingml/2006/main" name="Office Theme">
  <a:themeElements>
    <a:clrScheme name="Suncorp Palette 2018">
      <a:dk1>
        <a:sysClr val="windowText" lastClr="000000"/>
      </a:dk1>
      <a:lt1>
        <a:sysClr val="window" lastClr="FFFFFF"/>
      </a:lt1>
      <a:dk2>
        <a:srgbClr val="00404A"/>
      </a:dk2>
      <a:lt2>
        <a:srgbClr val="F1F0ED"/>
      </a:lt2>
      <a:accent1>
        <a:srgbClr val="00404A"/>
      </a:accent1>
      <a:accent2>
        <a:srgbClr val="FECB00"/>
      </a:accent2>
      <a:accent3>
        <a:srgbClr val="E74B14"/>
      </a:accent3>
      <a:accent4>
        <a:srgbClr val="E87459"/>
      </a:accent4>
      <a:accent5>
        <a:srgbClr val="009877"/>
      </a:accent5>
      <a:accent6>
        <a:srgbClr val="579E9E"/>
      </a:accent6>
      <a:hlink>
        <a:srgbClr val="000096"/>
      </a:hlink>
      <a:folHlink>
        <a:srgbClr val="9664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tx1"/>
          </a:solidFill>
        </a:ln>
      </a:spPr>
      <a:bodyPr rtlCol="0" anchor="t" anchorCtr="0"/>
      <a:lstStyle>
        <a:defPPr>
          <a:lnSpc>
            <a:spcPct val="112000"/>
          </a:lnSpc>
          <a:defRPr sz="14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12000"/>
          </a:lnSpc>
          <a:defRPr dirty="0"/>
        </a:defPPr>
      </a:lstStyle>
    </a:txDef>
  </a:objectDefaults>
  <a:extraClrSchemeLst/>
  <a:custClrLst>
    <a:custClr name="Secondary Colour: Yellow 100%">
      <a:srgbClr val="FAB919"/>
    </a:custClr>
    <a:custClr name="Secondary Colour: Tangerine 100%">
      <a:srgbClr val="E74B14"/>
    </a:custClr>
    <a:custClr name="Secondary Colour: Light Blue 100%">
      <a:srgbClr val="579E9E"/>
    </a:custClr>
    <a:custClr name="Secondary Colour: Dark Purple 100%">
      <a:srgbClr val="88509A"/>
    </a:custClr>
    <a:custClr name="Secondary Colour: Peach 100%">
      <a:srgbClr val="E87459"/>
    </a:custClr>
    <a:custClr name="Secondary Colour: Mint 100%">
      <a:srgbClr val="4CA56F"/>
    </a:custClr>
    <a:custClr name="Secondary Colour: Light Purple 100%">
      <a:srgbClr val="AA7BC9"/>
    </a:custClr>
    <a:custClr>
      <a:srgbClr val="FFFFFF"/>
    </a:custClr>
    <a:custClr>
      <a:srgbClr val="FFFFFF"/>
    </a:custClr>
    <a:custClr>
      <a:srgbClr val="FFFFFF"/>
    </a:custClr>
    <a:custClr name="Secondary Yellow 20%">
      <a:srgbClr val="FEF8E8"/>
    </a:custClr>
    <a:custClr name="Tangerine 20%">
      <a:srgbClr val="FADAD0"/>
    </a:custClr>
    <a:custClr name="Light Blue 20%">
      <a:srgbClr val="DEEAE9"/>
    </a:custClr>
    <a:custClr name="Dark Purple 20%">
      <a:srgbClr val="E7DCEB"/>
    </a:custClr>
    <a:custClr name="Peach 20%">
      <a:srgbClr val="FAE3DE"/>
    </a:custClr>
    <a:custClr name="Mint 20%">
      <a:srgbClr val="E5F3EA"/>
    </a:custClr>
    <a:custClr name="Light Purple 20%">
      <a:srgbClr val="EEE4F4"/>
    </a:custClr>
    <a:custClr>
      <a:srgbClr val="FFFFFF"/>
    </a:custClr>
    <a:custClr>
      <a:srgbClr val="FFFFFF"/>
    </a:custClr>
    <a:custClr>
      <a:srgbClr val="FFFFFF"/>
    </a:custClr>
    <a:custClr name="Secondary Yellow 40%">
      <a:srgbClr val="FEF1D1"/>
    </a:custClr>
    <a:custClr name="Tangerine 40%">
      <a:srgbClr val="F5B6A1"/>
    </a:custClr>
    <a:custClr name="Light Blue 40%">
      <a:srgbClr val="C0D9D9"/>
    </a:custClr>
    <a:custClr name="Dark Purple 40%">
      <a:srgbClr val="CFB9D7"/>
    </a:custClr>
    <a:custClr name="Peach 40%">
      <a:srgbClr val="F6C7BD"/>
    </a:custClr>
    <a:custClr name="Mint 40%">
      <a:srgbClr val="CEE9DA"/>
    </a:custClr>
    <a:custClr name="Light Purple 40%">
      <a:srgbClr val="DDCAE9"/>
    </a:custClr>
    <a:custClr>
      <a:srgbClr val="FFFFFF"/>
    </a:custClr>
    <a:custClr>
      <a:srgbClr val="FFFFFF"/>
    </a:custClr>
    <a:custClr>
      <a:srgbClr val="FFFFFF"/>
    </a:custClr>
    <a:custClr name="Secondary Yellow 60%">
      <a:srgbClr val="FCD575"/>
    </a:custClr>
    <a:custClr name="Tangerine 60%">
      <a:srgbClr val="F19172"/>
    </a:custClr>
    <a:custClr name="Light Blue 60%">
      <a:srgbClr val="A3CACA"/>
    </a:custClr>
    <a:custClr name="Dark Purple 60%">
      <a:srgbClr val="B896C2"/>
    </a:custClr>
    <a:custClr name="Peach 60%">
      <a:srgbClr val="F1AC9B"/>
    </a:custClr>
    <a:custClr name="Mint 60%">
      <a:srgbClr val="B7DFC9"/>
    </a:custClr>
    <a:custClr name="Light Purple 60%">
      <a:srgbClr val="CCB0DF"/>
    </a:custClr>
    <a:custClr>
      <a:srgbClr val="FFFFFF"/>
    </a:custClr>
    <a:custClr>
      <a:srgbClr val="FFFFFF"/>
    </a:custClr>
    <a:custClr>
      <a:srgbClr val="FFFFFF"/>
    </a:custClr>
    <a:custClr name="Secondary Yellow 80%">
      <a:srgbClr val="FBC747"/>
    </a:custClr>
    <a:custClr name="Tangerine 80%">
      <a:srgbClr val="EC6D43"/>
    </a:custClr>
    <a:custClr name="Light Blue 80%">
      <a:srgbClr val="86BDBC"/>
    </a:custClr>
    <a:custClr name="Dark Purple 80%">
      <a:srgbClr val="A073AE"/>
    </a:custClr>
    <a:custClr name="Peach 80%">
      <a:srgbClr val="ED907A"/>
    </a:custClr>
    <a:custClr name="Mint 80%">
      <a:srgbClr val="A0D6B9"/>
    </a:custClr>
    <a:custClr name="Light Purple 80%">
      <a:srgbClr val="BB95D4"/>
    </a:custClr>
    <a:custClr>
      <a:srgbClr val="FFFFFF"/>
    </a:custClr>
    <a:custClr>
      <a:srgbClr val="FFFFFF"/>
    </a:custClr>
    <a:custClr>
      <a:srgbClr val="FFFFFF"/>
    </a:custClr>
  </a:custClrLst>
  <a:extLst>
    <a:ext uri="{05A4C25C-085E-4340-85A3-A5531E510DB2}">
      <thm15:themeFamily xmlns:thm15="http://schemas.microsoft.com/office/thememl/2012/main" name="SUN2155 Suncorp PowerPoint_Standard" id="{6C241713-B024-48B3-920C-E2F8C7E535AB}" vid="{517E81BC-D40C-43E8-BC42-C231ED3EEE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3A403FB17520449FBFC0D17BEE830B" ma:contentTypeVersion="5" ma:contentTypeDescription="Create a new document." ma:contentTypeScope="" ma:versionID="ee8bfbd4212ca75fc936da393499db6a">
  <xsd:schema xmlns:xsd="http://www.w3.org/2001/XMLSchema" xmlns:xs="http://www.w3.org/2001/XMLSchema" xmlns:p="http://schemas.microsoft.com/office/2006/metadata/properties" xmlns:ns2="f5277ce0-66f9-4f72-ac92-1a9b37599b06" xmlns:ns3="0786e39e-833a-4a00-afef-94f8f403d0f4" targetNamespace="http://schemas.microsoft.com/office/2006/metadata/properties" ma:root="true" ma:fieldsID="3c66a1d5ac474f721916cffc8967752f" ns2:_="" ns3:_="">
    <xsd:import namespace="f5277ce0-66f9-4f72-ac92-1a9b37599b06"/>
    <xsd:import namespace="0786e39e-833a-4a00-afef-94f8f403d0f4"/>
    <xsd:element name="properties">
      <xsd:complexType>
        <xsd:sequence>
          <xsd:element name="documentManagement">
            <xsd:complexType>
              <xsd:all>
                <xsd:element ref="ns2:Category" minOccurs="0"/>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277ce0-66f9-4f72-ac92-1a9b37599b06"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Powerpoint"/>
          <xsd:enumeration value="Email Signature"/>
          <xsd:enumeration value="Agenda"/>
          <xsd:enumeration value="Letterhead"/>
          <xsd:enumeration value="SOAP"/>
          <xsd:enumeration value="Digtial Screen"/>
          <xsd:enumeration value="Invitation"/>
          <xsd:enumeration value="Minutes"/>
          <xsd:enumeration value="Card"/>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86e39e-833a-4a00-afef-94f8f403d0f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f5277ce0-66f9-4f72-ac92-1a9b37599b06" xsi:nil="true"/>
    <SharedWithUsers xmlns="0786e39e-833a-4a00-afef-94f8f403d0f4">
      <UserInfo>
        <DisplayName>KWOK, Patrick</DisplayName>
        <AccountId>13353</AccountId>
        <AccountType/>
      </UserInfo>
      <UserInfo>
        <DisplayName>BANTICK, Mollie</DisplayName>
        <AccountId>15263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FA9BC0-0C5A-4820-BAB2-33341816C7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277ce0-66f9-4f72-ac92-1a9b37599b06"/>
    <ds:schemaRef ds:uri="0786e39e-833a-4a00-afef-94f8f403d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7CCA1B-8C54-4DCD-9580-BB35FB1EDA3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0786e39e-833a-4a00-afef-94f8f403d0f4"/>
    <ds:schemaRef ds:uri="f5277ce0-66f9-4f72-ac92-1a9b37599b06"/>
    <ds:schemaRef ds:uri="http://www.w3.org/XML/1998/namespace"/>
  </ds:schemaRefs>
</ds:datastoreItem>
</file>

<file path=customXml/itemProps3.xml><?xml version="1.0" encoding="utf-8"?>
<ds:datastoreItem xmlns:ds="http://schemas.openxmlformats.org/officeDocument/2006/customXml" ds:itemID="{724D770D-B7B6-45AC-8448-3AEF696C08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SUN2155 Suncorp PowerPoint_Standard</Template>
  <TotalTime>2250</TotalTime>
  <Words>2922</Words>
  <Application>Microsoft Office PowerPoint</Application>
  <PresentationFormat>On-screen Show (4:3)</PresentationFormat>
  <Paragraphs>488</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Courier New</vt:lpstr>
      <vt:lpstr>Office Theme</vt:lpstr>
      <vt:lpstr>PowerPoint Presentation</vt:lpstr>
      <vt:lpstr>PowerPoint Presentation</vt:lpstr>
      <vt:lpstr>Background</vt:lpstr>
      <vt:lpstr>Background</vt:lpstr>
      <vt:lpstr>Background</vt:lpstr>
      <vt:lpstr>PowerPoint Presentation</vt:lpstr>
      <vt:lpstr>The Business Problem</vt:lpstr>
      <vt:lpstr>The Business Problem</vt:lpstr>
      <vt:lpstr>PowerPoint Presentation</vt:lpstr>
      <vt:lpstr>Data Collection</vt:lpstr>
      <vt:lpstr>Data Collection</vt:lpstr>
      <vt:lpstr>Data Collection</vt:lpstr>
      <vt:lpstr>Data Collection</vt:lpstr>
      <vt:lpstr>PowerPoint Presentation</vt:lpstr>
      <vt:lpstr>Data Exploration</vt:lpstr>
      <vt:lpstr>Data Exploration</vt:lpstr>
      <vt:lpstr>Data Exploration</vt:lpstr>
      <vt:lpstr>Data Exploration</vt:lpstr>
      <vt:lpstr>PowerPoint Presentation</vt:lpstr>
      <vt:lpstr>Data Cleaning and Feature Engineering</vt:lpstr>
      <vt:lpstr>Data Cleaning and Feature Engineering</vt:lpstr>
      <vt:lpstr>Data Cleaning and Feature Engineering</vt:lpstr>
      <vt:lpstr>Data Cleaning and Feature Engineering</vt:lpstr>
      <vt:lpstr>Data Cleaning and Feature Engineering</vt:lpstr>
      <vt:lpstr>Data Cleaning and Feature Engineering</vt:lpstr>
      <vt:lpstr>Data Cleaning and Feature Engineering</vt:lpstr>
      <vt:lpstr>Data Cleaning and Feature Engineering</vt:lpstr>
      <vt:lpstr>Data Cleaning and Feature Engineering</vt:lpstr>
      <vt:lpstr>PowerPoint Presentation</vt:lpstr>
      <vt:lpstr>Data Cleaning and Feature Engineering</vt:lpstr>
      <vt:lpstr>Data Cleaning and Feature Engineering</vt:lpstr>
      <vt:lpstr>Model Training and Evaluation</vt:lpstr>
      <vt:lpstr>Model Training and Evaluation</vt:lpstr>
      <vt:lpstr>Model Training and Evaluation</vt:lpstr>
      <vt:lpstr>Model Training and Evaluation </vt:lpstr>
      <vt:lpstr>Model Training and Evaluation</vt:lpstr>
      <vt:lpstr>Model Training and Evaluation</vt:lpstr>
      <vt:lpstr>Model Training and Evaluation</vt:lpstr>
      <vt:lpstr>Model Training and Evaluation</vt:lpstr>
      <vt:lpstr>Model Training and Evaluation</vt:lpstr>
      <vt:lpstr>Model Training and Evaluation</vt:lpstr>
      <vt:lpstr>Model Training and Evaluation </vt:lpstr>
      <vt:lpstr>Model Training and Evaluation </vt:lpstr>
      <vt:lpstr>Model Training and Evaluation</vt:lpstr>
      <vt:lpstr>Model Training and Evaluation</vt:lpstr>
      <vt:lpstr>PowerPoint Presentation</vt:lpstr>
      <vt:lpstr>Next Steps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dc:title>
  <dc:creator>WOOLRYCH, Gai</dc:creator>
  <cp:lastModifiedBy>KING, Oliver</cp:lastModifiedBy>
  <cp:revision>148</cp:revision>
  <cp:lastPrinted>2022-11-28T22:55:23Z</cp:lastPrinted>
  <dcterms:created xsi:type="dcterms:W3CDTF">2022-02-16T07:01:57Z</dcterms:created>
  <dcterms:modified xsi:type="dcterms:W3CDTF">2022-11-30T03:51:37Z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0x0101009F3A403FB17520449FBFC0D17BEE830B</vt:lpwstr>
  </property>
  <property fmtid="{D5CDD505-2E9C-101B-9397-08002B2CF9AE}" pid="3" name="MSIP_Label_6b568a64-b701-4424-b0f3-32a6dcbfb89e_Enabled">
    <vt:lpwstr>true</vt:lpwstr>
  </property>
  <property fmtid="{D5CDD505-2E9C-101B-9397-08002B2CF9AE}" pid="4" name="MSIP_Label_6b568a64-b701-4424-b0f3-32a6dcbfb89e_SetDate">
    <vt:lpwstr>2022-11-16T20:38:36Z</vt:lpwstr>
  </property>
  <property fmtid="{D5CDD505-2E9C-101B-9397-08002B2CF9AE}" pid="5" name="MSIP_Label_6b568a64-b701-4424-b0f3-32a6dcbfb89e_Method">
    <vt:lpwstr>Privileged</vt:lpwstr>
  </property>
  <property fmtid="{D5CDD505-2E9C-101B-9397-08002B2CF9AE}" pid="6" name="MSIP_Label_6b568a64-b701-4424-b0f3-32a6dcbfb89e_Name">
    <vt:lpwstr>Customer and HR Data</vt:lpwstr>
  </property>
  <property fmtid="{D5CDD505-2E9C-101B-9397-08002B2CF9AE}" pid="7" name="MSIP_Label_6b568a64-b701-4424-b0f3-32a6dcbfb89e_SiteId">
    <vt:lpwstr>43f93f8a-55a8-4263-bd84-e03688a2ab2d</vt:lpwstr>
  </property>
  <property fmtid="{D5CDD505-2E9C-101B-9397-08002B2CF9AE}" pid="8" name="MSIP_Label_6b568a64-b701-4424-b0f3-32a6dcbfb89e_ActionId">
    <vt:lpwstr>433cec0e-9a50-4c2c-a9f9-f98f555fe905</vt:lpwstr>
  </property>
  <property fmtid="{D5CDD505-2E9C-101B-9397-08002B2CF9AE}" pid="9" name="MSIP_Label_6b568a64-b701-4424-b0f3-32a6dcbfb89e_ContentBits">
    <vt:lpwstr>0</vt:lpwstr>
  </property>
</Properties>
</file>