
<file path=[Content_Types].xml><?xml version="1.0" encoding="utf-8"?>
<Types xmlns="http://schemas.openxmlformats.org/package/2006/content-types">
  <Default Extension="xml" ContentType="application/xml"/>
  <Default Extension="doc" ContentType="application/msword"/>
  <Default Extension="png" ContentType="image/png"/>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handoutMasterIdLst>
    <p:handoutMasterId r:id="rId41"/>
  </p:handoutMasterIdLst>
  <p:sldIdLst>
    <p:sldId id="256" r:id="rId2"/>
    <p:sldId id="312" r:id="rId3"/>
    <p:sldId id="316" r:id="rId4"/>
    <p:sldId id="317" r:id="rId5"/>
    <p:sldId id="303"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05" r:id="rId22"/>
    <p:sldId id="275" r:id="rId23"/>
    <p:sldId id="276" r:id="rId24"/>
    <p:sldId id="277" r:id="rId25"/>
    <p:sldId id="278" r:id="rId26"/>
    <p:sldId id="279" r:id="rId27"/>
    <p:sldId id="318" r:id="rId28"/>
    <p:sldId id="306" r:id="rId29"/>
    <p:sldId id="281" r:id="rId30"/>
    <p:sldId id="280" r:id="rId31"/>
    <p:sldId id="282" r:id="rId32"/>
    <p:sldId id="283" r:id="rId33"/>
    <p:sldId id="315" r:id="rId34"/>
    <p:sldId id="313" r:id="rId35"/>
    <p:sldId id="320" r:id="rId36"/>
    <p:sldId id="319" r:id="rId37"/>
    <p:sldId id="314" r:id="rId38"/>
    <p:sldId id="300" r:id="rId3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233337"/>
    <a:srgbClr val="A18BA3"/>
    <a:srgbClr val="139CB7"/>
    <a:srgbClr val="918BA3"/>
    <a:srgbClr val="357E69"/>
    <a:srgbClr val="437085"/>
    <a:srgbClr val="0E485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98"/>
    <p:restoredTop sz="88660"/>
  </p:normalViewPr>
  <p:slideViewPr>
    <p:cSldViewPr snapToObjects="1">
      <p:cViewPr varScale="1">
        <p:scale>
          <a:sx n="114" d="100"/>
          <a:sy n="114" d="100"/>
        </p:scale>
        <p:origin x="992"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 Id="rId2" Type="http://schemas.openxmlformats.org/officeDocument/2006/relationships/image" Target="../media/image25.wmf"/><Relationship Id="rId3"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4" Type="http://schemas.openxmlformats.org/officeDocument/2006/relationships/image" Target="../media/image30.wmf"/><Relationship Id="rId5" Type="http://schemas.openxmlformats.org/officeDocument/2006/relationships/image" Target="../media/image26.wmf"/><Relationship Id="rId1" Type="http://schemas.openxmlformats.org/officeDocument/2006/relationships/image" Target="../media/image27.emf"/><Relationship Id="rId2"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 Id="rId3"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wmf"/><Relationship Id="rId5" Type="http://schemas.openxmlformats.org/officeDocument/2006/relationships/image" Target="../media/image12.emf"/><Relationship Id="rId6" Type="http://schemas.openxmlformats.org/officeDocument/2006/relationships/image" Target="../media/image19.emf"/><Relationship Id="rId1" Type="http://schemas.openxmlformats.org/officeDocument/2006/relationships/image" Target="../media/image15.emf"/><Relationship Id="rId2"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 Id="rId2" Type="http://schemas.openxmlformats.org/officeDocument/2006/relationships/image" Target="../media/image21.emf"/><Relationship Id="rId3"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 Id="rId2"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CDFDE8-84A8-7048-85AB-7FD5C4F9DB1E}" type="datetimeFigureOut">
              <a:rPr lang="en-US" smtClean="0"/>
              <a:t>4/18/17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CD7CE5-645E-5542-8DED-AF8A3782C6BF}" type="slidenum">
              <a:rPr lang="en-US" smtClean="0"/>
              <a:t>‹#›</a:t>
            </a:fld>
            <a:endParaRPr lang="en-US"/>
          </a:p>
        </p:txBody>
      </p:sp>
    </p:spTree>
    <p:extLst>
      <p:ext uri="{BB962C8B-B14F-4D97-AF65-F5344CB8AC3E}">
        <p14:creationId xmlns:p14="http://schemas.microsoft.com/office/powerpoint/2010/main" val="2804138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D67DF242-42AD-0142-A254-67E5CE78648F}" type="datetime1">
              <a:rPr lang="en-US"/>
              <a:pPr/>
              <a:t>4/18/17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75A24E07-1FDD-2643-B922-C0CE5D003F5E}" type="slidenum">
              <a:rPr lang="en-US"/>
              <a:pPr/>
              <a:t>‹#›</a:t>
            </a:fld>
            <a:endParaRPr lang="en-US"/>
          </a:p>
        </p:txBody>
      </p:sp>
    </p:spTree>
    <p:extLst>
      <p:ext uri="{BB962C8B-B14F-4D97-AF65-F5344CB8AC3E}">
        <p14:creationId xmlns:p14="http://schemas.microsoft.com/office/powerpoint/2010/main" val="1629109128"/>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step is just soft matching whether</a:t>
            </a:r>
            <a:r>
              <a:rPr lang="en-US" baseline="0" dirty="0" smtClean="0"/>
              <a:t> words are contained in documents or not.</a:t>
            </a:r>
          </a:p>
          <a:p>
            <a:r>
              <a:rPr lang="en-US" baseline="0" dirty="0" smtClean="0"/>
              <a:t>Second step is putting in more accurate term weights using term frequency</a:t>
            </a:r>
            <a:endParaRPr lang="en-US" dirty="0"/>
          </a:p>
        </p:txBody>
      </p:sp>
      <p:sp>
        <p:nvSpPr>
          <p:cNvPr id="4" name="Slide Number Placeholder 3"/>
          <p:cNvSpPr>
            <a:spLocks noGrp="1"/>
          </p:cNvSpPr>
          <p:nvPr>
            <p:ph type="sldNum" sz="quarter" idx="10"/>
          </p:nvPr>
        </p:nvSpPr>
        <p:spPr/>
        <p:txBody>
          <a:bodyPr/>
          <a:lstStyle/>
          <a:p>
            <a:fld id="{75A24E07-1FDD-2643-B922-C0CE5D003F5E}" type="slidenum">
              <a:rPr lang="en-US" smtClean="0"/>
              <a:pPr/>
              <a:t>2</a:t>
            </a:fld>
            <a:endParaRPr lang="en-US"/>
          </a:p>
        </p:txBody>
      </p:sp>
    </p:spTree>
    <p:extLst>
      <p:ext uri="{BB962C8B-B14F-4D97-AF65-F5344CB8AC3E}">
        <p14:creationId xmlns:p14="http://schemas.microsoft.com/office/powerpoint/2010/main" val="558947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Why do you get these numbers?</a:t>
            </a:r>
          </a:p>
          <a:p>
            <a:r>
              <a:rPr lang="en-US">
                <a:ea typeface="ＭＳ Ｐゴシック" charset="0"/>
                <a:cs typeface="ＭＳ Ｐゴシック" charset="0"/>
              </a:rPr>
              <a:t>Suggests df is better.</a:t>
            </a:r>
          </a:p>
          <a:p>
            <a:endParaRPr lang="en-US">
              <a:ea typeface="ＭＳ Ｐゴシック" charset="0"/>
              <a:cs typeface="ＭＳ Ｐゴシック" charset="0"/>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Lucida Sans" charset="0"/>
                <a:ea typeface="ＭＳ Ｐゴシック" charset="0"/>
                <a:cs typeface="Arial Unicode MS" charset="0"/>
              </a:defRPr>
            </a:lvl1pPr>
            <a:lvl2pPr marL="35879619" indent="-35447153" eaLnBrk="0" hangingPunct="0">
              <a:defRPr sz="2300">
                <a:solidFill>
                  <a:schemeClr val="tx1"/>
                </a:solidFill>
                <a:latin typeface="Lucida Sans" charset="0"/>
                <a:ea typeface="Arial Unicode MS" charset="0"/>
                <a:cs typeface="Arial Unicode MS" charset="0"/>
              </a:defRPr>
            </a:lvl2pPr>
            <a:lvl3pPr eaLnBrk="0" hangingPunct="0">
              <a:defRPr sz="2300">
                <a:solidFill>
                  <a:schemeClr val="tx1"/>
                </a:solidFill>
                <a:latin typeface="Lucida Sans" charset="0"/>
                <a:ea typeface="Arial Unicode MS" charset="0"/>
                <a:cs typeface="Arial Unicode MS" charset="0"/>
              </a:defRPr>
            </a:lvl3pPr>
            <a:lvl4pPr eaLnBrk="0" hangingPunct="0">
              <a:defRPr sz="2300">
                <a:solidFill>
                  <a:schemeClr val="tx1"/>
                </a:solidFill>
                <a:latin typeface="Lucida Sans" charset="0"/>
                <a:ea typeface="Arial Unicode MS" charset="0"/>
                <a:cs typeface="Arial Unicode MS" charset="0"/>
              </a:defRPr>
            </a:lvl4pPr>
            <a:lvl5pPr eaLnBrk="0" hangingPunct="0">
              <a:defRPr sz="2300">
                <a:solidFill>
                  <a:schemeClr val="tx1"/>
                </a:solidFill>
                <a:latin typeface="Lucida Sans" charset="0"/>
                <a:ea typeface="Arial Unicode MS" charset="0"/>
                <a:cs typeface="Arial Unicode MS" charset="0"/>
              </a:defRPr>
            </a:lvl5pPr>
            <a:lvl6pPr marL="432465" eaLnBrk="0" fontAlgn="base" hangingPunct="0">
              <a:spcBef>
                <a:spcPct val="0"/>
              </a:spcBef>
              <a:spcAft>
                <a:spcPct val="0"/>
              </a:spcAft>
              <a:defRPr sz="2300">
                <a:solidFill>
                  <a:schemeClr val="tx1"/>
                </a:solidFill>
                <a:latin typeface="Lucida Sans" charset="0"/>
                <a:ea typeface="Arial Unicode MS" charset="0"/>
                <a:cs typeface="Arial Unicode MS" charset="0"/>
              </a:defRPr>
            </a:lvl6pPr>
            <a:lvl7pPr marL="864931" eaLnBrk="0" fontAlgn="base" hangingPunct="0">
              <a:spcBef>
                <a:spcPct val="0"/>
              </a:spcBef>
              <a:spcAft>
                <a:spcPct val="0"/>
              </a:spcAft>
              <a:defRPr sz="2300">
                <a:solidFill>
                  <a:schemeClr val="tx1"/>
                </a:solidFill>
                <a:latin typeface="Lucida Sans" charset="0"/>
                <a:ea typeface="Arial Unicode MS" charset="0"/>
                <a:cs typeface="Arial Unicode MS" charset="0"/>
              </a:defRPr>
            </a:lvl7pPr>
            <a:lvl8pPr marL="1297396" eaLnBrk="0" fontAlgn="base" hangingPunct="0">
              <a:spcBef>
                <a:spcPct val="0"/>
              </a:spcBef>
              <a:spcAft>
                <a:spcPct val="0"/>
              </a:spcAft>
              <a:defRPr sz="2300">
                <a:solidFill>
                  <a:schemeClr val="tx1"/>
                </a:solidFill>
                <a:latin typeface="Lucida Sans" charset="0"/>
                <a:ea typeface="Arial Unicode MS" charset="0"/>
                <a:cs typeface="Arial Unicode MS" charset="0"/>
              </a:defRPr>
            </a:lvl8pPr>
            <a:lvl9pPr marL="1729862" eaLnBrk="0" fontAlgn="base" hangingPunct="0">
              <a:spcBef>
                <a:spcPct val="0"/>
              </a:spcBef>
              <a:spcAft>
                <a:spcPct val="0"/>
              </a:spcAft>
              <a:defRPr sz="2300">
                <a:solidFill>
                  <a:schemeClr val="tx1"/>
                </a:solidFill>
                <a:latin typeface="Lucida Sans" charset="0"/>
                <a:ea typeface="Arial Unicode MS" charset="0"/>
                <a:cs typeface="Arial Unicode MS" charset="0"/>
              </a:defRPr>
            </a:lvl9pPr>
          </a:lstStyle>
          <a:p>
            <a:pPr eaLnBrk="1" hangingPunct="1"/>
            <a:fld id="{C07F07BA-8E8E-5640-BF6D-013251920156}" type="slidenum">
              <a:rPr lang="en-US" sz="1100"/>
              <a:pPr eaLnBrk="1" hangingPunct="1"/>
              <a:t>27</a:t>
            </a:fld>
            <a:endParaRPr lang="en-US" sz="1100"/>
          </a:p>
        </p:txBody>
      </p:sp>
    </p:spTree>
    <p:extLst>
      <p:ext uri="{BB962C8B-B14F-4D97-AF65-F5344CB8AC3E}">
        <p14:creationId xmlns:p14="http://schemas.microsoft.com/office/powerpoint/2010/main" val="2061360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215E0E-99C8-C94E-9BBA-E9B1795A3C03}" type="slidenum">
              <a:rPr lang="en-US"/>
              <a:pPr/>
              <a:t>29</a:t>
            </a:fld>
            <a:endParaRPr lang="en-US"/>
          </a:p>
        </p:txBody>
      </p:sp>
      <p:sp>
        <p:nvSpPr>
          <p:cNvPr id="200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0707" name="Rectangle 3"/>
          <p:cNvSpPr>
            <a:spLocks noGrp="1" noChangeArrowheads="1"/>
          </p:cNvSpPr>
          <p:nvPr>
            <p:ph type="body" idx="1"/>
          </p:nvPr>
        </p:nvSpPr>
        <p:spPr/>
        <p:txBody>
          <a:bodyPr/>
          <a:lstStyle/>
          <a:p>
            <a:r>
              <a:rPr lang="en-US"/>
              <a:t>explicit Bayesian smoothing with a prior</a:t>
            </a:r>
          </a:p>
        </p:txBody>
      </p:sp>
    </p:spTree>
    <p:extLst>
      <p:ext uri="{BB962C8B-B14F-4D97-AF65-F5344CB8AC3E}">
        <p14:creationId xmlns:p14="http://schemas.microsoft.com/office/powerpoint/2010/main" val="2084452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Amit</a:t>
            </a:r>
            <a:r>
              <a:rPr lang="en-US" dirty="0" smtClean="0"/>
              <a:t> </a:t>
            </a:r>
            <a:r>
              <a:rPr lang="en-US" dirty="0" err="1" smtClean="0"/>
              <a:t>Singhal</a:t>
            </a:r>
            <a:r>
              <a:rPr lang="en-US" dirty="0" smtClean="0"/>
              <a:t> last </a:t>
            </a:r>
            <a:r>
              <a:rPr lang="en-US" smtClean="0"/>
              <a:t>of Gerard Salton</a:t>
            </a:r>
            <a:endParaRPr lang="en-US" dirty="0"/>
          </a:p>
        </p:txBody>
      </p:sp>
      <p:sp>
        <p:nvSpPr>
          <p:cNvPr id="4" name="Slide Number Placeholder 3"/>
          <p:cNvSpPr>
            <a:spLocks noGrp="1"/>
          </p:cNvSpPr>
          <p:nvPr>
            <p:ph type="sldNum" sz="quarter" idx="10"/>
          </p:nvPr>
        </p:nvSpPr>
        <p:spPr/>
        <p:txBody>
          <a:bodyPr/>
          <a:lstStyle/>
          <a:p>
            <a:fld id="{75A24E07-1FDD-2643-B922-C0CE5D003F5E}" type="slidenum">
              <a:rPr lang="en-US" smtClean="0"/>
              <a:pPr/>
              <a:t>35</a:t>
            </a:fld>
            <a:endParaRPr lang="en-US"/>
          </a:p>
        </p:txBody>
      </p:sp>
    </p:spTree>
    <p:extLst>
      <p:ext uri="{BB962C8B-B14F-4D97-AF65-F5344CB8AC3E}">
        <p14:creationId xmlns:p14="http://schemas.microsoft.com/office/powerpoint/2010/main" val="3792263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n default is just term frequency</a:t>
            </a:r>
          </a:p>
          <a:p>
            <a:r>
              <a:rPr lang="en-US">
                <a:ea typeface="ＭＳ Ｐゴシック" charset="0"/>
                <a:cs typeface="ＭＳ Ｐゴシック" charset="0"/>
              </a:rPr>
              <a:t>ltc is best known form of weighting</a:t>
            </a: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Lucida Sans" charset="0"/>
                <a:ea typeface="ＭＳ Ｐゴシック" charset="0"/>
                <a:cs typeface="Arial Unicode MS" charset="0"/>
              </a:defRPr>
            </a:lvl1pPr>
            <a:lvl2pPr marL="35879619" indent="-35447153" eaLnBrk="0" hangingPunct="0">
              <a:defRPr sz="2300">
                <a:solidFill>
                  <a:schemeClr val="tx1"/>
                </a:solidFill>
                <a:latin typeface="Lucida Sans" charset="0"/>
                <a:ea typeface="Arial Unicode MS" charset="0"/>
                <a:cs typeface="Arial Unicode MS" charset="0"/>
              </a:defRPr>
            </a:lvl2pPr>
            <a:lvl3pPr eaLnBrk="0" hangingPunct="0">
              <a:defRPr sz="2300">
                <a:solidFill>
                  <a:schemeClr val="tx1"/>
                </a:solidFill>
                <a:latin typeface="Lucida Sans" charset="0"/>
                <a:ea typeface="Arial Unicode MS" charset="0"/>
                <a:cs typeface="Arial Unicode MS" charset="0"/>
              </a:defRPr>
            </a:lvl3pPr>
            <a:lvl4pPr eaLnBrk="0" hangingPunct="0">
              <a:defRPr sz="2300">
                <a:solidFill>
                  <a:schemeClr val="tx1"/>
                </a:solidFill>
                <a:latin typeface="Lucida Sans" charset="0"/>
                <a:ea typeface="Arial Unicode MS" charset="0"/>
                <a:cs typeface="Arial Unicode MS" charset="0"/>
              </a:defRPr>
            </a:lvl4pPr>
            <a:lvl5pPr eaLnBrk="0" hangingPunct="0">
              <a:defRPr sz="2300">
                <a:solidFill>
                  <a:schemeClr val="tx1"/>
                </a:solidFill>
                <a:latin typeface="Lucida Sans" charset="0"/>
                <a:ea typeface="Arial Unicode MS" charset="0"/>
                <a:cs typeface="Arial Unicode MS" charset="0"/>
              </a:defRPr>
            </a:lvl5pPr>
            <a:lvl6pPr marL="432465" eaLnBrk="0" fontAlgn="base" hangingPunct="0">
              <a:spcBef>
                <a:spcPct val="0"/>
              </a:spcBef>
              <a:spcAft>
                <a:spcPct val="0"/>
              </a:spcAft>
              <a:defRPr sz="2300">
                <a:solidFill>
                  <a:schemeClr val="tx1"/>
                </a:solidFill>
                <a:latin typeface="Lucida Sans" charset="0"/>
                <a:ea typeface="Arial Unicode MS" charset="0"/>
                <a:cs typeface="Arial Unicode MS" charset="0"/>
              </a:defRPr>
            </a:lvl6pPr>
            <a:lvl7pPr marL="864931" eaLnBrk="0" fontAlgn="base" hangingPunct="0">
              <a:spcBef>
                <a:spcPct val="0"/>
              </a:spcBef>
              <a:spcAft>
                <a:spcPct val="0"/>
              </a:spcAft>
              <a:defRPr sz="2300">
                <a:solidFill>
                  <a:schemeClr val="tx1"/>
                </a:solidFill>
                <a:latin typeface="Lucida Sans" charset="0"/>
                <a:ea typeface="Arial Unicode MS" charset="0"/>
                <a:cs typeface="Arial Unicode MS" charset="0"/>
              </a:defRPr>
            </a:lvl7pPr>
            <a:lvl8pPr marL="1297396" eaLnBrk="0" fontAlgn="base" hangingPunct="0">
              <a:spcBef>
                <a:spcPct val="0"/>
              </a:spcBef>
              <a:spcAft>
                <a:spcPct val="0"/>
              </a:spcAft>
              <a:defRPr sz="2300">
                <a:solidFill>
                  <a:schemeClr val="tx1"/>
                </a:solidFill>
                <a:latin typeface="Lucida Sans" charset="0"/>
                <a:ea typeface="Arial Unicode MS" charset="0"/>
                <a:cs typeface="Arial Unicode MS" charset="0"/>
              </a:defRPr>
            </a:lvl8pPr>
            <a:lvl9pPr marL="1729862" eaLnBrk="0" fontAlgn="base" hangingPunct="0">
              <a:spcBef>
                <a:spcPct val="0"/>
              </a:spcBef>
              <a:spcAft>
                <a:spcPct val="0"/>
              </a:spcAft>
              <a:defRPr sz="2300">
                <a:solidFill>
                  <a:schemeClr val="tx1"/>
                </a:solidFill>
                <a:latin typeface="Lucida Sans" charset="0"/>
                <a:ea typeface="Arial Unicode MS" charset="0"/>
                <a:cs typeface="Arial Unicode MS" charset="0"/>
              </a:defRPr>
            </a:lvl9pPr>
          </a:lstStyle>
          <a:p>
            <a:pPr eaLnBrk="1" hangingPunct="1"/>
            <a:fld id="{B5FA4E0D-04C5-9F40-AD93-7EED497EE0A0}" type="slidenum">
              <a:rPr lang="en-US" sz="1100"/>
              <a:pPr eaLnBrk="1" hangingPunct="1"/>
              <a:t>37</a:t>
            </a:fld>
            <a:endParaRPr lang="en-US" sz="1100"/>
          </a:p>
        </p:txBody>
      </p:sp>
    </p:spTree>
    <p:extLst>
      <p:ext uri="{BB962C8B-B14F-4D97-AF65-F5344CB8AC3E}">
        <p14:creationId xmlns:p14="http://schemas.microsoft.com/office/powerpoint/2010/main" val="188356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1DCA18-D75B-DD48-AB2B-85C6C829C4BA}" type="slidenum">
              <a:rPr lang="en-US"/>
              <a:pPr/>
              <a:t>38</a:t>
            </a:fld>
            <a:endParaRPr lang="en-US"/>
          </a:p>
        </p:txBody>
      </p:sp>
      <p:sp>
        <p:nvSpPr>
          <p:cNvPr id="166914" name="Rectangle 2"/>
          <p:cNvSpPr>
            <a:spLocks noGrp="1" noRot="1" noChangeAspect="1" noChangeArrowheads="1"/>
          </p:cNvSpPr>
          <p:nvPr>
            <p:ph type="sldImg"/>
          </p:nvPr>
        </p:nvSpPr>
        <p:spPr bwMode="auto">
          <a:xfrm>
            <a:off x="1155700" y="682625"/>
            <a:ext cx="4548188" cy="3411538"/>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66915" name="Rectangle 3"/>
          <p:cNvSpPr>
            <a:spLocks noGrp="1" noChangeArrowheads="1"/>
          </p:cNvSpPr>
          <p:nvPr>
            <p:ph type="body" idx="1"/>
          </p:nvPr>
        </p:nvSpPr>
        <p:spPr bwMode="auto">
          <a:xfrm>
            <a:off x="914400" y="4321175"/>
            <a:ext cx="5029200" cy="4170363"/>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p>
        </p:txBody>
      </p:sp>
    </p:spTree>
    <p:extLst>
      <p:ext uri="{BB962C8B-B14F-4D97-AF65-F5344CB8AC3E}">
        <p14:creationId xmlns:p14="http://schemas.microsoft.com/office/powerpoint/2010/main" val="316698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dirty="0">
                <a:ea typeface="ＭＳ Ｐゴシック" charset="0"/>
              </a:rPr>
              <a:t>Cf. our discussion of how Westlaw Boolean queries </a:t>
            </a:r>
            <a:r>
              <a:rPr lang="en-US" dirty="0" err="1">
                <a:ea typeface="ＭＳ Ｐゴシック" charset="0"/>
              </a:rPr>
              <a:t>didn</a:t>
            </a:r>
            <a:r>
              <a:rPr lang="ja-JP" altLang="en-US" dirty="0">
                <a:ea typeface="ＭＳ Ｐゴシック" charset="0"/>
              </a:rPr>
              <a:t>’</a:t>
            </a:r>
            <a:r>
              <a:rPr lang="en-US" dirty="0">
                <a:ea typeface="ＭＳ Ｐゴシック" charset="0"/>
              </a:rPr>
              <a:t>t actually outperform free text </a:t>
            </a:r>
            <a:r>
              <a:rPr lang="en-US" dirty="0" smtClean="0">
                <a:ea typeface="ＭＳ Ｐゴシック" charset="0"/>
              </a:rPr>
              <a:t>querying</a:t>
            </a:r>
          </a:p>
          <a:p>
            <a:r>
              <a:rPr lang="en-US" dirty="0" smtClean="0"/>
              <a:t>First step is just soft matching whether</a:t>
            </a:r>
            <a:r>
              <a:rPr lang="en-US" baseline="0" dirty="0" smtClean="0"/>
              <a:t> words are contained in documents or not.</a:t>
            </a:r>
          </a:p>
          <a:p>
            <a:r>
              <a:rPr lang="en-US" baseline="0" dirty="0" smtClean="0"/>
              <a:t>Second step is putting in more accurate term weights using term frequency</a:t>
            </a:r>
            <a:endParaRPr lang="en-US" dirty="0" smtClean="0"/>
          </a:p>
          <a:p>
            <a:pPr marL="0" lvl="1"/>
            <a:endParaRPr lang="en-US" dirty="0">
              <a:ea typeface="ＭＳ Ｐゴシック" charset="0"/>
            </a:endParaRPr>
          </a:p>
          <a:p>
            <a:endParaRPr lang="en-US" dirty="0">
              <a:ea typeface="ＭＳ Ｐゴシック" charset="0"/>
              <a:cs typeface="ＭＳ Ｐゴシック" charset="0"/>
            </a:endParaRP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Lucida Sans" charset="0"/>
                <a:ea typeface="ＭＳ Ｐゴシック" charset="0"/>
                <a:cs typeface="Arial Unicode MS" charset="0"/>
              </a:defRPr>
            </a:lvl1pPr>
            <a:lvl2pPr marL="35879619" indent="-35447153" eaLnBrk="0" hangingPunct="0">
              <a:defRPr sz="2300">
                <a:solidFill>
                  <a:schemeClr val="tx1"/>
                </a:solidFill>
                <a:latin typeface="Lucida Sans" charset="0"/>
                <a:ea typeface="Arial Unicode MS" charset="0"/>
                <a:cs typeface="Arial Unicode MS" charset="0"/>
              </a:defRPr>
            </a:lvl2pPr>
            <a:lvl3pPr eaLnBrk="0" hangingPunct="0">
              <a:defRPr sz="2300">
                <a:solidFill>
                  <a:schemeClr val="tx1"/>
                </a:solidFill>
                <a:latin typeface="Lucida Sans" charset="0"/>
                <a:ea typeface="Arial Unicode MS" charset="0"/>
                <a:cs typeface="Arial Unicode MS" charset="0"/>
              </a:defRPr>
            </a:lvl3pPr>
            <a:lvl4pPr eaLnBrk="0" hangingPunct="0">
              <a:defRPr sz="2300">
                <a:solidFill>
                  <a:schemeClr val="tx1"/>
                </a:solidFill>
                <a:latin typeface="Lucida Sans" charset="0"/>
                <a:ea typeface="Arial Unicode MS" charset="0"/>
                <a:cs typeface="Arial Unicode MS" charset="0"/>
              </a:defRPr>
            </a:lvl4pPr>
            <a:lvl5pPr eaLnBrk="0" hangingPunct="0">
              <a:defRPr sz="2300">
                <a:solidFill>
                  <a:schemeClr val="tx1"/>
                </a:solidFill>
                <a:latin typeface="Lucida Sans" charset="0"/>
                <a:ea typeface="Arial Unicode MS" charset="0"/>
                <a:cs typeface="Arial Unicode MS" charset="0"/>
              </a:defRPr>
            </a:lvl5pPr>
            <a:lvl6pPr marL="432465" eaLnBrk="0" fontAlgn="base" hangingPunct="0">
              <a:spcBef>
                <a:spcPct val="0"/>
              </a:spcBef>
              <a:spcAft>
                <a:spcPct val="0"/>
              </a:spcAft>
              <a:defRPr sz="2300">
                <a:solidFill>
                  <a:schemeClr val="tx1"/>
                </a:solidFill>
                <a:latin typeface="Lucida Sans" charset="0"/>
                <a:ea typeface="Arial Unicode MS" charset="0"/>
                <a:cs typeface="Arial Unicode MS" charset="0"/>
              </a:defRPr>
            </a:lvl6pPr>
            <a:lvl7pPr marL="864931" eaLnBrk="0" fontAlgn="base" hangingPunct="0">
              <a:spcBef>
                <a:spcPct val="0"/>
              </a:spcBef>
              <a:spcAft>
                <a:spcPct val="0"/>
              </a:spcAft>
              <a:defRPr sz="2300">
                <a:solidFill>
                  <a:schemeClr val="tx1"/>
                </a:solidFill>
                <a:latin typeface="Lucida Sans" charset="0"/>
                <a:ea typeface="Arial Unicode MS" charset="0"/>
                <a:cs typeface="Arial Unicode MS" charset="0"/>
              </a:defRPr>
            </a:lvl7pPr>
            <a:lvl8pPr marL="1297396" eaLnBrk="0" fontAlgn="base" hangingPunct="0">
              <a:spcBef>
                <a:spcPct val="0"/>
              </a:spcBef>
              <a:spcAft>
                <a:spcPct val="0"/>
              </a:spcAft>
              <a:defRPr sz="2300">
                <a:solidFill>
                  <a:schemeClr val="tx1"/>
                </a:solidFill>
                <a:latin typeface="Lucida Sans" charset="0"/>
                <a:ea typeface="Arial Unicode MS" charset="0"/>
                <a:cs typeface="Arial Unicode MS" charset="0"/>
              </a:defRPr>
            </a:lvl8pPr>
            <a:lvl9pPr marL="1729862" eaLnBrk="0" fontAlgn="base" hangingPunct="0">
              <a:spcBef>
                <a:spcPct val="0"/>
              </a:spcBef>
              <a:spcAft>
                <a:spcPct val="0"/>
              </a:spcAft>
              <a:defRPr sz="2300">
                <a:solidFill>
                  <a:schemeClr val="tx1"/>
                </a:solidFill>
                <a:latin typeface="Lucida Sans" charset="0"/>
                <a:ea typeface="Arial Unicode MS" charset="0"/>
                <a:cs typeface="Arial Unicode MS" charset="0"/>
              </a:defRPr>
            </a:lvl9pPr>
          </a:lstStyle>
          <a:p>
            <a:pPr eaLnBrk="1" hangingPunct="1"/>
            <a:fld id="{41B09437-0A1D-154C-B9CB-1186CD3B771F}" type="slidenum">
              <a:rPr lang="en-US" sz="1100"/>
              <a:pPr eaLnBrk="1" hangingPunct="1"/>
              <a:t>4</a:t>
            </a:fld>
            <a:endParaRPr lang="en-US" sz="1100"/>
          </a:p>
        </p:txBody>
      </p:sp>
    </p:spTree>
    <p:extLst>
      <p:ext uri="{BB962C8B-B14F-4D97-AF65-F5344CB8AC3E}">
        <p14:creationId xmlns:p14="http://schemas.microsoft.com/office/powerpoint/2010/main" val="611032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EEFCED-3E00-6C41-AA43-5732B9E1BFED}" type="slidenum">
              <a:rPr lang="en-US"/>
              <a:pPr/>
              <a:t>7</a:t>
            </a:fld>
            <a:endParaRPr lang="en-US"/>
          </a:p>
        </p:txBody>
      </p:sp>
      <p:sp>
        <p:nvSpPr>
          <p:cNvPr id="105474" name="Rectangle 2"/>
          <p:cNvSpPr>
            <a:spLocks noGrp="1" noRot="1" noChangeAspect="1" noChangeArrowheads="1"/>
          </p:cNvSpPr>
          <p:nvPr>
            <p:ph type="sldImg"/>
          </p:nvPr>
        </p:nvSpPr>
        <p:spPr bwMode="auto">
          <a:xfrm>
            <a:off x="1155700" y="682625"/>
            <a:ext cx="4548188" cy="3411538"/>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05475" name="Rectangle 3"/>
          <p:cNvSpPr>
            <a:spLocks noGrp="1" noChangeArrowheads="1"/>
          </p:cNvSpPr>
          <p:nvPr>
            <p:ph type="body" idx="1"/>
          </p:nvPr>
        </p:nvSpPr>
        <p:spPr bwMode="auto">
          <a:xfrm>
            <a:off x="914400" y="4321175"/>
            <a:ext cx="5029200" cy="4170363"/>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dirty="0"/>
          </a:p>
        </p:txBody>
      </p:sp>
    </p:spTree>
    <p:extLst>
      <p:ext uri="{BB962C8B-B14F-4D97-AF65-F5344CB8AC3E}">
        <p14:creationId xmlns:p14="http://schemas.microsoft.com/office/powerpoint/2010/main" val="348813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21F783-017A-0D44-AF00-2E046320CD89}" type="slidenum">
              <a:rPr lang="en-US"/>
              <a:pPr/>
              <a:t>15</a:t>
            </a:fld>
            <a:endParaRPr lang="en-US"/>
          </a:p>
        </p:txBody>
      </p:sp>
      <p:sp>
        <p:nvSpPr>
          <p:cNvPr id="117762" name="Rectangle 2"/>
          <p:cNvSpPr>
            <a:spLocks noGrp="1" noChangeArrowheads="1"/>
          </p:cNvSpPr>
          <p:nvPr>
            <p:ph type="body" idx="1"/>
          </p:nvPr>
        </p:nvSpPr>
        <p:spPr bwMode="auto">
          <a:xfrm>
            <a:off x="912813" y="4341813"/>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a:t>In addition to the </a:t>
            </a:r>
            <a:r>
              <a:rPr lang="ja-JP" altLang="en-US">
                <a:latin typeface="Arial"/>
              </a:rPr>
              <a:t>“</a:t>
            </a:r>
            <a:r>
              <a:rPr lang="en-US"/>
              <a:t>document independence assumption</a:t>
            </a:r>
            <a:r>
              <a:rPr lang="ja-JP" altLang="en-US">
                <a:latin typeface="Arial"/>
              </a:rPr>
              <a:t>”</a:t>
            </a:r>
            <a:r>
              <a:rPr lang="en-US"/>
              <a:t> on previous slide, we have a </a:t>
            </a:r>
            <a:r>
              <a:rPr lang="ja-JP" altLang="en-US">
                <a:latin typeface="Arial"/>
              </a:rPr>
              <a:t>“</a:t>
            </a:r>
            <a:r>
              <a:rPr lang="en-US"/>
              <a:t>term independence assumption</a:t>
            </a:r>
            <a:r>
              <a:rPr lang="ja-JP" altLang="en-US">
                <a:latin typeface="Arial"/>
              </a:rPr>
              <a:t>”</a:t>
            </a:r>
            <a:r>
              <a:rPr lang="en-US"/>
              <a:t>: terms</a:t>
            </a:r>
            <a:r>
              <a:rPr lang="ja-JP" altLang="en-US">
                <a:latin typeface="Arial"/>
              </a:rPr>
              <a:t>’</a:t>
            </a:r>
            <a:r>
              <a:rPr lang="en-US"/>
              <a:t> contributions to relevance are treated as independent events.</a:t>
            </a:r>
          </a:p>
          <a:p>
            <a:r>
              <a:rPr lang="en-US"/>
              <a:t>Okapi is one particular way of estimating probability given tf, df, and length.</a:t>
            </a:r>
          </a:p>
        </p:txBody>
      </p:sp>
      <p:sp>
        <p:nvSpPr>
          <p:cNvPr id="117763" name="Rectangle 3"/>
          <p:cNvSpPr>
            <a:spLocks noGrp="1" noRot="1" noChangeAspect="1" noChangeArrowheads="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Tree>
    <p:extLst>
      <p:ext uri="{BB962C8B-B14F-4D97-AF65-F5344CB8AC3E}">
        <p14:creationId xmlns:p14="http://schemas.microsoft.com/office/powerpoint/2010/main" val="1599715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Coming up with term weights</a:t>
            </a:r>
            <a:endParaRPr lang="en-US" dirty="0"/>
          </a:p>
        </p:txBody>
      </p:sp>
      <p:sp>
        <p:nvSpPr>
          <p:cNvPr id="4" name="Slide Number Placeholder 3"/>
          <p:cNvSpPr>
            <a:spLocks noGrp="1"/>
          </p:cNvSpPr>
          <p:nvPr>
            <p:ph type="sldNum" sz="quarter" idx="10"/>
          </p:nvPr>
        </p:nvSpPr>
        <p:spPr/>
        <p:txBody>
          <a:bodyPr/>
          <a:lstStyle/>
          <a:p>
            <a:fld id="{75A24E07-1FDD-2643-B922-C0CE5D003F5E}" type="slidenum">
              <a:rPr lang="en-US" smtClean="0"/>
              <a:pPr/>
              <a:t>16</a:t>
            </a:fld>
            <a:endParaRPr lang="en-US"/>
          </a:p>
        </p:txBody>
      </p:sp>
    </p:spTree>
    <p:extLst>
      <p:ext uri="{BB962C8B-B14F-4D97-AF65-F5344CB8AC3E}">
        <p14:creationId xmlns:p14="http://schemas.microsoft.com/office/powerpoint/2010/main" val="2429816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24E07-1FDD-2643-B922-C0CE5D003F5E}" type="slidenum">
              <a:rPr lang="en-US" smtClean="0"/>
              <a:pPr/>
              <a:t>21</a:t>
            </a:fld>
            <a:endParaRPr lang="en-US"/>
          </a:p>
        </p:txBody>
      </p:sp>
    </p:spTree>
    <p:extLst>
      <p:ext uri="{BB962C8B-B14F-4D97-AF65-F5344CB8AC3E}">
        <p14:creationId xmlns:p14="http://schemas.microsoft.com/office/powerpoint/2010/main" val="4242983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all terms in query into right</a:t>
            </a:r>
            <a:r>
              <a:rPr lang="en-US" baseline="0" dirty="0" smtClean="0"/>
              <a:t> product and then divide through by them in left product.</a:t>
            </a:r>
          </a:p>
          <a:p>
            <a:r>
              <a:rPr lang="en-US" baseline="0" dirty="0" smtClean="0"/>
              <a:t>Just go straight from the top to the bottom line with a multiply and a divide.</a:t>
            </a:r>
            <a:endParaRPr lang="en-US" dirty="0"/>
          </a:p>
        </p:txBody>
      </p:sp>
      <p:sp>
        <p:nvSpPr>
          <p:cNvPr id="4" name="Slide Number Placeholder 3"/>
          <p:cNvSpPr>
            <a:spLocks noGrp="1"/>
          </p:cNvSpPr>
          <p:nvPr>
            <p:ph type="sldNum" sz="quarter" idx="10"/>
          </p:nvPr>
        </p:nvSpPr>
        <p:spPr/>
        <p:txBody>
          <a:bodyPr/>
          <a:lstStyle/>
          <a:p>
            <a:fld id="{75A24E07-1FDD-2643-B922-C0CE5D003F5E}" type="slidenum">
              <a:rPr lang="en-US" smtClean="0"/>
              <a:pPr/>
              <a:t>22</a:t>
            </a:fld>
            <a:endParaRPr lang="en-US"/>
          </a:p>
        </p:txBody>
      </p:sp>
    </p:spTree>
    <p:extLst>
      <p:ext uri="{BB962C8B-B14F-4D97-AF65-F5344CB8AC3E}">
        <p14:creationId xmlns:p14="http://schemas.microsoft.com/office/powerpoint/2010/main" val="1080817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F452A-31DE-EF45-9C2F-1BE6FF501E27}" type="slidenum">
              <a:rPr lang="en-US"/>
              <a:pPr/>
              <a:t>24</a:t>
            </a:fld>
            <a:endParaRPr lang="en-US"/>
          </a:p>
        </p:txBody>
      </p:sp>
      <p:sp>
        <p:nvSpPr>
          <p:cNvPr id="1976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97635" name="Rectangle 3"/>
          <p:cNvSpPr>
            <a:spLocks noGrp="1" noChangeArrowheads="1"/>
          </p:cNvSpPr>
          <p:nvPr>
            <p:ph type="body" idx="1"/>
          </p:nvPr>
        </p:nvSpPr>
        <p:spPr/>
        <p:txBody>
          <a:bodyPr/>
          <a:lstStyle/>
          <a:p>
            <a:r>
              <a:rPr lang="en-US"/>
              <a:t>Used to say: </a:t>
            </a:r>
            <a:r>
              <a:rPr kumimoji="0" lang="en-US">
                <a:solidFill>
                  <a:schemeClr val="tx2"/>
                </a:solidFill>
              </a:rPr>
              <a:t>Linear Discriminant Function, because it is a linear function in terms of log probabilities, but maybe that</a:t>
            </a:r>
            <a:r>
              <a:rPr kumimoji="0" lang="ja-JP" altLang="en-US">
                <a:solidFill>
                  <a:schemeClr val="tx2"/>
                </a:solidFill>
                <a:latin typeface="Arial"/>
              </a:rPr>
              <a:t>’</a:t>
            </a:r>
            <a:r>
              <a:rPr kumimoji="0" lang="en-US">
                <a:solidFill>
                  <a:schemeClr val="tx2"/>
                </a:solidFill>
              </a:rPr>
              <a:t>s too far afield for here, and is better discussed later</a:t>
            </a:r>
            <a:endParaRPr lang="en-US"/>
          </a:p>
        </p:txBody>
      </p:sp>
    </p:spTree>
    <p:extLst>
      <p:ext uri="{BB962C8B-B14F-4D97-AF65-F5344CB8AC3E}">
        <p14:creationId xmlns:p14="http://schemas.microsoft.com/office/powerpoint/2010/main" val="2002744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4F6C45-9900-F741-98B6-6B1AA105C003}" type="slidenum">
              <a:rPr lang="en-US"/>
              <a:pPr/>
              <a:t>25</a:t>
            </a:fld>
            <a:endParaRPr lang="en-US"/>
          </a:p>
        </p:txBody>
      </p:sp>
      <p:sp>
        <p:nvSpPr>
          <p:cNvPr id="1986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98659" name="Rectangle 3"/>
          <p:cNvSpPr>
            <a:spLocks noGrp="1" noChangeArrowheads="1"/>
          </p:cNvSpPr>
          <p:nvPr>
            <p:ph type="body" idx="1"/>
          </p:nvPr>
        </p:nvSpPr>
        <p:spPr/>
        <p:txBody>
          <a:bodyPr/>
          <a:lstStyle/>
          <a:p>
            <a:r>
              <a:rPr lang="en-US" dirty="0" err="1" smtClean="0"/>
              <a:t>p_i</a:t>
            </a:r>
            <a:r>
              <a:rPr lang="en-US" dirty="0" smtClean="0"/>
              <a:t>(1</a:t>
            </a:r>
            <a:r>
              <a:rPr lang="en-US" baseline="0" dirty="0" smtClean="0"/>
              <a:t> – </a:t>
            </a:r>
            <a:r>
              <a:rPr lang="en-US" baseline="0" dirty="0" err="1" smtClean="0"/>
              <a:t>r_i</a:t>
            </a:r>
            <a:r>
              <a:rPr lang="en-US" baseline="0" dirty="0" smtClean="0"/>
              <a:t>) / </a:t>
            </a:r>
            <a:r>
              <a:rPr lang="en-US" baseline="0" dirty="0" err="1" smtClean="0"/>
              <a:t>r_i</a:t>
            </a:r>
            <a:r>
              <a:rPr lang="en-US" baseline="0" dirty="0" smtClean="0"/>
              <a:t>(1 - </a:t>
            </a:r>
            <a:r>
              <a:rPr lang="en-US" baseline="0" dirty="0" err="1" smtClean="0"/>
              <a:t>p_i</a:t>
            </a:r>
            <a:r>
              <a:rPr lang="en-US" baseline="0" dirty="0" smtClean="0"/>
              <a:t>) = denominators cancel out.</a:t>
            </a:r>
          </a:p>
          <a:p>
            <a:r>
              <a:rPr lang="en-US" baseline="0" dirty="0" smtClean="0"/>
              <a:t>Log expression has numerators of p / (1 – p ) and denominators r / (1 – r).</a:t>
            </a:r>
          </a:p>
          <a:p>
            <a:endParaRPr lang="en-US" dirty="0" smtClean="0"/>
          </a:p>
          <a:p>
            <a:r>
              <a:rPr lang="en-US" dirty="0" err="1" smtClean="0"/>
              <a:t>Prabhakar</a:t>
            </a:r>
            <a:r>
              <a:rPr lang="en-US" dirty="0" smtClean="0"/>
              <a:t> </a:t>
            </a:r>
            <a:r>
              <a:rPr lang="en-US" dirty="0"/>
              <a:t>wanted the add 0.5 explained.  Here or elsewhere?</a:t>
            </a:r>
          </a:p>
          <a:p>
            <a:r>
              <a:rPr kumimoji="0" lang="en-US" dirty="0"/>
              <a:t>Log odds ratio. Add 0.5 to every </a:t>
            </a:r>
            <a:r>
              <a:rPr kumimoji="0" lang="en-US" dirty="0" smtClean="0"/>
              <a:t>expression</a:t>
            </a:r>
          </a:p>
          <a:p>
            <a:endParaRPr lang="en-US" dirty="0"/>
          </a:p>
          <a:p>
            <a:endParaRPr lang="en-US" dirty="0"/>
          </a:p>
        </p:txBody>
      </p:sp>
    </p:spTree>
    <p:extLst>
      <p:ext uri="{BB962C8B-B14F-4D97-AF65-F5344CB8AC3E}">
        <p14:creationId xmlns:p14="http://schemas.microsoft.com/office/powerpoint/2010/main" val="466061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233337"/>
        </a:solidFill>
        <a:effectLst/>
      </p:bgPr>
    </p:bg>
    <p:spTree>
      <p:nvGrpSpPr>
        <p:cNvPr id="1" name=""/>
        <p:cNvGrpSpPr/>
        <p:nvPr/>
      </p:nvGrpSpPr>
      <p:grpSpPr>
        <a:xfrm>
          <a:off x="0" y="0"/>
          <a:ext cx="0" cy="0"/>
          <a:chOff x="0" y="0"/>
          <a:chExt cx="0" cy="0"/>
        </a:xfrm>
      </p:grpSpPr>
      <p:sp>
        <p:nvSpPr>
          <p:cNvPr id="4" name="TextBox 3"/>
          <p:cNvSpPr txBox="1"/>
          <p:nvPr/>
        </p:nvSpPr>
        <p:spPr>
          <a:xfrm>
            <a:off x="1084263" y="1981200"/>
            <a:ext cx="3013075" cy="646113"/>
          </a:xfrm>
          <a:prstGeom prst="rect">
            <a:avLst/>
          </a:prstGeom>
          <a:noFill/>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3600">
                <a:solidFill>
                  <a:srgbClr val="FBFCFF"/>
                </a:solidFill>
              </a:rPr>
              <a:t>Introduction to</a:t>
            </a:r>
          </a:p>
        </p:txBody>
      </p:sp>
      <p:sp>
        <p:nvSpPr>
          <p:cNvPr id="5" name="Rectangle 4"/>
          <p:cNvSpPr/>
          <p:nvPr/>
        </p:nvSpPr>
        <p:spPr>
          <a:xfrm>
            <a:off x="0" y="0"/>
            <a:ext cx="9144000" cy="304800"/>
          </a:xfrm>
          <a:prstGeom prst="rect">
            <a:avLst/>
          </a:prstGeom>
          <a:solidFill>
            <a:srgbClr val="139CB7"/>
          </a:soli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6" name="Rectangle 5"/>
          <p:cNvSpPr/>
          <p:nvPr/>
        </p:nvSpPr>
        <p:spPr>
          <a:xfrm>
            <a:off x="830263" y="2590800"/>
            <a:ext cx="5646737" cy="830263"/>
          </a:xfrm>
          <a:prstGeom prst="rect">
            <a:avLst/>
          </a:prstGeom>
        </p:spPr>
        <p:txBody>
          <a:bodyPr wrap="none">
            <a:spAutoFit/>
          </a:bodyPr>
          <a:lstStyle/>
          <a:p>
            <a:r>
              <a:rPr lang="en-US" sz="4800" b="1">
                <a:solidFill>
                  <a:srgbClr val="139CB7"/>
                </a:solidFill>
                <a:latin typeface="Calibri"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solidFill>
                  <a:srgbClr val="437085"/>
                </a:solidFill>
              </a:defRPr>
            </a:lvl1pPr>
          </a:lstStyle>
          <a:p>
            <a:fld id="{6E13AFA6-086B-2444-B70C-69C50B884306}" type="datetime1">
              <a:rPr lang="en-US"/>
              <a:pPr/>
              <a:t>4/18/17</a:t>
            </a:fld>
            <a:endParaRPr lang="en-US"/>
          </a:p>
        </p:txBody>
      </p:sp>
      <p:sp>
        <p:nvSpPr>
          <p:cNvPr id="8" name="Footer Placeholder 4"/>
          <p:cNvSpPr>
            <a:spLocks noGrp="1"/>
          </p:cNvSpPr>
          <p:nvPr>
            <p:ph type="ftr" sz="quarter" idx="11"/>
          </p:nvPr>
        </p:nvSpPr>
        <p:spPr/>
        <p:txBody>
          <a:bodyPr/>
          <a:lstStyle>
            <a:lvl1pPr>
              <a:defRPr>
                <a:solidFill>
                  <a:srgbClr val="437085"/>
                </a:solidFill>
              </a:defRPr>
            </a:lvl1pPr>
          </a:lstStyle>
          <a:p>
            <a:endParaRPr lang="en-US"/>
          </a:p>
        </p:txBody>
      </p:sp>
      <p:sp>
        <p:nvSpPr>
          <p:cNvPr id="9" name="Slide Number Placeholder 5"/>
          <p:cNvSpPr>
            <a:spLocks noGrp="1"/>
          </p:cNvSpPr>
          <p:nvPr>
            <p:ph type="sldNum" sz="quarter" idx="12"/>
          </p:nvPr>
        </p:nvSpPr>
        <p:spPr/>
        <p:txBody>
          <a:bodyPr/>
          <a:lstStyle>
            <a:lvl1pPr>
              <a:defRPr>
                <a:solidFill>
                  <a:srgbClr val="437085"/>
                </a:solidFill>
              </a:defRPr>
            </a:lvl1pPr>
          </a:lstStyle>
          <a:p>
            <a:fld id="{6458409C-5287-2045-9303-96407578E061}" type="slidenum">
              <a:rPr lang="en-US"/>
              <a:pPr/>
              <a:t>‹#›</a:t>
            </a:fld>
            <a:endParaRPr lang="en-US"/>
          </a:p>
        </p:txBody>
      </p:sp>
    </p:spTree>
    <p:extLst>
      <p:ext uri="{BB962C8B-B14F-4D97-AF65-F5344CB8AC3E}">
        <p14:creationId xmlns:p14="http://schemas.microsoft.com/office/powerpoint/2010/main" val="434173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p:nvPr userDrawn="1"/>
        </p:nvCxnSpPr>
        <p:spPr>
          <a:xfrm>
            <a:off x="228600" y="1447800"/>
            <a:ext cx="8686800" cy="1588"/>
          </a:xfrm>
          <a:prstGeom prst="line">
            <a:avLst/>
          </a:prstGeom>
          <a:ln w="38100" cap="flat" cmpd="sng" algn="ctr">
            <a:solidFill>
              <a:srgbClr val="139CB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073ECB98-B50A-5347-A72C-E0F11225E23A}" type="datetime1">
              <a:rPr lang="en-US"/>
              <a:pPr/>
              <a:t>4/18/17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3F678F9-7F56-1A4F-9717-C3E0B8A76930}" type="slidenum">
              <a:rPr lang="en-US"/>
              <a:pPr/>
              <a:t>‹#›</a:t>
            </a:fld>
            <a:endParaRPr lang="en-US"/>
          </a:p>
        </p:txBody>
      </p:sp>
    </p:spTree>
    <p:extLst>
      <p:ext uri="{BB962C8B-B14F-4D97-AF65-F5344CB8AC3E}">
        <p14:creationId xmlns:p14="http://schemas.microsoft.com/office/powerpoint/2010/main" val="104114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A7A46EB-2318-8041-BCCD-759386497D05}" type="datetime1">
              <a:rPr lang="en-US"/>
              <a:pPr/>
              <a:t>4/18/17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51B4A62-7CE7-A446-9172-20B4B6A1D93D}" type="slidenum">
              <a:rPr lang="en-US"/>
              <a:pPr/>
              <a:t>‹#›</a:t>
            </a:fld>
            <a:endParaRPr lang="en-US"/>
          </a:p>
        </p:txBody>
      </p:sp>
    </p:spTree>
    <p:extLst>
      <p:ext uri="{BB962C8B-B14F-4D97-AF65-F5344CB8AC3E}">
        <p14:creationId xmlns:p14="http://schemas.microsoft.com/office/powerpoint/2010/main" val="1388841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228600" y="1447800"/>
            <a:ext cx="8686800" cy="1588"/>
          </a:xfrm>
          <a:prstGeom prst="line">
            <a:avLst/>
          </a:prstGeom>
          <a:ln w="38100" cap="flat" cmpd="sng" algn="ctr">
            <a:solidFill>
              <a:srgbClr val="139CB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fld id="{8C023C96-B132-1B44-92B2-0E5039AEE70A}" type="datetime1">
              <a:rPr lang="en-US"/>
              <a:pPr/>
              <a:t>4/18/17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33E70979-84F6-6C47-9682-19809606761D}" type="slidenum">
              <a:rPr lang="en-US"/>
              <a:pPr/>
              <a:t>‹#›</a:t>
            </a:fld>
            <a:endParaRPr lang="en-US"/>
          </a:p>
        </p:txBody>
      </p:sp>
    </p:spTree>
    <p:extLst>
      <p:ext uri="{BB962C8B-B14F-4D97-AF65-F5344CB8AC3E}">
        <p14:creationId xmlns:p14="http://schemas.microsoft.com/office/powerpoint/2010/main" val="374612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1DA8F2C-174E-0F44-B406-5C835211A147}" type="datetime1">
              <a:rPr lang="en-US"/>
              <a:pPr/>
              <a:t>4/18/17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9043F9-5BE6-304B-A780-01ADB7792D86}" type="slidenum">
              <a:rPr lang="en-US"/>
              <a:pPr/>
              <a:t>‹#›</a:t>
            </a:fld>
            <a:endParaRPr lang="en-US"/>
          </a:p>
        </p:txBody>
      </p:sp>
    </p:spTree>
    <p:extLst>
      <p:ext uri="{BB962C8B-B14F-4D97-AF65-F5344CB8AC3E}">
        <p14:creationId xmlns:p14="http://schemas.microsoft.com/office/powerpoint/2010/main" val="3488523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228600" y="1447800"/>
            <a:ext cx="8686800" cy="1588"/>
          </a:xfrm>
          <a:prstGeom prst="line">
            <a:avLst/>
          </a:prstGeom>
          <a:ln w="38100" cap="flat" cmpd="sng" algn="ctr">
            <a:solidFill>
              <a:srgbClr val="139CB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fld id="{2B739663-E47E-3543-BB9C-0C00A7C3285E}" type="datetime1">
              <a:rPr lang="en-US"/>
              <a:pPr/>
              <a:t>4/18/17</a:t>
            </a:fld>
            <a:endParaRPr lang="en-US"/>
          </a:p>
        </p:txBody>
      </p:sp>
      <p:sp>
        <p:nvSpPr>
          <p:cNvPr id="7" name="Footer Placeholder 5"/>
          <p:cNvSpPr>
            <a:spLocks noGrp="1"/>
          </p:cNvSpPr>
          <p:nvPr>
            <p:ph type="ftr" sz="quarter" idx="11"/>
          </p:nvPr>
        </p:nvSpPr>
        <p:spPr/>
        <p:txBody>
          <a:bodyPr/>
          <a:lstStyle>
            <a:lvl1pPr>
              <a:defRPr/>
            </a:lvl1pPr>
          </a:lstStyle>
          <a:p>
            <a:endParaRPr lang="en-US"/>
          </a:p>
        </p:txBody>
      </p:sp>
      <p:sp>
        <p:nvSpPr>
          <p:cNvPr id="8" name="Slide Number Placeholder 6"/>
          <p:cNvSpPr>
            <a:spLocks noGrp="1"/>
          </p:cNvSpPr>
          <p:nvPr>
            <p:ph type="sldNum" sz="quarter" idx="12"/>
          </p:nvPr>
        </p:nvSpPr>
        <p:spPr/>
        <p:txBody>
          <a:bodyPr/>
          <a:lstStyle>
            <a:lvl1pPr>
              <a:defRPr/>
            </a:lvl1pPr>
          </a:lstStyle>
          <a:p>
            <a:fld id="{3EF02626-B9A1-8C4A-B6EC-8DDE7F2053EB}" type="slidenum">
              <a:rPr lang="en-US"/>
              <a:pPr/>
              <a:t>‹#›</a:t>
            </a:fld>
            <a:endParaRPr lang="en-US"/>
          </a:p>
        </p:txBody>
      </p:sp>
    </p:spTree>
    <p:extLst>
      <p:ext uri="{BB962C8B-B14F-4D97-AF65-F5344CB8AC3E}">
        <p14:creationId xmlns:p14="http://schemas.microsoft.com/office/powerpoint/2010/main" val="2392547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userDrawn="1"/>
        </p:nvCxnSpPr>
        <p:spPr>
          <a:xfrm>
            <a:off x="228600" y="1447800"/>
            <a:ext cx="8686800" cy="1588"/>
          </a:xfrm>
          <a:prstGeom prst="line">
            <a:avLst/>
          </a:prstGeom>
          <a:ln w="38100" cap="flat" cmpd="sng" algn="ctr">
            <a:solidFill>
              <a:srgbClr val="139CB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fld id="{339E15AD-0F71-644C-9F39-A5D5F76925C9}" type="datetime1">
              <a:rPr lang="en-US"/>
              <a:pPr/>
              <a:t>4/18/17</a:t>
            </a:fld>
            <a:endParaRPr lang="en-US"/>
          </a:p>
        </p:txBody>
      </p:sp>
      <p:sp>
        <p:nvSpPr>
          <p:cNvPr id="9" name="Footer Placeholder 7"/>
          <p:cNvSpPr>
            <a:spLocks noGrp="1"/>
          </p:cNvSpPr>
          <p:nvPr>
            <p:ph type="ftr" sz="quarter" idx="11"/>
          </p:nvPr>
        </p:nvSpPr>
        <p:spPr/>
        <p:txBody>
          <a:bodyPr/>
          <a:lstStyle>
            <a:lvl1pPr>
              <a:defRPr/>
            </a:lvl1pPr>
          </a:lstStyle>
          <a:p>
            <a:endParaRPr lang="en-US"/>
          </a:p>
        </p:txBody>
      </p:sp>
      <p:sp>
        <p:nvSpPr>
          <p:cNvPr id="10" name="Slide Number Placeholder 8"/>
          <p:cNvSpPr>
            <a:spLocks noGrp="1"/>
          </p:cNvSpPr>
          <p:nvPr>
            <p:ph type="sldNum" sz="quarter" idx="12"/>
          </p:nvPr>
        </p:nvSpPr>
        <p:spPr/>
        <p:txBody>
          <a:bodyPr/>
          <a:lstStyle>
            <a:lvl1pPr>
              <a:defRPr/>
            </a:lvl1pPr>
          </a:lstStyle>
          <a:p>
            <a:fld id="{B1B4B7CE-BCCB-F24B-8385-704CC8C52E71}" type="slidenum">
              <a:rPr lang="en-US"/>
              <a:pPr/>
              <a:t>‹#›</a:t>
            </a:fld>
            <a:endParaRPr lang="en-US"/>
          </a:p>
        </p:txBody>
      </p:sp>
    </p:spTree>
    <p:extLst>
      <p:ext uri="{BB962C8B-B14F-4D97-AF65-F5344CB8AC3E}">
        <p14:creationId xmlns:p14="http://schemas.microsoft.com/office/powerpoint/2010/main" val="429288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userDrawn="1"/>
        </p:nvCxnSpPr>
        <p:spPr>
          <a:xfrm>
            <a:off x="228600" y="1447800"/>
            <a:ext cx="8686800" cy="1588"/>
          </a:xfrm>
          <a:prstGeom prst="line">
            <a:avLst/>
          </a:prstGeom>
          <a:ln w="38100" cap="flat" cmpd="sng" algn="ctr">
            <a:solidFill>
              <a:srgbClr val="139CB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fld id="{1554000F-317A-724A-96AA-E04B0626C1B6}" type="datetime1">
              <a:rPr lang="en-US"/>
              <a:pPr/>
              <a:t>4/18/17</a:t>
            </a:fld>
            <a:endParaRPr lang="en-US"/>
          </a:p>
        </p:txBody>
      </p:sp>
      <p:sp>
        <p:nvSpPr>
          <p:cNvPr id="5" name="Footer Placeholder 3"/>
          <p:cNvSpPr>
            <a:spLocks noGrp="1"/>
          </p:cNvSpPr>
          <p:nvPr>
            <p:ph type="ftr" sz="quarter" idx="11"/>
          </p:nvPr>
        </p:nvSpPr>
        <p:spPr/>
        <p:txBody>
          <a:bodyPr/>
          <a:lstStyle>
            <a:lvl1pPr>
              <a:defRPr/>
            </a:lvl1pPr>
          </a:lstStyle>
          <a:p>
            <a:endParaRPr lang="en-US"/>
          </a:p>
        </p:txBody>
      </p:sp>
      <p:sp>
        <p:nvSpPr>
          <p:cNvPr id="6" name="Slide Number Placeholder 4"/>
          <p:cNvSpPr>
            <a:spLocks noGrp="1"/>
          </p:cNvSpPr>
          <p:nvPr>
            <p:ph type="sldNum" sz="quarter" idx="12"/>
          </p:nvPr>
        </p:nvSpPr>
        <p:spPr/>
        <p:txBody>
          <a:bodyPr/>
          <a:lstStyle>
            <a:lvl1pPr>
              <a:defRPr/>
            </a:lvl1pPr>
          </a:lstStyle>
          <a:p>
            <a:fld id="{27FDAD36-90EC-274B-8558-8B1B197B3A30}" type="slidenum">
              <a:rPr lang="en-US"/>
              <a:pPr/>
              <a:t>‹#›</a:t>
            </a:fld>
            <a:endParaRPr lang="en-US"/>
          </a:p>
        </p:txBody>
      </p:sp>
    </p:spTree>
    <p:extLst>
      <p:ext uri="{BB962C8B-B14F-4D97-AF65-F5344CB8AC3E}">
        <p14:creationId xmlns:p14="http://schemas.microsoft.com/office/powerpoint/2010/main" val="152158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6AFF9994-9002-3F42-989D-3402ED5EB563}" type="datetime1">
              <a:rPr lang="en-US"/>
              <a:pPr/>
              <a:t>4/18/17</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C0452BF5-6878-AE44-871C-241090AF6EFA}" type="slidenum">
              <a:rPr lang="en-US"/>
              <a:pPr/>
              <a:t>‹#›</a:t>
            </a:fld>
            <a:endParaRPr lang="en-US"/>
          </a:p>
        </p:txBody>
      </p:sp>
    </p:spTree>
    <p:extLst>
      <p:ext uri="{BB962C8B-B14F-4D97-AF65-F5344CB8AC3E}">
        <p14:creationId xmlns:p14="http://schemas.microsoft.com/office/powerpoint/2010/main" val="308076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B9FC65A-2C86-A44F-A1BE-B63F589CB0BF}" type="datetime1">
              <a:rPr lang="en-US"/>
              <a:pPr/>
              <a:t>4/18/17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DF21048-A3A7-1540-A8AB-49DF79E3EABC}" type="slidenum">
              <a:rPr lang="en-US"/>
              <a:pPr/>
              <a:t>‹#›</a:t>
            </a:fld>
            <a:endParaRPr lang="en-US"/>
          </a:p>
        </p:txBody>
      </p:sp>
    </p:spTree>
    <p:extLst>
      <p:ext uri="{BB962C8B-B14F-4D97-AF65-F5344CB8AC3E}">
        <p14:creationId xmlns:p14="http://schemas.microsoft.com/office/powerpoint/2010/main" val="910929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FF0E6903-B22C-3E4A-BE2E-C8EA0B9DDF3A}" type="datetime1">
              <a:rPr lang="en-US"/>
              <a:pPr/>
              <a:t>4/18/17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063115A-9E67-0945-8DAA-4ECEA2759808}" type="slidenum">
              <a:rPr lang="en-US"/>
              <a:pPr/>
              <a:t>‹#›</a:t>
            </a:fld>
            <a:endParaRPr lang="en-US"/>
          </a:p>
        </p:txBody>
      </p:sp>
    </p:spTree>
    <p:extLst>
      <p:ext uri="{BB962C8B-B14F-4D97-AF65-F5344CB8AC3E}">
        <p14:creationId xmlns:p14="http://schemas.microsoft.com/office/powerpoint/2010/main" val="234930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600200"/>
            <a:ext cx="8229600" cy="48768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0DF4C787-762A-6241-89A2-E8BE3A04E823}" type="datetime1">
              <a:rPr lang="en-US"/>
              <a:pPr/>
              <a:t>4/18/17</a:t>
            </a:fld>
            <a:endParaRPr lang="en-US"/>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defRPr>
            </a:lvl1pPr>
          </a:lstStyle>
          <a:p>
            <a:endParaRPr lang="en-US"/>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7A06A92A-3653-574B-9C41-A9C15614C5F3}" type="slidenum">
              <a:rPr lang="en-US"/>
              <a:pPr/>
              <a:t>‹#›</a:t>
            </a:fld>
            <a:endParaRPr lang="en-US"/>
          </a:p>
        </p:txBody>
      </p:sp>
      <p:sp>
        <p:nvSpPr>
          <p:cNvPr id="7" name="Rectangle 6"/>
          <p:cNvSpPr/>
          <p:nvPr/>
        </p:nvSpPr>
        <p:spPr>
          <a:xfrm>
            <a:off x="0" y="0"/>
            <a:ext cx="3733800" cy="274638"/>
          </a:xfrm>
          <a:prstGeom prst="rect">
            <a:avLst/>
          </a:prstGeom>
          <a:solidFill>
            <a:srgbClr val="0E4851"/>
          </a:solidFill>
          <a:ln>
            <a:noFill/>
          </a:ln>
        </p:spPr>
        <p:style>
          <a:lnRef idx="1">
            <a:schemeClr val="accent1"/>
          </a:lnRef>
          <a:fillRef idx="3">
            <a:schemeClr val="accent1"/>
          </a:fillRef>
          <a:effectRef idx="2">
            <a:schemeClr val="accent1"/>
          </a:effectRef>
          <a:fontRef idx="minor">
            <a:schemeClr val="lt1"/>
          </a:fontRef>
        </p:style>
        <p:txBody>
          <a:bodyPr anchor="ctr"/>
          <a:lstStyle/>
          <a:p>
            <a:r>
              <a:rPr lang="en-US" sz="1600" i="1">
                <a:solidFill>
                  <a:srgbClr val="FFFFFF"/>
                </a:solidFill>
                <a:latin typeface="Calibri" charset="0"/>
                <a:ea typeface="ＭＳ Ｐゴシック" charset="0"/>
                <a:cs typeface="ＭＳ Ｐゴシック" charset="0"/>
              </a:rPr>
              <a:t>Introduction to Information Retrieval</a:t>
            </a:r>
          </a:p>
        </p:txBody>
      </p:sp>
      <p:sp>
        <p:nvSpPr>
          <p:cNvPr id="8" name="Rectangle 7"/>
          <p:cNvSpPr/>
          <p:nvPr/>
        </p:nvSpPr>
        <p:spPr>
          <a:xfrm>
            <a:off x="3733800" y="0"/>
            <a:ext cx="3886200" cy="274638"/>
          </a:xfrm>
          <a:prstGeom prst="rect">
            <a:avLst/>
          </a:prstGeom>
          <a:solidFill>
            <a:srgbClr val="0E4851"/>
          </a:solidFill>
          <a:ln>
            <a:noFill/>
          </a:ln>
        </p:spPr>
        <p:style>
          <a:lnRef idx="1">
            <a:schemeClr val="accent1"/>
          </a:lnRef>
          <a:fillRef idx="3">
            <a:schemeClr val="accent1"/>
          </a:fillRef>
          <a:effectRef idx="2">
            <a:schemeClr val="accent1"/>
          </a:effectRef>
          <a:fontRef idx="minor">
            <a:schemeClr val="lt1"/>
          </a:fontRef>
        </p:style>
        <p:txBody>
          <a:bodyPr anchor="ctr"/>
          <a:lstStyle/>
          <a:p>
            <a:r>
              <a:rPr lang="en-US" sz="1600">
                <a:solidFill>
                  <a:srgbClr val="FFFFFF"/>
                </a:solidFill>
                <a:latin typeface="Calibri" charset="0"/>
                <a:ea typeface="ＭＳ Ｐゴシック" charset="0"/>
                <a:cs typeface="ＭＳ Ｐゴシック" charset="0"/>
              </a:rPr>
              <a:t> </a:t>
            </a:r>
          </a:p>
        </p:txBody>
      </p:sp>
      <p:sp>
        <p:nvSpPr>
          <p:cNvPr id="9" name="Rectangle 8"/>
          <p:cNvSpPr/>
          <p:nvPr/>
        </p:nvSpPr>
        <p:spPr>
          <a:xfrm>
            <a:off x="7620000" y="0"/>
            <a:ext cx="1524000" cy="274638"/>
          </a:xfrm>
          <a:prstGeom prst="rect">
            <a:avLst/>
          </a:prstGeom>
          <a:solidFill>
            <a:srgbClr val="139CB7"/>
          </a:solidFill>
          <a:ln>
            <a:noFill/>
          </a:ln>
        </p:spPr>
        <p:style>
          <a:lnRef idx="1">
            <a:schemeClr val="accent1"/>
          </a:lnRef>
          <a:fillRef idx="3">
            <a:schemeClr val="accent1"/>
          </a:fillRef>
          <a:effectRef idx="2">
            <a:schemeClr val="accent1"/>
          </a:effectRef>
          <a:fontRef idx="minor">
            <a:schemeClr val="lt1"/>
          </a:fontRef>
        </p:style>
        <p:txBody>
          <a:bodyPr anchor="ctr"/>
          <a:lstStyle/>
          <a:p>
            <a:r>
              <a:rPr lang="en-US" sz="1600">
                <a:solidFill>
                  <a:srgbClr val="FFFFFF"/>
                </a:solidFill>
                <a:latin typeface="Calibri" charset="0"/>
                <a:ea typeface="ＭＳ Ｐゴシック" charset="0"/>
                <a:cs typeface="ＭＳ Ｐゴシック" charset="0"/>
              </a:rPr>
              <a:t> </a:t>
            </a: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78" r:id="rId3"/>
    <p:sldLayoutId id="2147483685" r:id="rId4"/>
    <p:sldLayoutId id="2147483686" r:id="rId5"/>
    <p:sldLayoutId id="2147483687" r:id="rId6"/>
    <p:sldLayoutId id="2147483679" r:id="rId7"/>
    <p:sldLayoutId id="2147483680" r:id="rId8"/>
    <p:sldLayoutId id="2147483681" r:id="rId9"/>
    <p:sldLayoutId id="2147483688" r:id="rId10"/>
    <p:sldLayoutId id="2147483682" r:id="rId11"/>
  </p:sldLayoutIdLst>
  <p:txStyles>
    <p:titleStyle>
      <a:lvl1pPr algn="l" defTabSz="457200" rtl="0" eaLnBrk="1" fontAlgn="base" hangingPunct="1">
        <a:spcBef>
          <a:spcPct val="0"/>
        </a:spcBef>
        <a:spcAft>
          <a:spcPct val="0"/>
        </a:spcAft>
        <a:defRPr sz="4000"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4000">
          <a:solidFill>
            <a:schemeClr val="tx1"/>
          </a:solidFill>
          <a:latin typeface="Calibri" charset="0"/>
          <a:ea typeface="ＭＳ Ｐゴシック" charset="0"/>
          <a:cs typeface="ＭＳ Ｐゴシック" charset="0"/>
        </a:defRPr>
      </a:lvl2pPr>
      <a:lvl3pPr algn="l" defTabSz="457200" rtl="0" eaLnBrk="1" fontAlgn="base" hangingPunct="1">
        <a:spcBef>
          <a:spcPct val="0"/>
        </a:spcBef>
        <a:spcAft>
          <a:spcPct val="0"/>
        </a:spcAft>
        <a:defRPr sz="4000">
          <a:solidFill>
            <a:schemeClr val="tx1"/>
          </a:solidFill>
          <a:latin typeface="Calibri" charset="0"/>
          <a:ea typeface="ＭＳ Ｐゴシック" charset="0"/>
          <a:cs typeface="ＭＳ Ｐゴシック" charset="0"/>
        </a:defRPr>
      </a:lvl3pPr>
      <a:lvl4pPr algn="l" defTabSz="457200" rtl="0" eaLnBrk="1" fontAlgn="base" hangingPunct="1">
        <a:spcBef>
          <a:spcPct val="0"/>
        </a:spcBef>
        <a:spcAft>
          <a:spcPct val="0"/>
        </a:spcAft>
        <a:defRPr sz="4000">
          <a:solidFill>
            <a:schemeClr val="tx1"/>
          </a:solidFill>
          <a:latin typeface="Calibri" charset="0"/>
          <a:ea typeface="ＭＳ Ｐゴシック" charset="0"/>
          <a:cs typeface="ＭＳ Ｐゴシック" charset="0"/>
        </a:defRPr>
      </a:lvl4pPr>
      <a:lvl5pPr algn="l" defTabSz="457200" rtl="0" eaLnBrk="1" fontAlgn="base" hangingPunct="1">
        <a:spcBef>
          <a:spcPct val="0"/>
        </a:spcBef>
        <a:spcAft>
          <a:spcPct val="0"/>
        </a:spcAft>
        <a:defRPr sz="4000">
          <a:solidFill>
            <a:schemeClr val="tx1"/>
          </a:solidFill>
          <a:latin typeface="Calibri" charset="0"/>
          <a:ea typeface="ＭＳ Ｐゴシック" charset="0"/>
          <a:cs typeface="ＭＳ Ｐゴシック" charset="0"/>
        </a:defRPr>
      </a:lvl5pPr>
      <a:lvl6pPr marL="457200" algn="l" defTabSz="457200" rtl="0" eaLnBrk="1" fontAlgn="base" hangingPunct="1">
        <a:spcBef>
          <a:spcPct val="0"/>
        </a:spcBef>
        <a:spcAft>
          <a:spcPct val="0"/>
        </a:spcAft>
        <a:defRPr sz="4000">
          <a:solidFill>
            <a:schemeClr val="tx1"/>
          </a:solidFill>
          <a:latin typeface="Calibri" charset="0"/>
          <a:ea typeface="ＭＳ Ｐゴシック" charset="0"/>
          <a:cs typeface="ＭＳ Ｐゴシック" charset="0"/>
        </a:defRPr>
      </a:lvl6pPr>
      <a:lvl7pPr marL="914400" algn="l" defTabSz="457200" rtl="0" eaLnBrk="1" fontAlgn="base" hangingPunct="1">
        <a:spcBef>
          <a:spcPct val="0"/>
        </a:spcBef>
        <a:spcAft>
          <a:spcPct val="0"/>
        </a:spcAft>
        <a:defRPr sz="4000">
          <a:solidFill>
            <a:schemeClr val="tx1"/>
          </a:solidFill>
          <a:latin typeface="Calibri" charset="0"/>
          <a:ea typeface="ＭＳ Ｐゴシック" charset="0"/>
          <a:cs typeface="ＭＳ Ｐゴシック" charset="0"/>
        </a:defRPr>
      </a:lvl7pPr>
      <a:lvl8pPr marL="1371600" algn="l" defTabSz="457200" rtl="0" eaLnBrk="1" fontAlgn="base" hangingPunct="1">
        <a:spcBef>
          <a:spcPct val="0"/>
        </a:spcBef>
        <a:spcAft>
          <a:spcPct val="0"/>
        </a:spcAft>
        <a:defRPr sz="4000">
          <a:solidFill>
            <a:schemeClr val="tx1"/>
          </a:solidFill>
          <a:latin typeface="Calibri" charset="0"/>
          <a:ea typeface="ＭＳ Ｐゴシック" charset="0"/>
          <a:cs typeface="ＭＳ Ｐゴシック" charset="0"/>
        </a:defRPr>
      </a:lvl8pPr>
      <a:lvl9pPr marL="1828800" algn="l" defTabSz="457200" rtl="0" eaLnBrk="1" fontAlgn="base" hangingPunct="1">
        <a:spcBef>
          <a:spcPct val="0"/>
        </a:spcBef>
        <a:spcAft>
          <a:spcPct val="0"/>
        </a:spcAft>
        <a:defRPr sz="40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437085"/>
        </a:buClr>
        <a:buFont typeface="Wingdings" charset="0"/>
        <a:buChar char="§"/>
        <a:defRPr sz="28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357E69"/>
        </a:buClr>
        <a:buFont typeface="Wingdings" charset="0"/>
        <a:buChar char="§"/>
        <a:defRPr sz="24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918BA3"/>
        </a:buClr>
        <a:buFont typeface="Wingdings" charset="0"/>
        <a:buChar char="§"/>
        <a:defRPr sz="20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2F6E7E"/>
        </a:buClr>
        <a:buFont typeface="Wingdings"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233337"/>
        </a:buClr>
        <a:buFont typeface="Wingdings"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6.emf"/><Relationship Id="rId5" Type="http://schemas.openxmlformats.org/officeDocument/2006/relationships/oleObject" Target="../embeddings/oleObject4.bin"/><Relationship Id="rId6"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9.wmf"/><Relationship Id="rId5" Type="http://schemas.openxmlformats.org/officeDocument/2006/relationships/oleObject" Target="../embeddings/oleObject7.bin"/><Relationship Id="rId6" Type="http://schemas.openxmlformats.org/officeDocument/2006/relationships/image" Target="../media/image10.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1.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2.emf"/><Relationship Id="rId5" Type="http://schemas.openxmlformats.org/officeDocument/2006/relationships/oleObject" Target="../embeddings/oleObject10.bin"/><Relationship Id="rId6" Type="http://schemas.openxmlformats.org/officeDocument/2006/relationships/image" Target="../media/image13.emf"/><Relationship Id="rId7" Type="http://schemas.openxmlformats.org/officeDocument/2006/relationships/oleObject" Target="../embeddings/oleObject11.bin"/><Relationship Id="rId8" Type="http://schemas.openxmlformats.org/officeDocument/2006/relationships/image" Target="../media/image14.emf"/><Relationship Id="rId1" Type="http://schemas.openxmlformats.org/officeDocument/2006/relationships/vmlDrawing" Target="../drawings/vmlDrawing6.vml"/><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1" Type="http://schemas.openxmlformats.org/officeDocument/2006/relationships/oleObject" Target="../embeddings/oleObject16.bin"/><Relationship Id="rId12" Type="http://schemas.openxmlformats.org/officeDocument/2006/relationships/image" Target="../media/image12.emf"/><Relationship Id="rId13" Type="http://schemas.openxmlformats.org/officeDocument/2006/relationships/oleObject" Target="../embeddings/oleObject17.bin"/><Relationship Id="rId14" Type="http://schemas.openxmlformats.org/officeDocument/2006/relationships/image" Target="../media/image19.emf"/><Relationship Id="rId1" Type="http://schemas.openxmlformats.org/officeDocument/2006/relationships/vmlDrawing" Target="../drawings/vmlDrawing7.vml"/><Relationship Id="rId2" Type="http://schemas.openxmlformats.org/officeDocument/2006/relationships/slideLayout" Target="../slideLayouts/slideLayout6.xml"/><Relationship Id="rId3" Type="http://schemas.openxmlformats.org/officeDocument/2006/relationships/oleObject" Target="../embeddings/oleObject12.bin"/><Relationship Id="rId4" Type="http://schemas.openxmlformats.org/officeDocument/2006/relationships/image" Target="../media/image15.emf"/><Relationship Id="rId5" Type="http://schemas.openxmlformats.org/officeDocument/2006/relationships/oleObject" Target="../embeddings/oleObject13.bin"/><Relationship Id="rId6" Type="http://schemas.openxmlformats.org/officeDocument/2006/relationships/image" Target="../media/image16.emf"/><Relationship Id="rId7" Type="http://schemas.openxmlformats.org/officeDocument/2006/relationships/oleObject" Target="../embeddings/oleObject14.bin"/><Relationship Id="rId8" Type="http://schemas.openxmlformats.org/officeDocument/2006/relationships/image" Target="../media/image17.emf"/><Relationship Id="rId9" Type="http://schemas.openxmlformats.org/officeDocument/2006/relationships/oleObject" Target="../embeddings/oleObject15.bin"/><Relationship Id="rId10" Type="http://schemas.openxmlformats.org/officeDocument/2006/relationships/image" Target="../media/image18.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8.bin"/><Relationship Id="rId5" Type="http://schemas.openxmlformats.org/officeDocument/2006/relationships/image" Target="../media/image20.emf"/><Relationship Id="rId6" Type="http://schemas.openxmlformats.org/officeDocument/2006/relationships/oleObject" Target="../embeddings/oleObject19.bin"/><Relationship Id="rId7" Type="http://schemas.openxmlformats.org/officeDocument/2006/relationships/image" Target="../media/image21.emf"/><Relationship Id="rId8" Type="http://schemas.openxmlformats.org/officeDocument/2006/relationships/oleObject" Target="../embeddings/oleObject20.bin"/><Relationship Id="rId9" Type="http://schemas.openxmlformats.org/officeDocument/2006/relationships/image" Target="../media/image22.emf"/><Relationship Id="rId1" Type="http://schemas.openxmlformats.org/officeDocument/2006/relationships/vmlDrawing" Target="../drawings/vmlDrawing8.vml"/><Relationship Id="rId2"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23.wmf"/><Relationship Id="rId5" Type="http://schemas.openxmlformats.org/officeDocument/2006/relationships/oleObject" Target="../embeddings/oleObject22.bin"/><Relationship Id="rId6" Type="http://schemas.openxmlformats.org/officeDocument/2006/relationships/image" Target="../media/image24.wmf"/><Relationship Id="rId1" Type="http://schemas.openxmlformats.org/officeDocument/2006/relationships/vmlDrawing" Target="../drawings/vmlDrawing9.vml"/><Relationship Id="rId2"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23.bin"/><Relationship Id="rId5" Type="http://schemas.openxmlformats.org/officeDocument/2006/relationships/image" Target="../media/image24.wmf"/><Relationship Id="rId6" Type="http://schemas.openxmlformats.org/officeDocument/2006/relationships/oleObject" Target="../embeddings/oleObject24.bin"/><Relationship Id="rId7" Type="http://schemas.openxmlformats.org/officeDocument/2006/relationships/image" Target="../media/image25.wmf"/><Relationship Id="rId8" Type="http://schemas.openxmlformats.org/officeDocument/2006/relationships/oleObject" Target="../embeddings/oleObject25.bin"/><Relationship Id="rId9" Type="http://schemas.openxmlformats.org/officeDocument/2006/relationships/image" Target="../media/image26.wmf"/><Relationship Id="rId1" Type="http://schemas.openxmlformats.org/officeDocument/2006/relationships/vmlDrawing" Target="../drawings/vmlDrawing10.vml"/><Relationship Id="rId2"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1" Type="http://schemas.openxmlformats.org/officeDocument/2006/relationships/image" Target="../media/image30.wmf"/><Relationship Id="rId12" Type="http://schemas.openxmlformats.org/officeDocument/2006/relationships/oleObject" Target="../embeddings/oleObject29.bin"/><Relationship Id="rId13" Type="http://schemas.openxmlformats.org/officeDocument/2006/relationships/image" Target="../media/image26.wmf"/><Relationship Id="rId1" Type="http://schemas.openxmlformats.org/officeDocument/2006/relationships/vmlDrawing" Target="../drawings/vmlDrawing11.vml"/><Relationship Id="rId2" Type="http://schemas.openxmlformats.org/officeDocument/2006/relationships/slideLayout" Target="../slideLayouts/slideLayout6.xml"/><Relationship Id="rId3" Type="http://schemas.openxmlformats.org/officeDocument/2006/relationships/notesSlide" Target="../notesSlides/notesSlide9.xml"/><Relationship Id="rId4" Type="http://schemas.openxmlformats.org/officeDocument/2006/relationships/oleObject" Target="../embeddings/Microsoft_Word_97_-_2004_Document1.doc"/><Relationship Id="rId5" Type="http://schemas.openxmlformats.org/officeDocument/2006/relationships/image" Target="../media/image27.emf"/><Relationship Id="rId6" Type="http://schemas.openxmlformats.org/officeDocument/2006/relationships/oleObject" Target="../embeddings/oleObject26.bin"/><Relationship Id="rId7" Type="http://schemas.openxmlformats.org/officeDocument/2006/relationships/image" Target="../media/image28.wmf"/><Relationship Id="rId8" Type="http://schemas.openxmlformats.org/officeDocument/2006/relationships/oleObject" Target="../embeddings/oleObject27.bin"/><Relationship Id="rId9" Type="http://schemas.openxmlformats.org/officeDocument/2006/relationships/image" Target="../media/image29.wmf"/><Relationship Id="rId10" Type="http://schemas.openxmlformats.org/officeDocument/2006/relationships/oleObject" Target="../embeddings/oleObject28.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0.bin"/><Relationship Id="rId4" Type="http://schemas.openxmlformats.org/officeDocument/2006/relationships/image" Target="../media/image31.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1.bin"/><Relationship Id="rId4" Type="http://schemas.openxmlformats.org/officeDocument/2006/relationships/image" Target="../media/image32.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32.bin"/><Relationship Id="rId5" Type="http://schemas.openxmlformats.org/officeDocument/2006/relationships/image" Target="../media/image33.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www.acm.org/pubs/citations/journals/surveys/1998-30-4/p528-crestan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hyperlink" Target="http://www.cl.cam.ac.uk/misc/obituaries/sparck-jones/ksj.png" TargetMode="External"/><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emf"/><Relationship Id="rId5" Type="http://schemas.openxmlformats.org/officeDocument/2006/relationships/oleObject" Target="../embeddings/oleObject2.bin"/><Relationship Id="rId6"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z="3200" dirty="0" smtClean="0"/>
              <a:t>Probabilistic Information Retrieval</a:t>
            </a:r>
          </a:p>
          <a:p>
            <a:r>
              <a:rPr lang="en-US" dirty="0" smtClean="0">
                <a:latin typeface="Calibri" charset="0"/>
              </a:rPr>
              <a:t>Christopher Manning</a:t>
            </a:r>
            <a:r>
              <a:rPr lang="en-US" dirty="0">
                <a:latin typeface="Calibri" charset="0"/>
              </a:rPr>
              <a:t> </a:t>
            </a:r>
            <a:r>
              <a:rPr lang="en-US" dirty="0" smtClean="0">
                <a:latin typeface="Calibri" charset="0"/>
              </a:rPr>
              <a:t>and </a:t>
            </a:r>
            <a:r>
              <a:rPr lang="en-US" dirty="0">
                <a:latin typeface="Calibri" charset="0"/>
              </a:rPr>
              <a:t>Pandu </a:t>
            </a:r>
            <a:r>
              <a:rPr lang="en-US" dirty="0" smtClean="0">
                <a:latin typeface="Calibri" charset="0"/>
              </a:rPr>
              <a:t>Nayak</a:t>
            </a:r>
            <a:endParaRPr lang="en-US" dirty="0">
              <a:latin typeface="Calibri" charset="0"/>
            </a:endParaRPr>
          </a:p>
        </p:txBody>
      </p:sp>
    </p:spTree>
    <p:extLst>
      <p:ext uri="{BB962C8B-B14F-4D97-AF65-F5344CB8AC3E}">
        <p14:creationId xmlns:p14="http://schemas.microsoft.com/office/powerpoint/2010/main" val="3517560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609600" y="1676400"/>
            <a:ext cx="7848600" cy="2667000"/>
          </a:xfrm>
          <a:prstGeom prst="rect">
            <a:avLst/>
          </a:prstGeom>
          <a:solidFill>
            <a:srgbClr val="CCFFCC"/>
          </a:solidFill>
          <a:ln w="9525">
            <a:noFill/>
            <a:miter lim="800000"/>
            <a:headEnd/>
            <a:tailEnd/>
          </a:ln>
        </p:spPr>
        <p:txBody>
          <a:bodyPr/>
          <a:lstStyle/>
          <a:p>
            <a:pPr marL="342900" indent="-342900">
              <a:spcBef>
                <a:spcPct val="20000"/>
              </a:spcBef>
              <a:buClr>
                <a:srgbClr val="A50021"/>
              </a:buClr>
              <a:buSzPct val="60000"/>
              <a:buFont typeface="Wingdings" charset="0"/>
              <a:buNone/>
            </a:pPr>
            <a:endParaRPr lang="en-US" sz="2600">
              <a:latin typeface="Arial" charset="0"/>
              <a:ea typeface="Arial Unicode MS" charset="0"/>
              <a:cs typeface="Arial" charset="0"/>
            </a:endParaRPr>
          </a:p>
        </p:txBody>
      </p:sp>
      <p:sp>
        <p:nvSpPr>
          <p:cNvPr id="111620" name="Rectangle 4"/>
          <p:cNvSpPr>
            <a:spLocks noGrp="1" noChangeArrowheads="1"/>
          </p:cNvSpPr>
          <p:nvPr>
            <p:ph type="body" idx="1"/>
          </p:nvPr>
        </p:nvSpPr>
        <p:spPr>
          <a:xfrm>
            <a:off x="457200" y="1600200"/>
            <a:ext cx="8229600" cy="4953000"/>
          </a:xfrm>
        </p:spPr>
        <p:txBody>
          <a:bodyPr/>
          <a:lstStyle/>
          <a:p>
            <a:pPr>
              <a:buFont typeface="Wingdings" charset="0"/>
              <a:buNone/>
            </a:pPr>
            <a:r>
              <a:rPr lang="en-US" sz="2200" i="1" dirty="0"/>
              <a:t>   </a:t>
            </a:r>
            <a:r>
              <a:rPr lang="en-US" sz="2200" dirty="0" smtClean="0"/>
              <a:t>“If </a:t>
            </a:r>
            <a:r>
              <a:rPr lang="en-US" sz="2200" dirty="0"/>
              <a:t>a reference retrieval </a:t>
            </a:r>
            <a:r>
              <a:rPr lang="en-US" sz="2200" dirty="0" smtClean="0"/>
              <a:t>system’s </a:t>
            </a:r>
            <a:r>
              <a:rPr lang="en-US" sz="2200" dirty="0"/>
              <a:t>response to each request is a ranking of the documents in the collection in order of decreasing probability of relevance to the user who submitted the request, where the probabilities are estimated as accurately as possible on the basis of whatever data have been made available to the system for this purpose, the overall effectiveness of the system to its user will be the best that is obtainable on the basis of those data</a:t>
            </a:r>
            <a:r>
              <a:rPr lang="en-US" sz="2200" dirty="0" smtClean="0"/>
              <a:t>.”</a:t>
            </a:r>
            <a:endParaRPr lang="en-US" sz="2200" dirty="0"/>
          </a:p>
          <a:p>
            <a:pPr>
              <a:buFont typeface="Wingdings" charset="0"/>
              <a:buNone/>
            </a:pPr>
            <a:endParaRPr lang="en-US" sz="2200" dirty="0"/>
          </a:p>
          <a:p>
            <a:pPr>
              <a:buFont typeface="Wingdings" charset="0"/>
              <a:buNone/>
            </a:pPr>
            <a:endParaRPr lang="en-US" sz="2200" dirty="0"/>
          </a:p>
          <a:p>
            <a:pPr lvl="2"/>
            <a:r>
              <a:rPr lang="en-US" sz="1700" dirty="0"/>
              <a:t>[1960s/1970s] S. Robertson, W.S. Cooper, M.E. </a:t>
            </a:r>
            <a:r>
              <a:rPr lang="en-US" sz="1700" dirty="0" err="1"/>
              <a:t>Maron</a:t>
            </a:r>
            <a:r>
              <a:rPr lang="en-US" sz="1700" dirty="0"/>
              <a:t>; van</a:t>
            </a:r>
            <a:r>
              <a:rPr lang="en-US" sz="1700" dirty="0">
                <a:cs typeface="Times New Roman" charset="0"/>
              </a:rPr>
              <a:t> </a:t>
            </a:r>
            <a:r>
              <a:rPr lang="en-US" sz="1700" dirty="0" err="1"/>
              <a:t>Rijsbergen</a:t>
            </a:r>
            <a:r>
              <a:rPr lang="en-US" sz="1700" dirty="0">
                <a:cs typeface="Times New Roman" charset="0"/>
              </a:rPr>
              <a:t> </a:t>
            </a:r>
            <a:r>
              <a:rPr lang="en-US" sz="1700" dirty="0"/>
              <a:t>(1979:113); Manning &amp; </a:t>
            </a:r>
            <a:r>
              <a:rPr lang="en-US" sz="1700" dirty="0" err="1"/>
              <a:t>Schütze</a:t>
            </a:r>
            <a:r>
              <a:rPr lang="en-US" sz="1700" dirty="0"/>
              <a:t> (1999:538)</a:t>
            </a:r>
          </a:p>
        </p:txBody>
      </p:sp>
      <p:sp>
        <p:nvSpPr>
          <p:cNvPr id="111619" name="Rectangle 3"/>
          <p:cNvSpPr>
            <a:spLocks noGrp="1" noChangeArrowheads="1"/>
          </p:cNvSpPr>
          <p:nvPr>
            <p:ph type="title"/>
          </p:nvPr>
        </p:nvSpPr>
        <p:spPr>
          <a:xfrm>
            <a:off x="533400" y="381000"/>
            <a:ext cx="8382000" cy="990600"/>
          </a:xfrm>
        </p:spPr>
        <p:txBody>
          <a:bodyPr/>
          <a:lstStyle/>
          <a:p>
            <a:r>
              <a:rPr lang="en-US"/>
              <a:t>The Probability Ranking Principle</a:t>
            </a:r>
          </a:p>
        </p:txBody>
      </p:sp>
    </p:spTree>
    <p:extLst>
      <p:ext uri="{BB962C8B-B14F-4D97-AF65-F5344CB8AC3E}">
        <p14:creationId xmlns:p14="http://schemas.microsoft.com/office/powerpoint/2010/main" val="1276532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Probability Ranking Principle</a:t>
            </a:r>
          </a:p>
        </p:txBody>
      </p:sp>
      <p:sp>
        <p:nvSpPr>
          <p:cNvPr id="112643" name="Text Box 3"/>
          <p:cNvSpPr txBox="1">
            <a:spLocks noChangeArrowheads="1"/>
          </p:cNvSpPr>
          <p:nvPr/>
        </p:nvSpPr>
        <p:spPr bwMode="auto">
          <a:xfrm>
            <a:off x="976313" y="1870075"/>
            <a:ext cx="6319408"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dirty="0">
                <a:latin typeface="+mn-lt"/>
              </a:rPr>
              <a:t>Let </a:t>
            </a:r>
            <a:r>
              <a:rPr lang="en-US" sz="2000" i="1" dirty="0">
                <a:solidFill>
                  <a:schemeClr val="tx2"/>
                </a:solidFill>
                <a:latin typeface="+mn-lt"/>
              </a:rPr>
              <a:t>x</a:t>
            </a:r>
            <a:r>
              <a:rPr lang="en-US" sz="2000" i="1" dirty="0">
                <a:latin typeface="+mn-lt"/>
              </a:rPr>
              <a:t> </a:t>
            </a:r>
            <a:r>
              <a:rPr lang="en-US" sz="2000" dirty="0" smtClean="0">
                <a:latin typeface="+mn-lt"/>
              </a:rPr>
              <a:t>represent a </a:t>
            </a:r>
            <a:r>
              <a:rPr lang="en-US" sz="2000" dirty="0">
                <a:latin typeface="+mn-lt"/>
              </a:rPr>
              <a:t>document in the collection. </a:t>
            </a:r>
          </a:p>
          <a:p>
            <a:pPr eaLnBrk="0" hangingPunct="0"/>
            <a:r>
              <a:rPr lang="en-US" sz="2000" dirty="0">
                <a:latin typeface="+mn-lt"/>
              </a:rPr>
              <a:t>Let </a:t>
            </a:r>
            <a:r>
              <a:rPr lang="en-US" sz="2000" i="1" dirty="0">
                <a:solidFill>
                  <a:schemeClr val="tx2"/>
                </a:solidFill>
                <a:latin typeface="+mn-lt"/>
              </a:rPr>
              <a:t>R</a:t>
            </a:r>
            <a:r>
              <a:rPr lang="en-US" sz="2000" dirty="0">
                <a:latin typeface="+mn-lt"/>
              </a:rPr>
              <a:t> </a:t>
            </a:r>
            <a:r>
              <a:rPr lang="en-US" sz="2000" dirty="0" smtClean="0">
                <a:latin typeface="+mn-lt"/>
              </a:rPr>
              <a:t>represent </a:t>
            </a:r>
            <a:r>
              <a:rPr lang="en-US" sz="2000" b="1" dirty="0">
                <a:latin typeface="+mn-lt"/>
              </a:rPr>
              <a:t>relevance </a:t>
            </a:r>
            <a:r>
              <a:rPr lang="en-US" sz="2000" dirty="0">
                <a:latin typeface="+mn-lt"/>
              </a:rPr>
              <a:t>of a document </a:t>
            </a:r>
            <a:r>
              <a:rPr lang="en-US" sz="2000" dirty="0" err="1">
                <a:latin typeface="+mn-lt"/>
              </a:rPr>
              <a:t>w.r.t</a:t>
            </a:r>
            <a:r>
              <a:rPr lang="en-US" sz="2000" dirty="0">
                <a:latin typeface="+mn-lt"/>
              </a:rPr>
              <a:t>. given (fixed) </a:t>
            </a:r>
          </a:p>
          <a:p>
            <a:pPr eaLnBrk="0" hangingPunct="0"/>
            <a:r>
              <a:rPr lang="en-US" sz="2000" dirty="0">
                <a:latin typeface="+mn-lt"/>
              </a:rPr>
              <a:t>query and let </a:t>
            </a:r>
            <a:r>
              <a:rPr lang="en-US" sz="2000" b="1" dirty="0" smtClean="0">
                <a:latin typeface="+mn-lt"/>
              </a:rPr>
              <a:t>R=1</a:t>
            </a:r>
            <a:r>
              <a:rPr lang="en-US" sz="2000" dirty="0" smtClean="0">
                <a:latin typeface="+mn-lt"/>
              </a:rPr>
              <a:t> represent relevant and </a:t>
            </a:r>
            <a:r>
              <a:rPr lang="en-US" sz="2000" b="1" dirty="0" smtClean="0">
                <a:latin typeface="+mn-lt"/>
              </a:rPr>
              <a:t>R=0</a:t>
            </a:r>
            <a:r>
              <a:rPr lang="en-US" sz="2000" dirty="0" smtClean="0">
                <a:latin typeface="+mn-lt"/>
              </a:rPr>
              <a:t> not relevant</a:t>
            </a:r>
            <a:r>
              <a:rPr lang="en-US" sz="2000" b="1" dirty="0" smtClean="0">
                <a:latin typeface="+mn-lt"/>
              </a:rPr>
              <a:t>.</a:t>
            </a:r>
            <a:endParaRPr lang="en-US" sz="2000" dirty="0">
              <a:latin typeface="+mn-lt"/>
            </a:endParaRPr>
          </a:p>
        </p:txBody>
      </p:sp>
      <p:graphicFrame>
        <p:nvGraphicFramePr>
          <p:cNvPr id="112644" name="Object 4"/>
          <p:cNvGraphicFramePr>
            <a:graphicFrameLocks noChangeAspect="1"/>
          </p:cNvGraphicFramePr>
          <p:nvPr>
            <p:extLst>
              <p:ext uri="{D42A27DB-BD31-4B8C-83A1-F6EECF244321}">
                <p14:modId xmlns:p14="http://schemas.microsoft.com/office/powerpoint/2010/main" val="925641613"/>
              </p:ext>
            </p:extLst>
          </p:nvPr>
        </p:nvGraphicFramePr>
        <p:xfrm>
          <a:off x="846138" y="3886200"/>
          <a:ext cx="4078287" cy="1677988"/>
        </p:xfrm>
        <a:graphic>
          <a:graphicData uri="http://schemas.openxmlformats.org/presentationml/2006/ole">
            <mc:AlternateContent xmlns:mc="http://schemas.openxmlformats.org/markup-compatibility/2006">
              <mc:Choice xmlns:v="urn:schemas-microsoft-com:vml" Requires="v">
                <p:oleObj spid="_x0000_s44205" name="Equation" r:id="rId3" imgW="2095500" imgH="863600" progId="Equation.3">
                  <p:embed/>
                </p:oleObj>
              </mc:Choice>
              <mc:Fallback>
                <p:oleObj name="Equation" r:id="rId3" imgW="2095500" imgH="863600" progId="Equation.3">
                  <p:embed/>
                  <p:pic>
                    <p:nvPicPr>
                      <p:cNvPr id="0" name=""/>
                      <p:cNvPicPr>
                        <a:picLocks noChangeAspect="1" noChangeArrowheads="1"/>
                      </p:cNvPicPr>
                      <p:nvPr/>
                    </p:nvPicPr>
                    <p:blipFill>
                      <a:blip r:embed="rId4"/>
                      <a:srcRect/>
                      <a:stretch>
                        <a:fillRect/>
                      </a:stretch>
                    </p:blipFill>
                    <p:spPr bwMode="auto">
                      <a:xfrm>
                        <a:off x="846138" y="3886200"/>
                        <a:ext cx="4078287" cy="16779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12645" name="Text Box 5"/>
          <p:cNvSpPr txBox="1">
            <a:spLocks noChangeArrowheads="1"/>
          </p:cNvSpPr>
          <p:nvPr/>
        </p:nvSpPr>
        <p:spPr bwMode="auto">
          <a:xfrm>
            <a:off x="4924425" y="4744754"/>
            <a:ext cx="3962400"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eaLnBrk="0" hangingPunct="0"/>
            <a:r>
              <a:rPr lang="en-US" dirty="0">
                <a:solidFill>
                  <a:schemeClr val="tx2"/>
                </a:solidFill>
                <a:latin typeface="Times New Roman" charset="0"/>
              </a:rPr>
              <a:t>p(</a:t>
            </a:r>
            <a:r>
              <a:rPr lang="en-US" i="1" dirty="0" err="1">
                <a:solidFill>
                  <a:schemeClr val="tx2"/>
                </a:solidFill>
                <a:latin typeface="Times New Roman" charset="0"/>
              </a:rPr>
              <a:t>x|</a:t>
            </a:r>
            <a:r>
              <a:rPr lang="en-US" i="1" dirty="0" err="1" smtClean="0">
                <a:solidFill>
                  <a:schemeClr val="tx2"/>
                </a:solidFill>
                <a:latin typeface="Times New Roman" charset="0"/>
              </a:rPr>
              <a:t>R</a:t>
            </a:r>
            <a:r>
              <a:rPr lang="en-US" i="1" dirty="0" smtClean="0">
                <a:solidFill>
                  <a:schemeClr val="tx2"/>
                </a:solidFill>
                <a:latin typeface="Times New Roman" charset="0"/>
              </a:rPr>
              <a:t>=</a:t>
            </a:r>
            <a:r>
              <a:rPr lang="en-US" dirty="0" smtClean="0">
                <a:solidFill>
                  <a:schemeClr val="tx2"/>
                </a:solidFill>
                <a:latin typeface="Times New Roman" charset="0"/>
              </a:rPr>
              <a:t>1)</a:t>
            </a:r>
            <a:r>
              <a:rPr lang="en-US" dirty="0">
                <a:solidFill>
                  <a:schemeClr val="tx2"/>
                </a:solidFill>
                <a:latin typeface="Times New Roman" charset="0"/>
              </a:rPr>
              <a:t>, p(</a:t>
            </a:r>
            <a:r>
              <a:rPr lang="en-US" i="1" dirty="0" err="1">
                <a:solidFill>
                  <a:schemeClr val="tx2"/>
                </a:solidFill>
                <a:latin typeface="Times New Roman" charset="0"/>
              </a:rPr>
              <a:t>x</a:t>
            </a:r>
            <a:r>
              <a:rPr lang="en-US" i="1" dirty="0" err="1" smtClean="0">
                <a:solidFill>
                  <a:schemeClr val="tx2"/>
                </a:solidFill>
                <a:latin typeface="Times New Roman" charset="0"/>
              </a:rPr>
              <a:t>|R</a:t>
            </a:r>
            <a:r>
              <a:rPr lang="en-US" i="1" dirty="0" smtClean="0">
                <a:solidFill>
                  <a:schemeClr val="tx2"/>
                </a:solidFill>
                <a:latin typeface="Times New Roman" charset="0"/>
              </a:rPr>
              <a:t>=</a:t>
            </a:r>
            <a:r>
              <a:rPr lang="en-US" dirty="0" smtClean="0">
                <a:solidFill>
                  <a:schemeClr val="tx2"/>
                </a:solidFill>
                <a:latin typeface="Times New Roman" charset="0"/>
              </a:rPr>
              <a:t>0)</a:t>
            </a:r>
            <a:r>
              <a:rPr lang="en-US" i="1" dirty="0" smtClean="0">
                <a:latin typeface="Times New Roman" charset="0"/>
              </a:rPr>
              <a:t> </a:t>
            </a:r>
            <a:r>
              <a:rPr lang="en-US" i="1" dirty="0">
                <a:latin typeface="Times New Roman" charset="0"/>
              </a:rPr>
              <a:t>-</a:t>
            </a:r>
            <a:r>
              <a:rPr lang="en-US" dirty="0">
                <a:latin typeface="Times New Roman" charset="0"/>
              </a:rPr>
              <a:t> probability that if a relevant (</a:t>
            </a:r>
            <a:r>
              <a:rPr lang="en-US" dirty="0" smtClean="0">
                <a:latin typeface="Times New Roman" charset="0"/>
              </a:rPr>
              <a:t>not relevant) document </a:t>
            </a:r>
            <a:r>
              <a:rPr lang="en-US" dirty="0">
                <a:latin typeface="Times New Roman" charset="0"/>
              </a:rPr>
              <a:t>is retrieved, it is </a:t>
            </a:r>
            <a:r>
              <a:rPr lang="en-US" i="1" dirty="0">
                <a:solidFill>
                  <a:schemeClr val="tx2"/>
                </a:solidFill>
                <a:latin typeface="Times New Roman" charset="0"/>
              </a:rPr>
              <a:t>x</a:t>
            </a:r>
            <a:r>
              <a:rPr lang="en-US" i="1" dirty="0">
                <a:latin typeface="Times New Roman" charset="0"/>
              </a:rPr>
              <a:t>.</a:t>
            </a:r>
            <a:endParaRPr lang="en-US" dirty="0">
              <a:latin typeface="Times New Roman" charset="0"/>
            </a:endParaRPr>
          </a:p>
        </p:txBody>
      </p:sp>
      <p:sp>
        <p:nvSpPr>
          <p:cNvPr id="112646" name="Text Box 6"/>
          <p:cNvSpPr txBox="1">
            <a:spLocks noChangeArrowheads="1"/>
          </p:cNvSpPr>
          <p:nvPr/>
        </p:nvSpPr>
        <p:spPr bwMode="auto">
          <a:xfrm>
            <a:off x="990600" y="3124200"/>
            <a:ext cx="700168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dirty="0">
                <a:latin typeface="+mn-lt"/>
              </a:rPr>
              <a:t>Need to find </a:t>
            </a:r>
            <a:r>
              <a:rPr lang="en-US" sz="2000" dirty="0">
                <a:solidFill>
                  <a:schemeClr val="tx2"/>
                </a:solidFill>
                <a:latin typeface="+mn-lt"/>
              </a:rPr>
              <a:t>p(</a:t>
            </a:r>
            <a:r>
              <a:rPr lang="en-US" sz="2000" i="1" dirty="0" smtClean="0">
                <a:solidFill>
                  <a:schemeClr val="tx2"/>
                </a:solidFill>
                <a:latin typeface="+mn-lt"/>
              </a:rPr>
              <a:t>R=</a:t>
            </a:r>
            <a:r>
              <a:rPr lang="en-US" sz="2000" dirty="0" smtClean="0">
                <a:solidFill>
                  <a:schemeClr val="tx2"/>
                </a:solidFill>
                <a:latin typeface="+mn-lt"/>
              </a:rPr>
              <a:t>1|</a:t>
            </a:r>
            <a:r>
              <a:rPr lang="en-US" sz="2000" i="1" dirty="0">
                <a:solidFill>
                  <a:schemeClr val="tx2"/>
                </a:solidFill>
                <a:latin typeface="+mn-lt"/>
              </a:rPr>
              <a:t>x</a:t>
            </a:r>
            <a:r>
              <a:rPr lang="en-US" sz="2000" dirty="0">
                <a:solidFill>
                  <a:schemeClr val="tx2"/>
                </a:solidFill>
                <a:latin typeface="+mn-lt"/>
              </a:rPr>
              <a:t>)</a:t>
            </a:r>
            <a:r>
              <a:rPr lang="en-US" sz="2000" i="1" dirty="0">
                <a:latin typeface="+mn-lt"/>
              </a:rPr>
              <a:t> </a:t>
            </a:r>
            <a:r>
              <a:rPr lang="en-US" sz="2000" dirty="0" smtClean="0">
                <a:latin typeface="+mn-lt"/>
              </a:rPr>
              <a:t>– </a:t>
            </a:r>
            <a:r>
              <a:rPr lang="en-US" sz="2000" dirty="0">
                <a:latin typeface="+mn-lt"/>
              </a:rPr>
              <a:t>probability that a document </a:t>
            </a:r>
            <a:r>
              <a:rPr lang="en-US" sz="2000" i="1" dirty="0">
                <a:solidFill>
                  <a:schemeClr val="tx2"/>
                </a:solidFill>
                <a:latin typeface="+mn-lt"/>
              </a:rPr>
              <a:t>x</a:t>
            </a:r>
            <a:r>
              <a:rPr lang="en-US" sz="2000" i="1" dirty="0">
                <a:latin typeface="+mn-lt"/>
              </a:rPr>
              <a:t> </a:t>
            </a:r>
            <a:r>
              <a:rPr lang="en-US" sz="2000" dirty="0">
                <a:latin typeface="+mn-lt"/>
              </a:rPr>
              <a:t>is </a:t>
            </a:r>
            <a:r>
              <a:rPr lang="en-US" sz="2000" b="1" dirty="0">
                <a:latin typeface="+mn-lt"/>
              </a:rPr>
              <a:t>relevant.</a:t>
            </a:r>
            <a:endParaRPr lang="en-US" sz="2000" dirty="0">
              <a:latin typeface="+mn-lt"/>
            </a:endParaRPr>
          </a:p>
        </p:txBody>
      </p:sp>
      <p:sp>
        <p:nvSpPr>
          <p:cNvPr id="112647" name="Text Box 7"/>
          <p:cNvSpPr txBox="1">
            <a:spLocks noChangeArrowheads="1"/>
          </p:cNvSpPr>
          <p:nvPr/>
        </p:nvSpPr>
        <p:spPr bwMode="auto">
          <a:xfrm>
            <a:off x="4959350" y="3810000"/>
            <a:ext cx="3767302"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latin typeface="Times New Roman" charset="0"/>
              </a:rPr>
              <a:t>p(</a:t>
            </a:r>
            <a:r>
              <a:rPr lang="en-US" i="1" dirty="0" smtClean="0">
                <a:latin typeface="Times New Roman" charset="0"/>
              </a:rPr>
              <a:t>R=1)</a:t>
            </a:r>
            <a:r>
              <a:rPr lang="en-US" dirty="0">
                <a:latin typeface="Times New Roman" charset="0"/>
              </a:rPr>
              <a:t>,p</a:t>
            </a:r>
            <a:r>
              <a:rPr lang="en-US" dirty="0" smtClean="0">
                <a:latin typeface="Times New Roman" charset="0"/>
              </a:rPr>
              <a:t>(</a:t>
            </a:r>
            <a:r>
              <a:rPr lang="en-US" i="1" dirty="0">
                <a:latin typeface="Times New Roman" charset="0"/>
              </a:rPr>
              <a:t>R</a:t>
            </a:r>
            <a:r>
              <a:rPr lang="en-US" i="1" dirty="0" smtClean="0">
                <a:latin typeface="Times New Roman" charset="0"/>
              </a:rPr>
              <a:t>=0</a:t>
            </a:r>
            <a:r>
              <a:rPr lang="en-US" dirty="0" smtClean="0">
                <a:latin typeface="Times New Roman" charset="0"/>
              </a:rPr>
              <a:t>) </a:t>
            </a:r>
            <a:r>
              <a:rPr lang="en-US" dirty="0">
                <a:latin typeface="Times New Roman" charset="0"/>
              </a:rPr>
              <a:t>- prior probability</a:t>
            </a:r>
          </a:p>
          <a:p>
            <a:pPr eaLnBrk="0" hangingPunct="0"/>
            <a:r>
              <a:rPr lang="en-US" dirty="0">
                <a:latin typeface="Times New Roman" charset="0"/>
              </a:rPr>
              <a:t>of retrieving a </a:t>
            </a:r>
            <a:r>
              <a:rPr lang="en-US" dirty="0" smtClean="0">
                <a:latin typeface="Times New Roman" charset="0"/>
              </a:rPr>
              <a:t>relevant or non-relevant</a:t>
            </a:r>
            <a:endParaRPr lang="en-US" dirty="0">
              <a:latin typeface="Times New Roman" charset="0"/>
            </a:endParaRPr>
          </a:p>
          <a:p>
            <a:pPr eaLnBrk="0" hangingPunct="0"/>
            <a:r>
              <a:rPr lang="en-US" dirty="0">
                <a:latin typeface="Times New Roman" charset="0"/>
              </a:rPr>
              <a:t>document</a:t>
            </a:r>
          </a:p>
        </p:txBody>
      </p:sp>
      <p:graphicFrame>
        <p:nvGraphicFramePr>
          <p:cNvPr id="112648" name="Object 8"/>
          <p:cNvGraphicFramePr>
            <a:graphicFrameLocks noChangeAspect="1"/>
          </p:cNvGraphicFramePr>
          <p:nvPr>
            <p:extLst>
              <p:ext uri="{D42A27DB-BD31-4B8C-83A1-F6EECF244321}">
                <p14:modId xmlns:p14="http://schemas.microsoft.com/office/powerpoint/2010/main" val="1106495428"/>
              </p:ext>
            </p:extLst>
          </p:nvPr>
        </p:nvGraphicFramePr>
        <p:xfrm>
          <a:off x="846138" y="5756572"/>
          <a:ext cx="3754437" cy="425450"/>
        </p:xfrm>
        <a:graphic>
          <a:graphicData uri="http://schemas.openxmlformats.org/presentationml/2006/ole">
            <mc:AlternateContent xmlns:mc="http://schemas.openxmlformats.org/markup-compatibility/2006">
              <mc:Choice xmlns:v="urn:schemas-microsoft-com:vml" Requires="v">
                <p:oleObj spid="_x0000_s44206" name="Equation" r:id="rId5" imgW="1701800" imgH="203200" progId="Equation.3">
                  <p:embed/>
                </p:oleObj>
              </mc:Choice>
              <mc:Fallback>
                <p:oleObj name="Equation" r:id="rId5" imgW="1701800" imgH="203200" progId="Equation.3">
                  <p:embed/>
                  <p:pic>
                    <p:nvPicPr>
                      <p:cNvPr id="0" name=""/>
                      <p:cNvPicPr>
                        <a:picLocks noChangeAspect="1" noChangeArrowheads="1"/>
                      </p:cNvPicPr>
                      <p:nvPr/>
                    </p:nvPicPr>
                    <p:blipFill>
                      <a:blip r:embed="rId6"/>
                      <a:srcRect/>
                      <a:stretch>
                        <a:fillRect/>
                      </a:stretch>
                    </p:blipFill>
                    <p:spPr bwMode="auto">
                      <a:xfrm>
                        <a:off x="846138" y="5756572"/>
                        <a:ext cx="3754437" cy="4254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65155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p:bldP spid="1126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sz="3600"/>
              <a:t>Probability Ranking Principle (PRP)</a:t>
            </a:r>
          </a:p>
        </p:txBody>
      </p:sp>
      <p:sp>
        <p:nvSpPr>
          <p:cNvPr id="113667" name="Rectangle 3"/>
          <p:cNvSpPr>
            <a:spLocks noGrp="1" noChangeArrowheads="1"/>
          </p:cNvSpPr>
          <p:nvPr>
            <p:ph type="body" idx="1"/>
          </p:nvPr>
        </p:nvSpPr>
        <p:spPr/>
        <p:txBody>
          <a:bodyPr/>
          <a:lstStyle/>
          <a:p>
            <a:pPr>
              <a:lnSpc>
                <a:spcPct val="90000"/>
              </a:lnSpc>
            </a:pPr>
            <a:r>
              <a:rPr lang="en-US" dirty="0"/>
              <a:t>Simple case: no selection costs or other utility concerns that would differentially weight errors</a:t>
            </a:r>
          </a:p>
          <a:p>
            <a:pPr marL="0" indent="0">
              <a:lnSpc>
                <a:spcPct val="90000"/>
              </a:lnSpc>
              <a:buNone/>
            </a:pPr>
            <a:endParaRPr lang="en-US" sz="1600" dirty="0" smtClean="0"/>
          </a:p>
          <a:p>
            <a:pPr>
              <a:lnSpc>
                <a:spcPct val="90000"/>
              </a:lnSpc>
            </a:pPr>
            <a:r>
              <a:rPr lang="en-US" dirty="0"/>
              <a:t>PRP in action: Rank all documents by </a:t>
            </a:r>
            <a:r>
              <a:rPr lang="en-US" i="1" dirty="0"/>
              <a:t>p</a:t>
            </a:r>
            <a:r>
              <a:rPr lang="en-US" dirty="0"/>
              <a:t>(</a:t>
            </a:r>
            <a:r>
              <a:rPr lang="en-US" i="1" dirty="0"/>
              <a:t>R=1</a:t>
            </a:r>
            <a:r>
              <a:rPr lang="en-US" dirty="0"/>
              <a:t>|</a:t>
            </a:r>
            <a:r>
              <a:rPr lang="en-US" i="1" dirty="0"/>
              <a:t>x</a:t>
            </a:r>
            <a:r>
              <a:rPr lang="en-US" dirty="0"/>
              <a:t>)</a:t>
            </a:r>
            <a:endParaRPr lang="en-US" i="1" dirty="0"/>
          </a:p>
          <a:p>
            <a:pPr>
              <a:lnSpc>
                <a:spcPct val="90000"/>
              </a:lnSpc>
            </a:pPr>
            <a:endParaRPr lang="en-US" b="1" dirty="0" smtClean="0"/>
          </a:p>
          <a:p>
            <a:pPr>
              <a:lnSpc>
                <a:spcPct val="90000"/>
              </a:lnSpc>
            </a:pPr>
            <a:r>
              <a:rPr lang="en-US" dirty="0" smtClean="0"/>
              <a:t>Theorem: Using </a:t>
            </a:r>
            <a:r>
              <a:rPr lang="en-US" dirty="0"/>
              <a:t>the PRP is optimal, in that it minimizes the loss (Bayes risk) under 1/0 loss</a:t>
            </a:r>
          </a:p>
          <a:p>
            <a:pPr lvl="1">
              <a:lnSpc>
                <a:spcPct val="90000"/>
              </a:lnSpc>
            </a:pPr>
            <a:r>
              <a:rPr lang="en-US" dirty="0"/>
              <a:t>Provable if all probabilities correct, etc.  </a:t>
            </a:r>
            <a:r>
              <a:rPr lang="en-US" dirty="0">
                <a:solidFill>
                  <a:schemeClr val="folHlink"/>
                </a:solidFill>
              </a:rPr>
              <a:t>[e.g., Ripley 1996]</a:t>
            </a:r>
          </a:p>
        </p:txBody>
      </p:sp>
    </p:spTree>
    <p:extLst>
      <p:ext uri="{BB962C8B-B14F-4D97-AF65-F5344CB8AC3E}">
        <p14:creationId xmlns:p14="http://schemas.microsoft.com/office/powerpoint/2010/main" val="1080239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title"/>
          </p:nvPr>
        </p:nvSpPr>
        <p:spPr/>
        <p:txBody>
          <a:bodyPr/>
          <a:lstStyle/>
          <a:p>
            <a:r>
              <a:rPr lang="en-US"/>
              <a:t>Probability Ranking Principle</a:t>
            </a:r>
          </a:p>
        </p:txBody>
      </p:sp>
      <p:sp>
        <p:nvSpPr>
          <p:cNvPr id="114692" name="Rectangle 4"/>
          <p:cNvSpPr>
            <a:spLocks noGrp="1" noChangeArrowheads="1"/>
          </p:cNvSpPr>
          <p:nvPr>
            <p:ph type="body" idx="1"/>
          </p:nvPr>
        </p:nvSpPr>
        <p:spPr>
          <a:xfrm>
            <a:off x="457200" y="1828800"/>
            <a:ext cx="8382000" cy="4495800"/>
          </a:xfrm>
        </p:spPr>
        <p:txBody>
          <a:bodyPr/>
          <a:lstStyle/>
          <a:p>
            <a:r>
              <a:rPr lang="en-US" dirty="0"/>
              <a:t>More complex case: retrieval </a:t>
            </a:r>
            <a:r>
              <a:rPr lang="en-US" dirty="0" smtClean="0"/>
              <a:t>costs.</a:t>
            </a:r>
            <a:endParaRPr lang="en-US" dirty="0"/>
          </a:p>
          <a:p>
            <a:pPr lvl="1"/>
            <a:r>
              <a:rPr lang="en-US" dirty="0"/>
              <a:t>Let </a:t>
            </a:r>
            <a:r>
              <a:rPr lang="en-US" i="1" dirty="0"/>
              <a:t>d</a:t>
            </a:r>
            <a:r>
              <a:rPr lang="en-US" dirty="0"/>
              <a:t> be a document</a:t>
            </a:r>
          </a:p>
          <a:p>
            <a:pPr lvl="1"/>
            <a:r>
              <a:rPr lang="en-US" i="1" dirty="0"/>
              <a:t>C </a:t>
            </a:r>
            <a:r>
              <a:rPr lang="en-US" dirty="0" smtClean="0"/>
              <a:t>– cost of not retrieving a </a:t>
            </a:r>
            <a:r>
              <a:rPr lang="en-US" u="sng" dirty="0"/>
              <a:t>relevant</a:t>
            </a:r>
            <a:r>
              <a:rPr lang="en-US" dirty="0"/>
              <a:t> document</a:t>
            </a:r>
          </a:p>
          <a:p>
            <a:pPr lvl="1"/>
            <a:r>
              <a:rPr lang="en-US" i="1" dirty="0" smtClean="0"/>
              <a:t>C’</a:t>
            </a:r>
            <a:r>
              <a:rPr lang="en-US" dirty="0" smtClean="0"/>
              <a:t> – cost of retrieving a </a:t>
            </a:r>
            <a:r>
              <a:rPr lang="en-US" u="sng" dirty="0" smtClean="0"/>
              <a:t>non</a:t>
            </a:r>
            <a:r>
              <a:rPr lang="en-US" u="sng" dirty="0"/>
              <a:t>-relevant</a:t>
            </a:r>
            <a:r>
              <a:rPr lang="en-US" dirty="0"/>
              <a:t> document</a:t>
            </a:r>
          </a:p>
          <a:p>
            <a:r>
              <a:rPr lang="en-US" dirty="0"/>
              <a:t>Probability Ranking Principle: if</a:t>
            </a:r>
          </a:p>
          <a:p>
            <a:pPr>
              <a:buFont typeface="Wingdings" charset="0"/>
              <a:buNone/>
            </a:pPr>
            <a:endParaRPr lang="en-US" dirty="0"/>
          </a:p>
          <a:p>
            <a:pPr>
              <a:buFont typeface="Wingdings" charset="0"/>
              <a:buNone/>
            </a:pPr>
            <a:r>
              <a:rPr lang="en-US" dirty="0"/>
              <a:t>for all </a:t>
            </a:r>
            <a:r>
              <a:rPr lang="en-US" i="1" dirty="0" smtClean="0"/>
              <a:t>d’ </a:t>
            </a:r>
            <a:r>
              <a:rPr lang="en-US" i="1" dirty="0"/>
              <a:t>not yet retrieved</a:t>
            </a:r>
            <a:r>
              <a:rPr lang="en-US" dirty="0"/>
              <a:t>, then </a:t>
            </a:r>
            <a:r>
              <a:rPr lang="en-US" i="1" dirty="0"/>
              <a:t>d</a:t>
            </a:r>
            <a:r>
              <a:rPr lang="en-US" dirty="0"/>
              <a:t> </a:t>
            </a:r>
            <a:r>
              <a:rPr lang="en-US" b="1" dirty="0"/>
              <a:t>is the next document to be retrieved</a:t>
            </a:r>
          </a:p>
          <a:p>
            <a:r>
              <a:rPr lang="en-US" b="1" dirty="0"/>
              <a:t>We </a:t>
            </a:r>
            <a:r>
              <a:rPr lang="en-US" b="1" dirty="0" smtClean="0"/>
              <a:t>won’t </a:t>
            </a:r>
            <a:r>
              <a:rPr lang="en-US" b="1" dirty="0"/>
              <a:t>further consider </a:t>
            </a:r>
            <a:r>
              <a:rPr lang="en-US" b="1" dirty="0" smtClean="0"/>
              <a:t>cost/utility </a:t>
            </a:r>
            <a:r>
              <a:rPr lang="en-US" b="1" dirty="0"/>
              <a:t>from now on</a:t>
            </a:r>
          </a:p>
        </p:txBody>
      </p:sp>
      <p:graphicFrame>
        <p:nvGraphicFramePr>
          <p:cNvPr id="114693" name="Object 5"/>
          <p:cNvGraphicFramePr>
            <a:graphicFrameLocks noChangeAspect="1"/>
          </p:cNvGraphicFramePr>
          <p:nvPr>
            <p:extLst>
              <p:ext uri="{D42A27DB-BD31-4B8C-83A1-F6EECF244321}">
                <p14:modId xmlns:p14="http://schemas.microsoft.com/office/powerpoint/2010/main" val="1392814567"/>
              </p:ext>
            </p:extLst>
          </p:nvPr>
        </p:nvGraphicFramePr>
        <p:xfrm>
          <a:off x="573088" y="4191000"/>
          <a:ext cx="7977187" cy="457200"/>
        </p:xfrm>
        <a:graphic>
          <a:graphicData uri="http://schemas.openxmlformats.org/presentationml/2006/ole">
            <mc:AlternateContent xmlns:mc="http://schemas.openxmlformats.org/markup-compatibility/2006">
              <mc:Choice xmlns:v="urn:schemas-microsoft-com:vml" Requires="v">
                <p:oleObj spid="_x0000_s46171" name="Equation" r:id="rId3" imgW="3975100" imgH="203200" progId="Equation.3">
                  <p:embed/>
                </p:oleObj>
              </mc:Choice>
              <mc:Fallback>
                <p:oleObj name="Equation" r:id="rId3" imgW="3975100" imgH="203200" progId="Equation.3">
                  <p:embed/>
                  <p:pic>
                    <p:nvPicPr>
                      <p:cNvPr id="0" name=""/>
                      <p:cNvPicPr>
                        <a:picLocks noChangeAspect="1" noChangeArrowheads="1"/>
                      </p:cNvPicPr>
                      <p:nvPr/>
                    </p:nvPicPr>
                    <p:blipFill>
                      <a:blip r:embed="rId4"/>
                      <a:srcRect/>
                      <a:stretch>
                        <a:fillRect/>
                      </a:stretch>
                    </p:blipFill>
                    <p:spPr bwMode="auto">
                      <a:xfrm>
                        <a:off x="573088" y="4191000"/>
                        <a:ext cx="7977187" cy="457200"/>
                      </a:xfrm>
                      <a:prstGeom prst="rect">
                        <a:avLst/>
                      </a:prstGeom>
                      <a:solidFill>
                        <a:srgbClr val="89CB22"/>
                      </a:solidFill>
                      <a:ln>
                        <a:noFill/>
                      </a:ln>
                      <a:effectLst/>
                      <a:extLst/>
                    </p:spPr>
                  </p:pic>
                </p:oleObj>
              </mc:Fallback>
            </mc:AlternateContent>
          </a:graphicData>
        </a:graphic>
      </p:graphicFrame>
    </p:spTree>
    <p:extLst>
      <p:ext uri="{BB962C8B-B14F-4D97-AF65-F5344CB8AC3E}">
        <p14:creationId xmlns:p14="http://schemas.microsoft.com/office/powerpoint/2010/main" val="2064830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Probability Ranking Principle</a:t>
            </a:r>
          </a:p>
        </p:txBody>
      </p:sp>
      <p:sp>
        <p:nvSpPr>
          <p:cNvPr id="115715" name="Rectangle 3"/>
          <p:cNvSpPr>
            <a:spLocks noGrp="1" noChangeArrowheads="1"/>
          </p:cNvSpPr>
          <p:nvPr>
            <p:ph type="body" idx="1"/>
          </p:nvPr>
        </p:nvSpPr>
        <p:spPr>
          <a:xfrm>
            <a:off x="990600" y="1676400"/>
            <a:ext cx="7772400" cy="4648200"/>
          </a:xfrm>
        </p:spPr>
        <p:txBody>
          <a:bodyPr/>
          <a:lstStyle/>
          <a:p>
            <a:r>
              <a:rPr lang="en-US" dirty="0"/>
              <a:t>How do we compute all those probabilities?</a:t>
            </a:r>
          </a:p>
          <a:p>
            <a:pPr lvl="1"/>
            <a:r>
              <a:rPr lang="en-US" dirty="0"/>
              <a:t>Do not know exact probabilities, have to use estimates </a:t>
            </a:r>
          </a:p>
          <a:p>
            <a:pPr lvl="1"/>
            <a:r>
              <a:rPr lang="en-US" dirty="0"/>
              <a:t>Binary Independence </a:t>
            </a:r>
            <a:r>
              <a:rPr lang="en-US" dirty="0" smtClean="0"/>
              <a:t>Model </a:t>
            </a:r>
            <a:r>
              <a:rPr lang="en-US" dirty="0"/>
              <a:t>(</a:t>
            </a:r>
            <a:r>
              <a:rPr lang="en-US" dirty="0" smtClean="0"/>
              <a:t>BIM) </a:t>
            </a:r>
            <a:r>
              <a:rPr lang="en-US" dirty="0"/>
              <a:t>– which we discuss </a:t>
            </a:r>
            <a:r>
              <a:rPr lang="en-US" dirty="0" smtClean="0"/>
              <a:t>next – </a:t>
            </a:r>
            <a:r>
              <a:rPr lang="en-US" dirty="0"/>
              <a:t>is the simplest model</a:t>
            </a:r>
          </a:p>
          <a:p>
            <a:r>
              <a:rPr lang="en-US" dirty="0" smtClean="0"/>
              <a:t>Questionable assumptions</a:t>
            </a:r>
            <a:endParaRPr lang="en-US" dirty="0"/>
          </a:p>
          <a:p>
            <a:pPr lvl="1"/>
            <a:r>
              <a:rPr lang="en-US" dirty="0" smtClean="0"/>
              <a:t>“Relevance” </a:t>
            </a:r>
            <a:r>
              <a:rPr lang="en-US" dirty="0"/>
              <a:t>of each document is independent of relevance of other documents.</a:t>
            </a:r>
          </a:p>
          <a:p>
            <a:pPr lvl="2"/>
            <a:r>
              <a:rPr lang="en-US" dirty="0"/>
              <a:t>Really, </a:t>
            </a:r>
            <a:r>
              <a:rPr lang="en-US" dirty="0" smtClean="0"/>
              <a:t>it’s </a:t>
            </a:r>
            <a:r>
              <a:rPr lang="en-US" dirty="0"/>
              <a:t>bad to keep on returning </a:t>
            </a:r>
            <a:r>
              <a:rPr lang="en-US" b="1" dirty="0"/>
              <a:t>duplicates</a:t>
            </a:r>
          </a:p>
          <a:p>
            <a:pPr lvl="1"/>
            <a:r>
              <a:rPr lang="en-US" dirty="0"/>
              <a:t>Boolean model of relevance</a:t>
            </a:r>
          </a:p>
          <a:p>
            <a:pPr lvl="1"/>
            <a:r>
              <a:rPr lang="en-US" dirty="0"/>
              <a:t>That one has a single step information need</a:t>
            </a:r>
          </a:p>
          <a:p>
            <a:pPr lvl="2"/>
            <a:r>
              <a:rPr lang="en-US" dirty="0"/>
              <a:t>Seeing a range of results might let user refine query</a:t>
            </a:r>
          </a:p>
        </p:txBody>
      </p:sp>
    </p:spTree>
    <p:extLst>
      <p:ext uri="{BB962C8B-B14F-4D97-AF65-F5344CB8AC3E}">
        <p14:creationId xmlns:p14="http://schemas.microsoft.com/office/powerpoint/2010/main" val="422336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57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7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571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571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71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57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73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740" name="Rectangle 4"/>
          <p:cNvSpPr>
            <a:spLocks noGrp="1" noChangeArrowheads="1"/>
          </p:cNvSpPr>
          <p:nvPr>
            <p:ph type="title"/>
          </p:nvPr>
        </p:nvSpPr>
        <p:spPr>
          <a:xfrm>
            <a:off x="685800" y="457200"/>
            <a:ext cx="7772400" cy="114300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nchor="ctr"/>
          <a:lstStyle/>
          <a:p>
            <a:r>
              <a:rPr lang="en-US"/>
              <a:t>Probabilistic Retrieval Strategy</a:t>
            </a:r>
          </a:p>
        </p:txBody>
      </p:sp>
      <p:sp>
        <p:nvSpPr>
          <p:cNvPr id="116741" name="Rectangle 5"/>
          <p:cNvSpPr>
            <a:spLocks noGrp="1" noChangeArrowheads="1"/>
          </p:cNvSpPr>
          <p:nvPr>
            <p:ph type="body" idx="1"/>
          </p:nvPr>
        </p:nvSpPr>
        <p:spPr>
          <a:xfrm>
            <a:off x="381000" y="1752600"/>
            <a:ext cx="8458200" cy="495300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r>
              <a:rPr lang="en-US" dirty="0"/>
              <a:t>Estimate how terms contribute to relevance</a:t>
            </a:r>
          </a:p>
          <a:p>
            <a:pPr lvl="1"/>
            <a:r>
              <a:rPr lang="en-US" dirty="0"/>
              <a:t>How do </a:t>
            </a:r>
            <a:r>
              <a:rPr lang="en-US" dirty="0" smtClean="0"/>
              <a:t>other things </a:t>
            </a:r>
            <a:r>
              <a:rPr lang="en-US" dirty="0"/>
              <a:t>like </a:t>
            </a:r>
            <a:r>
              <a:rPr lang="en-US" dirty="0" smtClean="0"/>
              <a:t>term frequency and document length </a:t>
            </a:r>
            <a:r>
              <a:rPr lang="en-US" dirty="0"/>
              <a:t>influence your judgments about document relevance? </a:t>
            </a:r>
            <a:endParaRPr lang="en-US" dirty="0" smtClean="0"/>
          </a:p>
          <a:p>
            <a:pPr lvl="2"/>
            <a:r>
              <a:rPr lang="en-US" dirty="0" smtClean="0"/>
              <a:t>Not at all in BIM</a:t>
            </a:r>
          </a:p>
          <a:p>
            <a:pPr lvl="2"/>
            <a:r>
              <a:rPr lang="en-US" dirty="0" smtClean="0"/>
              <a:t>A </a:t>
            </a:r>
            <a:r>
              <a:rPr lang="en-US" dirty="0" smtClean="0"/>
              <a:t>more nuanced </a:t>
            </a:r>
            <a:r>
              <a:rPr lang="en-US" dirty="0"/>
              <a:t>answer is the Okapi </a:t>
            </a:r>
            <a:r>
              <a:rPr lang="en-US" dirty="0" smtClean="0"/>
              <a:t>(BM25) formulae [next time]</a:t>
            </a:r>
          </a:p>
          <a:p>
            <a:pPr lvl="3"/>
            <a:r>
              <a:rPr lang="en-US" dirty="0" err="1" smtClean="0"/>
              <a:t>Spärck</a:t>
            </a:r>
            <a:r>
              <a:rPr lang="en-US" dirty="0" smtClean="0"/>
              <a:t> Jones / Robertson</a:t>
            </a:r>
            <a:endParaRPr lang="en-US" dirty="0"/>
          </a:p>
          <a:p>
            <a:pPr>
              <a:buFont typeface="Wingdings" charset="0"/>
              <a:buNone/>
            </a:pPr>
            <a:endParaRPr lang="en-US" dirty="0"/>
          </a:p>
          <a:p>
            <a:r>
              <a:rPr lang="en-US" dirty="0"/>
              <a:t>Combine to find document relevance probability</a:t>
            </a:r>
          </a:p>
          <a:p>
            <a:pPr>
              <a:buFont typeface="Wingdings" charset="0"/>
              <a:buNone/>
            </a:pPr>
            <a:endParaRPr lang="en-US" dirty="0"/>
          </a:p>
          <a:p>
            <a:r>
              <a:rPr lang="en-US" dirty="0"/>
              <a:t>Order documents by decreasing probability </a:t>
            </a:r>
          </a:p>
        </p:txBody>
      </p:sp>
    </p:spTree>
    <p:extLst>
      <p:ext uri="{BB962C8B-B14F-4D97-AF65-F5344CB8AC3E}">
        <p14:creationId xmlns:p14="http://schemas.microsoft.com/office/powerpoint/2010/main" val="374050827"/>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Probabilistic Ranking</a:t>
            </a:r>
          </a:p>
        </p:txBody>
      </p:sp>
      <p:sp>
        <p:nvSpPr>
          <p:cNvPr id="199683" name="Text Box 3"/>
          <p:cNvSpPr txBox="1">
            <a:spLocks noChangeArrowheads="1"/>
          </p:cNvSpPr>
          <p:nvPr/>
        </p:nvSpPr>
        <p:spPr bwMode="auto">
          <a:xfrm>
            <a:off x="685800" y="1752600"/>
            <a:ext cx="8077200" cy="3970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sz="2400" b="1" dirty="0">
                <a:solidFill>
                  <a:srgbClr val="0000CC"/>
                </a:solidFill>
                <a:cs typeface="Arial" charset="0"/>
              </a:rPr>
              <a:t>Basic concept:</a:t>
            </a:r>
          </a:p>
          <a:p>
            <a:pPr eaLnBrk="0" hangingPunct="0">
              <a:spcBef>
                <a:spcPct val="50000"/>
              </a:spcBef>
            </a:pPr>
            <a:r>
              <a:rPr lang="en-US" sz="2400" dirty="0" smtClean="0">
                <a:cs typeface="Arial" charset="0"/>
              </a:rPr>
              <a:t>“For </a:t>
            </a:r>
            <a:r>
              <a:rPr lang="en-US" sz="2400" dirty="0">
                <a:cs typeface="Arial" charset="0"/>
              </a:rPr>
              <a:t>a given query, if we know some documents that are relevant, terms that occur in those documents should be given greater weighting in searching for other relevant documents.</a:t>
            </a:r>
          </a:p>
          <a:p>
            <a:pPr eaLnBrk="0" hangingPunct="0">
              <a:spcBef>
                <a:spcPct val="50000"/>
              </a:spcBef>
            </a:pPr>
            <a:r>
              <a:rPr lang="en-US" sz="2400" dirty="0">
                <a:cs typeface="Arial" charset="0"/>
              </a:rPr>
              <a:t>By making assumptions about the distribution of terms and applying Bayes Theorem, it is possible to derive weights theoretically</a:t>
            </a:r>
            <a:r>
              <a:rPr lang="en-US" sz="2400" dirty="0" smtClean="0">
                <a:cs typeface="Arial" charset="0"/>
              </a:rPr>
              <a:t>.”</a:t>
            </a:r>
            <a:endParaRPr lang="en-US" sz="2400" dirty="0">
              <a:cs typeface="Arial" charset="0"/>
            </a:endParaRPr>
          </a:p>
          <a:p>
            <a:pPr algn="r" eaLnBrk="0" hangingPunct="0">
              <a:spcBef>
                <a:spcPct val="50000"/>
              </a:spcBef>
            </a:pPr>
            <a:r>
              <a:rPr lang="en-US" sz="2400" i="1" dirty="0">
                <a:cs typeface="Arial" charset="0"/>
              </a:rPr>
              <a:t>Van </a:t>
            </a:r>
            <a:r>
              <a:rPr lang="en-US" sz="2400" i="1" dirty="0" err="1">
                <a:cs typeface="Arial" charset="0"/>
              </a:rPr>
              <a:t>Rijsbergen</a:t>
            </a:r>
            <a:endParaRPr lang="en-US" sz="2400" i="1" dirty="0">
              <a:cs typeface="Arial" charset="0"/>
            </a:endParaRPr>
          </a:p>
        </p:txBody>
      </p:sp>
    </p:spTree>
    <p:extLst>
      <p:ext uri="{BB962C8B-B14F-4D97-AF65-F5344CB8AC3E}">
        <p14:creationId xmlns:p14="http://schemas.microsoft.com/office/powerpoint/2010/main" val="168430397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Binary Independence Model</a:t>
            </a:r>
          </a:p>
        </p:txBody>
      </p:sp>
      <p:sp>
        <p:nvSpPr>
          <p:cNvPr id="118787" name="Rectangle 3"/>
          <p:cNvSpPr>
            <a:spLocks noGrp="1" noChangeArrowheads="1"/>
          </p:cNvSpPr>
          <p:nvPr>
            <p:ph type="body" idx="1"/>
          </p:nvPr>
        </p:nvSpPr>
        <p:spPr/>
        <p:txBody>
          <a:bodyPr/>
          <a:lstStyle/>
          <a:p>
            <a:r>
              <a:rPr lang="en-US" sz="2400" dirty="0"/>
              <a:t>Traditionally used in conjunction with PRP</a:t>
            </a:r>
          </a:p>
          <a:p>
            <a:r>
              <a:rPr lang="en-US" sz="2400" b="1" dirty="0" smtClean="0">
                <a:solidFill>
                  <a:schemeClr val="tx2"/>
                </a:solidFill>
              </a:rPr>
              <a:t>“Binary” </a:t>
            </a:r>
            <a:r>
              <a:rPr lang="en-US" sz="2400" b="1" dirty="0">
                <a:solidFill>
                  <a:schemeClr val="tx2"/>
                </a:solidFill>
              </a:rPr>
              <a:t>= Boolean</a:t>
            </a:r>
            <a:r>
              <a:rPr lang="en-US" sz="2400" dirty="0"/>
              <a:t>: documents are represented as binary incidence vectors of terms (cf. </a:t>
            </a:r>
            <a:r>
              <a:rPr lang="en-US" sz="2400" dirty="0" smtClean="0"/>
              <a:t>IIR Chapter </a:t>
            </a:r>
            <a:r>
              <a:rPr lang="en-US" sz="2400" dirty="0"/>
              <a:t>1):</a:t>
            </a:r>
          </a:p>
          <a:p>
            <a:pPr lvl="1"/>
            <a:r>
              <a:rPr lang="en-US" sz="2800" dirty="0"/>
              <a:t>  </a:t>
            </a:r>
          </a:p>
          <a:p>
            <a:pPr lvl="1"/>
            <a:r>
              <a:rPr lang="en-US" sz="2800" dirty="0"/>
              <a:t>               </a:t>
            </a:r>
            <a:r>
              <a:rPr lang="en-US" u="sng" dirty="0" err="1"/>
              <a:t>iff</a:t>
            </a:r>
            <a:r>
              <a:rPr lang="en-US" u="sng" dirty="0"/>
              <a:t> </a:t>
            </a:r>
            <a:r>
              <a:rPr lang="en-US" dirty="0"/>
              <a:t> term </a:t>
            </a:r>
            <a:r>
              <a:rPr lang="en-US" i="1" dirty="0" err="1"/>
              <a:t>i</a:t>
            </a:r>
            <a:r>
              <a:rPr lang="en-US" dirty="0"/>
              <a:t> is present in document </a:t>
            </a:r>
            <a:r>
              <a:rPr lang="en-US" i="1" dirty="0"/>
              <a:t>x</a:t>
            </a:r>
            <a:r>
              <a:rPr lang="en-US" dirty="0"/>
              <a:t>.</a:t>
            </a:r>
          </a:p>
          <a:p>
            <a:r>
              <a:rPr lang="en-US" sz="2400" b="1" dirty="0" smtClean="0">
                <a:solidFill>
                  <a:schemeClr val="tx2"/>
                </a:solidFill>
              </a:rPr>
              <a:t>“Independence”:</a:t>
            </a:r>
            <a:r>
              <a:rPr lang="en-US" sz="2400" dirty="0" smtClean="0"/>
              <a:t> </a:t>
            </a:r>
            <a:r>
              <a:rPr lang="en-US" sz="2400" dirty="0"/>
              <a:t>terms occur in documents independently  </a:t>
            </a:r>
          </a:p>
          <a:p>
            <a:r>
              <a:rPr lang="en-US" sz="2400" dirty="0"/>
              <a:t>Different documents can be modeled as </a:t>
            </a:r>
            <a:r>
              <a:rPr lang="en-US" sz="2400" dirty="0" smtClean="0"/>
              <a:t>the same </a:t>
            </a:r>
            <a:r>
              <a:rPr lang="en-US" sz="2400" dirty="0"/>
              <a:t>vector</a:t>
            </a:r>
          </a:p>
          <a:p>
            <a:pPr marL="0" indent="0">
              <a:buNone/>
            </a:pPr>
            <a:endParaRPr lang="en-US" sz="2400" dirty="0"/>
          </a:p>
        </p:txBody>
      </p:sp>
      <p:graphicFrame>
        <p:nvGraphicFramePr>
          <p:cNvPr id="118788" name="Object 4"/>
          <p:cNvGraphicFramePr>
            <a:graphicFrameLocks noChangeAspect="1"/>
          </p:cNvGraphicFramePr>
          <p:nvPr>
            <p:extLst>
              <p:ext uri="{D42A27DB-BD31-4B8C-83A1-F6EECF244321}">
                <p14:modId xmlns:p14="http://schemas.microsoft.com/office/powerpoint/2010/main" val="1088964906"/>
              </p:ext>
            </p:extLst>
          </p:nvPr>
        </p:nvGraphicFramePr>
        <p:xfrm>
          <a:off x="1447800" y="2819400"/>
          <a:ext cx="2432050" cy="615950"/>
        </p:xfrm>
        <a:graphic>
          <a:graphicData uri="http://schemas.openxmlformats.org/presentationml/2006/ole">
            <mc:AlternateContent xmlns:mc="http://schemas.openxmlformats.org/markup-compatibility/2006">
              <mc:Choice xmlns:v="urn:schemas-microsoft-com:vml" Requires="v">
                <p:oleObj spid="_x0000_s51377" name="Equation" r:id="rId3" imgW="901440" imgH="228600" progId="Equation.3">
                  <p:embed/>
                </p:oleObj>
              </mc:Choice>
              <mc:Fallback>
                <p:oleObj name="Equation" r:id="rId3" imgW="9014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819400"/>
                        <a:ext cx="2432050" cy="6159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18789" name="Object 5"/>
          <p:cNvGraphicFramePr>
            <a:graphicFrameLocks noChangeAspect="1"/>
          </p:cNvGraphicFramePr>
          <p:nvPr>
            <p:extLst>
              <p:ext uri="{D42A27DB-BD31-4B8C-83A1-F6EECF244321}">
                <p14:modId xmlns:p14="http://schemas.microsoft.com/office/powerpoint/2010/main" val="735690929"/>
              </p:ext>
            </p:extLst>
          </p:nvPr>
        </p:nvGraphicFramePr>
        <p:xfrm>
          <a:off x="1371600" y="3365500"/>
          <a:ext cx="838200" cy="520700"/>
        </p:xfrm>
        <a:graphic>
          <a:graphicData uri="http://schemas.openxmlformats.org/presentationml/2006/ole">
            <mc:AlternateContent xmlns:mc="http://schemas.openxmlformats.org/markup-compatibility/2006">
              <mc:Choice xmlns:v="urn:schemas-microsoft-com:vml" Requires="v">
                <p:oleObj spid="_x0000_s51378" name="Equation" r:id="rId5" imgW="368280" imgH="228600" progId="Equation.3">
                  <p:embed/>
                </p:oleObj>
              </mc:Choice>
              <mc:Fallback>
                <p:oleObj name="Equation" r:id="rId5" imgW="3682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365500"/>
                        <a:ext cx="838200"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7436760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Binary Independence Model</a:t>
            </a:r>
          </a:p>
        </p:txBody>
      </p:sp>
      <p:sp>
        <p:nvSpPr>
          <p:cNvPr id="119811" name="Rectangle 3"/>
          <p:cNvSpPr>
            <a:spLocks noGrp="1" noChangeArrowheads="1"/>
          </p:cNvSpPr>
          <p:nvPr>
            <p:ph type="body" idx="1"/>
          </p:nvPr>
        </p:nvSpPr>
        <p:spPr/>
        <p:txBody>
          <a:bodyPr/>
          <a:lstStyle/>
          <a:p>
            <a:r>
              <a:rPr lang="en-US" dirty="0"/>
              <a:t>Queries: binary term incidence vectors</a:t>
            </a:r>
          </a:p>
          <a:p>
            <a:r>
              <a:rPr lang="en-US" dirty="0"/>
              <a:t>Given query </a:t>
            </a:r>
            <a:r>
              <a:rPr lang="en-US" b="1" i="1" dirty="0">
                <a:solidFill>
                  <a:schemeClr val="tx2"/>
                </a:solidFill>
              </a:rPr>
              <a:t>q</a:t>
            </a:r>
            <a:r>
              <a:rPr lang="en-US" dirty="0"/>
              <a:t>, </a:t>
            </a:r>
          </a:p>
          <a:p>
            <a:pPr lvl="1"/>
            <a:r>
              <a:rPr lang="en-US" dirty="0"/>
              <a:t>for each document </a:t>
            </a:r>
            <a:r>
              <a:rPr lang="en-US" b="1" i="1" dirty="0">
                <a:solidFill>
                  <a:schemeClr val="tx2"/>
                </a:solidFill>
              </a:rPr>
              <a:t>d</a:t>
            </a:r>
            <a:r>
              <a:rPr lang="en-US" dirty="0"/>
              <a:t> need to compute </a:t>
            </a:r>
            <a:r>
              <a:rPr lang="en-US" b="1" i="1" dirty="0">
                <a:solidFill>
                  <a:schemeClr val="tx2"/>
                </a:solidFill>
              </a:rPr>
              <a:t>p</a:t>
            </a:r>
            <a:r>
              <a:rPr lang="en-US" b="1" dirty="0">
                <a:solidFill>
                  <a:schemeClr val="tx2"/>
                </a:solidFill>
              </a:rPr>
              <a:t>(</a:t>
            </a:r>
            <a:r>
              <a:rPr lang="en-US" b="1" i="1" dirty="0" err="1">
                <a:solidFill>
                  <a:schemeClr val="tx2"/>
                </a:solidFill>
              </a:rPr>
              <a:t>R</a:t>
            </a:r>
            <a:r>
              <a:rPr lang="en-US" b="1" dirty="0" err="1">
                <a:solidFill>
                  <a:schemeClr val="tx2"/>
                </a:solidFill>
              </a:rPr>
              <a:t>|</a:t>
            </a:r>
            <a:r>
              <a:rPr lang="en-US" b="1" i="1" dirty="0" err="1">
                <a:solidFill>
                  <a:schemeClr val="tx2"/>
                </a:solidFill>
              </a:rPr>
              <a:t>q,d</a:t>
            </a:r>
            <a:r>
              <a:rPr lang="en-US" b="1" dirty="0">
                <a:solidFill>
                  <a:schemeClr val="tx2"/>
                </a:solidFill>
              </a:rPr>
              <a:t>)</a:t>
            </a:r>
            <a:r>
              <a:rPr lang="en-US" b="1" i="1" dirty="0">
                <a:solidFill>
                  <a:schemeClr val="tx2"/>
                </a:solidFill>
              </a:rPr>
              <a:t>.</a:t>
            </a:r>
            <a:endParaRPr lang="en-US" i="1" dirty="0"/>
          </a:p>
          <a:p>
            <a:pPr lvl="1"/>
            <a:r>
              <a:rPr lang="en-US" dirty="0"/>
              <a:t>replace with computing </a:t>
            </a:r>
            <a:r>
              <a:rPr lang="en-US" b="1" i="1" dirty="0">
                <a:solidFill>
                  <a:schemeClr val="tx2"/>
                </a:solidFill>
              </a:rPr>
              <a:t>p</a:t>
            </a:r>
            <a:r>
              <a:rPr lang="en-US" b="1" dirty="0">
                <a:solidFill>
                  <a:schemeClr val="tx2"/>
                </a:solidFill>
              </a:rPr>
              <a:t>(</a:t>
            </a:r>
            <a:r>
              <a:rPr lang="en-US" b="1" i="1" dirty="0" err="1">
                <a:solidFill>
                  <a:schemeClr val="tx2"/>
                </a:solidFill>
              </a:rPr>
              <a:t>R</a:t>
            </a:r>
            <a:r>
              <a:rPr lang="en-US" b="1" dirty="0" err="1">
                <a:solidFill>
                  <a:schemeClr val="tx2"/>
                </a:solidFill>
              </a:rPr>
              <a:t>|</a:t>
            </a:r>
            <a:r>
              <a:rPr lang="en-US" b="1" i="1" dirty="0" err="1">
                <a:solidFill>
                  <a:schemeClr val="tx2"/>
                </a:solidFill>
              </a:rPr>
              <a:t>q,x</a:t>
            </a:r>
            <a:r>
              <a:rPr lang="en-US" b="1" dirty="0">
                <a:solidFill>
                  <a:schemeClr val="tx2"/>
                </a:solidFill>
              </a:rPr>
              <a:t>)</a:t>
            </a:r>
            <a:r>
              <a:rPr lang="en-US" dirty="0"/>
              <a:t> where</a:t>
            </a:r>
            <a:r>
              <a:rPr lang="en-US" b="1" i="1" dirty="0">
                <a:solidFill>
                  <a:schemeClr val="tx2"/>
                </a:solidFill>
              </a:rPr>
              <a:t> x</a:t>
            </a:r>
            <a:r>
              <a:rPr lang="en-US" i="1" dirty="0"/>
              <a:t> </a:t>
            </a:r>
            <a:r>
              <a:rPr lang="en-US" dirty="0"/>
              <a:t>is binary term incidence vector representing </a:t>
            </a:r>
            <a:r>
              <a:rPr lang="en-US" b="1" i="1" dirty="0">
                <a:solidFill>
                  <a:schemeClr val="tx2"/>
                </a:solidFill>
              </a:rPr>
              <a:t>d.</a:t>
            </a:r>
          </a:p>
          <a:p>
            <a:pPr lvl="1"/>
            <a:r>
              <a:rPr lang="en-US" dirty="0">
                <a:solidFill>
                  <a:schemeClr val="tx2"/>
                </a:solidFill>
              </a:rPr>
              <a:t>Interested only in ranking</a:t>
            </a:r>
          </a:p>
          <a:p>
            <a:r>
              <a:rPr lang="en-US" dirty="0">
                <a:solidFill>
                  <a:schemeClr val="tx2"/>
                </a:solidFill>
              </a:rPr>
              <a:t>Will use odds and </a:t>
            </a:r>
            <a:r>
              <a:rPr lang="en-US" dirty="0" smtClean="0">
                <a:solidFill>
                  <a:schemeClr val="tx2"/>
                </a:solidFill>
              </a:rPr>
              <a:t>Bayes’ </a:t>
            </a:r>
            <a:r>
              <a:rPr lang="en-US" dirty="0">
                <a:solidFill>
                  <a:schemeClr val="tx2"/>
                </a:solidFill>
              </a:rPr>
              <a:t>Rule:</a:t>
            </a:r>
            <a:endParaRPr lang="en-US" b="1" i="1" dirty="0">
              <a:solidFill>
                <a:schemeClr val="tx2"/>
              </a:solidFill>
            </a:endParaRPr>
          </a:p>
        </p:txBody>
      </p:sp>
      <p:graphicFrame>
        <p:nvGraphicFramePr>
          <p:cNvPr id="119812" name="Object 4"/>
          <p:cNvGraphicFramePr>
            <a:graphicFrameLocks noChangeAspect="1"/>
          </p:cNvGraphicFramePr>
          <p:nvPr>
            <p:extLst>
              <p:ext uri="{D42A27DB-BD31-4B8C-83A1-F6EECF244321}">
                <p14:modId xmlns:p14="http://schemas.microsoft.com/office/powerpoint/2010/main" val="2238988275"/>
              </p:ext>
            </p:extLst>
          </p:nvPr>
        </p:nvGraphicFramePr>
        <p:xfrm>
          <a:off x="1203325" y="4889500"/>
          <a:ext cx="6659563" cy="1611313"/>
        </p:xfrm>
        <a:graphic>
          <a:graphicData uri="http://schemas.openxmlformats.org/presentationml/2006/ole">
            <mc:AlternateContent xmlns:mc="http://schemas.openxmlformats.org/markup-compatibility/2006">
              <mc:Choice xmlns:v="urn:schemas-microsoft-com:vml" Requires="v">
                <p:oleObj spid="_x0000_s52313" name="Equation" r:id="rId3" imgW="3302000" imgH="800100" progId="Equation.3">
                  <p:embed/>
                </p:oleObj>
              </mc:Choice>
              <mc:Fallback>
                <p:oleObj name="Equation" r:id="rId3" imgW="3302000" imgH="800100" progId="Equation.3">
                  <p:embed/>
                  <p:pic>
                    <p:nvPicPr>
                      <p:cNvPr id="0" name=""/>
                      <p:cNvPicPr>
                        <a:picLocks noChangeAspect="1" noChangeArrowheads="1"/>
                      </p:cNvPicPr>
                      <p:nvPr/>
                    </p:nvPicPr>
                    <p:blipFill>
                      <a:blip r:embed="rId4"/>
                      <a:srcRect/>
                      <a:stretch>
                        <a:fillRect/>
                      </a:stretch>
                    </p:blipFill>
                    <p:spPr bwMode="auto">
                      <a:xfrm>
                        <a:off x="1203325" y="4889500"/>
                        <a:ext cx="6659563" cy="1611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8547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9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98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98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98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8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9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43" name="Rectangle 11"/>
          <p:cNvSpPr>
            <a:spLocks noChangeArrowheads="1"/>
          </p:cNvSpPr>
          <p:nvPr/>
        </p:nvSpPr>
        <p:spPr bwMode="auto">
          <a:xfrm>
            <a:off x="5911850" y="1676400"/>
            <a:ext cx="1798638" cy="990600"/>
          </a:xfrm>
          <a:prstGeom prst="rect">
            <a:avLst/>
          </a:prstGeom>
          <a:solidFill>
            <a:srgbClr val="99CC00"/>
          </a:solidFill>
          <a:ln>
            <a:noFill/>
          </a:ln>
          <a:effectLst/>
          <a:extLst>
            <a:ext uri="{91240B29-F687-4f45-9708-019B960494DF}">
              <a14:hiddenLine xmlns:a14="http://schemas.microsoft.com/office/drawing/2010/main" xmlns="" w="25400">
                <a:solidFill>
                  <a:schemeClr val="tx1"/>
                </a:solidFill>
                <a:prstDash val="lgDash"/>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0841" name="Rectangle 9"/>
          <p:cNvSpPr>
            <a:spLocks noChangeArrowheads="1"/>
          </p:cNvSpPr>
          <p:nvPr/>
        </p:nvSpPr>
        <p:spPr bwMode="auto">
          <a:xfrm>
            <a:off x="4495800" y="1676400"/>
            <a:ext cx="1295400" cy="914400"/>
          </a:xfrm>
          <a:prstGeom prst="rect">
            <a:avLst/>
          </a:prstGeom>
          <a:solidFill>
            <a:srgbClr val="CCFFCC"/>
          </a:solidFill>
          <a:ln>
            <a:noFill/>
          </a:ln>
          <a:effectLst/>
          <a:extLst>
            <a:ext uri="{91240B29-F687-4f45-9708-019B960494DF}">
              <a14:hiddenLine xmlns:a14="http://schemas.microsoft.com/office/drawing/2010/main" xmlns="" w="15875">
                <a:solidFill>
                  <a:schemeClr val="tx1"/>
                </a:solidFill>
                <a:prstDash val="dash"/>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0834" name="Rectangle 2"/>
          <p:cNvSpPr>
            <a:spLocks noGrp="1" noChangeArrowheads="1"/>
          </p:cNvSpPr>
          <p:nvPr>
            <p:ph type="title"/>
          </p:nvPr>
        </p:nvSpPr>
        <p:spPr/>
        <p:txBody>
          <a:bodyPr/>
          <a:lstStyle/>
          <a:p>
            <a:r>
              <a:rPr lang="en-US"/>
              <a:t>Binary Independence Model</a:t>
            </a:r>
          </a:p>
        </p:txBody>
      </p:sp>
      <p:grpSp>
        <p:nvGrpSpPr>
          <p:cNvPr id="120835" name="Group 3"/>
          <p:cNvGrpSpPr>
            <a:grpSpLocks/>
          </p:cNvGrpSpPr>
          <p:nvPr/>
        </p:nvGrpSpPr>
        <p:grpSpPr bwMode="auto">
          <a:xfrm>
            <a:off x="990601" y="3733800"/>
            <a:ext cx="5103813" cy="2873375"/>
            <a:chOff x="624" y="2352"/>
            <a:chExt cx="3215" cy="1810"/>
          </a:xfrm>
        </p:grpSpPr>
        <p:sp>
          <p:nvSpPr>
            <p:cNvPr id="120836" name="Text Box 4"/>
            <p:cNvSpPr txBox="1">
              <a:spLocks noChangeArrowheads="1"/>
            </p:cNvSpPr>
            <p:nvPr/>
          </p:nvSpPr>
          <p:spPr bwMode="auto">
            <a:xfrm>
              <a:off x="624" y="2352"/>
              <a:ext cx="2903"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sz="2400" dirty="0">
                  <a:latin typeface="Times New Roman" charset="0"/>
                </a:rPr>
                <a:t> Using </a:t>
              </a:r>
              <a:r>
                <a:rPr lang="en-US" sz="2400" b="1" dirty="0">
                  <a:solidFill>
                    <a:schemeClr val="tx2"/>
                  </a:solidFill>
                  <a:latin typeface="Times New Roman" charset="0"/>
                </a:rPr>
                <a:t>Independence</a:t>
              </a:r>
              <a:r>
                <a:rPr lang="en-US" sz="2400" dirty="0">
                  <a:latin typeface="Times New Roman" charset="0"/>
                </a:rPr>
                <a:t> Assumption:</a:t>
              </a:r>
            </a:p>
          </p:txBody>
        </p:sp>
        <p:graphicFrame>
          <p:nvGraphicFramePr>
            <p:cNvPr id="120837" name="Object 5"/>
            <p:cNvGraphicFramePr>
              <a:graphicFrameLocks noChangeAspect="1"/>
            </p:cNvGraphicFramePr>
            <p:nvPr>
              <p:extLst>
                <p:ext uri="{D42A27DB-BD31-4B8C-83A1-F6EECF244321}">
                  <p14:modId xmlns:p14="http://schemas.microsoft.com/office/powerpoint/2010/main" val="1327681670"/>
                </p:ext>
              </p:extLst>
            </p:nvPr>
          </p:nvGraphicFramePr>
          <p:xfrm>
            <a:off x="776" y="3580"/>
            <a:ext cx="3063" cy="582"/>
          </p:xfrm>
          <a:graphic>
            <a:graphicData uri="http://schemas.openxmlformats.org/presentationml/2006/ole">
              <mc:AlternateContent xmlns:mc="http://schemas.openxmlformats.org/markup-compatibility/2006">
                <mc:Choice xmlns:v="urn:schemas-microsoft-com:vml" Requires="v">
                  <p:oleObj spid="_x0000_s53501" name="Equation" r:id="rId3" imgW="2400300" imgH="457200" progId="Equation.3">
                    <p:embed/>
                  </p:oleObj>
                </mc:Choice>
                <mc:Fallback>
                  <p:oleObj name="Equation" r:id="rId3" imgW="2400300" imgH="457200" progId="Equation.3">
                    <p:embed/>
                    <p:pic>
                      <p:nvPicPr>
                        <p:cNvPr id="0" name=""/>
                        <p:cNvPicPr>
                          <a:picLocks noChangeAspect="1" noChangeArrowheads="1"/>
                        </p:cNvPicPr>
                        <p:nvPr/>
                      </p:nvPicPr>
                      <p:blipFill>
                        <a:blip r:embed="rId4"/>
                        <a:srcRect/>
                        <a:stretch>
                          <a:fillRect/>
                        </a:stretch>
                      </p:blipFill>
                      <p:spPr bwMode="auto">
                        <a:xfrm>
                          <a:off x="776" y="3580"/>
                          <a:ext cx="3063" cy="5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4" name="Object 5"/>
            <p:cNvGraphicFramePr>
              <a:graphicFrameLocks noChangeAspect="1"/>
            </p:cNvGraphicFramePr>
            <p:nvPr>
              <p:extLst>
                <p:ext uri="{D42A27DB-BD31-4B8C-83A1-F6EECF244321}">
                  <p14:modId xmlns:p14="http://schemas.microsoft.com/office/powerpoint/2010/main" val="2955733023"/>
                </p:ext>
              </p:extLst>
            </p:nvPr>
          </p:nvGraphicFramePr>
          <p:xfrm>
            <a:off x="807" y="2776"/>
            <a:ext cx="2658" cy="582"/>
          </p:xfrm>
          <a:graphic>
            <a:graphicData uri="http://schemas.openxmlformats.org/presentationml/2006/ole">
              <mc:AlternateContent xmlns:mc="http://schemas.openxmlformats.org/markup-compatibility/2006">
                <mc:Choice xmlns:v="urn:schemas-microsoft-com:vml" Requires="v">
                  <p:oleObj spid="_x0000_s53502" name="Equation" r:id="rId5" imgW="2082800" imgH="457200" progId="Equation.3">
                    <p:embed/>
                  </p:oleObj>
                </mc:Choice>
                <mc:Fallback>
                  <p:oleObj name="Equation" r:id="rId5" imgW="2082800" imgH="457200" progId="Equation.3">
                    <p:embed/>
                    <p:pic>
                      <p:nvPicPr>
                        <p:cNvPr id="0" name=""/>
                        <p:cNvPicPr>
                          <a:picLocks noChangeAspect="1" noChangeArrowheads="1"/>
                        </p:cNvPicPr>
                        <p:nvPr/>
                      </p:nvPicPr>
                      <p:blipFill>
                        <a:blip r:embed="rId6"/>
                        <a:srcRect/>
                        <a:stretch>
                          <a:fillRect/>
                        </a:stretch>
                      </p:blipFill>
                      <p:spPr bwMode="auto">
                        <a:xfrm>
                          <a:off x="807" y="2776"/>
                          <a:ext cx="2658" cy="5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graphicFrame>
        <p:nvGraphicFramePr>
          <p:cNvPr id="120838" name="Object 6"/>
          <p:cNvGraphicFramePr>
            <a:graphicFrameLocks noChangeAspect="1"/>
          </p:cNvGraphicFramePr>
          <p:nvPr>
            <p:extLst>
              <p:ext uri="{D42A27DB-BD31-4B8C-83A1-F6EECF244321}">
                <p14:modId xmlns:p14="http://schemas.microsoft.com/office/powerpoint/2010/main" val="4247000679"/>
              </p:ext>
            </p:extLst>
          </p:nvPr>
        </p:nvGraphicFramePr>
        <p:xfrm>
          <a:off x="898525" y="1739900"/>
          <a:ext cx="6811963" cy="871538"/>
        </p:xfrm>
        <a:graphic>
          <a:graphicData uri="http://schemas.openxmlformats.org/presentationml/2006/ole">
            <mc:AlternateContent xmlns:mc="http://schemas.openxmlformats.org/markup-compatibility/2006">
              <mc:Choice xmlns:v="urn:schemas-microsoft-com:vml" Requires="v">
                <p:oleObj spid="_x0000_s53503" name="Equation" r:id="rId7" imgW="3378200" imgH="431800" progId="Equation.3">
                  <p:embed/>
                </p:oleObj>
              </mc:Choice>
              <mc:Fallback>
                <p:oleObj name="Equation" r:id="rId7" imgW="3378200" imgH="431800" progId="Equation.3">
                  <p:embed/>
                  <p:pic>
                    <p:nvPicPr>
                      <p:cNvPr id="0" name=""/>
                      <p:cNvPicPr>
                        <a:picLocks noChangeAspect="1" noChangeArrowheads="1"/>
                      </p:cNvPicPr>
                      <p:nvPr/>
                    </p:nvPicPr>
                    <p:blipFill>
                      <a:blip r:embed="rId8"/>
                      <a:srcRect/>
                      <a:stretch>
                        <a:fillRect/>
                      </a:stretch>
                    </p:blipFill>
                    <p:spPr bwMode="auto">
                      <a:xfrm>
                        <a:off x="898525" y="1739900"/>
                        <a:ext cx="6811963" cy="871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20840" name="AutoShape 8"/>
          <p:cNvSpPr>
            <a:spLocks/>
          </p:cNvSpPr>
          <p:nvPr/>
        </p:nvSpPr>
        <p:spPr bwMode="auto">
          <a:xfrm>
            <a:off x="2743200" y="2819400"/>
            <a:ext cx="1752600" cy="711200"/>
          </a:xfrm>
          <a:prstGeom prst="borderCallout2">
            <a:avLst>
              <a:gd name="adj1" fmla="val 11250"/>
              <a:gd name="adj2" fmla="val 104347"/>
              <a:gd name="adj3" fmla="val 11250"/>
              <a:gd name="adj4" fmla="val 119204"/>
              <a:gd name="adj5" fmla="val -24532"/>
              <a:gd name="adj6" fmla="val 125542"/>
            </a:avLst>
          </a:prstGeom>
          <a:solidFill>
            <a:srgbClr val="CCFFCC"/>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a:latin typeface="Times New Roman" charset="0"/>
              </a:rPr>
              <a:t>Constant for a given query</a:t>
            </a:r>
            <a:endParaRPr lang="en-US">
              <a:latin typeface="Times New Roman" charset="0"/>
            </a:endParaRPr>
          </a:p>
        </p:txBody>
      </p:sp>
      <p:sp>
        <p:nvSpPr>
          <p:cNvPr id="120844" name="AutoShape 12"/>
          <p:cNvSpPr>
            <a:spLocks/>
          </p:cNvSpPr>
          <p:nvPr/>
        </p:nvSpPr>
        <p:spPr bwMode="auto">
          <a:xfrm>
            <a:off x="6597650" y="2971800"/>
            <a:ext cx="2119313" cy="406400"/>
          </a:xfrm>
          <a:prstGeom prst="borderCallout2">
            <a:avLst>
              <a:gd name="adj1" fmla="val 28125"/>
              <a:gd name="adj2" fmla="val -3597"/>
              <a:gd name="adj3" fmla="val 28125"/>
              <a:gd name="adj4" fmla="val -11759"/>
              <a:gd name="adj5" fmla="val -60940"/>
              <a:gd name="adj6" fmla="val -20074"/>
            </a:avLst>
          </a:prstGeom>
          <a:solidFill>
            <a:srgbClr val="99CC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a:latin typeface="Times New Roman" charset="0"/>
              </a:rPr>
              <a:t>Needs estimation</a:t>
            </a:r>
          </a:p>
        </p:txBody>
      </p:sp>
    </p:spTree>
    <p:extLst>
      <p:ext uri="{BB962C8B-B14F-4D97-AF65-F5344CB8AC3E}">
        <p14:creationId xmlns:p14="http://schemas.microsoft.com/office/powerpoint/2010/main" val="3679685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08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8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Boolean to ranked retrieval … in two steps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609329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t>Binary Independence Model</a:t>
            </a:r>
          </a:p>
        </p:txBody>
      </p:sp>
      <p:sp>
        <p:nvSpPr>
          <p:cNvPr id="121860" name="Text Box 4"/>
          <p:cNvSpPr txBox="1">
            <a:spLocks noChangeArrowheads="1"/>
          </p:cNvSpPr>
          <p:nvPr/>
        </p:nvSpPr>
        <p:spPr bwMode="auto">
          <a:xfrm>
            <a:off x="974725" y="2784475"/>
            <a:ext cx="274947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dirty="0">
                <a:latin typeface="Times New Roman" charset="0"/>
              </a:rPr>
              <a:t> </a:t>
            </a:r>
            <a:r>
              <a:rPr lang="en-US" dirty="0">
                <a:latin typeface="Arial" charset="0"/>
                <a:cs typeface="Arial" charset="0"/>
              </a:rPr>
              <a:t>Since </a:t>
            </a:r>
            <a:r>
              <a:rPr lang="en-US" i="1" dirty="0">
                <a:latin typeface="Times New Roman"/>
                <a:cs typeface="Times New Roman"/>
              </a:rPr>
              <a:t>x</a:t>
            </a:r>
            <a:r>
              <a:rPr lang="en-US" i="1" baseline="-25000" dirty="0">
                <a:latin typeface="Times New Roman"/>
                <a:cs typeface="Times New Roman"/>
              </a:rPr>
              <a:t>i</a:t>
            </a:r>
            <a:r>
              <a:rPr lang="en-US" i="1" dirty="0">
                <a:latin typeface="Arial" charset="0"/>
                <a:cs typeface="Arial" charset="0"/>
              </a:rPr>
              <a:t> </a:t>
            </a:r>
            <a:r>
              <a:rPr lang="en-US" dirty="0">
                <a:latin typeface="Arial" charset="0"/>
                <a:cs typeface="Arial" charset="0"/>
              </a:rPr>
              <a:t> is either </a:t>
            </a:r>
            <a:r>
              <a:rPr lang="en-US" dirty="0">
                <a:latin typeface="Times New Roman"/>
                <a:cs typeface="Times New Roman"/>
              </a:rPr>
              <a:t>0</a:t>
            </a:r>
            <a:r>
              <a:rPr lang="en-US" dirty="0">
                <a:latin typeface="Arial" charset="0"/>
                <a:cs typeface="Arial" charset="0"/>
              </a:rPr>
              <a:t> or </a:t>
            </a:r>
            <a:r>
              <a:rPr lang="en-US" dirty="0">
                <a:latin typeface="Times New Roman"/>
                <a:cs typeface="Times New Roman"/>
              </a:rPr>
              <a:t>1</a:t>
            </a:r>
            <a:r>
              <a:rPr lang="en-US" dirty="0">
                <a:latin typeface="Arial" charset="0"/>
                <a:cs typeface="Arial" charset="0"/>
              </a:rPr>
              <a:t>:</a:t>
            </a:r>
          </a:p>
        </p:txBody>
      </p:sp>
      <p:graphicFrame>
        <p:nvGraphicFramePr>
          <p:cNvPr id="121861" name="Object 5"/>
          <p:cNvGraphicFramePr>
            <a:graphicFrameLocks noChangeAspect="1"/>
          </p:cNvGraphicFramePr>
          <p:nvPr>
            <p:extLst>
              <p:ext uri="{D42A27DB-BD31-4B8C-83A1-F6EECF244321}">
                <p14:modId xmlns:p14="http://schemas.microsoft.com/office/powerpoint/2010/main" val="1818554474"/>
              </p:ext>
            </p:extLst>
          </p:nvPr>
        </p:nvGraphicFramePr>
        <p:xfrm>
          <a:off x="955675" y="2971800"/>
          <a:ext cx="7689850" cy="1042988"/>
        </p:xfrm>
        <a:graphic>
          <a:graphicData uri="http://schemas.openxmlformats.org/presentationml/2006/ole">
            <mc:AlternateContent xmlns:mc="http://schemas.openxmlformats.org/markup-compatibility/2006">
              <mc:Choice xmlns:v="urn:schemas-microsoft-com:vml" Requires="v">
                <p:oleObj spid="_x0000_s54727" name="Equation" r:id="rId3" imgW="3962400" imgH="482600" progId="Equation.3">
                  <p:embed/>
                </p:oleObj>
              </mc:Choice>
              <mc:Fallback>
                <p:oleObj name="Equation" r:id="rId3" imgW="3962400" imgH="482600" progId="Equation.3">
                  <p:embed/>
                  <p:pic>
                    <p:nvPicPr>
                      <p:cNvPr id="0" name=""/>
                      <p:cNvPicPr>
                        <a:picLocks noChangeAspect="1" noChangeArrowheads="1"/>
                      </p:cNvPicPr>
                      <p:nvPr/>
                    </p:nvPicPr>
                    <p:blipFill>
                      <a:blip r:embed="rId4"/>
                      <a:srcRect/>
                      <a:stretch>
                        <a:fillRect/>
                      </a:stretch>
                    </p:blipFill>
                    <p:spPr bwMode="auto">
                      <a:xfrm>
                        <a:off x="955675" y="2971800"/>
                        <a:ext cx="7689850" cy="10429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21862" name="Group 6"/>
          <p:cNvGrpSpPr>
            <a:grpSpLocks/>
          </p:cNvGrpSpPr>
          <p:nvPr/>
        </p:nvGrpSpPr>
        <p:grpSpPr bwMode="auto">
          <a:xfrm>
            <a:off x="1066800" y="4343400"/>
            <a:ext cx="6629400" cy="1247775"/>
            <a:chOff x="614" y="2648"/>
            <a:chExt cx="4176" cy="786"/>
          </a:xfrm>
        </p:grpSpPr>
        <p:grpSp>
          <p:nvGrpSpPr>
            <p:cNvPr id="121863" name="Group 7"/>
            <p:cNvGrpSpPr>
              <a:grpSpLocks/>
            </p:cNvGrpSpPr>
            <p:nvPr/>
          </p:nvGrpSpPr>
          <p:grpSpPr bwMode="auto">
            <a:xfrm>
              <a:off x="614" y="2648"/>
              <a:ext cx="3936" cy="306"/>
              <a:chOff x="614" y="2648"/>
              <a:chExt cx="3936" cy="306"/>
            </a:xfrm>
          </p:grpSpPr>
          <p:sp>
            <p:nvSpPr>
              <p:cNvPr id="121864" name="Text Box 8"/>
              <p:cNvSpPr txBox="1">
                <a:spLocks noChangeArrowheads="1"/>
              </p:cNvSpPr>
              <p:nvPr/>
            </p:nvSpPr>
            <p:spPr bwMode="auto">
              <a:xfrm>
                <a:off x="614" y="2666"/>
                <a:ext cx="53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dirty="0">
                    <a:latin typeface="Times New Roman" charset="0"/>
                  </a:rPr>
                  <a:t> Let </a:t>
                </a:r>
              </a:p>
            </p:txBody>
          </p:sp>
          <p:graphicFrame>
            <p:nvGraphicFramePr>
              <p:cNvPr id="121865" name="Object 9"/>
              <p:cNvGraphicFramePr>
                <a:graphicFrameLocks noChangeAspect="1"/>
              </p:cNvGraphicFramePr>
              <p:nvPr>
                <p:extLst>
                  <p:ext uri="{D42A27DB-BD31-4B8C-83A1-F6EECF244321}">
                    <p14:modId xmlns:p14="http://schemas.microsoft.com/office/powerpoint/2010/main" val="389590500"/>
                  </p:ext>
                </p:extLst>
              </p:nvPr>
            </p:nvGraphicFramePr>
            <p:xfrm>
              <a:off x="981" y="2648"/>
              <a:ext cx="1783" cy="282"/>
            </p:xfrm>
            <a:graphic>
              <a:graphicData uri="http://schemas.openxmlformats.org/presentationml/2006/ole">
                <mc:AlternateContent xmlns:mc="http://schemas.openxmlformats.org/markup-compatibility/2006">
                  <mc:Choice xmlns:v="urn:schemas-microsoft-com:vml" Requires="v">
                    <p:oleObj spid="_x0000_s54728" name="Equation" r:id="rId5" imgW="1371600" imgH="215900" progId="Equation.3">
                      <p:embed/>
                    </p:oleObj>
                  </mc:Choice>
                  <mc:Fallback>
                    <p:oleObj name="Equation" r:id="rId5" imgW="1371600" imgH="215900" progId="Equation.3">
                      <p:embed/>
                      <p:pic>
                        <p:nvPicPr>
                          <p:cNvPr id="0" name=""/>
                          <p:cNvPicPr>
                            <a:picLocks noChangeAspect="1" noChangeArrowheads="1"/>
                          </p:cNvPicPr>
                          <p:nvPr/>
                        </p:nvPicPr>
                        <p:blipFill>
                          <a:blip r:embed="rId6"/>
                          <a:srcRect/>
                          <a:stretch>
                            <a:fillRect/>
                          </a:stretch>
                        </p:blipFill>
                        <p:spPr bwMode="auto">
                          <a:xfrm>
                            <a:off x="981" y="2648"/>
                            <a:ext cx="1783"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1866" name="Object 10"/>
              <p:cNvGraphicFramePr>
                <a:graphicFrameLocks noChangeAspect="1"/>
              </p:cNvGraphicFramePr>
              <p:nvPr>
                <p:extLst>
                  <p:ext uri="{D42A27DB-BD31-4B8C-83A1-F6EECF244321}">
                    <p14:modId xmlns:p14="http://schemas.microsoft.com/office/powerpoint/2010/main" val="2524558381"/>
                  </p:ext>
                </p:extLst>
              </p:nvPr>
            </p:nvGraphicFramePr>
            <p:xfrm>
              <a:off x="2801" y="2648"/>
              <a:ext cx="1749" cy="282"/>
            </p:xfrm>
            <a:graphic>
              <a:graphicData uri="http://schemas.openxmlformats.org/presentationml/2006/ole">
                <mc:AlternateContent xmlns:mc="http://schemas.openxmlformats.org/markup-compatibility/2006">
                  <mc:Choice xmlns:v="urn:schemas-microsoft-com:vml" Requires="v">
                    <p:oleObj spid="_x0000_s54729" name="Equation" r:id="rId7" imgW="1346200" imgH="215900" progId="Equation.3">
                      <p:embed/>
                    </p:oleObj>
                  </mc:Choice>
                  <mc:Fallback>
                    <p:oleObj name="Equation" r:id="rId7" imgW="1346200" imgH="215900" progId="Equation.3">
                      <p:embed/>
                      <p:pic>
                        <p:nvPicPr>
                          <p:cNvPr id="0" name=""/>
                          <p:cNvPicPr>
                            <a:picLocks noChangeAspect="1" noChangeArrowheads="1"/>
                          </p:cNvPicPr>
                          <p:nvPr/>
                        </p:nvPicPr>
                        <p:blipFill>
                          <a:blip r:embed="rId8"/>
                          <a:srcRect/>
                          <a:stretch>
                            <a:fillRect/>
                          </a:stretch>
                        </p:blipFill>
                        <p:spPr bwMode="auto">
                          <a:xfrm>
                            <a:off x="2801" y="2648"/>
                            <a:ext cx="1749"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sp>
          <p:nvSpPr>
            <p:cNvPr id="121867" name="Text Box 11"/>
            <p:cNvSpPr txBox="1">
              <a:spLocks noChangeArrowheads="1"/>
            </p:cNvSpPr>
            <p:nvPr/>
          </p:nvSpPr>
          <p:spPr bwMode="auto">
            <a:xfrm>
              <a:off x="662" y="3146"/>
              <a:ext cx="3681"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dirty="0">
                  <a:latin typeface="Times New Roman" charset="0"/>
                </a:rPr>
                <a:t> </a:t>
              </a:r>
              <a:r>
                <a:rPr lang="en-US" sz="1800" dirty="0">
                  <a:latin typeface="Arial" charset="0"/>
                  <a:cs typeface="Arial" charset="0"/>
                </a:rPr>
                <a:t>Assume, for all terms not occurring in the query</a:t>
              </a:r>
              <a:r>
                <a:rPr lang="en-US" sz="2000" dirty="0">
                  <a:latin typeface="Times New Roman" charset="0"/>
                </a:rPr>
                <a:t> (</a:t>
              </a:r>
              <a:r>
                <a:rPr lang="en-US" sz="2000" i="1" dirty="0">
                  <a:latin typeface="Times New Roman" charset="0"/>
                </a:rPr>
                <a:t>q</a:t>
              </a:r>
              <a:r>
                <a:rPr lang="en-US" sz="1400" i="1" baseline="-25000" dirty="0">
                  <a:latin typeface="Times New Roman" charset="0"/>
                </a:rPr>
                <a:t>i</a:t>
              </a:r>
              <a:r>
                <a:rPr lang="en-US" sz="2000" i="1" dirty="0">
                  <a:latin typeface="Times New Roman" charset="0"/>
                </a:rPr>
                <a:t>=0</a:t>
              </a:r>
              <a:r>
                <a:rPr lang="en-US" sz="2000" dirty="0">
                  <a:latin typeface="Times New Roman" charset="0"/>
                </a:rPr>
                <a:t>)</a:t>
              </a:r>
              <a:endParaRPr lang="en-US" dirty="0">
                <a:latin typeface="Times New Roman" charset="0"/>
              </a:endParaRPr>
            </a:p>
          </p:txBody>
        </p:sp>
        <p:graphicFrame>
          <p:nvGraphicFramePr>
            <p:cNvPr id="121868" name="Object 12"/>
            <p:cNvGraphicFramePr>
              <a:graphicFrameLocks noChangeAspect="1"/>
            </p:cNvGraphicFramePr>
            <p:nvPr>
              <p:extLst>
                <p:ext uri="{D42A27DB-BD31-4B8C-83A1-F6EECF244321}">
                  <p14:modId xmlns:p14="http://schemas.microsoft.com/office/powerpoint/2010/main" val="1425277435"/>
                </p:ext>
              </p:extLst>
            </p:nvPr>
          </p:nvGraphicFramePr>
          <p:xfrm>
            <a:off x="4262" y="3120"/>
            <a:ext cx="528" cy="288"/>
          </p:xfrm>
          <a:graphic>
            <a:graphicData uri="http://schemas.openxmlformats.org/presentationml/2006/ole">
              <mc:AlternateContent xmlns:mc="http://schemas.openxmlformats.org/markup-compatibility/2006">
                <mc:Choice xmlns:v="urn:schemas-microsoft-com:vml" Requires="v">
                  <p:oleObj spid="_x0000_s54730" name="Equation" r:id="rId9" imgW="419040" imgH="228600" progId="Equation.3">
                    <p:embed/>
                  </p:oleObj>
                </mc:Choice>
                <mc:Fallback>
                  <p:oleObj name="Equation" r:id="rId9" imgW="41904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2" y="3120"/>
                          <a:ext cx="528"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graphicFrame>
        <p:nvGraphicFramePr>
          <p:cNvPr id="14" name="Object 5"/>
          <p:cNvGraphicFramePr>
            <a:graphicFrameLocks noChangeAspect="1"/>
          </p:cNvGraphicFramePr>
          <p:nvPr>
            <p:extLst>
              <p:ext uri="{D42A27DB-BD31-4B8C-83A1-F6EECF244321}">
                <p14:modId xmlns:p14="http://schemas.microsoft.com/office/powerpoint/2010/main" val="117531065"/>
              </p:ext>
            </p:extLst>
          </p:nvPr>
        </p:nvGraphicFramePr>
        <p:xfrm>
          <a:off x="1231901" y="1676400"/>
          <a:ext cx="4862513" cy="923925"/>
        </p:xfrm>
        <a:graphic>
          <a:graphicData uri="http://schemas.openxmlformats.org/presentationml/2006/ole">
            <mc:AlternateContent xmlns:mc="http://schemas.openxmlformats.org/markup-compatibility/2006">
              <mc:Choice xmlns:v="urn:schemas-microsoft-com:vml" Requires="v">
                <p:oleObj spid="_x0000_s54731" name="Equation" r:id="rId11" imgW="2400300" imgH="457200" progId="Equation.3">
                  <p:embed/>
                </p:oleObj>
              </mc:Choice>
              <mc:Fallback>
                <p:oleObj name="Equation" r:id="rId11" imgW="2400300" imgH="457200" progId="Equation.3">
                  <p:embed/>
                  <p:pic>
                    <p:nvPicPr>
                      <p:cNvPr id="0" name=""/>
                      <p:cNvPicPr>
                        <a:picLocks noChangeAspect="1" noChangeArrowheads="1"/>
                      </p:cNvPicPr>
                      <p:nvPr/>
                    </p:nvPicPr>
                    <p:blipFill>
                      <a:blip r:embed="rId12"/>
                      <a:srcRect/>
                      <a:stretch>
                        <a:fillRect/>
                      </a:stretch>
                    </p:blipFill>
                    <p:spPr bwMode="auto">
                      <a:xfrm>
                        <a:off x="1231901" y="1676400"/>
                        <a:ext cx="4862513" cy="923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5" name="Object 5"/>
          <p:cNvGraphicFramePr>
            <a:graphicFrameLocks noChangeAspect="1"/>
          </p:cNvGraphicFramePr>
          <p:nvPr>
            <p:extLst>
              <p:ext uri="{D42A27DB-BD31-4B8C-83A1-F6EECF244321}">
                <p14:modId xmlns:p14="http://schemas.microsoft.com/office/powerpoint/2010/main" val="866459184"/>
              </p:ext>
            </p:extLst>
          </p:nvPr>
        </p:nvGraphicFramePr>
        <p:xfrm>
          <a:off x="1905000" y="5491163"/>
          <a:ext cx="4659313" cy="1235075"/>
        </p:xfrm>
        <a:graphic>
          <a:graphicData uri="http://schemas.openxmlformats.org/presentationml/2006/ole">
            <mc:AlternateContent xmlns:mc="http://schemas.openxmlformats.org/markup-compatibility/2006">
              <mc:Choice xmlns:v="urn:schemas-microsoft-com:vml" Requires="v">
                <p:oleObj spid="_x0000_s54732" name="Equation" r:id="rId13" imgW="2400300" imgH="571500" progId="Equation.3">
                  <p:embed/>
                </p:oleObj>
              </mc:Choice>
              <mc:Fallback>
                <p:oleObj name="Equation" r:id="rId13" imgW="2400300" imgH="571500" progId="Equation.3">
                  <p:embed/>
                  <p:pic>
                    <p:nvPicPr>
                      <p:cNvPr id="0" name=""/>
                      <p:cNvPicPr>
                        <a:picLocks noChangeAspect="1" noChangeArrowheads="1"/>
                      </p:cNvPicPr>
                      <p:nvPr/>
                    </p:nvPicPr>
                    <p:blipFill>
                      <a:blip r:embed="rId14"/>
                      <a:srcRect/>
                      <a:stretch>
                        <a:fillRect/>
                      </a:stretch>
                    </p:blipFill>
                    <p:spPr bwMode="auto">
                      <a:xfrm>
                        <a:off x="1905000" y="5491163"/>
                        <a:ext cx="4659313" cy="12350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296684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1218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2186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76123440"/>
              </p:ext>
            </p:extLst>
          </p:nvPr>
        </p:nvGraphicFramePr>
        <p:xfrm>
          <a:off x="457200" y="2164080"/>
          <a:ext cx="8229600" cy="1188720"/>
        </p:xfrm>
        <a:graphic>
          <a:graphicData uri="http://schemas.openxmlformats.org/drawingml/2006/table">
            <a:tbl>
              <a:tblPr firstRow="1" bandRow="1">
                <a:tableStyleId>{5C22544A-7EE6-4342-B048-85BDC9FD1C3A}</a:tableStyleId>
              </a:tblPr>
              <a:tblGrid>
                <a:gridCol w="2057400"/>
                <a:gridCol w="1905000"/>
                <a:gridCol w="2057400"/>
                <a:gridCol w="2209800"/>
              </a:tblGrid>
              <a:tr h="370840">
                <a:tc>
                  <a:txBody>
                    <a:bodyPr/>
                    <a:lstStyle/>
                    <a:p>
                      <a:endParaRPr lang="en-US" sz="2000" dirty="0"/>
                    </a:p>
                  </a:txBody>
                  <a:tcPr/>
                </a:tc>
                <a:tc>
                  <a:txBody>
                    <a:bodyPr/>
                    <a:lstStyle/>
                    <a:p>
                      <a:r>
                        <a:rPr lang="en-US" sz="2000" dirty="0" smtClean="0"/>
                        <a:t>document</a:t>
                      </a:r>
                      <a:endParaRPr lang="en-US" sz="2000" dirty="0"/>
                    </a:p>
                  </a:txBody>
                  <a:tcPr/>
                </a:tc>
                <a:tc>
                  <a:txBody>
                    <a:bodyPr/>
                    <a:lstStyle/>
                    <a:p>
                      <a:r>
                        <a:rPr lang="en-US" sz="2000" dirty="0" smtClean="0"/>
                        <a:t>relevant (R=1)</a:t>
                      </a:r>
                      <a:endParaRPr lang="en-US" sz="2000" dirty="0"/>
                    </a:p>
                  </a:txBody>
                  <a:tcPr/>
                </a:tc>
                <a:tc>
                  <a:txBody>
                    <a:bodyPr/>
                    <a:lstStyle/>
                    <a:p>
                      <a:r>
                        <a:rPr lang="en-US" sz="2000" dirty="0" smtClean="0"/>
                        <a:t>not relevant (R=0)</a:t>
                      </a:r>
                      <a:endParaRPr lang="en-US" sz="2000" dirty="0"/>
                    </a:p>
                  </a:txBody>
                  <a:tcPr/>
                </a:tc>
              </a:tr>
              <a:tr h="370840">
                <a:tc>
                  <a:txBody>
                    <a:bodyPr/>
                    <a:lstStyle/>
                    <a:p>
                      <a:r>
                        <a:rPr lang="en-US" sz="2000" dirty="0" smtClean="0"/>
                        <a:t>term present</a:t>
                      </a:r>
                      <a:endParaRPr lang="en-US" sz="2000" dirty="0"/>
                    </a:p>
                  </a:txBody>
                  <a:tcPr/>
                </a:tc>
                <a:tc>
                  <a:txBody>
                    <a:bodyPr/>
                    <a:lstStyle/>
                    <a:p>
                      <a:r>
                        <a:rPr lang="en-US" sz="2000" dirty="0" smtClean="0"/>
                        <a:t>x</a:t>
                      </a:r>
                      <a:r>
                        <a:rPr lang="en-US" sz="2000" baseline="-25000" dirty="0" smtClean="0"/>
                        <a:t>i</a:t>
                      </a:r>
                      <a:r>
                        <a:rPr lang="en-US" sz="2000" dirty="0" smtClean="0"/>
                        <a:t> = 1</a:t>
                      </a:r>
                      <a:endParaRPr lang="en-US" sz="2000" dirty="0"/>
                    </a:p>
                  </a:txBody>
                  <a:tcPr/>
                </a:tc>
                <a:tc>
                  <a:txBody>
                    <a:bodyPr/>
                    <a:lstStyle/>
                    <a:p>
                      <a:r>
                        <a:rPr lang="en-US" sz="2000" dirty="0" smtClean="0"/>
                        <a:t>p</a:t>
                      </a:r>
                      <a:r>
                        <a:rPr lang="en-US" sz="2000" baseline="-25000" dirty="0" smtClean="0"/>
                        <a:t>i</a:t>
                      </a:r>
                      <a:endParaRPr lang="en-US" sz="2000" baseline="-25000" dirty="0"/>
                    </a:p>
                  </a:txBody>
                  <a:tcPr/>
                </a:tc>
                <a:tc>
                  <a:txBody>
                    <a:bodyPr/>
                    <a:lstStyle/>
                    <a:p>
                      <a:r>
                        <a:rPr lang="en-US" sz="2000" dirty="0" err="1" smtClean="0"/>
                        <a:t>r</a:t>
                      </a:r>
                      <a:r>
                        <a:rPr lang="en-US" sz="2000" baseline="-25000" dirty="0" err="1" smtClean="0"/>
                        <a:t>i</a:t>
                      </a:r>
                      <a:endParaRPr lang="en-US" sz="2000" baseline="-25000" dirty="0"/>
                    </a:p>
                  </a:txBody>
                  <a:tcPr/>
                </a:tc>
              </a:tr>
              <a:tr h="370840">
                <a:tc>
                  <a:txBody>
                    <a:bodyPr/>
                    <a:lstStyle/>
                    <a:p>
                      <a:r>
                        <a:rPr lang="en-US" sz="2000" dirty="0" smtClean="0"/>
                        <a:t>term absent</a:t>
                      </a:r>
                      <a:endParaRPr lang="en-US" sz="2000" dirty="0"/>
                    </a:p>
                  </a:txBody>
                  <a:tcPr/>
                </a:tc>
                <a:tc>
                  <a:txBody>
                    <a:bodyPr/>
                    <a:lstStyle/>
                    <a:p>
                      <a:r>
                        <a:rPr lang="en-US" sz="2000" dirty="0" smtClean="0"/>
                        <a:t>x</a:t>
                      </a:r>
                      <a:r>
                        <a:rPr lang="en-US" sz="2000" baseline="-25000" dirty="0" smtClean="0"/>
                        <a:t>i</a:t>
                      </a:r>
                      <a:r>
                        <a:rPr lang="en-US" sz="2000" dirty="0" smtClean="0"/>
                        <a:t> = 0</a:t>
                      </a:r>
                      <a:endParaRPr lang="en-US" sz="2000" dirty="0"/>
                    </a:p>
                  </a:txBody>
                  <a:tcPr/>
                </a:tc>
                <a:tc>
                  <a:txBody>
                    <a:bodyPr/>
                    <a:lstStyle/>
                    <a:p>
                      <a:r>
                        <a:rPr lang="en-US" sz="2000" dirty="0" smtClean="0"/>
                        <a:t>(1 –</a:t>
                      </a:r>
                      <a:r>
                        <a:rPr lang="en-US" sz="2000" baseline="0" dirty="0" smtClean="0"/>
                        <a:t> p</a:t>
                      </a:r>
                      <a:r>
                        <a:rPr lang="en-US" sz="2000" baseline="-25000" dirty="0" smtClean="0"/>
                        <a:t>i</a:t>
                      </a:r>
                      <a:r>
                        <a:rPr lang="en-US" sz="2000" baseline="0" dirty="0" smtClean="0"/>
                        <a:t>)</a:t>
                      </a:r>
                      <a:endParaRPr lang="en-US" sz="2000" dirty="0"/>
                    </a:p>
                  </a:txBody>
                  <a:tcPr/>
                </a:tc>
                <a:tc>
                  <a:txBody>
                    <a:bodyPr/>
                    <a:lstStyle/>
                    <a:p>
                      <a:r>
                        <a:rPr lang="en-US" sz="2000" dirty="0" smtClean="0"/>
                        <a:t>(1</a:t>
                      </a:r>
                      <a:r>
                        <a:rPr lang="en-US" sz="2000" baseline="0" dirty="0" smtClean="0"/>
                        <a:t> – </a:t>
                      </a:r>
                      <a:r>
                        <a:rPr lang="en-US" sz="2000" baseline="0" dirty="0" err="1" smtClean="0"/>
                        <a:t>r</a:t>
                      </a:r>
                      <a:r>
                        <a:rPr lang="en-US" sz="2000" baseline="-25000" dirty="0" err="1" smtClean="0"/>
                        <a:t>i</a:t>
                      </a:r>
                      <a:r>
                        <a:rPr lang="en-US" sz="2000" baseline="0" dirty="0" smtClean="0"/>
                        <a:t>)</a:t>
                      </a:r>
                      <a:endParaRPr lang="en-US" sz="2000" dirty="0"/>
                    </a:p>
                  </a:txBody>
                  <a:tcPr/>
                </a:tc>
              </a:tr>
            </a:tbl>
          </a:graphicData>
        </a:graphic>
      </p:graphicFrame>
    </p:spTree>
    <p:extLst>
      <p:ext uri="{BB962C8B-B14F-4D97-AF65-F5344CB8AC3E}">
        <p14:creationId xmlns:p14="http://schemas.microsoft.com/office/powerpoint/2010/main" val="28287964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5" name="Group 5"/>
          <p:cNvGrpSpPr>
            <a:grpSpLocks/>
          </p:cNvGrpSpPr>
          <p:nvPr/>
        </p:nvGrpSpPr>
        <p:grpSpPr bwMode="auto">
          <a:xfrm>
            <a:off x="1828800" y="2438400"/>
            <a:ext cx="3505200" cy="728663"/>
            <a:chOff x="1152" y="1536"/>
            <a:chExt cx="2208" cy="459"/>
          </a:xfrm>
        </p:grpSpPr>
        <p:sp>
          <p:nvSpPr>
            <p:cNvPr id="122886" name="Oval 6"/>
            <p:cNvSpPr>
              <a:spLocks noChangeArrowheads="1"/>
            </p:cNvSpPr>
            <p:nvPr/>
          </p:nvSpPr>
          <p:spPr bwMode="auto">
            <a:xfrm>
              <a:off x="2736" y="1536"/>
              <a:ext cx="624"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887" name="AutoShape 7"/>
            <p:cNvSpPr>
              <a:spLocks/>
            </p:cNvSpPr>
            <p:nvPr/>
          </p:nvSpPr>
          <p:spPr bwMode="auto">
            <a:xfrm>
              <a:off x="1152" y="1739"/>
              <a:ext cx="1392" cy="256"/>
            </a:xfrm>
            <a:prstGeom prst="borderCallout1">
              <a:avLst>
                <a:gd name="adj1" fmla="val -18750"/>
                <a:gd name="adj2" fmla="val 5171"/>
                <a:gd name="adj3" fmla="val -18750"/>
                <a:gd name="adj4" fmla="val 109338"/>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dirty="0">
                  <a:latin typeface="Times New Roman" charset="0"/>
                </a:rPr>
                <a:t>All matching terms</a:t>
              </a:r>
            </a:p>
          </p:txBody>
        </p:sp>
      </p:grpSp>
      <p:grpSp>
        <p:nvGrpSpPr>
          <p:cNvPr id="122888" name="Group 8"/>
          <p:cNvGrpSpPr>
            <a:grpSpLocks/>
          </p:cNvGrpSpPr>
          <p:nvPr/>
        </p:nvGrpSpPr>
        <p:grpSpPr bwMode="auto">
          <a:xfrm>
            <a:off x="5715000" y="2438400"/>
            <a:ext cx="3048000" cy="1168400"/>
            <a:chOff x="3600" y="1536"/>
            <a:chExt cx="1920" cy="736"/>
          </a:xfrm>
        </p:grpSpPr>
        <p:sp>
          <p:nvSpPr>
            <p:cNvPr id="122889" name="AutoShape 9"/>
            <p:cNvSpPr>
              <a:spLocks noChangeArrowheads="1"/>
            </p:cNvSpPr>
            <p:nvPr/>
          </p:nvSpPr>
          <p:spPr bwMode="auto">
            <a:xfrm>
              <a:off x="3600" y="1536"/>
              <a:ext cx="432" cy="336"/>
            </a:xfrm>
            <a:prstGeom prst="flowChartAlternate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890" name="AutoShape 10"/>
            <p:cNvSpPr>
              <a:spLocks/>
            </p:cNvSpPr>
            <p:nvPr/>
          </p:nvSpPr>
          <p:spPr bwMode="auto">
            <a:xfrm>
              <a:off x="4224" y="1824"/>
              <a:ext cx="1296" cy="448"/>
            </a:xfrm>
            <a:prstGeom prst="borderCallout2">
              <a:avLst>
                <a:gd name="adj1" fmla="val 16069"/>
                <a:gd name="adj2" fmla="val -3704"/>
                <a:gd name="adj3" fmla="val 16069"/>
                <a:gd name="adj4" fmla="val -10801"/>
                <a:gd name="adj5" fmla="val 9153"/>
                <a:gd name="adj6" fmla="val -36190"/>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a:latin typeface="Times New Roman" charset="0"/>
                </a:rPr>
                <a:t>Non-matching query terms</a:t>
              </a:r>
            </a:p>
          </p:txBody>
        </p:sp>
      </p:grpSp>
      <p:sp>
        <p:nvSpPr>
          <p:cNvPr id="122891" name="Rectangle 11"/>
          <p:cNvSpPr>
            <a:spLocks noGrp="1" noChangeArrowheads="1"/>
          </p:cNvSpPr>
          <p:nvPr>
            <p:ph type="title"/>
          </p:nvPr>
        </p:nvSpPr>
        <p:spPr/>
        <p:txBody>
          <a:bodyPr/>
          <a:lstStyle/>
          <a:p>
            <a:r>
              <a:rPr lang="en-US"/>
              <a:t>Binary Independence Model</a:t>
            </a:r>
          </a:p>
        </p:txBody>
      </p:sp>
      <p:grpSp>
        <p:nvGrpSpPr>
          <p:cNvPr id="122892" name="Group 12"/>
          <p:cNvGrpSpPr>
            <a:grpSpLocks/>
          </p:cNvGrpSpPr>
          <p:nvPr/>
        </p:nvGrpSpPr>
        <p:grpSpPr bwMode="auto">
          <a:xfrm>
            <a:off x="1314450" y="5715000"/>
            <a:ext cx="3505200" cy="728663"/>
            <a:chOff x="1152" y="1536"/>
            <a:chExt cx="2208" cy="459"/>
          </a:xfrm>
        </p:grpSpPr>
        <p:sp>
          <p:nvSpPr>
            <p:cNvPr id="122893" name="Oval 13"/>
            <p:cNvSpPr>
              <a:spLocks noChangeArrowheads="1"/>
            </p:cNvSpPr>
            <p:nvPr/>
          </p:nvSpPr>
          <p:spPr bwMode="auto">
            <a:xfrm>
              <a:off x="2736" y="1536"/>
              <a:ext cx="624"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894" name="AutoShape 14"/>
            <p:cNvSpPr>
              <a:spLocks/>
            </p:cNvSpPr>
            <p:nvPr/>
          </p:nvSpPr>
          <p:spPr bwMode="auto">
            <a:xfrm>
              <a:off x="1152" y="1739"/>
              <a:ext cx="1392" cy="256"/>
            </a:xfrm>
            <a:prstGeom prst="borderCallout1">
              <a:avLst>
                <a:gd name="adj1" fmla="val -18750"/>
                <a:gd name="adj2" fmla="val 5171"/>
                <a:gd name="adj3" fmla="val -18750"/>
                <a:gd name="adj4" fmla="val 109338"/>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dirty="0">
                  <a:latin typeface="Times New Roman" charset="0"/>
                </a:rPr>
                <a:t>All matching terms</a:t>
              </a:r>
            </a:p>
          </p:txBody>
        </p:sp>
      </p:grpSp>
      <p:grpSp>
        <p:nvGrpSpPr>
          <p:cNvPr id="122895" name="Group 15"/>
          <p:cNvGrpSpPr>
            <a:grpSpLocks/>
          </p:cNvGrpSpPr>
          <p:nvPr/>
        </p:nvGrpSpPr>
        <p:grpSpPr bwMode="auto">
          <a:xfrm>
            <a:off x="5962650" y="5791200"/>
            <a:ext cx="3048000" cy="890588"/>
            <a:chOff x="3552" y="2736"/>
            <a:chExt cx="1920" cy="561"/>
          </a:xfrm>
        </p:grpSpPr>
        <p:sp>
          <p:nvSpPr>
            <p:cNvPr id="122896" name="Oval 16"/>
            <p:cNvSpPr>
              <a:spLocks noChangeArrowheads="1"/>
            </p:cNvSpPr>
            <p:nvPr/>
          </p:nvSpPr>
          <p:spPr bwMode="auto">
            <a:xfrm>
              <a:off x="3552" y="2736"/>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897" name="AutoShape 17"/>
            <p:cNvSpPr>
              <a:spLocks/>
            </p:cNvSpPr>
            <p:nvPr/>
          </p:nvSpPr>
          <p:spPr bwMode="auto">
            <a:xfrm>
              <a:off x="4272" y="3041"/>
              <a:ext cx="1200" cy="256"/>
            </a:xfrm>
            <a:prstGeom prst="borderCallout2">
              <a:avLst>
                <a:gd name="adj1" fmla="val 28125"/>
                <a:gd name="adj2" fmla="val -4000"/>
                <a:gd name="adj3" fmla="val 28125"/>
                <a:gd name="adj4" fmla="val -12167"/>
                <a:gd name="adj5" fmla="val -23046"/>
                <a:gd name="adj6" fmla="val -41583"/>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dirty="0" smtClean="0">
                  <a:latin typeface="Times New Roman" charset="0"/>
                </a:rPr>
                <a:t>All </a:t>
              </a:r>
              <a:r>
                <a:rPr lang="en-US" sz="2000" dirty="0">
                  <a:latin typeface="Times New Roman" charset="0"/>
                </a:rPr>
                <a:t>query terms</a:t>
              </a:r>
            </a:p>
          </p:txBody>
        </p:sp>
      </p:grpSp>
      <p:graphicFrame>
        <p:nvGraphicFramePr>
          <p:cNvPr id="20" name="Object 18"/>
          <p:cNvGraphicFramePr>
            <a:graphicFrameLocks noChangeAspect="1"/>
          </p:cNvGraphicFramePr>
          <p:nvPr>
            <p:extLst>
              <p:ext uri="{D42A27DB-BD31-4B8C-83A1-F6EECF244321}">
                <p14:modId xmlns:p14="http://schemas.microsoft.com/office/powerpoint/2010/main" val="256039495"/>
              </p:ext>
            </p:extLst>
          </p:nvPr>
        </p:nvGraphicFramePr>
        <p:xfrm>
          <a:off x="709612" y="3622675"/>
          <a:ext cx="8129588" cy="1376363"/>
        </p:xfrm>
        <a:graphic>
          <a:graphicData uri="http://schemas.openxmlformats.org/presentationml/2006/ole">
            <mc:AlternateContent xmlns:mc="http://schemas.openxmlformats.org/markup-compatibility/2006">
              <mc:Choice xmlns:v="urn:schemas-microsoft-com:vml" Requires="v">
                <p:oleObj spid="_x0000_s55472" name="Equation" r:id="rId4" imgW="3352800" imgH="584200" progId="Equation.3">
                  <p:embed/>
                </p:oleObj>
              </mc:Choice>
              <mc:Fallback>
                <p:oleObj name="Equation" r:id="rId4" imgW="3352800" imgH="584200" progId="Equation.3">
                  <p:embed/>
                  <p:pic>
                    <p:nvPicPr>
                      <p:cNvPr id="0" name=""/>
                      <p:cNvPicPr>
                        <a:picLocks noChangeAspect="1" noChangeArrowheads="1"/>
                      </p:cNvPicPr>
                      <p:nvPr/>
                    </p:nvPicPr>
                    <p:blipFill>
                      <a:blip r:embed="rId5"/>
                      <a:srcRect/>
                      <a:stretch>
                        <a:fillRect/>
                      </a:stretch>
                    </p:blipFill>
                    <p:spPr bwMode="auto">
                      <a:xfrm>
                        <a:off x="709612" y="3622675"/>
                        <a:ext cx="8129588" cy="13763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491181892"/>
              </p:ext>
            </p:extLst>
          </p:nvPr>
        </p:nvGraphicFramePr>
        <p:xfrm>
          <a:off x="838200" y="5029200"/>
          <a:ext cx="6650038" cy="1076325"/>
        </p:xfrm>
        <a:graphic>
          <a:graphicData uri="http://schemas.openxmlformats.org/presentationml/2006/ole">
            <mc:AlternateContent xmlns:mc="http://schemas.openxmlformats.org/markup-compatibility/2006">
              <mc:Choice xmlns:v="urn:schemas-microsoft-com:vml" Requires="v">
                <p:oleObj spid="_x0000_s55473" name="Equation" r:id="rId6" imgW="2743200" imgH="457200" progId="Equation.3">
                  <p:embed/>
                </p:oleObj>
              </mc:Choice>
              <mc:Fallback>
                <p:oleObj name="Equation" r:id="rId6" imgW="2743200" imgH="457200" progId="Equation.3">
                  <p:embed/>
                  <p:pic>
                    <p:nvPicPr>
                      <p:cNvPr id="0" name=""/>
                      <p:cNvPicPr>
                        <a:picLocks noChangeAspect="1" noChangeArrowheads="1"/>
                      </p:cNvPicPr>
                      <p:nvPr/>
                    </p:nvPicPr>
                    <p:blipFill>
                      <a:blip r:embed="rId7"/>
                      <a:srcRect/>
                      <a:stretch>
                        <a:fillRect/>
                      </a:stretch>
                    </p:blipFill>
                    <p:spPr bwMode="auto">
                      <a:xfrm>
                        <a:off x="838200" y="5029200"/>
                        <a:ext cx="6650038" cy="1076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2898" name="Object 18"/>
          <p:cNvGraphicFramePr>
            <a:graphicFrameLocks noChangeAspect="1"/>
          </p:cNvGraphicFramePr>
          <p:nvPr>
            <p:extLst>
              <p:ext uri="{D42A27DB-BD31-4B8C-83A1-F6EECF244321}">
                <p14:modId xmlns:p14="http://schemas.microsoft.com/office/powerpoint/2010/main" val="2891098213"/>
              </p:ext>
            </p:extLst>
          </p:nvPr>
        </p:nvGraphicFramePr>
        <p:xfrm>
          <a:off x="1341438" y="1676400"/>
          <a:ext cx="5757862" cy="1285875"/>
        </p:xfrm>
        <a:graphic>
          <a:graphicData uri="http://schemas.openxmlformats.org/presentationml/2006/ole">
            <mc:AlternateContent xmlns:mc="http://schemas.openxmlformats.org/markup-compatibility/2006">
              <mc:Choice xmlns:v="urn:schemas-microsoft-com:vml" Requires="v">
                <p:oleObj spid="_x0000_s55474" name="Equation" r:id="rId8" imgW="2374900" imgH="546100" progId="Equation.3">
                  <p:embed/>
                </p:oleObj>
              </mc:Choice>
              <mc:Fallback>
                <p:oleObj name="Equation" r:id="rId8" imgW="2374900" imgH="546100" progId="Equation.3">
                  <p:embed/>
                  <p:pic>
                    <p:nvPicPr>
                      <p:cNvPr id="0" name=""/>
                      <p:cNvPicPr>
                        <a:picLocks noChangeAspect="1" noChangeArrowheads="1"/>
                      </p:cNvPicPr>
                      <p:nvPr/>
                    </p:nvPicPr>
                    <p:blipFill>
                      <a:blip r:embed="rId9"/>
                      <a:srcRect/>
                      <a:stretch>
                        <a:fillRect/>
                      </a:stretch>
                    </p:blipFill>
                    <p:spPr bwMode="auto">
                      <a:xfrm>
                        <a:off x="1341438" y="1676400"/>
                        <a:ext cx="5757862" cy="1285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505287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8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8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8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8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Binary Independence Model</a:t>
            </a:r>
          </a:p>
        </p:txBody>
      </p:sp>
      <p:grpSp>
        <p:nvGrpSpPr>
          <p:cNvPr id="123907" name="Group 3"/>
          <p:cNvGrpSpPr>
            <a:grpSpLocks/>
          </p:cNvGrpSpPr>
          <p:nvPr/>
        </p:nvGrpSpPr>
        <p:grpSpPr bwMode="auto">
          <a:xfrm>
            <a:off x="2895600" y="2286000"/>
            <a:ext cx="1905000" cy="2057400"/>
            <a:chOff x="1824" y="1440"/>
            <a:chExt cx="1200" cy="1296"/>
          </a:xfrm>
        </p:grpSpPr>
        <p:sp>
          <p:nvSpPr>
            <p:cNvPr id="123908" name="Rectangle 4"/>
            <p:cNvSpPr>
              <a:spLocks noChangeArrowheads="1"/>
            </p:cNvSpPr>
            <p:nvPr/>
          </p:nvSpPr>
          <p:spPr bwMode="auto">
            <a:xfrm>
              <a:off x="1920" y="1440"/>
              <a:ext cx="960" cy="43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09" name="AutoShape 5"/>
            <p:cNvSpPr>
              <a:spLocks noChangeArrowheads="1"/>
            </p:cNvSpPr>
            <p:nvPr/>
          </p:nvSpPr>
          <p:spPr bwMode="auto">
            <a:xfrm>
              <a:off x="1824" y="2256"/>
              <a:ext cx="1200" cy="480"/>
            </a:xfrm>
            <a:prstGeom prst="flowChartTerminator">
              <a:avLst/>
            </a:prstGeom>
            <a:solidFill>
              <a:srgbClr val="FFCC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atin typeface="Times New Roman" charset="0"/>
                </a:rPr>
                <a:t>Constant for</a:t>
              </a:r>
            </a:p>
            <a:p>
              <a:pPr algn="ctr" eaLnBrk="0" hangingPunct="0"/>
              <a:r>
                <a:rPr lang="en-US">
                  <a:latin typeface="Times New Roman" charset="0"/>
                </a:rPr>
                <a:t>each query</a:t>
              </a:r>
            </a:p>
          </p:txBody>
        </p:sp>
        <p:cxnSp>
          <p:nvCxnSpPr>
            <p:cNvPr id="123910" name="AutoShape 6"/>
            <p:cNvCxnSpPr>
              <a:cxnSpLocks noChangeShapeType="1"/>
              <a:stCxn id="123909" idx="1"/>
              <a:endCxn id="123908" idx="2"/>
            </p:cNvCxnSpPr>
            <p:nvPr/>
          </p:nvCxnSpPr>
          <p:spPr bwMode="auto">
            <a:xfrm rot="10800000" flipH="1">
              <a:off x="1824" y="1872"/>
              <a:ext cx="576" cy="624"/>
            </a:xfrm>
            <a:prstGeom prst="curvedConnector4">
              <a:avLst>
                <a:gd name="adj1" fmla="val -25000"/>
                <a:gd name="adj2" fmla="val 6923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23911" name="Group 7"/>
          <p:cNvGrpSpPr>
            <a:grpSpLocks/>
          </p:cNvGrpSpPr>
          <p:nvPr/>
        </p:nvGrpSpPr>
        <p:grpSpPr bwMode="auto">
          <a:xfrm>
            <a:off x="4800600" y="2057400"/>
            <a:ext cx="3810000" cy="1905000"/>
            <a:chOff x="3024" y="1296"/>
            <a:chExt cx="2400" cy="1200"/>
          </a:xfrm>
        </p:grpSpPr>
        <p:sp>
          <p:nvSpPr>
            <p:cNvPr id="123912" name="Rectangle 8"/>
            <p:cNvSpPr>
              <a:spLocks noChangeArrowheads="1"/>
            </p:cNvSpPr>
            <p:nvPr/>
          </p:nvSpPr>
          <p:spPr bwMode="auto">
            <a:xfrm>
              <a:off x="4464" y="1296"/>
              <a:ext cx="960" cy="72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123913" name="AutoShape 9"/>
            <p:cNvCxnSpPr>
              <a:cxnSpLocks noChangeShapeType="1"/>
              <a:stCxn id="123909" idx="3"/>
              <a:endCxn id="123912" idx="2"/>
            </p:cNvCxnSpPr>
            <p:nvPr/>
          </p:nvCxnSpPr>
          <p:spPr bwMode="auto">
            <a:xfrm flipV="1">
              <a:off x="3024" y="2016"/>
              <a:ext cx="1920" cy="480"/>
            </a:xfrm>
            <a:prstGeom prst="curvedConnector2">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23914" name="Group 10"/>
          <p:cNvGrpSpPr>
            <a:grpSpLocks/>
          </p:cNvGrpSpPr>
          <p:nvPr/>
        </p:nvGrpSpPr>
        <p:grpSpPr bwMode="auto">
          <a:xfrm>
            <a:off x="4343400" y="2057400"/>
            <a:ext cx="4038600" cy="3352800"/>
            <a:chOff x="2736" y="1296"/>
            <a:chExt cx="2544" cy="2112"/>
          </a:xfrm>
        </p:grpSpPr>
        <p:sp>
          <p:nvSpPr>
            <p:cNvPr id="123915" name="Rectangle 11"/>
            <p:cNvSpPr>
              <a:spLocks noChangeArrowheads="1"/>
            </p:cNvSpPr>
            <p:nvPr/>
          </p:nvSpPr>
          <p:spPr bwMode="auto">
            <a:xfrm>
              <a:off x="2928" y="1296"/>
              <a:ext cx="1440" cy="76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16" name="AutoShape 12"/>
            <p:cNvSpPr>
              <a:spLocks noChangeArrowheads="1"/>
            </p:cNvSpPr>
            <p:nvPr/>
          </p:nvSpPr>
          <p:spPr bwMode="auto">
            <a:xfrm>
              <a:off x="3600" y="2064"/>
              <a:ext cx="288" cy="624"/>
            </a:xfrm>
            <a:prstGeom prst="upDownArrow">
              <a:avLst>
                <a:gd name="adj1" fmla="val 50000"/>
                <a:gd name="adj2" fmla="val 43333"/>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17" name="AutoShape 13"/>
            <p:cNvSpPr>
              <a:spLocks noChangeArrowheads="1"/>
            </p:cNvSpPr>
            <p:nvPr/>
          </p:nvSpPr>
          <p:spPr bwMode="auto">
            <a:xfrm>
              <a:off x="2736" y="2688"/>
              <a:ext cx="2544" cy="720"/>
            </a:xfrm>
            <a:prstGeom prst="wave">
              <a:avLst>
                <a:gd name="adj1" fmla="val 9028"/>
                <a:gd name="adj2" fmla="val -2028"/>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atin typeface="Times New Roman" charset="0"/>
                </a:rPr>
                <a:t>Only quantity to be estimated </a:t>
              </a:r>
            </a:p>
            <a:p>
              <a:pPr algn="ctr" eaLnBrk="0" hangingPunct="0"/>
              <a:r>
                <a:rPr lang="en-US">
                  <a:latin typeface="Times New Roman" charset="0"/>
                </a:rPr>
                <a:t>for rankings</a:t>
              </a:r>
            </a:p>
          </p:txBody>
        </p:sp>
      </p:grpSp>
      <p:graphicFrame>
        <p:nvGraphicFramePr>
          <p:cNvPr id="123918" name="Object 14"/>
          <p:cNvGraphicFramePr>
            <a:graphicFrameLocks noChangeAspect="1"/>
          </p:cNvGraphicFramePr>
          <p:nvPr/>
        </p:nvGraphicFramePr>
        <p:xfrm>
          <a:off x="990600" y="1981200"/>
          <a:ext cx="7623175" cy="1295400"/>
        </p:xfrm>
        <a:graphic>
          <a:graphicData uri="http://schemas.openxmlformats.org/presentationml/2006/ole">
            <mc:AlternateContent xmlns:mc="http://schemas.openxmlformats.org/markup-compatibility/2006">
              <mc:Choice xmlns:v="urn:schemas-microsoft-com:vml" Requires="v">
                <p:oleObj spid="_x0000_s56489" name="Equation" r:id="rId3" imgW="2857320" imgH="444240" progId="Equation.3">
                  <p:embed/>
                </p:oleObj>
              </mc:Choice>
              <mc:Fallback>
                <p:oleObj name="Equation" r:id="rId3" imgW="285732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981200"/>
                        <a:ext cx="7623175" cy="1295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23919" name="Group 15"/>
          <p:cNvGrpSpPr>
            <a:grpSpLocks/>
          </p:cNvGrpSpPr>
          <p:nvPr/>
        </p:nvGrpSpPr>
        <p:grpSpPr bwMode="auto">
          <a:xfrm>
            <a:off x="990600" y="5029200"/>
            <a:ext cx="6324600" cy="1425575"/>
            <a:chOff x="624" y="3168"/>
            <a:chExt cx="3984" cy="898"/>
          </a:xfrm>
        </p:grpSpPr>
        <p:sp>
          <p:nvSpPr>
            <p:cNvPr id="123920" name="Text Box 16"/>
            <p:cNvSpPr txBox="1">
              <a:spLocks noChangeArrowheads="1"/>
            </p:cNvSpPr>
            <p:nvPr/>
          </p:nvSpPr>
          <p:spPr bwMode="auto">
            <a:xfrm>
              <a:off x="624" y="3168"/>
              <a:ext cx="1982"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latin typeface="+mn-lt"/>
                </a:rPr>
                <a:t> Retrieval Status Value:</a:t>
              </a:r>
            </a:p>
          </p:txBody>
        </p:sp>
        <p:graphicFrame>
          <p:nvGraphicFramePr>
            <p:cNvPr id="123921" name="Object 17"/>
            <p:cNvGraphicFramePr>
              <a:graphicFrameLocks noChangeAspect="1"/>
            </p:cNvGraphicFramePr>
            <p:nvPr/>
          </p:nvGraphicFramePr>
          <p:xfrm>
            <a:off x="768" y="3456"/>
            <a:ext cx="3840" cy="610"/>
          </p:xfrm>
          <a:graphic>
            <a:graphicData uri="http://schemas.openxmlformats.org/presentationml/2006/ole">
              <mc:AlternateContent xmlns:mc="http://schemas.openxmlformats.org/markup-compatibility/2006">
                <mc:Choice xmlns:v="urn:schemas-microsoft-com:vml" Requires="v">
                  <p:oleObj spid="_x0000_s56490" name="Equation" r:id="rId5" imgW="2781000" imgH="444240" progId="Equation.3">
                    <p:embed/>
                  </p:oleObj>
                </mc:Choice>
                <mc:Fallback>
                  <p:oleObj name="Equation" r:id="rId5" imgW="278100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 y="3456"/>
                          <a:ext cx="3840" cy="6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spTree>
    <p:extLst>
      <p:ext uri="{BB962C8B-B14F-4D97-AF65-F5344CB8AC3E}">
        <p14:creationId xmlns:p14="http://schemas.microsoft.com/office/powerpoint/2010/main" val="1146620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3907"/>
                                        </p:tgtEl>
                                        <p:attrNameLst>
                                          <p:attrName>style.visibility</p:attrName>
                                        </p:attrNameLst>
                                      </p:cBhvr>
                                      <p:to>
                                        <p:strVal val="visible"/>
                                      </p:to>
                                    </p:set>
                                    <p:animEffect transition="in" filter="wipe(up)">
                                      <p:cBhvr>
                                        <p:cTn id="7" dur="500"/>
                                        <p:tgtEl>
                                          <p:spTgt spid="1239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23911"/>
                                        </p:tgtEl>
                                        <p:attrNameLst>
                                          <p:attrName>style.visibility</p:attrName>
                                        </p:attrNameLst>
                                      </p:cBhvr>
                                      <p:to>
                                        <p:strVal val="visible"/>
                                      </p:to>
                                    </p:set>
                                    <p:animEffect transition="in" filter="wipe(down)">
                                      <p:cBhvr>
                                        <p:cTn id="12" dur="500"/>
                                        <p:tgtEl>
                                          <p:spTgt spid="1239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3914"/>
                                        </p:tgtEl>
                                        <p:attrNameLst>
                                          <p:attrName>style.visibility</p:attrName>
                                        </p:attrNameLst>
                                      </p:cBhvr>
                                      <p:to>
                                        <p:strVal val="visible"/>
                                      </p:to>
                                    </p:set>
                                    <p:animEffect transition="in" filter="box(out)">
                                      <p:cBhvr>
                                        <p:cTn id="17" dur="500"/>
                                        <p:tgtEl>
                                          <p:spTgt spid="1239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123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Binary Independence Model</a:t>
            </a:r>
          </a:p>
        </p:txBody>
      </p:sp>
      <p:sp>
        <p:nvSpPr>
          <p:cNvPr id="124931" name="Text Box 3"/>
          <p:cNvSpPr txBox="1">
            <a:spLocks noChangeArrowheads="1"/>
          </p:cNvSpPr>
          <p:nvPr/>
        </p:nvSpPr>
        <p:spPr bwMode="auto">
          <a:xfrm>
            <a:off x="1127125" y="1793875"/>
            <a:ext cx="433514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latin typeface="+mn-lt"/>
              </a:rPr>
              <a:t> All boils down to computing RSV.</a:t>
            </a:r>
          </a:p>
        </p:txBody>
      </p:sp>
      <p:graphicFrame>
        <p:nvGraphicFramePr>
          <p:cNvPr id="124932" name="Object 4"/>
          <p:cNvGraphicFramePr>
            <a:graphicFrameLocks noChangeAspect="1"/>
          </p:cNvGraphicFramePr>
          <p:nvPr/>
        </p:nvGraphicFramePr>
        <p:xfrm>
          <a:off x="1371600" y="2286000"/>
          <a:ext cx="6096000" cy="968375"/>
        </p:xfrm>
        <a:graphic>
          <a:graphicData uri="http://schemas.openxmlformats.org/presentationml/2006/ole">
            <mc:AlternateContent xmlns:mc="http://schemas.openxmlformats.org/markup-compatibility/2006">
              <mc:Choice xmlns:v="urn:schemas-microsoft-com:vml" Requires="v">
                <p:oleObj spid="_x0000_s57596" name="Equation" r:id="rId4" imgW="2781000" imgH="444240" progId="Equation.3">
                  <p:embed/>
                </p:oleObj>
              </mc:Choice>
              <mc:Fallback>
                <p:oleObj name="Equation" r:id="rId4" imgW="278100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286000"/>
                        <a:ext cx="6096000" cy="968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4933" name="Object 5"/>
          <p:cNvGraphicFramePr>
            <a:graphicFrameLocks noChangeAspect="1"/>
          </p:cNvGraphicFramePr>
          <p:nvPr>
            <p:extLst>
              <p:ext uri="{D42A27DB-BD31-4B8C-83A1-F6EECF244321}">
                <p14:modId xmlns:p14="http://schemas.microsoft.com/office/powerpoint/2010/main" val="1147881436"/>
              </p:ext>
            </p:extLst>
          </p:nvPr>
        </p:nvGraphicFramePr>
        <p:xfrm>
          <a:off x="1371600" y="3384550"/>
          <a:ext cx="1947863" cy="806450"/>
        </p:xfrm>
        <a:graphic>
          <a:graphicData uri="http://schemas.openxmlformats.org/presentationml/2006/ole">
            <mc:AlternateContent xmlns:mc="http://schemas.openxmlformats.org/markup-compatibility/2006">
              <mc:Choice xmlns:v="urn:schemas-microsoft-com:vml" Requires="v">
                <p:oleObj spid="_x0000_s57597" name="Equation" r:id="rId6" imgW="888840" imgH="368280" progId="Equation.3">
                  <p:embed/>
                </p:oleObj>
              </mc:Choice>
              <mc:Fallback>
                <p:oleObj name="Equation" r:id="rId6" imgW="888840" imgH="3682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3384550"/>
                        <a:ext cx="1947863" cy="8064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4934" name="Object 6"/>
          <p:cNvGraphicFramePr>
            <a:graphicFrameLocks noChangeAspect="1"/>
          </p:cNvGraphicFramePr>
          <p:nvPr>
            <p:extLst>
              <p:ext uri="{D42A27DB-BD31-4B8C-83A1-F6EECF244321}">
                <p14:modId xmlns:p14="http://schemas.microsoft.com/office/powerpoint/2010/main" val="2099359722"/>
              </p:ext>
            </p:extLst>
          </p:nvPr>
        </p:nvGraphicFramePr>
        <p:xfrm>
          <a:off x="3657600" y="3232150"/>
          <a:ext cx="2338388" cy="941388"/>
        </p:xfrm>
        <a:graphic>
          <a:graphicData uri="http://schemas.openxmlformats.org/presentationml/2006/ole">
            <mc:AlternateContent xmlns:mc="http://schemas.openxmlformats.org/markup-compatibility/2006">
              <mc:Choice xmlns:v="urn:schemas-microsoft-com:vml" Requires="v">
                <p:oleObj spid="_x0000_s57598" name="Equation" r:id="rId8" imgW="1066680" imgH="431640" progId="Equation.3">
                  <p:embed/>
                </p:oleObj>
              </mc:Choice>
              <mc:Fallback>
                <p:oleObj name="Equation" r:id="rId8" imgW="1066680" imgH="431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3232150"/>
                        <a:ext cx="2338388" cy="9413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24935" name="Rectangle 7"/>
          <p:cNvSpPr>
            <a:spLocks noChangeArrowheads="1"/>
          </p:cNvSpPr>
          <p:nvPr/>
        </p:nvSpPr>
        <p:spPr bwMode="auto">
          <a:xfrm>
            <a:off x="1752600" y="5410200"/>
            <a:ext cx="6019800" cy="914400"/>
          </a:xfrm>
          <a:prstGeom prst="rect">
            <a:avLst/>
          </a:prstGeom>
          <a:solidFill>
            <a:schemeClr val="accent1">
              <a:lumMod val="60000"/>
              <a:lumOff val="40000"/>
            </a:schemeClr>
          </a:solidFill>
          <a:ln w="9525">
            <a:solidFill>
              <a:schemeClr val="tx1"/>
            </a:solidFill>
            <a:miter lim="800000"/>
            <a:headEnd/>
            <a:tailEnd/>
          </a:ln>
          <a:effectLst/>
          <a:extLst/>
        </p:spPr>
        <p:txBody>
          <a:bodyPr wrap="none" anchor="ctr"/>
          <a:lstStyle/>
          <a:p>
            <a:pPr algn="ctr" eaLnBrk="0" hangingPunct="0"/>
            <a:r>
              <a:rPr lang="en-US" sz="2400" dirty="0">
                <a:latin typeface="+mn-lt"/>
              </a:rPr>
              <a:t>So, how do we compute </a:t>
            </a:r>
            <a:r>
              <a:rPr lang="en-US" sz="2400" i="1" dirty="0" err="1" smtClean="0">
                <a:latin typeface="Times New Roman" charset="0"/>
              </a:rPr>
              <a:t>c</a:t>
            </a:r>
            <a:r>
              <a:rPr lang="en-US" i="1" baseline="-25000" dirty="0" err="1" smtClean="0">
                <a:latin typeface="Times New Roman" charset="0"/>
              </a:rPr>
              <a:t>i</a:t>
            </a:r>
            <a:r>
              <a:rPr lang="en-US" sz="2400" i="1" dirty="0" err="1" smtClean="0">
                <a:latin typeface="Arial"/>
              </a:rPr>
              <a:t>’</a:t>
            </a:r>
            <a:r>
              <a:rPr lang="en-US" sz="2400" i="1" dirty="0" err="1" smtClean="0">
                <a:latin typeface="Times New Roman" charset="0"/>
              </a:rPr>
              <a:t>s</a:t>
            </a:r>
            <a:r>
              <a:rPr lang="en-US" sz="2400" i="1" dirty="0" smtClean="0">
                <a:latin typeface="Times New Roman" charset="0"/>
              </a:rPr>
              <a:t> </a:t>
            </a:r>
            <a:r>
              <a:rPr lang="en-US" sz="2400" dirty="0">
                <a:latin typeface="+mn-lt"/>
              </a:rPr>
              <a:t>from our data ?</a:t>
            </a:r>
          </a:p>
        </p:txBody>
      </p:sp>
      <p:sp>
        <p:nvSpPr>
          <p:cNvPr id="8" name="Text Box 3"/>
          <p:cNvSpPr txBox="1">
            <a:spLocks noChangeArrowheads="1"/>
          </p:cNvSpPr>
          <p:nvPr/>
        </p:nvSpPr>
        <p:spPr bwMode="auto">
          <a:xfrm>
            <a:off x="1098527" y="4400490"/>
            <a:ext cx="61283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smtClean="0">
                <a:latin typeface="+mn-lt"/>
              </a:rPr>
              <a:t>The </a:t>
            </a:r>
            <a:r>
              <a:rPr lang="en-US" sz="2400" i="1" dirty="0" smtClean="0">
                <a:latin typeface="+mn-lt"/>
              </a:rPr>
              <a:t>c</a:t>
            </a:r>
            <a:r>
              <a:rPr lang="en-US" sz="2400" i="1" baseline="-25000" dirty="0" smtClean="0">
                <a:latin typeface="+mn-lt"/>
              </a:rPr>
              <a:t>i</a:t>
            </a:r>
            <a:r>
              <a:rPr lang="en-US" sz="2400" dirty="0" smtClean="0">
                <a:latin typeface="+mn-lt"/>
              </a:rPr>
              <a:t> are log odds ratios</a:t>
            </a:r>
          </a:p>
          <a:p>
            <a:pPr eaLnBrk="0" hangingPunct="0"/>
            <a:r>
              <a:rPr lang="en-US" sz="2400" dirty="0" smtClean="0">
                <a:latin typeface="+mn-lt"/>
              </a:rPr>
              <a:t>They function as the term weights in this model</a:t>
            </a:r>
            <a:endParaRPr lang="en-US" sz="2400" dirty="0">
              <a:latin typeface="+mn-lt"/>
            </a:endParaRPr>
          </a:p>
        </p:txBody>
      </p:sp>
    </p:spTree>
    <p:extLst>
      <p:ext uri="{BB962C8B-B14F-4D97-AF65-F5344CB8AC3E}">
        <p14:creationId xmlns:p14="http://schemas.microsoft.com/office/powerpoint/2010/main" val="3829634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4935"/>
                                        </p:tgtEl>
                                        <p:attrNameLst>
                                          <p:attrName>style.visibility</p:attrName>
                                        </p:attrNameLst>
                                      </p:cBhvr>
                                      <p:to>
                                        <p:strVal val="visible"/>
                                      </p:to>
                                    </p:set>
                                    <p:animEffect transition="in" filter="box(out)">
                                      <p:cBhvr>
                                        <p:cTn id="7" dur="500"/>
                                        <p:tgtEl>
                                          <p:spTgt spid="124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5"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Binary Independence Model</a:t>
            </a:r>
          </a:p>
        </p:txBody>
      </p:sp>
      <p:sp>
        <p:nvSpPr>
          <p:cNvPr id="125955" name="Text Box 3"/>
          <p:cNvSpPr txBox="1">
            <a:spLocks noChangeArrowheads="1"/>
          </p:cNvSpPr>
          <p:nvPr/>
        </p:nvSpPr>
        <p:spPr bwMode="auto">
          <a:xfrm>
            <a:off x="1143000" y="1676400"/>
            <a:ext cx="424988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sz="2000" dirty="0">
                <a:latin typeface="+mn-lt"/>
              </a:rPr>
              <a:t> Estimating RSV </a:t>
            </a:r>
            <a:r>
              <a:rPr lang="en-US" sz="2000" dirty="0" smtClean="0">
                <a:latin typeface="+mn-lt"/>
              </a:rPr>
              <a:t>coefficients</a:t>
            </a:r>
            <a:r>
              <a:rPr lang="en-US" sz="2000" dirty="0">
                <a:latin typeface="+mn-lt"/>
              </a:rPr>
              <a:t> </a:t>
            </a:r>
            <a:r>
              <a:rPr lang="en-US" sz="2000" dirty="0" smtClean="0">
                <a:latin typeface="+mn-lt"/>
              </a:rPr>
              <a:t>in theory</a:t>
            </a:r>
            <a:endParaRPr lang="en-US" sz="2000" dirty="0">
              <a:latin typeface="+mn-lt"/>
            </a:endParaRPr>
          </a:p>
        </p:txBody>
      </p:sp>
      <p:sp>
        <p:nvSpPr>
          <p:cNvPr id="125956" name="Text Box 4"/>
          <p:cNvSpPr txBox="1">
            <a:spLocks noChangeArrowheads="1"/>
          </p:cNvSpPr>
          <p:nvPr/>
        </p:nvSpPr>
        <p:spPr bwMode="auto">
          <a:xfrm>
            <a:off x="1143000" y="2057400"/>
            <a:ext cx="592982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sz="2000" dirty="0">
                <a:latin typeface="+mn-lt"/>
              </a:rPr>
              <a:t> For each term </a:t>
            </a:r>
            <a:r>
              <a:rPr lang="en-US" sz="2000" i="1" dirty="0" err="1">
                <a:latin typeface="+mn-lt"/>
              </a:rPr>
              <a:t>i</a:t>
            </a:r>
            <a:r>
              <a:rPr lang="en-US" sz="2000" i="1" dirty="0">
                <a:latin typeface="+mn-lt"/>
              </a:rPr>
              <a:t> </a:t>
            </a:r>
            <a:r>
              <a:rPr lang="en-US" sz="2000" dirty="0">
                <a:latin typeface="+mn-lt"/>
              </a:rPr>
              <a:t>look at this table of document counts:</a:t>
            </a:r>
          </a:p>
        </p:txBody>
      </p:sp>
      <p:graphicFrame>
        <p:nvGraphicFramePr>
          <p:cNvPr id="125957" name="Object 5"/>
          <p:cNvGraphicFramePr>
            <a:graphicFrameLocks noChangeAspect="1"/>
          </p:cNvGraphicFramePr>
          <p:nvPr>
            <p:extLst>
              <p:ext uri="{D42A27DB-BD31-4B8C-83A1-F6EECF244321}">
                <p14:modId xmlns:p14="http://schemas.microsoft.com/office/powerpoint/2010/main" val="2642140407"/>
              </p:ext>
            </p:extLst>
          </p:nvPr>
        </p:nvGraphicFramePr>
        <p:xfrm>
          <a:off x="1462088" y="2514600"/>
          <a:ext cx="6319837" cy="2443162"/>
        </p:xfrm>
        <a:graphic>
          <a:graphicData uri="http://schemas.openxmlformats.org/presentationml/2006/ole">
            <mc:AlternateContent xmlns:mc="http://schemas.openxmlformats.org/markup-compatibility/2006">
              <mc:Choice xmlns:v="urn:schemas-microsoft-com:vml" Requires="v">
                <p:oleObj spid="_x0000_s59733" name="Document" r:id="rId4" imgW="6375400" imgH="2362200" progId="Word.Document.8">
                  <p:embed/>
                </p:oleObj>
              </mc:Choice>
              <mc:Fallback>
                <p:oleObj name="Document" r:id="rId4" imgW="6375400" imgH="2362200" progId="Word.Document.8">
                  <p:embed/>
                  <p:pic>
                    <p:nvPicPr>
                      <p:cNvPr id="0" name=""/>
                      <p:cNvPicPr>
                        <a:picLocks noChangeAspect="1" noChangeArrowheads="1"/>
                      </p:cNvPicPr>
                      <p:nvPr/>
                    </p:nvPicPr>
                    <p:blipFill>
                      <a:blip r:embed="rId5"/>
                      <a:srcRect/>
                      <a:stretch>
                        <a:fillRect/>
                      </a:stretch>
                    </p:blipFill>
                    <p:spPr bwMode="auto">
                      <a:xfrm>
                        <a:off x="1462088" y="2514600"/>
                        <a:ext cx="6319837" cy="24431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25958" name="Group 6"/>
          <p:cNvGrpSpPr>
            <a:grpSpLocks/>
          </p:cNvGrpSpPr>
          <p:nvPr/>
        </p:nvGrpSpPr>
        <p:grpSpPr bwMode="auto">
          <a:xfrm>
            <a:off x="1143000" y="4848225"/>
            <a:ext cx="6096000" cy="1781175"/>
            <a:chOff x="720" y="3054"/>
            <a:chExt cx="3840" cy="1122"/>
          </a:xfrm>
        </p:grpSpPr>
        <p:graphicFrame>
          <p:nvGraphicFramePr>
            <p:cNvPr id="125959" name="Object 7"/>
            <p:cNvGraphicFramePr>
              <a:graphicFrameLocks noChangeAspect="1"/>
            </p:cNvGraphicFramePr>
            <p:nvPr>
              <p:extLst>
                <p:ext uri="{D42A27DB-BD31-4B8C-83A1-F6EECF244321}">
                  <p14:modId xmlns:p14="http://schemas.microsoft.com/office/powerpoint/2010/main" val="1098750386"/>
                </p:ext>
              </p:extLst>
            </p:nvPr>
          </p:nvGraphicFramePr>
          <p:xfrm>
            <a:off x="1824" y="3054"/>
            <a:ext cx="624" cy="535"/>
          </p:xfrm>
          <a:graphic>
            <a:graphicData uri="http://schemas.openxmlformats.org/presentationml/2006/ole">
              <mc:AlternateContent xmlns:mc="http://schemas.openxmlformats.org/markup-compatibility/2006">
                <mc:Choice xmlns:v="urn:schemas-microsoft-com:vml" Requires="v">
                  <p:oleObj spid="_x0000_s59734" name="Equation" r:id="rId6" imgW="457200" imgH="393480" progId="Equation.3">
                    <p:embed/>
                  </p:oleObj>
                </mc:Choice>
                <mc:Fallback>
                  <p:oleObj name="Equation" r:id="rId6" imgW="45720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4" y="3054"/>
                          <a:ext cx="624" cy="5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5960" name="Object 8"/>
            <p:cNvGraphicFramePr>
              <a:graphicFrameLocks noChangeAspect="1"/>
            </p:cNvGraphicFramePr>
            <p:nvPr>
              <p:extLst>
                <p:ext uri="{D42A27DB-BD31-4B8C-83A1-F6EECF244321}">
                  <p14:modId xmlns:p14="http://schemas.microsoft.com/office/powerpoint/2010/main" val="2200058477"/>
                </p:ext>
              </p:extLst>
            </p:nvPr>
          </p:nvGraphicFramePr>
          <p:xfrm>
            <a:off x="2640" y="3054"/>
            <a:ext cx="1008" cy="546"/>
          </p:xfrm>
          <a:graphic>
            <a:graphicData uri="http://schemas.openxmlformats.org/presentationml/2006/ole">
              <mc:AlternateContent xmlns:mc="http://schemas.openxmlformats.org/markup-compatibility/2006">
                <mc:Choice xmlns:v="urn:schemas-microsoft-com:vml" Requires="v">
                  <p:oleObj spid="_x0000_s59735" name="Equation" r:id="rId8" imgW="774360" imgH="419040" progId="Equation.3">
                    <p:embed/>
                  </p:oleObj>
                </mc:Choice>
                <mc:Fallback>
                  <p:oleObj name="Equation" r:id="rId8" imgW="774360" imgH="419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0" y="3054"/>
                          <a:ext cx="1008" cy="54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5961" name="Object 9"/>
            <p:cNvGraphicFramePr>
              <a:graphicFrameLocks noChangeAspect="1"/>
            </p:cNvGraphicFramePr>
            <p:nvPr>
              <p:extLst>
                <p:ext uri="{D42A27DB-BD31-4B8C-83A1-F6EECF244321}">
                  <p14:modId xmlns:p14="http://schemas.microsoft.com/office/powerpoint/2010/main" val="2652584071"/>
                </p:ext>
              </p:extLst>
            </p:nvPr>
          </p:nvGraphicFramePr>
          <p:xfrm>
            <a:off x="720" y="3582"/>
            <a:ext cx="3840" cy="594"/>
          </p:xfrm>
          <a:graphic>
            <a:graphicData uri="http://schemas.openxmlformats.org/presentationml/2006/ole">
              <mc:AlternateContent xmlns:mc="http://schemas.openxmlformats.org/markup-compatibility/2006">
                <mc:Choice xmlns:v="urn:schemas-microsoft-com:vml" Requires="v">
                  <p:oleObj spid="_x0000_s59736" name="Equation" r:id="rId10" imgW="2781000" imgH="431640" progId="Equation.3">
                    <p:embed/>
                  </p:oleObj>
                </mc:Choice>
                <mc:Fallback>
                  <p:oleObj name="Equation" r:id="rId10" imgW="2781000" imgH="431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0" y="3582"/>
                          <a:ext cx="3840" cy="59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25962" name="Text Box 10"/>
            <p:cNvSpPr txBox="1">
              <a:spLocks noChangeArrowheads="1"/>
            </p:cNvSpPr>
            <p:nvPr/>
          </p:nvSpPr>
          <p:spPr bwMode="auto">
            <a:xfrm>
              <a:off x="768" y="3120"/>
              <a:ext cx="1029"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a:latin typeface="Times New Roman" charset="0"/>
                </a:rPr>
                <a:t> Estimates:</a:t>
              </a:r>
            </a:p>
          </p:txBody>
        </p:sp>
      </p:grpSp>
      <p:grpSp>
        <p:nvGrpSpPr>
          <p:cNvPr id="125963" name="Group 11"/>
          <p:cNvGrpSpPr>
            <a:grpSpLocks/>
          </p:cNvGrpSpPr>
          <p:nvPr/>
        </p:nvGrpSpPr>
        <p:grpSpPr bwMode="auto">
          <a:xfrm>
            <a:off x="7239000" y="4953000"/>
            <a:ext cx="1676400" cy="1676400"/>
            <a:chOff x="4560" y="3120"/>
            <a:chExt cx="1056" cy="1056"/>
          </a:xfrm>
        </p:grpSpPr>
        <p:sp>
          <p:nvSpPr>
            <p:cNvPr id="125964" name="Rectangle 12"/>
            <p:cNvSpPr>
              <a:spLocks noChangeArrowheads="1"/>
            </p:cNvSpPr>
            <p:nvPr/>
          </p:nvSpPr>
          <p:spPr bwMode="auto">
            <a:xfrm>
              <a:off x="4848" y="3120"/>
              <a:ext cx="768" cy="105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eaLnBrk="0" hangingPunct="0"/>
              <a:r>
                <a:rPr lang="en-US" sz="2000" dirty="0">
                  <a:latin typeface="Times New Roman" charset="0"/>
                </a:rPr>
                <a:t>For now,</a:t>
              </a:r>
            </a:p>
            <a:p>
              <a:pPr eaLnBrk="0" hangingPunct="0"/>
              <a:r>
                <a:rPr lang="en-US" sz="2000" dirty="0">
                  <a:latin typeface="Times New Roman" charset="0"/>
                </a:rPr>
                <a:t>assume no</a:t>
              </a:r>
            </a:p>
            <a:p>
              <a:pPr eaLnBrk="0" hangingPunct="0"/>
              <a:r>
                <a:rPr lang="en-US" sz="2000" dirty="0">
                  <a:latin typeface="Times New Roman" charset="0"/>
                </a:rPr>
                <a:t>zero terms.</a:t>
              </a:r>
            </a:p>
            <a:p>
              <a:pPr eaLnBrk="0" hangingPunct="0"/>
              <a:r>
                <a:rPr lang="en-US" sz="2000" dirty="0" smtClean="0">
                  <a:latin typeface="Times New Roman" charset="0"/>
                </a:rPr>
                <a:t>Remember</a:t>
              </a:r>
            </a:p>
            <a:p>
              <a:pPr eaLnBrk="0" hangingPunct="0"/>
              <a:r>
                <a:rPr lang="en-US" sz="2000" dirty="0" smtClean="0">
                  <a:latin typeface="Times New Roman" charset="0"/>
                </a:rPr>
                <a:t>smoothing.</a:t>
              </a:r>
              <a:endParaRPr lang="en-US" dirty="0">
                <a:latin typeface="Times New Roman" charset="0"/>
              </a:endParaRPr>
            </a:p>
          </p:txBody>
        </p:sp>
        <p:cxnSp>
          <p:nvCxnSpPr>
            <p:cNvPr id="125965" name="AutoShape 13"/>
            <p:cNvCxnSpPr>
              <a:cxnSpLocks noChangeShapeType="1"/>
              <a:stCxn id="125964" idx="1"/>
            </p:cNvCxnSpPr>
            <p:nvPr/>
          </p:nvCxnSpPr>
          <p:spPr bwMode="auto">
            <a:xfrm rot="10800000" flipV="1">
              <a:off x="4560" y="3648"/>
              <a:ext cx="288" cy="153"/>
            </a:xfrm>
            <a:prstGeom prst="curvedConnector3">
              <a:avLst>
                <a:gd name="adj1" fmla="val 50000"/>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aphicFrame>
        <p:nvGraphicFramePr>
          <p:cNvPr id="14" name="Object 6"/>
          <p:cNvGraphicFramePr>
            <a:graphicFrameLocks noChangeAspect="1"/>
          </p:cNvGraphicFramePr>
          <p:nvPr>
            <p:extLst>
              <p:ext uri="{D42A27DB-BD31-4B8C-83A1-F6EECF244321}">
                <p14:modId xmlns:p14="http://schemas.microsoft.com/office/powerpoint/2010/main" val="459462507"/>
              </p:ext>
            </p:extLst>
          </p:nvPr>
        </p:nvGraphicFramePr>
        <p:xfrm>
          <a:off x="7415212" y="1739266"/>
          <a:ext cx="1500188" cy="603945"/>
        </p:xfrm>
        <a:graphic>
          <a:graphicData uri="http://schemas.openxmlformats.org/presentationml/2006/ole">
            <mc:AlternateContent xmlns:mc="http://schemas.openxmlformats.org/markup-compatibility/2006">
              <mc:Choice xmlns:v="urn:schemas-microsoft-com:vml" Requires="v">
                <p:oleObj spid="_x0000_s59737" name="Equation" r:id="rId12" imgW="1066680" imgH="431640" progId="Equation.3">
                  <p:embed/>
                </p:oleObj>
              </mc:Choice>
              <mc:Fallback>
                <p:oleObj name="Equation" r:id="rId12" imgW="1066680" imgH="4316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15212" y="1739266"/>
                        <a:ext cx="1500188" cy="60394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636629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59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259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t>Estimation – key challenge</a:t>
            </a:r>
          </a:p>
        </p:txBody>
      </p:sp>
      <p:sp>
        <p:nvSpPr>
          <p:cNvPr id="126979" name="Rectangle 3"/>
          <p:cNvSpPr>
            <a:spLocks noGrp="1" noChangeArrowheads="1"/>
          </p:cNvSpPr>
          <p:nvPr>
            <p:ph type="body" idx="1"/>
          </p:nvPr>
        </p:nvSpPr>
        <p:spPr>
          <a:xfrm>
            <a:off x="685800" y="1752600"/>
            <a:ext cx="7924800" cy="4876800"/>
          </a:xfrm>
        </p:spPr>
        <p:txBody>
          <a:bodyPr/>
          <a:lstStyle/>
          <a:p>
            <a:r>
              <a:rPr lang="en-US" dirty="0"/>
              <a:t>If non-relevant documents are approximated by the whole collection, then </a:t>
            </a:r>
            <a:r>
              <a:rPr lang="en-US" i="1" dirty="0" err="1"/>
              <a:t>r</a:t>
            </a:r>
            <a:r>
              <a:rPr lang="en-US" i="1" baseline="-25000" dirty="0" err="1"/>
              <a:t>i</a:t>
            </a:r>
            <a:r>
              <a:rPr lang="en-US" i="1" dirty="0"/>
              <a:t> </a:t>
            </a:r>
            <a:r>
              <a:rPr lang="en-US" dirty="0"/>
              <a:t>(prob. of occurrence in non-relevant documents for query) </a:t>
            </a:r>
            <a:r>
              <a:rPr lang="en-US" i="1" dirty="0"/>
              <a:t>is n/N </a:t>
            </a:r>
            <a:r>
              <a:rPr lang="en-US" dirty="0" smtClean="0"/>
              <a:t>and</a:t>
            </a:r>
            <a:br>
              <a:rPr lang="en-US" dirty="0" smtClean="0"/>
            </a:br>
            <a:endParaRPr lang="en-US" dirty="0"/>
          </a:p>
        </p:txBody>
      </p:sp>
      <p:graphicFrame>
        <p:nvGraphicFramePr>
          <p:cNvPr id="4" name="Object 17"/>
          <p:cNvGraphicFramePr>
            <a:graphicFrameLocks noChangeAspect="1"/>
          </p:cNvGraphicFramePr>
          <p:nvPr>
            <p:extLst>
              <p:ext uri="{D42A27DB-BD31-4B8C-83A1-F6EECF244321}">
                <p14:modId xmlns:p14="http://schemas.microsoft.com/office/powerpoint/2010/main" val="775241826"/>
              </p:ext>
            </p:extLst>
          </p:nvPr>
        </p:nvGraphicFramePr>
        <p:xfrm>
          <a:off x="914400" y="3810000"/>
          <a:ext cx="7321550" cy="941388"/>
        </p:xfrm>
        <a:graphic>
          <a:graphicData uri="http://schemas.openxmlformats.org/presentationml/2006/ole">
            <mc:AlternateContent xmlns:mc="http://schemas.openxmlformats.org/markup-compatibility/2006">
              <mc:Choice xmlns:v="urn:schemas-microsoft-com:vml" Requires="v">
                <p:oleObj spid="_x0000_s65582" name="Equation" r:id="rId3" imgW="3340100" imgH="431800" progId="Equation.3">
                  <p:embed/>
                </p:oleObj>
              </mc:Choice>
              <mc:Fallback>
                <p:oleObj name="Equation" r:id="rId3" imgW="3340100" imgH="431800" progId="Equation.3">
                  <p:embed/>
                  <p:pic>
                    <p:nvPicPr>
                      <p:cNvPr id="0" name=""/>
                      <p:cNvPicPr>
                        <a:picLocks noChangeAspect="1" noChangeArrowheads="1"/>
                      </p:cNvPicPr>
                      <p:nvPr/>
                    </p:nvPicPr>
                    <p:blipFill>
                      <a:blip r:embed="rId4"/>
                      <a:srcRect/>
                      <a:stretch>
                        <a:fillRect/>
                      </a:stretch>
                    </p:blipFill>
                    <p:spPr bwMode="auto">
                      <a:xfrm>
                        <a:off x="914400" y="3810000"/>
                        <a:ext cx="7321550" cy="9413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4823781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atin typeface="Calibri" charset="0"/>
                <a:ea typeface="ＭＳ Ｐゴシック" charset="0"/>
                <a:cs typeface="ＭＳ Ｐゴシック" charset="0"/>
              </a:rPr>
              <a:t>Collection vs. Document frequency</a:t>
            </a:r>
          </a:p>
        </p:txBody>
      </p:sp>
      <p:sp>
        <p:nvSpPr>
          <p:cNvPr id="40963" name="Content Placeholder 2"/>
          <p:cNvSpPr>
            <a:spLocks noGrp="1"/>
          </p:cNvSpPr>
          <p:nvPr>
            <p:ph idx="1"/>
          </p:nvPr>
        </p:nvSpPr>
        <p:spPr>
          <a:xfrm>
            <a:off x="685800" y="1676400"/>
            <a:ext cx="7772400" cy="4876800"/>
          </a:xfrm>
        </p:spPr>
        <p:txBody>
          <a:bodyPr/>
          <a:lstStyle/>
          <a:p>
            <a:pPr eaLnBrk="1" hangingPunct="1"/>
            <a:r>
              <a:rPr lang="en-US" dirty="0">
                <a:latin typeface="Calibri" charset="0"/>
              </a:rPr>
              <a:t>C</a:t>
            </a:r>
            <a:r>
              <a:rPr lang="en-US" dirty="0" smtClean="0">
                <a:latin typeface="Calibri" charset="0"/>
                <a:ea typeface="ＭＳ Ｐゴシック" charset="0"/>
                <a:cs typeface="ＭＳ Ｐゴシック" charset="0"/>
              </a:rPr>
              <a:t>ollection </a:t>
            </a:r>
            <a:r>
              <a:rPr lang="en-US" dirty="0">
                <a:latin typeface="Calibri" charset="0"/>
                <a:ea typeface="ＭＳ Ｐゴシック" charset="0"/>
                <a:cs typeface="ＭＳ Ｐゴシック" charset="0"/>
              </a:rPr>
              <a:t>frequency of </a:t>
            </a:r>
            <a:r>
              <a:rPr lang="en-US" i="1" dirty="0">
                <a:latin typeface="Calibri" charset="0"/>
                <a:ea typeface="ＭＳ Ｐゴシック" charset="0"/>
                <a:cs typeface="ＭＳ Ｐゴシック" charset="0"/>
              </a:rPr>
              <a:t>t</a:t>
            </a:r>
            <a:r>
              <a:rPr lang="en-US" dirty="0">
                <a:latin typeface="Calibri" charset="0"/>
                <a:ea typeface="ＭＳ Ｐゴシック" charset="0"/>
                <a:cs typeface="ＭＳ Ｐゴシック" charset="0"/>
              </a:rPr>
              <a:t> is </a:t>
            </a:r>
            <a:r>
              <a:rPr lang="en-US" dirty="0" smtClean="0">
                <a:latin typeface="Calibri" charset="0"/>
                <a:ea typeface="ＭＳ Ｐゴシック" charset="0"/>
                <a:cs typeface="ＭＳ Ｐゴシック" charset="0"/>
              </a:rPr>
              <a:t>the tota</a:t>
            </a:r>
            <a:r>
              <a:rPr lang="en-US" dirty="0">
                <a:latin typeface="Calibri" charset="0"/>
              </a:rPr>
              <a:t>l</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number of </a:t>
            </a:r>
            <a:r>
              <a:rPr lang="en-US" dirty="0" smtClean="0">
                <a:latin typeface="Calibri" charset="0"/>
                <a:ea typeface="ＭＳ Ｐゴシック" charset="0"/>
                <a:cs typeface="ＭＳ Ｐゴシック" charset="0"/>
              </a:rPr>
              <a:t>occurrences of </a:t>
            </a:r>
            <a:r>
              <a:rPr lang="en-US" i="1" dirty="0" smtClean="0">
                <a:latin typeface="Calibri" charset="0"/>
                <a:ea typeface="ＭＳ Ｐゴシック" charset="0"/>
                <a:cs typeface="ＭＳ Ｐゴシック" charset="0"/>
              </a:rPr>
              <a:t>t</a:t>
            </a:r>
            <a:r>
              <a:rPr lang="en-US" dirty="0" smtClean="0">
                <a:latin typeface="Calibri" charset="0"/>
                <a:ea typeface="ＭＳ Ｐゴシック" charset="0"/>
                <a:cs typeface="ＭＳ Ｐゴシック" charset="0"/>
              </a:rPr>
              <a:t> in the collection (incl. multiples)</a:t>
            </a:r>
          </a:p>
          <a:p>
            <a:pPr eaLnBrk="1" hangingPunct="1"/>
            <a:r>
              <a:rPr lang="en-US" dirty="0" smtClean="0">
                <a:latin typeface="Calibri" charset="0"/>
              </a:rPr>
              <a:t>Document frequency is number of docs </a:t>
            </a:r>
            <a:r>
              <a:rPr lang="en-US" i="1" dirty="0" smtClean="0">
                <a:latin typeface="Calibri" charset="0"/>
              </a:rPr>
              <a:t>t </a:t>
            </a:r>
            <a:r>
              <a:rPr lang="en-US" dirty="0" smtClean="0">
                <a:latin typeface="Calibri" charset="0"/>
              </a:rPr>
              <a:t>is in</a:t>
            </a:r>
            <a:endParaRPr lang="en-US" dirty="0" smtClean="0">
              <a:latin typeface="Calibri" charset="0"/>
              <a:ea typeface="ＭＳ Ｐゴシック" charset="0"/>
              <a:cs typeface="ＭＳ Ｐゴシック" charset="0"/>
            </a:endParaRPr>
          </a:p>
          <a:p>
            <a:pPr eaLnBrk="1" hangingPunct="1"/>
            <a:r>
              <a:rPr lang="en-US" dirty="0" smtClean="0">
                <a:latin typeface="Calibri" charset="0"/>
                <a:ea typeface="ＭＳ Ｐゴシック" charset="0"/>
                <a:cs typeface="ＭＳ Ｐゴシック" charset="0"/>
              </a:rPr>
              <a:t>Example:</a:t>
            </a:r>
          </a:p>
          <a:p>
            <a:pPr eaLnBrk="1" hangingPunct="1"/>
            <a:endParaRPr lang="en-US" dirty="0">
              <a:latin typeface="Calibri" charset="0"/>
              <a:ea typeface="ＭＳ Ｐゴシック" charset="0"/>
              <a:cs typeface="ＭＳ Ｐゴシック" charset="0"/>
            </a:endParaRPr>
          </a:p>
          <a:p>
            <a:pPr eaLnBrk="1" hangingPunct="1"/>
            <a:endParaRPr lang="en-US" dirty="0">
              <a:latin typeface="Calibri" charset="0"/>
              <a:ea typeface="ＭＳ Ｐゴシック" charset="0"/>
              <a:cs typeface="ＭＳ Ｐゴシック" charset="0"/>
            </a:endParaRPr>
          </a:p>
          <a:p>
            <a:pPr eaLnBrk="1" hangingPunct="1"/>
            <a:endParaRPr lang="en-US" dirty="0">
              <a:latin typeface="Calibri" charset="0"/>
              <a:ea typeface="ＭＳ Ｐゴシック" charset="0"/>
              <a:cs typeface="ＭＳ Ｐゴシック" charset="0"/>
            </a:endParaRPr>
          </a:p>
          <a:p>
            <a:pPr eaLnBrk="1" hangingPunct="1">
              <a:buFont typeface="Wingdings" charset="0"/>
              <a:buNone/>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Which word is a better search term (and should get a higher weight)?</a:t>
            </a:r>
          </a:p>
        </p:txBody>
      </p:sp>
      <p:graphicFrame>
        <p:nvGraphicFramePr>
          <p:cNvPr id="4" name="Table 3"/>
          <p:cNvGraphicFramePr>
            <a:graphicFrameLocks noGrp="1"/>
          </p:cNvGraphicFramePr>
          <p:nvPr>
            <p:extLst>
              <p:ext uri="{D42A27DB-BD31-4B8C-83A1-F6EECF244321}">
                <p14:modId xmlns:p14="http://schemas.microsoft.com/office/powerpoint/2010/main" val="2699256743"/>
              </p:ext>
            </p:extLst>
          </p:nvPr>
        </p:nvGraphicFramePr>
        <p:xfrm>
          <a:off x="1143000" y="3810000"/>
          <a:ext cx="7086600" cy="1674812"/>
        </p:xfrm>
        <a:graphic>
          <a:graphicData uri="http://schemas.openxmlformats.org/drawingml/2006/table">
            <a:tbl>
              <a:tblPr/>
              <a:tblGrid>
                <a:gridCol w="1524000"/>
                <a:gridCol w="2514600"/>
                <a:gridCol w="3048000"/>
              </a:tblGrid>
              <a:tr h="6747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rPr>
                        <a:t>Word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Arial" charset="0"/>
                        </a:rPr>
                        <a:t>Collection frequency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rPr>
                        <a:t>Document frequency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000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a:ln>
                            <a:noFill/>
                          </a:ln>
                          <a:solidFill>
                            <a:srgbClr val="000000"/>
                          </a:solidFill>
                          <a:effectLst/>
                          <a:latin typeface="Arial" charset="0"/>
                        </a:rPr>
                        <a:t>insurance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10440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3997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5000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rgbClr val="000000"/>
                          </a:solidFill>
                          <a:effectLst/>
                          <a:latin typeface="Arial" charset="0"/>
                        </a:rPr>
                        <a:t>try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10422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8760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bl>
          </a:graphicData>
        </a:graphic>
      </p:graphicFrame>
      <p:sp>
        <p:nvSpPr>
          <p:cNvPr id="40982"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6.2.1</a:t>
            </a:r>
          </a:p>
        </p:txBody>
      </p:sp>
    </p:spTree>
    <p:extLst>
      <p:ext uri="{BB962C8B-B14F-4D97-AF65-F5344CB8AC3E}">
        <p14:creationId xmlns:p14="http://schemas.microsoft.com/office/powerpoint/2010/main" val="12705671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t>Estimation – key challenge</a:t>
            </a:r>
          </a:p>
        </p:txBody>
      </p:sp>
      <p:sp>
        <p:nvSpPr>
          <p:cNvPr id="126979" name="Rectangle 3"/>
          <p:cNvSpPr>
            <a:spLocks noGrp="1" noChangeArrowheads="1"/>
          </p:cNvSpPr>
          <p:nvPr>
            <p:ph type="body" idx="1"/>
          </p:nvPr>
        </p:nvSpPr>
        <p:spPr>
          <a:xfrm>
            <a:off x="685800" y="1752600"/>
            <a:ext cx="7924800" cy="4876800"/>
          </a:xfrm>
        </p:spPr>
        <p:txBody>
          <a:bodyPr/>
          <a:lstStyle/>
          <a:p>
            <a:r>
              <a:rPr lang="en-US" i="1" dirty="0" smtClean="0">
                <a:latin typeface="Times New Roman"/>
                <a:cs typeface="Times New Roman"/>
              </a:rPr>
              <a:t>p</a:t>
            </a:r>
            <a:r>
              <a:rPr lang="en-US" i="1" baseline="-25000" dirty="0" smtClean="0">
                <a:latin typeface="Times New Roman"/>
                <a:cs typeface="Times New Roman"/>
              </a:rPr>
              <a:t>i</a:t>
            </a:r>
            <a:r>
              <a:rPr lang="en-US" dirty="0" smtClean="0"/>
              <a:t> (probability of occurrence in relevant documents) cannot be approximated as easily</a:t>
            </a:r>
          </a:p>
          <a:p>
            <a:r>
              <a:rPr lang="en-US" i="1" dirty="0" smtClean="0">
                <a:latin typeface="Times New Roman"/>
                <a:cs typeface="Times New Roman"/>
              </a:rPr>
              <a:t>p</a:t>
            </a:r>
            <a:r>
              <a:rPr lang="en-US" i="1" baseline="-25000" dirty="0" smtClean="0">
                <a:latin typeface="Times New Roman"/>
                <a:cs typeface="Times New Roman"/>
              </a:rPr>
              <a:t>i</a:t>
            </a:r>
            <a:r>
              <a:rPr lang="en-US" dirty="0" smtClean="0"/>
              <a:t> can </a:t>
            </a:r>
            <a:r>
              <a:rPr lang="en-US" dirty="0"/>
              <a:t>be estimated in various ways:</a:t>
            </a:r>
          </a:p>
          <a:p>
            <a:pPr lvl="1"/>
            <a:r>
              <a:rPr lang="en-US" dirty="0"/>
              <a:t>from relevant documents if </a:t>
            </a:r>
            <a:r>
              <a:rPr lang="en-US" dirty="0" smtClean="0"/>
              <a:t>you know </a:t>
            </a:r>
            <a:r>
              <a:rPr lang="en-US" dirty="0"/>
              <a:t>some</a:t>
            </a:r>
          </a:p>
          <a:p>
            <a:pPr lvl="2"/>
            <a:r>
              <a:rPr lang="en-US" dirty="0"/>
              <a:t>Relevance weighting can be used in </a:t>
            </a:r>
            <a:r>
              <a:rPr lang="en-US" dirty="0" smtClean="0"/>
              <a:t>a feedback </a:t>
            </a:r>
            <a:r>
              <a:rPr lang="en-US" dirty="0"/>
              <a:t>loop</a:t>
            </a:r>
          </a:p>
          <a:p>
            <a:pPr lvl="1"/>
            <a:r>
              <a:rPr lang="en-US" dirty="0"/>
              <a:t>constant (Croft and Harper combination match) – then just get </a:t>
            </a:r>
            <a:r>
              <a:rPr lang="en-US" dirty="0" err="1"/>
              <a:t>idf</a:t>
            </a:r>
            <a:r>
              <a:rPr lang="en-US" dirty="0"/>
              <a:t> weighting of </a:t>
            </a:r>
            <a:r>
              <a:rPr lang="en-US" dirty="0" smtClean="0"/>
              <a:t>terms (with </a:t>
            </a:r>
            <a:r>
              <a:rPr lang="en-US" i="1" dirty="0" smtClean="0">
                <a:latin typeface="Times New Roman"/>
                <a:cs typeface="Times New Roman"/>
              </a:rPr>
              <a:t>p</a:t>
            </a:r>
            <a:r>
              <a:rPr lang="en-US" i="1" baseline="-25000" dirty="0" smtClean="0">
                <a:latin typeface="Times New Roman"/>
                <a:cs typeface="Times New Roman"/>
              </a:rPr>
              <a:t>i</a:t>
            </a:r>
            <a:r>
              <a:rPr lang="en-US" i="1" dirty="0" smtClean="0">
                <a:latin typeface="Times New Roman"/>
                <a:cs typeface="Times New Roman"/>
              </a:rPr>
              <a:t>=0.5</a:t>
            </a:r>
            <a:r>
              <a:rPr lang="en-US" dirty="0" smtClean="0"/>
              <a:t>)</a:t>
            </a:r>
            <a:br>
              <a:rPr lang="en-US" dirty="0" smtClean="0"/>
            </a:br>
            <a:r>
              <a:rPr lang="en-US" dirty="0" smtClean="0"/>
              <a:t/>
            </a:r>
            <a:br>
              <a:rPr lang="en-US" dirty="0" smtClean="0"/>
            </a:br>
            <a:endParaRPr lang="en-US" dirty="0"/>
          </a:p>
          <a:p>
            <a:pPr lvl="1"/>
            <a:r>
              <a:rPr lang="en-US" dirty="0"/>
              <a:t>proportional to prob. of occurrence in collection</a:t>
            </a:r>
          </a:p>
          <a:p>
            <a:pPr lvl="2"/>
            <a:r>
              <a:rPr lang="en-US" dirty="0" err="1" smtClean="0"/>
              <a:t>Greiff</a:t>
            </a:r>
            <a:r>
              <a:rPr lang="en-US" dirty="0" smtClean="0"/>
              <a:t> </a:t>
            </a:r>
            <a:r>
              <a:rPr lang="en-US" dirty="0"/>
              <a:t>(</a:t>
            </a:r>
            <a:r>
              <a:rPr lang="en-US" dirty="0" smtClean="0"/>
              <a:t>SIGIR </a:t>
            </a:r>
            <a:r>
              <a:rPr lang="en-US" dirty="0"/>
              <a:t>1998</a:t>
            </a:r>
            <a:r>
              <a:rPr lang="en-US" dirty="0" smtClean="0"/>
              <a:t>) argues for 1/3 + 2/3 </a:t>
            </a:r>
            <a:r>
              <a:rPr lang="en-US" dirty="0" err="1" smtClean="0"/>
              <a:t>df</a:t>
            </a:r>
            <a:r>
              <a:rPr lang="en-US" baseline="-25000" dirty="0" err="1" smtClean="0"/>
              <a:t>i</a:t>
            </a:r>
            <a:r>
              <a:rPr lang="en-US" dirty="0" smtClean="0"/>
              <a:t>/N</a:t>
            </a:r>
            <a:endParaRPr lang="en-US" dirty="0"/>
          </a:p>
        </p:txBody>
      </p:sp>
      <p:graphicFrame>
        <p:nvGraphicFramePr>
          <p:cNvPr id="5" name="Object 5"/>
          <p:cNvGraphicFramePr>
            <a:graphicFrameLocks noChangeAspect="1"/>
          </p:cNvGraphicFramePr>
          <p:nvPr>
            <p:extLst>
              <p:ext uri="{D42A27DB-BD31-4B8C-83A1-F6EECF244321}">
                <p14:modId xmlns:p14="http://schemas.microsoft.com/office/powerpoint/2010/main" val="564313089"/>
              </p:ext>
            </p:extLst>
          </p:nvPr>
        </p:nvGraphicFramePr>
        <p:xfrm>
          <a:off x="2644775" y="4648200"/>
          <a:ext cx="2449513" cy="1001712"/>
        </p:xfrm>
        <a:graphic>
          <a:graphicData uri="http://schemas.openxmlformats.org/presentationml/2006/ole">
            <mc:AlternateContent xmlns:mc="http://schemas.openxmlformats.org/markup-compatibility/2006">
              <mc:Choice xmlns:v="urn:schemas-microsoft-com:vml" Requires="v">
                <p:oleObj spid="_x0000_s1089" name="Equation" r:id="rId3" imgW="1117600" imgH="457200" progId="Equation.3">
                  <p:embed/>
                </p:oleObj>
              </mc:Choice>
              <mc:Fallback>
                <p:oleObj name="Equation" r:id="rId3" imgW="1117600" imgH="457200" progId="Equation.3">
                  <p:embed/>
                  <p:pic>
                    <p:nvPicPr>
                      <p:cNvPr id="0" name=""/>
                      <p:cNvPicPr>
                        <a:picLocks noChangeAspect="1" noChangeArrowheads="1"/>
                      </p:cNvPicPr>
                      <p:nvPr/>
                    </p:nvPicPr>
                    <p:blipFill>
                      <a:blip r:embed="rId4"/>
                      <a:srcRect/>
                      <a:stretch>
                        <a:fillRect/>
                      </a:stretch>
                    </p:blipFill>
                    <p:spPr bwMode="auto">
                      <a:xfrm>
                        <a:off x="2644775" y="4648200"/>
                        <a:ext cx="2449513" cy="1001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0236825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dirty="0"/>
              <a:t>Probabilistic Relevance Feedback</a:t>
            </a:r>
          </a:p>
        </p:txBody>
      </p:sp>
      <p:sp>
        <p:nvSpPr>
          <p:cNvPr id="177157" name="Rectangle 5"/>
          <p:cNvSpPr>
            <a:spLocks noGrp="1" noChangeArrowheads="1"/>
          </p:cNvSpPr>
          <p:nvPr>
            <p:ph type="body" idx="1"/>
          </p:nvPr>
        </p:nvSpPr>
        <p:spPr/>
        <p:txBody>
          <a:bodyPr/>
          <a:lstStyle/>
          <a:p>
            <a:pPr marL="495300" indent="-495300">
              <a:buFont typeface="Wingdings" charset="0"/>
              <a:buAutoNum type="arabicPeriod"/>
            </a:pPr>
            <a:r>
              <a:rPr lang="en-US" dirty="0"/>
              <a:t>Guess a preliminary probabilistic description of </a:t>
            </a:r>
            <a:r>
              <a:rPr lang="en-US" i="1" dirty="0" smtClean="0"/>
              <a:t>R</a:t>
            </a:r>
            <a:r>
              <a:rPr lang="en-US" dirty="0" smtClean="0"/>
              <a:t>=1</a:t>
            </a:r>
            <a:r>
              <a:rPr lang="en-US" i="1" dirty="0" smtClean="0"/>
              <a:t> </a:t>
            </a:r>
            <a:r>
              <a:rPr lang="en-US" dirty="0" smtClean="0"/>
              <a:t>documents; </a:t>
            </a:r>
            <a:r>
              <a:rPr lang="en-US" dirty="0"/>
              <a:t>use it to retrieve a </a:t>
            </a:r>
            <a:r>
              <a:rPr lang="en-US" dirty="0" smtClean="0"/>
              <a:t>set </a:t>
            </a:r>
            <a:r>
              <a:rPr lang="en-US" dirty="0"/>
              <a:t>of </a:t>
            </a:r>
            <a:r>
              <a:rPr lang="en-US" dirty="0" smtClean="0"/>
              <a:t>documents</a:t>
            </a:r>
            <a:endParaRPr lang="en-US" dirty="0"/>
          </a:p>
          <a:p>
            <a:pPr marL="495300" indent="-495300">
              <a:buFont typeface="Wingdings" charset="0"/>
              <a:buAutoNum type="arabicPeriod"/>
            </a:pPr>
            <a:r>
              <a:rPr lang="en-US" dirty="0"/>
              <a:t>Interact with the user to refine the description: learn some definite </a:t>
            </a:r>
            <a:r>
              <a:rPr lang="en-US" dirty="0" smtClean="0"/>
              <a:t>members with </a:t>
            </a:r>
            <a:r>
              <a:rPr lang="en-US" i="1" dirty="0" smtClean="0"/>
              <a:t>R </a:t>
            </a:r>
            <a:r>
              <a:rPr lang="en-US" dirty="0" smtClean="0"/>
              <a:t>= 1 </a:t>
            </a:r>
            <a:r>
              <a:rPr lang="en-US" dirty="0"/>
              <a:t>and </a:t>
            </a:r>
            <a:r>
              <a:rPr lang="en-US" i="1" dirty="0" smtClean="0"/>
              <a:t>R </a:t>
            </a:r>
            <a:r>
              <a:rPr lang="en-US" dirty="0" smtClean="0"/>
              <a:t>= 0</a:t>
            </a:r>
            <a:endParaRPr lang="en-US" dirty="0"/>
          </a:p>
          <a:p>
            <a:pPr marL="495300" indent="-495300">
              <a:buFont typeface="Wingdings" charset="0"/>
              <a:buAutoNum type="arabicPeriod"/>
            </a:pPr>
            <a:r>
              <a:rPr lang="en-US" dirty="0" smtClean="0"/>
              <a:t>Re-estimate </a:t>
            </a:r>
            <a:r>
              <a:rPr lang="en-US" i="1" dirty="0"/>
              <a:t>p</a:t>
            </a:r>
            <a:r>
              <a:rPr lang="en-US" i="1" baseline="-25000" dirty="0"/>
              <a:t>i</a:t>
            </a:r>
            <a:r>
              <a:rPr lang="en-US" dirty="0"/>
              <a:t> and </a:t>
            </a:r>
            <a:r>
              <a:rPr lang="en-US" i="1" dirty="0" err="1"/>
              <a:t>r</a:t>
            </a:r>
            <a:r>
              <a:rPr lang="en-US" i="1" baseline="-25000" dirty="0" err="1"/>
              <a:t>i</a:t>
            </a:r>
            <a:r>
              <a:rPr lang="en-US" dirty="0"/>
              <a:t> on the basis of </a:t>
            </a:r>
            <a:r>
              <a:rPr lang="en-US" dirty="0" smtClean="0"/>
              <a:t>these</a:t>
            </a:r>
          </a:p>
          <a:p>
            <a:pPr marL="895350" lvl="1" indent="-495300"/>
            <a:r>
              <a:rPr lang="en-US" dirty="0" smtClean="0"/>
              <a:t>If </a:t>
            </a:r>
            <a:r>
              <a:rPr lang="en-US" i="1" dirty="0" smtClean="0"/>
              <a:t>i</a:t>
            </a:r>
            <a:r>
              <a:rPr lang="en-US" dirty="0" smtClean="0"/>
              <a:t> appears in </a:t>
            </a:r>
            <a:r>
              <a:rPr lang="en-US" i="1" dirty="0" smtClean="0"/>
              <a:t>V</a:t>
            </a:r>
            <a:r>
              <a:rPr lang="en-US" i="1" baseline="-25000" dirty="0" smtClean="0"/>
              <a:t>i</a:t>
            </a:r>
            <a:r>
              <a:rPr lang="en-US" i="1" dirty="0" smtClean="0"/>
              <a:t> </a:t>
            </a:r>
            <a:r>
              <a:rPr lang="en-US" dirty="0" smtClean="0"/>
              <a:t>within set of documents V: </a:t>
            </a:r>
            <a:r>
              <a:rPr lang="en-US" i="1" dirty="0" smtClean="0"/>
              <a:t>p</a:t>
            </a:r>
            <a:r>
              <a:rPr lang="en-US" i="1" baseline="-25000" dirty="0" smtClean="0"/>
              <a:t>i</a:t>
            </a:r>
            <a:r>
              <a:rPr lang="en-US" dirty="0" smtClean="0"/>
              <a:t> = |</a:t>
            </a:r>
            <a:r>
              <a:rPr lang="en-US" i="1" dirty="0" smtClean="0"/>
              <a:t>V</a:t>
            </a:r>
            <a:r>
              <a:rPr lang="en-US" i="1" baseline="-25000" dirty="0" smtClean="0"/>
              <a:t>i</a:t>
            </a:r>
            <a:r>
              <a:rPr lang="en-US" dirty="0" smtClean="0"/>
              <a:t>|/|</a:t>
            </a:r>
            <a:r>
              <a:rPr lang="en-US" i="1" dirty="0" smtClean="0"/>
              <a:t>V</a:t>
            </a:r>
            <a:r>
              <a:rPr lang="en-US" dirty="0" smtClean="0"/>
              <a:t>|</a:t>
            </a:r>
            <a:endParaRPr lang="en-US" dirty="0"/>
          </a:p>
          <a:p>
            <a:pPr marL="914400" lvl="1" indent="-457200"/>
            <a:r>
              <a:rPr lang="en-US" dirty="0"/>
              <a:t>Or can combine new information with original guess (use Bayesian prior):</a:t>
            </a:r>
          </a:p>
          <a:p>
            <a:pPr marL="495300" indent="-495300"/>
            <a:endParaRPr lang="en-US" sz="3000" dirty="0"/>
          </a:p>
          <a:p>
            <a:pPr marL="495300" indent="-495300">
              <a:buFont typeface="Wingdings" charset="0"/>
              <a:buAutoNum type="arabicPeriod" startAt="4"/>
            </a:pPr>
            <a:r>
              <a:rPr lang="en-US" dirty="0"/>
              <a:t>Repeat, thus generating a succession of approximations to </a:t>
            </a:r>
            <a:r>
              <a:rPr lang="en-US" dirty="0" smtClean="0"/>
              <a:t>relevant documents </a:t>
            </a:r>
            <a:endParaRPr lang="en-US" dirty="0"/>
          </a:p>
        </p:txBody>
      </p:sp>
      <p:graphicFrame>
        <p:nvGraphicFramePr>
          <p:cNvPr id="177158" name="Object 6"/>
          <p:cNvGraphicFramePr>
            <a:graphicFrameLocks noGrp="1" noChangeAspect="1"/>
          </p:cNvGraphicFramePr>
          <p:nvPr>
            <p:ph sz="half" idx="4294967295"/>
          </p:nvPr>
        </p:nvGraphicFramePr>
        <p:xfrm>
          <a:off x="5357813" y="4800600"/>
          <a:ext cx="2185987" cy="900113"/>
        </p:xfrm>
        <a:graphic>
          <a:graphicData uri="http://schemas.openxmlformats.org/presentationml/2006/ole">
            <mc:AlternateContent xmlns:mc="http://schemas.openxmlformats.org/markup-compatibility/2006">
              <mc:Choice xmlns:v="urn:schemas-microsoft-com:vml" Requires="v">
                <p:oleObj spid="_x0000_s63575" name="Equation" r:id="rId4" imgW="1079280" imgH="444240" progId="Equation.3">
                  <p:embed/>
                </p:oleObj>
              </mc:Choice>
              <mc:Fallback>
                <p:oleObj name="Equation" r:id="rId4" imgW="107928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7813" y="4800600"/>
                        <a:ext cx="2185987" cy="900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177160" name="Rectangle 8"/>
          <p:cNvSpPr>
            <a:spLocks noChangeArrowheads="1"/>
          </p:cNvSpPr>
          <p:nvPr/>
        </p:nvSpPr>
        <p:spPr bwMode="auto">
          <a:xfrm>
            <a:off x="7696200" y="4876800"/>
            <a:ext cx="1219200" cy="12192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l-GR" i="1">
                <a:ea typeface="Arial Unicode MS" charset="0"/>
                <a:cs typeface="Arial" charset="0"/>
              </a:rPr>
              <a:t>κ</a:t>
            </a:r>
            <a:r>
              <a:rPr lang="en-US" i="1">
                <a:ea typeface="Arial Unicode MS" charset="0"/>
                <a:cs typeface="Arial" charset="0"/>
              </a:rPr>
              <a:t>  </a:t>
            </a:r>
            <a:r>
              <a:rPr lang="en-US">
                <a:ea typeface="Arial Unicode MS" charset="0"/>
                <a:cs typeface="Arial" charset="0"/>
              </a:rPr>
              <a:t>is </a:t>
            </a:r>
          </a:p>
          <a:p>
            <a:pPr algn="ctr"/>
            <a:r>
              <a:rPr lang="en-US">
                <a:ea typeface="Arial Unicode MS" charset="0"/>
                <a:cs typeface="Arial" charset="0"/>
              </a:rPr>
              <a:t>prior</a:t>
            </a:r>
          </a:p>
          <a:p>
            <a:pPr algn="ctr"/>
            <a:r>
              <a:rPr lang="en-US">
                <a:ea typeface="Arial Unicode MS" charset="0"/>
                <a:cs typeface="Arial" charset="0"/>
              </a:rPr>
              <a:t>weight</a:t>
            </a:r>
            <a:endParaRPr lang="el-GR" i="1">
              <a:ea typeface="Arial Unicode MS" charset="0"/>
              <a:cs typeface="Arial" charset="0"/>
            </a:endParaRPr>
          </a:p>
        </p:txBody>
      </p:sp>
    </p:spTree>
    <p:extLst>
      <p:ext uri="{BB962C8B-B14F-4D97-AF65-F5344CB8AC3E}">
        <p14:creationId xmlns:p14="http://schemas.microsoft.com/office/powerpoint/2010/main" val="248427747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atin typeface="Calibri" charset="0"/>
                <a:ea typeface="ＭＳ Ｐゴシック" charset="0"/>
                <a:cs typeface="ＭＳ Ｐゴシック" charset="0"/>
              </a:rPr>
              <a:t>Ranked retrieval</a:t>
            </a:r>
          </a:p>
        </p:txBody>
      </p:sp>
      <p:sp>
        <p:nvSpPr>
          <p:cNvPr id="3" name="Content Placeholder 2"/>
          <p:cNvSpPr>
            <a:spLocks noGrp="1"/>
          </p:cNvSpPr>
          <p:nvPr>
            <p:ph idx="1"/>
          </p:nvPr>
        </p:nvSpPr>
        <p:spPr/>
        <p:txBody>
          <a:bodyPr/>
          <a:lstStyle/>
          <a:p>
            <a:r>
              <a:rPr lang="en-US" dirty="0">
                <a:latin typeface="Calibri" charset="0"/>
                <a:ea typeface="ＭＳ Ｐゴシック" charset="0"/>
                <a:cs typeface="ＭＳ Ｐゴシック" charset="0"/>
              </a:rPr>
              <a:t>Thus far, our queries have all been </a:t>
            </a:r>
            <a:r>
              <a:rPr lang="en-US" dirty="0" smtClean="0">
                <a:latin typeface="Calibri" charset="0"/>
                <a:ea typeface="ＭＳ Ｐゴシック" charset="0"/>
                <a:cs typeface="ＭＳ Ｐゴシック" charset="0"/>
              </a:rPr>
              <a:t>Boolean</a:t>
            </a:r>
            <a:endParaRPr lang="en-US" dirty="0">
              <a:latin typeface="Calibri" charset="0"/>
              <a:ea typeface="ＭＳ Ｐゴシック" charset="0"/>
              <a:cs typeface="ＭＳ Ｐゴシック" charset="0"/>
            </a:endParaRPr>
          </a:p>
          <a:p>
            <a:pPr lvl="1"/>
            <a:r>
              <a:rPr lang="en-US" dirty="0">
                <a:latin typeface="Calibri" charset="0"/>
                <a:ea typeface="ＭＳ Ｐゴシック" charset="0"/>
              </a:rPr>
              <a:t>Documents either match or </a:t>
            </a:r>
            <a:r>
              <a:rPr lang="en-US" dirty="0" smtClean="0">
                <a:latin typeface="Calibri" charset="0"/>
                <a:ea typeface="ＭＳ Ｐゴシック" charset="0"/>
              </a:rPr>
              <a:t>don</a:t>
            </a:r>
            <a:r>
              <a:rPr lang="en-US" dirty="0" smtClean="0">
                <a:latin typeface="Calibri" charset="0"/>
              </a:rPr>
              <a:t>’</a:t>
            </a:r>
            <a:r>
              <a:rPr lang="en-US" dirty="0" smtClean="0">
                <a:latin typeface="Calibri" charset="0"/>
                <a:ea typeface="ＭＳ Ｐゴシック" charset="0"/>
              </a:rPr>
              <a:t>t</a:t>
            </a:r>
            <a:endParaRPr lang="en-US" dirty="0">
              <a:latin typeface="Calibri" charset="0"/>
              <a:ea typeface="ＭＳ Ｐゴシック" charset="0"/>
            </a:endParaRPr>
          </a:p>
          <a:p>
            <a:r>
              <a:rPr lang="en-US" dirty="0" smtClean="0">
                <a:solidFill>
                  <a:srgbClr val="357E69"/>
                </a:solidFill>
                <a:latin typeface="Calibri" charset="0"/>
                <a:ea typeface="ＭＳ Ｐゴシック" charset="0"/>
                <a:cs typeface="ＭＳ Ｐゴシック" charset="0"/>
              </a:rPr>
              <a:t>Can be good </a:t>
            </a:r>
            <a:r>
              <a:rPr lang="en-US" dirty="0">
                <a:solidFill>
                  <a:srgbClr val="357E69"/>
                </a:solidFill>
                <a:latin typeface="Calibri" charset="0"/>
                <a:ea typeface="ＭＳ Ｐゴシック" charset="0"/>
                <a:cs typeface="ＭＳ Ｐゴシック" charset="0"/>
              </a:rPr>
              <a:t>for expert users with precise understanding of their needs and the </a:t>
            </a:r>
            <a:r>
              <a:rPr lang="en-US" dirty="0" smtClean="0">
                <a:solidFill>
                  <a:srgbClr val="357E69"/>
                </a:solidFill>
                <a:latin typeface="Calibri" charset="0"/>
                <a:ea typeface="ＭＳ Ｐゴシック" charset="0"/>
                <a:cs typeface="ＭＳ Ｐゴシック" charset="0"/>
              </a:rPr>
              <a:t>collection</a:t>
            </a:r>
            <a:endParaRPr lang="en-US" dirty="0">
              <a:solidFill>
                <a:srgbClr val="357E69"/>
              </a:solidFill>
              <a:latin typeface="Calibri" charset="0"/>
              <a:ea typeface="ＭＳ Ｐゴシック" charset="0"/>
              <a:cs typeface="ＭＳ Ｐゴシック" charset="0"/>
            </a:endParaRPr>
          </a:p>
          <a:p>
            <a:pPr lvl="1"/>
            <a:r>
              <a:rPr lang="en-US" dirty="0" smtClean="0">
                <a:latin typeface="Calibri" charset="0"/>
                <a:ea typeface="ＭＳ Ｐゴシック" charset="0"/>
              </a:rPr>
              <a:t>Can also be good </a:t>
            </a:r>
            <a:r>
              <a:rPr lang="en-US" dirty="0">
                <a:latin typeface="Calibri" charset="0"/>
                <a:ea typeface="ＭＳ Ｐゴシック" charset="0"/>
              </a:rPr>
              <a:t>for applications: Applications can easily consume 1000s of </a:t>
            </a:r>
            <a:r>
              <a:rPr lang="en-US" dirty="0" smtClean="0">
                <a:latin typeface="Calibri" charset="0"/>
                <a:ea typeface="ＭＳ Ｐゴシック" charset="0"/>
              </a:rPr>
              <a:t>results</a:t>
            </a:r>
            <a:endParaRPr lang="en-US" dirty="0">
              <a:latin typeface="Calibri" charset="0"/>
              <a:ea typeface="ＭＳ Ｐゴシック" charset="0"/>
            </a:endParaRPr>
          </a:p>
          <a:p>
            <a:r>
              <a:rPr lang="en-US" dirty="0">
                <a:latin typeface="Calibri" charset="0"/>
                <a:ea typeface="ＭＳ Ｐゴシック" charset="0"/>
                <a:cs typeface="ＭＳ Ｐゴシック" charset="0"/>
              </a:rPr>
              <a:t>Not good for the majority of </a:t>
            </a:r>
            <a:r>
              <a:rPr lang="en-US" dirty="0" smtClean="0">
                <a:latin typeface="Calibri" charset="0"/>
                <a:ea typeface="ＭＳ Ｐゴシック" charset="0"/>
                <a:cs typeface="ＭＳ Ｐゴシック" charset="0"/>
              </a:rPr>
              <a:t>users</a:t>
            </a:r>
            <a:endParaRPr lang="en-US" dirty="0">
              <a:latin typeface="Calibri" charset="0"/>
              <a:ea typeface="ＭＳ Ｐゴシック" charset="0"/>
              <a:cs typeface="ＭＳ Ｐゴシック" charset="0"/>
            </a:endParaRPr>
          </a:p>
          <a:p>
            <a:pPr lvl="1"/>
            <a:r>
              <a:rPr lang="en-US" dirty="0">
                <a:latin typeface="Calibri" charset="0"/>
                <a:ea typeface="ＭＳ Ｐゴシック" charset="0"/>
              </a:rPr>
              <a:t>Most users incapable of writing Boolean queries </a:t>
            </a:r>
            <a:endParaRPr lang="en-US" dirty="0" smtClean="0">
              <a:latin typeface="Calibri" charset="0"/>
              <a:ea typeface="ＭＳ Ｐゴシック" charset="0"/>
            </a:endParaRPr>
          </a:p>
          <a:p>
            <a:pPr lvl="2"/>
            <a:r>
              <a:rPr lang="en-US" dirty="0" smtClean="0">
                <a:latin typeface="Calibri" charset="0"/>
                <a:ea typeface="ＭＳ Ｐゴシック" charset="0"/>
              </a:rPr>
              <a:t>Or they </a:t>
            </a:r>
            <a:r>
              <a:rPr lang="en-US" dirty="0">
                <a:latin typeface="Calibri" charset="0"/>
                <a:ea typeface="ＭＳ Ｐゴシック" charset="0"/>
              </a:rPr>
              <a:t>are, but they think </a:t>
            </a:r>
            <a:r>
              <a:rPr lang="en-US" dirty="0" smtClean="0">
                <a:latin typeface="Calibri" charset="0"/>
                <a:ea typeface="ＭＳ Ｐゴシック" charset="0"/>
              </a:rPr>
              <a:t>it</a:t>
            </a:r>
            <a:r>
              <a:rPr lang="en-US" dirty="0" smtClean="0">
                <a:latin typeface="Calibri" charset="0"/>
              </a:rPr>
              <a:t>’</a:t>
            </a:r>
            <a:r>
              <a:rPr lang="en-US" dirty="0" smtClean="0">
                <a:latin typeface="Calibri" charset="0"/>
                <a:ea typeface="ＭＳ Ｐゴシック" charset="0"/>
              </a:rPr>
              <a:t>s </a:t>
            </a:r>
            <a:r>
              <a:rPr lang="en-US" dirty="0">
                <a:latin typeface="Calibri" charset="0"/>
                <a:ea typeface="ＭＳ Ｐゴシック" charset="0"/>
              </a:rPr>
              <a:t>too much </a:t>
            </a:r>
            <a:r>
              <a:rPr lang="en-US" dirty="0" smtClean="0">
                <a:latin typeface="Calibri" charset="0"/>
                <a:ea typeface="ＭＳ Ｐゴシック" charset="0"/>
              </a:rPr>
              <a:t>work</a:t>
            </a:r>
            <a:endParaRPr lang="en-US" dirty="0">
              <a:latin typeface="Calibri" charset="0"/>
              <a:ea typeface="ＭＳ Ｐゴシック" charset="0"/>
            </a:endParaRPr>
          </a:p>
          <a:p>
            <a:pPr lvl="1"/>
            <a:r>
              <a:rPr lang="en-US" dirty="0">
                <a:solidFill>
                  <a:srgbClr val="357E69"/>
                </a:solidFill>
                <a:latin typeface="Calibri" charset="0"/>
                <a:ea typeface="ＭＳ Ｐゴシック" charset="0"/>
              </a:rPr>
              <a:t>Most users </a:t>
            </a:r>
            <a:r>
              <a:rPr lang="en-US" dirty="0" smtClean="0">
                <a:solidFill>
                  <a:srgbClr val="357E69"/>
                </a:solidFill>
                <a:latin typeface="Calibri" charset="0"/>
                <a:ea typeface="ＭＳ Ｐゴシック" charset="0"/>
              </a:rPr>
              <a:t>don’t </a:t>
            </a:r>
            <a:r>
              <a:rPr lang="en-US" dirty="0">
                <a:solidFill>
                  <a:srgbClr val="357E69"/>
                </a:solidFill>
                <a:latin typeface="Calibri" charset="0"/>
                <a:ea typeface="ＭＳ Ｐゴシック" charset="0"/>
              </a:rPr>
              <a:t>want to wade through 1000s of results.</a:t>
            </a:r>
          </a:p>
          <a:p>
            <a:pPr lvl="2"/>
            <a:r>
              <a:rPr lang="en-US" dirty="0">
                <a:solidFill>
                  <a:srgbClr val="357E69"/>
                </a:solidFill>
                <a:latin typeface="Calibri" charset="0"/>
                <a:ea typeface="ＭＳ Ｐゴシック" charset="0"/>
              </a:rPr>
              <a:t>This is particularly true of web </a:t>
            </a:r>
            <a:r>
              <a:rPr lang="en-US" dirty="0" smtClean="0">
                <a:solidFill>
                  <a:srgbClr val="357E69"/>
                </a:solidFill>
                <a:latin typeface="Calibri" charset="0"/>
                <a:ea typeface="ＭＳ Ｐゴシック" charset="0"/>
              </a:rPr>
              <a:t>search</a:t>
            </a:r>
            <a:endParaRPr lang="en-US" dirty="0">
              <a:solidFill>
                <a:srgbClr val="357E69"/>
              </a:solidFill>
              <a:latin typeface="Calibri" charset="0"/>
              <a:ea typeface="ＭＳ Ｐゴシック" charset="0"/>
            </a:endParaRPr>
          </a:p>
          <a:p>
            <a:endParaRPr lang="en-US" dirty="0">
              <a:latin typeface="Calibri" charset="0"/>
              <a:ea typeface="ＭＳ Ｐゴシック" charset="0"/>
              <a:cs typeface="ＭＳ Ｐゴシック" charset="0"/>
            </a:endParaRPr>
          </a:p>
        </p:txBody>
      </p:sp>
      <p:sp>
        <p:nvSpPr>
          <p:cNvPr id="19460"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Ch. 6</a:t>
            </a:r>
          </a:p>
        </p:txBody>
      </p:sp>
    </p:spTree>
    <p:extLst>
      <p:ext uri="{BB962C8B-B14F-4D97-AF65-F5344CB8AC3E}">
        <p14:creationId xmlns:p14="http://schemas.microsoft.com/office/powerpoint/2010/main" val="2164364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FCB52FF-E85F-9144-9E20-3DB9857D14FF}" type="slidenum">
              <a:rPr lang="en-US"/>
              <a:pPr/>
              <a:t>30</a:t>
            </a:fld>
            <a:endParaRPr lang="en-US"/>
          </a:p>
        </p:txBody>
      </p:sp>
      <p:sp>
        <p:nvSpPr>
          <p:cNvPr id="186375" name="Rectangle 7"/>
          <p:cNvSpPr>
            <a:spLocks noGrp="1" noChangeArrowheads="1"/>
          </p:cNvSpPr>
          <p:nvPr>
            <p:ph type="title"/>
          </p:nvPr>
        </p:nvSpPr>
        <p:spPr/>
        <p:txBody>
          <a:bodyPr/>
          <a:lstStyle/>
          <a:p>
            <a:r>
              <a:rPr lang="en-US" dirty="0"/>
              <a:t>Iteratively estimating </a:t>
            </a:r>
            <a:r>
              <a:rPr lang="en-US" i="1" dirty="0" smtClean="0"/>
              <a:t>p</a:t>
            </a:r>
            <a:r>
              <a:rPr lang="en-US" i="1" baseline="-25000" dirty="0" smtClean="0"/>
              <a:t>i</a:t>
            </a:r>
            <a:r>
              <a:rPr lang="en-US" i="1" dirty="0" smtClean="0"/>
              <a:t> </a:t>
            </a:r>
            <a:r>
              <a:rPr lang="en-US" dirty="0" smtClean="0"/>
              <a:t>and</a:t>
            </a:r>
            <a:r>
              <a:rPr lang="en-US" i="1" dirty="0" smtClean="0"/>
              <a:t> </a:t>
            </a:r>
            <a:r>
              <a:rPr lang="en-US" i="1" dirty="0" err="1" smtClean="0"/>
              <a:t>r</a:t>
            </a:r>
            <a:r>
              <a:rPr lang="en-US" i="1" baseline="-25000" dirty="0" err="1" smtClean="0"/>
              <a:t>i</a:t>
            </a:r>
            <a:r>
              <a:rPr lang="en-US" i="1" baseline="-25000" dirty="0" smtClean="0"/>
              <a:t/>
            </a:r>
            <a:br>
              <a:rPr lang="en-US" i="1" baseline="-25000" dirty="0" smtClean="0"/>
            </a:br>
            <a:r>
              <a:rPr lang="en-US" dirty="0" smtClean="0"/>
              <a:t>(= Pseudo-relevance feedback)</a:t>
            </a:r>
            <a:endParaRPr lang="en-US" i="1" baseline="-25000" dirty="0"/>
          </a:p>
        </p:txBody>
      </p:sp>
      <p:sp>
        <p:nvSpPr>
          <p:cNvPr id="186376" name="Rectangle 8"/>
          <p:cNvSpPr>
            <a:spLocks noGrp="1" noChangeArrowheads="1"/>
          </p:cNvSpPr>
          <p:nvPr>
            <p:ph type="body" idx="1"/>
          </p:nvPr>
        </p:nvSpPr>
        <p:spPr/>
        <p:txBody>
          <a:bodyPr/>
          <a:lstStyle/>
          <a:p>
            <a:pPr marL="495300" indent="-495300">
              <a:lnSpc>
                <a:spcPct val="90000"/>
              </a:lnSpc>
              <a:buFont typeface="Wingdings" charset="0"/>
              <a:buAutoNum type="arabicPeriod"/>
            </a:pPr>
            <a:r>
              <a:rPr lang="en-US" dirty="0"/>
              <a:t>Assume that </a:t>
            </a:r>
            <a:r>
              <a:rPr lang="en-US" i="1" dirty="0"/>
              <a:t>p</a:t>
            </a:r>
            <a:r>
              <a:rPr lang="en-US" i="1" baseline="-25000" dirty="0"/>
              <a:t>i</a:t>
            </a:r>
            <a:r>
              <a:rPr lang="en-US" i="1" dirty="0"/>
              <a:t> </a:t>
            </a:r>
            <a:r>
              <a:rPr lang="en-US" i="1" dirty="0" smtClean="0"/>
              <a:t>is </a:t>
            </a:r>
            <a:r>
              <a:rPr lang="en-US" dirty="0" smtClean="0"/>
              <a:t>constant </a:t>
            </a:r>
            <a:r>
              <a:rPr lang="en-US" dirty="0"/>
              <a:t>over all </a:t>
            </a:r>
            <a:r>
              <a:rPr lang="en-US" i="1" dirty="0"/>
              <a:t>x</a:t>
            </a:r>
            <a:r>
              <a:rPr lang="en-US" i="1" baseline="-25000" dirty="0"/>
              <a:t>i</a:t>
            </a:r>
            <a:r>
              <a:rPr lang="en-US" i="1" dirty="0"/>
              <a:t> </a:t>
            </a:r>
            <a:r>
              <a:rPr lang="en-US" dirty="0"/>
              <a:t> in </a:t>
            </a:r>
            <a:r>
              <a:rPr lang="en-US" dirty="0" smtClean="0"/>
              <a:t>query and </a:t>
            </a:r>
            <a:r>
              <a:rPr lang="en-US" i="1" dirty="0" err="1" smtClean="0"/>
              <a:t>r</a:t>
            </a:r>
            <a:r>
              <a:rPr lang="en-US" i="1" baseline="-25000" dirty="0" err="1" smtClean="0"/>
              <a:t>i</a:t>
            </a:r>
            <a:r>
              <a:rPr lang="en-US" dirty="0" smtClean="0"/>
              <a:t> as before</a:t>
            </a:r>
            <a:endParaRPr lang="en-US" dirty="0"/>
          </a:p>
          <a:p>
            <a:pPr marL="914400" lvl="1" indent="-457200">
              <a:lnSpc>
                <a:spcPct val="90000"/>
              </a:lnSpc>
            </a:pPr>
            <a:r>
              <a:rPr lang="en-US" i="1" dirty="0"/>
              <a:t>p</a:t>
            </a:r>
            <a:r>
              <a:rPr lang="en-US" i="1" baseline="-25000" dirty="0"/>
              <a:t>i</a:t>
            </a:r>
            <a:r>
              <a:rPr lang="en-US" dirty="0"/>
              <a:t> = 0.5 (even odds) for any given doc</a:t>
            </a:r>
          </a:p>
          <a:p>
            <a:pPr marL="495300" indent="-495300">
              <a:lnSpc>
                <a:spcPct val="90000"/>
              </a:lnSpc>
              <a:buFont typeface="Wingdings" charset="0"/>
              <a:buAutoNum type="arabicPeriod"/>
            </a:pPr>
            <a:r>
              <a:rPr lang="en-US" dirty="0"/>
              <a:t>Determine guess of relevant document set:</a:t>
            </a:r>
          </a:p>
          <a:p>
            <a:pPr marL="914400" lvl="1" indent="-457200">
              <a:lnSpc>
                <a:spcPct val="90000"/>
              </a:lnSpc>
            </a:pPr>
            <a:r>
              <a:rPr lang="en-US" i="1" dirty="0"/>
              <a:t>V</a:t>
            </a:r>
            <a:r>
              <a:rPr lang="en-US" dirty="0"/>
              <a:t> is fixed size set of highest ranked documents on this </a:t>
            </a:r>
            <a:r>
              <a:rPr lang="en-US" dirty="0" smtClean="0"/>
              <a:t>model</a:t>
            </a:r>
            <a:endParaRPr lang="en-US" dirty="0"/>
          </a:p>
          <a:p>
            <a:pPr marL="495300" indent="-495300">
              <a:lnSpc>
                <a:spcPct val="90000"/>
              </a:lnSpc>
              <a:buFont typeface="Wingdings" charset="0"/>
              <a:buAutoNum type="arabicPeriod"/>
            </a:pPr>
            <a:r>
              <a:rPr lang="en-US" dirty="0"/>
              <a:t>We need to improve our guesses for </a:t>
            </a:r>
            <a:r>
              <a:rPr lang="en-US" i="1" dirty="0"/>
              <a:t>p</a:t>
            </a:r>
            <a:r>
              <a:rPr lang="en-US" i="1" baseline="-25000" dirty="0"/>
              <a:t>i</a:t>
            </a:r>
            <a:r>
              <a:rPr lang="en-US" dirty="0"/>
              <a:t> and </a:t>
            </a:r>
            <a:r>
              <a:rPr lang="en-US" i="1" dirty="0" err="1"/>
              <a:t>r</a:t>
            </a:r>
            <a:r>
              <a:rPr lang="en-US" i="1" baseline="-25000" dirty="0" err="1"/>
              <a:t>i</a:t>
            </a:r>
            <a:r>
              <a:rPr lang="en-US" dirty="0"/>
              <a:t>, so</a:t>
            </a:r>
          </a:p>
          <a:p>
            <a:pPr marL="914400" lvl="1" indent="-457200">
              <a:lnSpc>
                <a:spcPct val="90000"/>
              </a:lnSpc>
            </a:pPr>
            <a:r>
              <a:rPr lang="en-US" dirty="0"/>
              <a:t>Use distribution of </a:t>
            </a:r>
            <a:r>
              <a:rPr lang="en-US" i="1" dirty="0"/>
              <a:t>x</a:t>
            </a:r>
            <a:r>
              <a:rPr lang="en-US" i="1" baseline="-25000" dirty="0"/>
              <a:t>i</a:t>
            </a:r>
            <a:r>
              <a:rPr lang="en-US" dirty="0"/>
              <a:t> in docs in V. Let V</a:t>
            </a:r>
            <a:r>
              <a:rPr lang="en-US" baseline="-25000" dirty="0"/>
              <a:t>i</a:t>
            </a:r>
            <a:r>
              <a:rPr lang="en-US" dirty="0"/>
              <a:t> be set of documents containing </a:t>
            </a:r>
            <a:r>
              <a:rPr lang="en-US" i="1" dirty="0"/>
              <a:t>x</a:t>
            </a:r>
            <a:r>
              <a:rPr lang="en-US" i="1" baseline="-25000" dirty="0"/>
              <a:t>i</a:t>
            </a:r>
            <a:r>
              <a:rPr lang="en-US" dirty="0"/>
              <a:t> </a:t>
            </a:r>
          </a:p>
          <a:p>
            <a:pPr marL="1295400" lvl="2" indent="-381000">
              <a:lnSpc>
                <a:spcPct val="90000"/>
              </a:lnSpc>
            </a:pPr>
            <a:r>
              <a:rPr lang="en-US" i="1" dirty="0"/>
              <a:t>p</a:t>
            </a:r>
            <a:r>
              <a:rPr lang="en-US" i="1" baseline="-25000" dirty="0"/>
              <a:t>i</a:t>
            </a:r>
            <a:r>
              <a:rPr lang="en-US" dirty="0"/>
              <a:t> = |V</a:t>
            </a:r>
            <a:r>
              <a:rPr lang="en-US" baseline="-25000" dirty="0"/>
              <a:t>i</a:t>
            </a:r>
            <a:r>
              <a:rPr lang="en-US" dirty="0"/>
              <a:t>| / |V|</a:t>
            </a:r>
          </a:p>
          <a:p>
            <a:pPr marL="914400" lvl="1" indent="-457200">
              <a:lnSpc>
                <a:spcPct val="90000"/>
              </a:lnSpc>
            </a:pPr>
            <a:r>
              <a:rPr lang="en-US" dirty="0"/>
              <a:t>Assume if not retrieved then not relevant </a:t>
            </a:r>
          </a:p>
          <a:p>
            <a:pPr marL="1295400" lvl="2" indent="-381000">
              <a:lnSpc>
                <a:spcPct val="90000"/>
              </a:lnSpc>
            </a:pPr>
            <a:r>
              <a:rPr lang="en-US" i="1" dirty="0" err="1"/>
              <a:t>r</a:t>
            </a:r>
            <a:r>
              <a:rPr lang="en-US" i="1" baseline="-25000" dirty="0" err="1"/>
              <a:t>i</a:t>
            </a:r>
            <a:r>
              <a:rPr lang="en-US" dirty="0"/>
              <a:t>  = (</a:t>
            </a:r>
            <a:r>
              <a:rPr lang="en-US" dirty="0" err="1"/>
              <a:t>n</a:t>
            </a:r>
            <a:r>
              <a:rPr lang="en-US" baseline="-25000" dirty="0" err="1"/>
              <a:t>i</a:t>
            </a:r>
            <a:r>
              <a:rPr lang="en-US" dirty="0"/>
              <a:t> – |V</a:t>
            </a:r>
            <a:r>
              <a:rPr lang="en-US" baseline="-25000" dirty="0"/>
              <a:t>i</a:t>
            </a:r>
            <a:r>
              <a:rPr lang="en-US" dirty="0"/>
              <a:t>|) / (N – |V|)</a:t>
            </a:r>
          </a:p>
          <a:p>
            <a:pPr marL="495300" indent="-495300">
              <a:lnSpc>
                <a:spcPct val="90000"/>
              </a:lnSpc>
              <a:buFont typeface="Wingdings" charset="0"/>
              <a:buAutoNum type="arabicPeriod"/>
            </a:pPr>
            <a:r>
              <a:rPr lang="en-US" dirty="0"/>
              <a:t>Go to 2. until converges then return ranking</a:t>
            </a:r>
          </a:p>
        </p:txBody>
      </p:sp>
    </p:spTree>
    <p:extLst>
      <p:ext uri="{BB962C8B-B14F-4D97-AF65-F5344CB8AC3E}">
        <p14:creationId xmlns:p14="http://schemas.microsoft.com/office/powerpoint/2010/main" val="2935328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dirty="0"/>
              <a:t>PRP and </a:t>
            </a:r>
            <a:r>
              <a:rPr lang="en-US" dirty="0" smtClean="0"/>
              <a:t>BIM</a:t>
            </a:r>
            <a:endParaRPr lang="en-US" dirty="0"/>
          </a:p>
        </p:txBody>
      </p:sp>
      <p:sp>
        <p:nvSpPr>
          <p:cNvPr id="129027" name="Rectangle 3"/>
          <p:cNvSpPr>
            <a:spLocks noGrp="1" noChangeArrowheads="1"/>
          </p:cNvSpPr>
          <p:nvPr>
            <p:ph type="body" idx="1"/>
          </p:nvPr>
        </p:nvSpPr>
        <p:spPr>
          <a:xfrm>
            <a:off x="990600" y="1752600"/>
            <a:ext cx="7924800" cy="4724400"/>
          </a:xfrm>
        </p:spPr>
        <p:txBody>
          <a:bodyPr/>
          <a:lstStyle/>
          <a:p>
            <a:r>
              <a:rPr lang="en-US" dirty="0"/>
              <a:t>Getting reasonable approximations of probabilities is possible.</a:t>
            </a:r>
          </a:p>
          <a:p>
            <a:r>
              <a:rPr lang="en-US" dirty="0"/>
              <a:t>Requires restrictive assumptions:</a:t>
            </a:r>
          </a:p>
          <a:p>
            <a:pPr lvl="1"/>
            <a:r>
              <a:rPr lang="en-US" b="1" i="1" dirty="0">
                <a:solidFill>
                  <a:schemeClr val="tx2"/>
                </a:solidFill>
              </a:rPr>
              <a:t>T</a:t>
            </a:r>
            <a:r>
              <a:rPr lang="en-US" b="1" i="1" dirty="0" smtClean="0">
                <a:solidFill>
                  <a:schemeClr val="tx2"/>
                </a:solidFill>
              </a:rPr>
              <a:t>erm </a:t>
            </a:r>
            <a:r>
              <a:rPr lang="en-US" b="1" i="1" dirty="0">
                <a:solidFill>
                  <a:schemeClr val="tx2"/>
                </a:solidFill>
              </a:rPr>
              <a:t>independence</a:t>
            </a:r>
          </a:p>
          <a:p>
            <a:pPr lvl="1"/>
            <a:r>
              <a:rPr lang="en-US" b="1" i="1" dirty="0">
                <a:solidFill>
                  <a:schemeClr val="tx2"/>
                </a:solidFill>
              </a:rPr>
              <a:t>T</a:t>
            </a:r>
            <a:r>
              <a:rPr lang="en-US" b="1" i="1" dirty="0" smtClean="0">
                <a:solidFill>
                  <a:schemeClr val="tx2"/>
                </a:solidFill>
              </a:rPr>
              <a:t>erms </a:t>
            </a:r>
            <a:r>
              <a:rPr lang="en-US" b="1" i="1" dirty="0">
                <a:solidFill>
                  <a:schemeClr val="tx2"/>
                </a:solidFill>
              </a:rPr>
              <a:t>not in query </a:t>
            </a:r>
            <a:r>
              <a:rPr lang="en-US" b="1" i="1" dirty="0" smtClean="0">
                <a:solidFill>
                  <a:schemeClr val="tx2"/>
                </a:solidFill>
              </a:rPr>
              <a:t>don’t </a:t>
            </a:r>
            <a:r>
              <a:rPr lang="en-US" b="1" i="1" dirty="0">
                <a:solidFill>
                  <a:schemeClr val="tx2"/>
                </a:solidFill>
              </a:rPr>
              <a:t>affect the outcome</a:t>
            </a:r>
          </a:p>
          <a:p>
            <a:pPr lvl="1"/>
            <a:r>
              <a:rPr lang="en-US" b="1" i="1" dirty="0">
                <a:solidFill>
                  <a:schemeClr val="tx2"/>
                </a:solidFill>
              </a:rPr>
              <a:t>B</a:t>
            </a:r>
            <a:r>
              <a:rPr lang="en-US" b="1" i="1" dirty="0" smtClean="0">
                <a:solidFill>
                  <a:schemeClr val="tx2"/>
                </a:solidFill>
              </a:rPr>
              <a:t>oolean </a:t>
            </a:r>
            <a:r>
              <a:rPr lang="en-US" b="1" i="1" dirty="0">
                <a:solidFill>
                  <a:schemeClr val="tx2"/>
                </a:solidFill>
              </a:rPr>
              <a:t>representation of documents/queries/relevance</a:t>
            </a:r>
          </a:p>
          <a:p>
            <a:pPr lvl="1"/>
            <a:r>
              <a:rPr lang="en-US" b="1" i="1" dirty="0">
                <a:solidFill>
                  <a:schemeClr val="tx2"/>
                </a:solidFill>
              </a:rPr>
              <a:t>D</a:t>
            </a:r>
            <a:r>
              <a:rPr lang="en-US" b="1" i="1" dirty="0" smtClean="0">
                <a:solidFill>
                  <a:schemeClr val="tx2"/>
                </a:solidFill>
              </a:rPr>
              <a:t>ocument </a:t>
            </a:r>
            <a:r>
              <a:rPr lang="en-US" b="1" i="1" dirty="0">
                <a:solidFill>
                  <a:schemeClr val="tx2"/>
                </a:solidFill>
              </a:rPr>
              <a:t>relevance values are independent</a:t>
            </a:r>
          </a:p>
          <a:p>
            <a:r>
              <a:rPr lang="en-US" sz="2200" dirty="0"/>
              <a:t>Some of these assumptions can be removed</a:t>
            </a:r>
          </a:p>
          <a:p>
            <a:r>
              <a:rPr lang="en-US" sz="2200" dirty="0"/>
              <a:t>Problem: either require partial relevance information or </a:t>
            </a:r>
            <a:r>
              <a:rPr lang="en-US" sz="2200" dirty="0" smtClean="0"/>
              <a:t>seemingly only </a:t>
            </a:r>
            <a:r>
              <a:rPr lang="en-US" sz="2200" dirty="0"/>
              <a:t>can derive somewhat inferior term weights</a:t>
            </a:r>
            <a:endParaRPr lang="en-US" dirty="0"/>
          </a:p>
        </p:txBody>
      </p:sp>
    </p:spTree>
    <p:extLst>
      <p:ext uri="{BB962C8B-B14F-4D97-AF65-F5344CB8AC3E}">
        <p14:creationId xmlns:p14="http://schemas.microsoft.com/office/powerpoint/2010/main" val="834375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Removing term independence</a:t>
            </a:r>
          </a:p>
        </p:txBody>
      </p:sp>
      <p:sp>
        <p:nvSpPr>
          <p:cNvPr id="128003" name="Rectangle 3"/>
          <p:cNvSpPr>
            <a:spLocks noGrp="1" noChangeArrowheads="1"/>
          </p:cNvSpPr>
          <p:nvPr>
            <p:ph type="body" idx="1"/>
          </p:nvPr>
        </p:nvSpPr>
        <p:spPr>
          <a:xfrm>
            <a:off x="685800" y="1752600"/>
            <a:ext cx="4038600" cy="4876800"/>
          </a:xfrm>
        </p:spPr>
        <p:txBody>
          <a:bodyPr/>
          <a:lstStyle/>
          <a:p>
            <a:r>
              <a:rPr lang="en-US" sz="2000" dirty="0"/>
              <a:t>In general, index terms </a:t>
            </a:r>
            <a:r>
              <a:rPr lang="en-US" sz="2000" dirty="0" smtClean="0"/>
              <a:t>aren’t </a:t>
            </a:r>
            <a:r>
              <a:rPr lang="en-US" sz="2000" dirty="0"/>
              <a:t>independent</a:t>
            </a:r>
          </a:p>
          <a:p>
            <a:r>
              <a:rPr lang="en-US" sz="2000" dirty="0"/>
              <a:t>Dependencies can be complex</a:t>
            </a:r>
          </a:p>
          <a:p>
            <a:r>
              <a:rPr lang="en-US" sz="2000" dirty="0"/>
              <a:t>van </a:t>
            </a:r>
            <a:r>
              <a:rPr lang="en-US" sz="2000" dirty="0" err="1"/>
              <a:t>Rijsbergen</a:t>
            </a:r>
            <a:r>
              <a:rPr lang="en-US" sz="2000" dirty="0"/>
              <a:t> (1979) proposed </a:t>
            </a:r>
            <a:r>
              <a:rPr lang="en-US" sz="2000" dirty="0" smtClean="0"/>
              <a:t>simple model </a:t>
            </a:r>
            <a:r>
              <a:rPr lang="en-US" sz="2000" dirty="0"/>
              <a:t>of </a:t>
            </a:r>
            <a:r>
              <a:rPr lang="en-US" sz="2000" dirty="0" smtClean="0"/>
              <a:t>dependencies as a tree</a:t>
            </a:r>
            <a:endParaRPr lang="en-US" sz="2000" dirty="0"/>
          </a:p>
          <a:p>
            <a:pPr lvl="1"/>
            <a:r>
              <a:rPr lang="en-US" sz="1800" dirty="0"/>
              <a:t>Exactly Friedman and </a:t>
            </a:r>
            <a:r>
              <a:rPr lang="en-US" sz="1800" dirty="0" err="1" smtClean="0"/>
              <a:t>Goldszmidt’s</a:t>
            </a:r>
            <a:r>
              <a:rPr lang="en-US" sz="1800" dirty="0" smtClean="0"/>
              <a:t> </a:t>
            </a:r>
            <a:r>
              <a:rPr lang="en-US" sz="1800" dirty="0"/>
              <a:t>Tree Augmented Naive  Bayes (AAAI 13, 1996)</a:t>
            </a:r>
          </a:p>
          <a:p>
            <a:r>
              <a:rPr lang="en-US" sz="2000" dirty="0"/>
              <a:t>Each term dependent on one other</a:t>
            </a:r>
          </a:p>
          <a:p>
            <a:r>
              <a:rPr lang="en-US" sz="2000" dirty="0"/>
              <a:t>In 1970s, estimation problems held back success of this model</a:t>
            </a:r>
          </a:p>
        </p:txBody>
      </p:sp>
      <p:pic>
        <p:nvPicPr>
          <p:cNvPr id="1280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209800"/>
            <a:ext cx="3800475" cy="3914775"/>
          </a:xfrm>
          <a:prstGeom prst="rect">
            <a:avLst/>
          </a:prstGeom>
          <a:noFill/>
          <a:ln>
            <a:noFill/>
          </a:ln>
          <a:effectLst/>
          <a:extLst>
            <a:ext uri="{909E8E84-426E-40dd-AFC4-6F175D3DCCD1}">
              <a14:hiddenFill xmlns:a14="http://schemas.microsoft.com/office/drawing/2010/main" xmlns="">
                <a:gradFill rotWithShape="0">
                  <a:gsLst>
                    <a:gs pos="0">
                      <a:srgbClr val="A50021"/>
                    </a:gs>
                    <a:gs pos="100000">
                      <a:schemeClr val="tx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496762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step: Term frequency</a:t>
            </a:r>
            <a:endParaRPr lang="en-US" dirty="0"/>
          </a:p>
        </p:txBody>
      </p:sp>
      <p:sp>
        <p:nvSpPr>
          <p:cNvPr id="4" name="Content Placeholder 3"/>
          <p:cNvSpPr>
            <a:spLocks noGrp="1"/>
          </p:cNvSpPr>
          <p:nvPr>
            <p:ph idx="1"/>
          </p:nvPr>
        </p:nvSpPr>
        <p:spPr/>
        <p:txBody>
          <a:bodyPr/>
          <a:lstStyle/>
          <a:p>
            <a:r>
              <a:rPr lang="en-US" dirty="0" smtClean="0"/>
              <a:t>Right in the first lecture, we said that a page should rank higher if it mentions a word more</a:t>
            </a:r>
          </a:p>
          <a:p>
            <a:pPr lvl="1"/>
            <a:r>
              <a:rPr lang="en-US" dirty="0" smtClean="0"/>
              <a:t>Perhaps modulated by things like page length</a:t>
            </a:r>
          </a:p>
          <a:p>
            <a:pPr lvl="1"/>
            <a:endParaRPr lang="en-US" dirty="0"/>
          </a:p>
          <a:p>
            <a:r>
              <a:rPr lang="en-US" dirty="0" smtClean="0"/>
              <a:t>We might want a model with term frequency in it.</a:t>
            </a:r>
          </a:p>
          <a:p>
            <a:endParaRPr lang="en-US" dirty="0"/>
          </a:p>
          <a:p>
            <a:r>
              <a:rPr lang="en-US" dirty="0" smtClean="0"/>
              <a:t>We’ll see a probabilistic one next time – </a:t>
            </a:r>
            <a:r>
              <a:rPr lang="en-US" b="1" dirty="0" smtClean="0"/>
              <a:t>BM25</a:t>
            </a:r>
          </a:p>
          <a:p>
            <a:endParaRPr lang="en-US" dirty="0"/>
          </a:p>
          <a:p>
            <a:r>
              <a:rPr lang="en-US" dirty="0" smtClean="0"/>
              <a:t>Quick summary of vector space model</a:t>
            </a:r>
            <a:endParaRPr lang="en-US" dirty="0"/>
          </a:p>
        </p:txBody>
      </p:sp>
    </p:spTree>
    <p:extLst>
      <p:ext uri="{BB962C8B-B14F-4D97-AF65-F5344CB8AC3E}">
        <p14:creationId xmlns:p14="http://schemas.microsoft.com/office/powerpoint/2010/main" val="95354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a:latin typeface="Calibri" charset="0"/>
                <a:ea typeface="ＭＳ Ｐゴシック" charset="0"/>
                <a:cs typeface="ＭＳ Ｐゴシック" charset="0"/>
              </a:rPr>
              <a:t>Summary – vector space ranking</a:t>
            </a:r>
          </a:p>
        </p:txBody>
      </p:sp>
      <p:sp>
        <p:nvSpPr>
          <p:cNvPr id="67587" name="Content Placeholder 2"/>
          <p:cNvSpPr>
            <a:spLocks noGrp="1"/>
          </p:cNvSpPr>
          <p:nvPr>
            <p:ph idx="1"/>
          </p:nvPr>
        </p:nvSpPr>
        <p:spPr>
          <a:xfrm>
            <a:off x="457200" y="1752600"/>
            <a:ext cx="8305800" cy="4876800"/>
          </a:xfrm>
        </p:spPr>
        <p:txBody>
          <a:bodyPr/>
          <a:lstStyle/>
          <a:p>
            <a:pPr eaLnBrk="1" hangingPunct="1"/>
            <a:r>
              <a:rPr lang="en-US" dirty="0">
                <a:latin typeface="Calibri" charset="0"/>
                <a:ea typeface="ＭＳ Ｐゴシック" charset="0"/>
                <a:cs typeface="ＭＳ Ｐゴシック" charset="0"/>
              </a:rPr>
              <a:t>Represent the query as a weighted </a:t>
            </a:r>
            <a:r>
              <a:rPr lang="en-US" dirty="0" smtClean="0">
                <a:latin typeface="Calibri" charset="0"/>
                <a:ea typeface="ＭＳ Ｐゴシック" charset="0"/>
                <a:cs typeface="ＭＳ Ｐゴシック" charset="0"/>
              </a:rPr>
              <a:t>term frequency/inverse document frequency (</a:t>
            </a:r>
            <a:r>
              <a:rPr lang="en-US" dirty="0" err="1" smtClean="0">
                <a:latin typeface="Calibri" charset="0"/>
                <a:ea typeface="ＭＳ Ｐゴシック" charset="0"/>
                <a:cs typeface="ＭＳ Ｐゴシック" charset="0"/>
              </a:rPr>
              <a:t>tf</a:t>
            </a:r>
            <a:r>
              <a:rPr lang="en-US" dirty="0" err="1">
                <a:latin typeface="Calibri" charset="0"/>
                <a:ea typeface="ＭＳ Ｐゴシック" charset="0"/>
                <a:cs typeface="ＭＳ Ｐゴシック" charset="0"/>
              </a:rPr>
              <a:t>-</a:t>
            </a:r>
            <a:r>
              <a:rPr lang="en-US" dirty="0" err="1" smtClean="0">
                <a:latin typeface="Calibri" charset="0"/>
                <a:ea typeface="ＭＳ Ｐゴシック" charset="0"/>
                <a:cs typeface="ＭＳ Ｐゴシック" charset="0"/>
              </a:rPr>
              <a:t>idf</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vector</a:t>
            </a:r>
          </a:p>
          <a:p>
            <a:pPr eaLnBrk="1" hangingPunct="1"/>
            <a:r>
              <a:rPr lang="en-US" dirty="0">
                <a:solidFill>
                  <a:srgbClr val="C00000"/>
                </a:solidFill>
                <a:latin typeface="Calibri" charset="0"/>
                <a:ea typeface="ＭＳ Ｐゴシック" charset="0"/>
                <a:cs typeface="ＭＳ Ｐゴシック" charset="0"/>
              </a:rPr>
              <a:t>Represent each document as a weighted </a:t>
            </a:r>
            <a:r>
              <a:rPr lang="en-US" dirty="0" err="1">
                <a:solidFill>
                  <a:srgbClr val="C00000"/>
                </a:solidFill>
                <a:latin typeface="Calibri" charset="0"/>
                <a:ea typeface="ＭＳ Ｐゴシック" charset="0"/>
                <a:cs typeface="ＭＳ Ｐゴシック" charset="0"/>
              </a:rPr>
              <a:t>tf-idf</a:t>
            </a:r>
            <a:r>
              <a:rPr lang="en-US" dirty="0">
                <a:solidFill>
                  <a:srgbClr val="C00000"/>
                </a:solidFill>
                <a:latin typeface="Calibri" charset="0"/>
                <a:ea typeface="ＭＳ Ｐゴシック" charset="0"/>
                <a:cs typeface="ＭＳ Ｐゴシック" charset="0"/>
              </a:rPr>
              <a:t> vector</a:t>
            </a:r>
          </a:p>
          <a:p>
            <a:pPr eaLnBrk="1" hangingPunct="1"/>
            <a:r>
              <a:rPr lang="en-US" dirty="0">
                <a:latin typeface="Calibri" charset="0"/>
                <a:ea typeface="ＭＳ Ｐゴシック" charset="0"/>
                <a:cs typeface="ＭＳ Ｐゴシック" charset="0"/>
              </a:rPr>
              <a:t>Compute the cosine similarity score for the query vector and each document vector</a:t>
            </a:r>
          </a:p>
          <a:p>
            <a:pPr eaLnBrk="1" hangingPunct="1"/>
            <a:r>
              <a:rPr lang="en-US" dirty="0">
                <a:solidFill>
                  <a:srgbClr val="C00000"/>
                </a:solidFill>
                <a:latin typeface="Calibri" charset="0"/>
                <a:ea typeface="ＭＳ Ｐゴシック" charset="0"/>
                <a:cs typeface="ＭＳ Ｐゴシック" charset="0"/>
              </a:rPr>
              <a:t>Rank documents with respect to the query by score</a:t>
            </a:r>
          </a:p>
          <a:p>
            <a:pPr eaLnBrk="1" hangingPunct="1"/>
            <a:r>
              <a:rPr lang="en-US" dirty="0">
                <a:latin typeface="Calibri" charset="0"/>
                <a:ea typeface="ＭＳ Ｐゴシック" charset="0"/>
                <a:cs typeface="ＭＳ Ｐゴシック" charset="0"/>
              </a:rPr>
              <a:t>Return the top </a:t>
            </a:r>
            <a:r>
              <a:rPr lang="en-US" i="1" dirty="0">
                <a:latin typeface="Calibri" charset="0"/>
                <a:ea typeface="ＭＳ Ｐゴシック" charset="0"/>
                <a:cs typeface="ＭＳ Ｐゴシック" charset="0"/>
              </a:rPr>
              <a:t>K</a:t>
            </a:r>
            <a:r>
              <a:rPr lang="en-US" dirty="0">
                <a:latin typeface="Calibri" charset="0"/>
                <a:ea typeface="ＭＳ Ｐゴシック" charset="0"/>
                <a:cs typeface="ＭＳ Ｐゴシック" charset="0"/>
              </a:rPr>
              <a:t> (e.g., </a:t>
            </a:r>
            <a:r>
              <a:rPr lang="en-US" i="1" dirty="0">
                <a:latin typeface="Calibri" charset="0"/>
                <a:ea typeface="ＭＳ Ｐゴシック" charset="0"/>
                <a:cs typeface="ＭＳ Ｐゴシック" charset="0"/>
              </a:rPr>
              <a:t>K</a:t>
            </a:r>
            <a:r>
              <a:rPr lang="en-US" dirty="0">
                <a:latin typeface="Calibri" charset="0"/>
                <a:ea typeface="ＭＳ Ｐゴシック" charset="0"/>
                <a:cs typeface="ＭＳ Ｐゴシック" charset="0"/>
              </a:rPr>
              <a:t> = 10) to the user</a:t>
            </a:r>
          </a:p>
        </p:txBody>
      </p:sp>
    </p:spTree>
    <p:extLst>
      <p:ext uri="{BB962C8B-B14F-4D97-AF65-F5344CB8AC3E}">
        <p14:creationId xmlns:p14="http://schemas.microsoft.com/office/powerpoint/2010/main" val="12011284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3"/>
          <a:srcRect l="-71068" r="-71068"/>
          <a:stretch>
            <a:fillRect/>
          </a:stretch>
        </p:blipFill>
        <p:spPr>
          <a:xfrm>
            <a:off x="2133600" y="1599211"/>
            <a:ext cx="8229600" cy="4953000"/>
          </a:xfrm>
        </p:spPr>
      </p:pic>
      <p:pic>
        <p:nvPicPr>
          <p:cNvPr id="4" name="Picture 3"/>
          <p:cNvPicPr>
            <a:picLocks noChangeAspect="1"/>
          </p:cNvPicPr>
          <p:nvPr/>
        </p:nvPicPr>
        <p:blipFill>
          <a:blip r:embed="rId4"/>
          <a:stretch>
            <a:fillRect/>
          </a:stretch>
        </p:blipFill>
        <p:spPr>
          <a:xfrm>
            <a:off x="492727" y="1599211"/>
            <a:ext cx="3124200" cy="4495800"/>
          </a:xfrm>
          <a:prstGeom prst="rect">
            <a:avLst/>
          </a:prstGeom>
        </p:spPr>
      </p:pic>
    </p:spTree>
    <p:extLst>
      <p:ext uri="{BB962C8B-B14F-4D97-AF65-F5344CB8AC3E}">
        <p14:creationId xmlns:p14="http://schemas.microsoft.com/office/powerpoint/2010/main" val="125528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85800" y="228600"/>
            <a:ext cx="7315200" cy="1054100"/>
          </a:xfrm>
        </p:spPr>
        <p:txBody>
          <a:bodyPr/>
          <a:lstStyle/>
          <a:p>
            <a:pPr eaLnBrk="1" hangingPunct="1"/>
            <a:r>
              <a:rPr lang="en-US" sz="4000" b="0" dirty="0" smtClean="0">
                <a:latin typeface="Calibri" charset="0"/>
                <a:ea typeface="ＭＳ Ｐゴシック" charset="0"/>
                <a:cs typeface="ＭＳ Ｐゴシック" charset="0"/>
              </a:rPr>
              <a:t>Cosine similarity</a:t>
            </a:r>
            <a:endParaRPr lang="en-US" sz="4000" b="0" dirty="0">
              <a:latin typeface="Calibri" charset="0"/>
              <a:ea typeface="ＭＳ Ｐゴシック" charset="0"/>
              <a:cs typeface="ＭＳ Ｐゴシック" charset="0"/>
            </a:endParaRPr>
          </a:p>
        </p:txBody>
      </p:sp>
      <p:pic>
        <p:nvPicPr>
          <p:cNvPr id="49155" name="Content Placeholder 3" descr="vs1.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1600199"/>
            <a:ext cx="5943600" cy="4651513"/>
          </a:xfrm>
        </p:spPr>
      </p:pic>
      <p:sp>
        <p:nvSpPr>
          <p:cNvPr id="49161" name="TextBox 8"/>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6.3</a:t>
            </a:r>
          </a:p>
        </p:txBody>
      </p:sp>
    </p:spTree>
    <p:extLst>
      <p:ext uri="{BB962C8B-B14F-4D97-AF65-F5344CB8AC3E}">
        <p14:creationId xmlns:p14="http://schemas.microsoft.com/office/powerpoint/2010/main" val="32684892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a:latin typeface="Calibri" charset="0"/>
                <a:ea typeface="ＭＳ Ｐゴシック" charset="0"/>
                <a:cs typeface="ＭＳ Ｐゴシック" charset="0"/>
              </a:rPr>
              <a:t>tf-idf weighting has many variants</a:t>
            </a:r>
          </a:p>
        </p:txBody>
      </p:sp>
      <p:pic>
        <p:nvPicPr>
          <p:cNvPr id="60419" name="Content Placeholder 7" descr="table1.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03188" y="1592263"/>
            <a:ext cx="8888412" cy="2751137"/>
          </a:xfrm>
        </p:spPr>
      </p:pic>
      <p:sp>
        <p:nvSpPr>
          <p:cNvPr id="60420" name="Rectangle 8"/>
          <p:cNvSpPr>
            <a:spLocks noChangeArrowheads="1"/>
          </p:cNvSpPr>
          <p:nvPr/>
        </p:nvSpPr>
        <p:spPr bwMode="auto">
          <a:xfrm>
            <a:off x="152400" y="1905000"/>
            <a:ext cx="7772400" cy="381000"/>
          </a:xfrm>
          <a:prstGeom prst="rect">
            <a:avLst/>
          </a:prstGeom>
          <a:solidFill>
            <a:schemeClr val="accent1">
              <a:alpha val="5098"/>
            </a:schemeClr>
          </a:solidFill>
          <a:ln w="9525">
            <a:solidFill>
              <a:schemeClr val="tx1"/>
            </a:solidFill>
            <a:miter lim="800000"/>
            <a:headEnd/>
            <a:tailEnd/>
          </a:ln>
        </p:spPr>
        <p:txBody>
          <a:bodyPr wrap="none" anchor="ctr"/>
          <a:lstStyle/>
          <a:p>
            <a:endParaRPr lang="en-US"/>
          </a:p>
        </p:txBody>
      </p:sp>
      <p:sp>
        <p:nvSpPr>
          <p:cNvPr id="60423" name="TextBox 6"/>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6.4</a:t>
            </a:r>
          </a:p>
        </p:txBody>
      </p:sp>
    </p:spTree>
    <p:extLst>
      <p:ext uri="{BB962C8B-B14F-4D97-AF65-F5344CB8AC3E}">
        <p14:creationId xmlns:p14="http://schemas.microsoft.com/office/powerpoint/2010/main" val="749811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Resources</a:t>
            </a:r>
          </a:p>
        </p:txBody>
      </p:sp>
      <p:sp>
        <p:nvSpPr>
          <p:cNvPr id="165891" name="Rectangle 3"/>
          <p:cNvSpPr>
            <a:spLocks noGrp="1" noChangeArrowheads="1"/>
          </p:cNvSpPr>
          <p:nvPr>
            <p:ph type="body" idx="1"/>
          </p:nvPr>
        </p:nvSpPr>
        <p:spPr>
          <a:xfrm>
            <a:off x="914400" y="1676400"/>
            <a:ext cx="7924800" cy="4953000"/>
          </a:xfrm>
        </p:spPr>
        <p:txBody>
          <a:bodyPr/>
          <a:lstStyle/>
          <a:p>
            <a:pPr>
              <a:lnSpc>
                <a:spcPct val="110000"/>
              </a:lnSpc>
              <a:buFont typeface="Wingdings" charset="0"/>
              <a:buNone/>
            </a:pPr>
            <a:r>
              <a:rPr lang="en-US" sz="2000" dirty="0"/>
              <a:t>S. E. Robertson and K. </a:t>
            </a:r>
            <a:r>
              <a:rPr lang="en-US" sz="2000" dirty="0" err="1"/>
              <a:t>Spärck</a:t>
            </a:r>
            <a:r>
              <a:rPr lang="en-US" sz="2000" dirty="0"/>
              <a:t> Jones. 1976. Relevance Weighting of Search Terms. </a:t>
            </a:r>
            <a:r>
              <a:rPr lang="en-US" sz="2000" i="1" dirty="0"/>
              <a:t>Journal of the American Society for Information Sciences </a:t>
            </a:r>
            <a:r>
              <a:rPr lang="en-US" sz="2000" dirty="0"/>
              <a:t>27(3): 129–146.</a:t>
            </a:r>
          </a:p>
          <a:p>
            <a:pPr>
              <a:lnSpc>
                <a:spcPct val="110000"/>
              </a:lnSpc>
              <a:buFont typeface="Wingdings" charset="0"/>
              <a:buNone/>
            </a:pPr>
            <a:r>
              <a:rPr lang="en-US" sz="2000" dirty="0"/>
              <a:t>C. J. van </a:t>
            </a:r>
            <a:r>
              <a:rPr lang="en-US" sz="2000" dirty="0" err="1"/>
              <a:t>Rijsbergen</a:t>
            </a:r>
            <a:r>
              <a:rPr lang="en-US" sz="2000" dirty="0"/>
              <a:t>. 1979. </a:t>
            </a:r>
            <a:r>
              <a:rPr lang="en-US" sz="2000" i="1" dirty="0"/>
              <a:t>Information Retrieval.</a:t>
            </a:r>
            <a:r>
              <a:rPr lang="en-US" sz="2000" dirty="0"/>
              <a:t> 2nd ed. London: </a:t>
            </a:r>
            <a:r>
              <a:rPr lang="en-US" sz="2000" dirty="0" err="1"/>
              <a:t>Butterworths</a:t>
            </a:r>
            <a:r>
              <a:rPr lang="en-US" sz="2000" dirty="0"/>
              <a:t>, chapter 6.  [Most details of math] </a:t>
            </a:r>
            <a:r>
              <a:rPr lang="en-US" sz="2000" dirty="0" smtClean="0"/>
              <a:t/>
            </a:r>
            <a:br>
              <a:rPr lang="en-US" sz="2000" dirty="0" smtClean="0"/>
            </a:br>
            <a:r>
              <a:rPr lang="en-US" sz="2000" dirty="0" smtClean="0"/>
              <a:t>http</a:t>
            </a:r>
            <a:r>
              <a:rPr lang="en-US" sz="2000" dirty="0"/>
              <a:t>://</a:t>
            </a:r>
            <a:r>
              <a:rPr lang="en-US" sz="2000" dirty="0" err="1"/>
              <a:t>www.dcs.gla.ac.uk</a:t>
            </a:r>
            <a:r>
              <a:rPr lang="en-US" sz="2000" dirty="0"/>
              <a:t>/Keith/</a:t>
            </a:r>
            <a:r>
              <a:rPr lang="en-US" sz="2000" dirty="0" err="1"/>
              <a:t>Preface.html</a:t>
            </a:r>
            <a:endParaRPr lang="en-US" sz="2000" dirty="0"/>
          </a:p>
          <a:p>
            <a:pPr>
              <a:lnSpc>
                <a:spcPct val="110000"/>
              </a:lnSpc>
              <a:buFont typeface="Wingdings" charset="0"/>
              <a:buNone/>
            </a:pPr>
            <a:r>
              <a:rPr lang="en-US" sz="2000" dirty="0"/>
              <a:t>N. </a:t>
            </a:r>
            <a:r>
              <a:rPr lang="en-US" sz="2000" dirty="0" err="1"/>
              <a:t>Fuhr</a:t>
            </a:r>
            <a:r>
              <a:rPr lang="en-US" sz="2000" dirty="0"/>
              <a:t>. 1992. Probabilistic Models in Information Retrieval. </a:t>
            </a:r>
            <a:r>
              <a:rPr lang="en-US" sz="2000" i="1" dirty="0"/>
              <a:t>The Computer Journal</a:t>
            </a:r>
            <a:r>
              <a:rPr lang="en-US" sz="2000" dirty="0"/>
              <a:t>, 35(3),243–255.  [Easiest read, with BNs]</a:t>
            </a:r>
          </a:p>
          <a:p>
            <a:pPr>
              <a:lnSpc>
                <a:spcPct val="110000"/>
              </a:lnSpc>
              <a:spcBef>
                <a:spcPts val="0"/>
              </a:spcBef>
              <a:buFont typeface="Wingdings" charset="0"/>
              <a:buNone/>
            </a:pPr>
            <a:r>
              <a:rPr lang="en-US" sz="2000" dirty="0"/>
              <a:t>F. </a:t>
            </a:r>
            <a:r>
              <a:rPr lang="en-US" sz="2000" dirty="0" err="1"/>
              <a:t>Crestani</a:t>
            </a:r>
            <a:r>
              <a:rPr lang="en-US" sz="2000" dirty="0"/>
              <a:t>, M. </a:t>
            </a:r>
            <a:r>
              <a:rPr lang="en-US" sz="2000" dirty="0" err="1"/>
              <a:t>Lalmas</a:t>
            </a:r>
            <a:r>
              <a:rPr lang="en-US" sz="2000" dirty="0"/>
              <a:t>, C. J. van </a:t>
            </a:r>
            <a:r>
              <a:rPr lang="en-US" sz="2000" dirty="0" err="1"/>
              <a:t>Rijsbergen</a:t>
            </a:r>
            <a:r>
              <a:rPr lang="en-US" sz="2000" dirty="0"/>
              <a:t>, and I. Campbell. 1998. Is </a:t>
            </a:r>
            <a:r>
              <a:rPr lang="en-US" sz="2000" dirty="0" smtClean="0"/>
              <a:t>This Document </a:t>
            </a:r>
            <a:r>
              <a:rPr lang="en-US" sz="2000" dirty="0"/>
              <a:t>Relevant? </a:t>
            </a:r>
            <a:r>
              <a:rPr lang="en-US" sz="2000" dirty="0" smtClean="0"/>
              <a:t>… </a:t>
            </a:r>
            <a:r>
              <a:rPr lang="en-US" sz="2000" dirty="0"/>
              <a:t>Probably: A Survey of Probabilistic Models in Information Retrieval. </a:t>
            </a:r>
            <a:r>
              <a:rPr lang="en-US" sz="2000" i="1" dirty="0"/>
              <a:t>ACM Computing Surveys</a:t>
            </a:r>
            <a:r>
              <a:rPr lang="en-US" sz="2000" dirty="0"/>
              <a:t> 30(4): 528–552</a:t>
            </a:r>
            <a:r>
              <a:rPr lang="en-US" sz="2000" dirty="0" smtClean="0"/>
              <a:t>. </a:t>
            </a:r>
            <a:r>
              <a:rPr lang="en-US" sz="1600" dirty="0" smtClean="0">
                <a:hlinkClick r:id="rId3"/>
              </a:rPr>
              <a:t>http</a:t>
            </a:r>
            <a:r>
              <a:rPr lang="en-US" sz="1600" dirty="0">
                <a:hlinkClick r:id="rId3"/>
              </a:rPr>
              <a:t>://www.acm.org/pubs/citations/journals/surveys/1998-30-4/p528-crestani/</a:t>
            </a:r>
            <a:endParaRPr lang="en-US" sz="1600" dirty="0"/>
          </a:p>
          <a:p>
            <a:pPr>
              <a:lnSpc>
                <a:spcPct val="110000"/>
              </a:lnSpc>
              <a:spcBef>
                <a:spcPts val="0"/>
              </a:spcBef>
              <a:buFont typeface="Wingdings" charset="0"/>
              <a:buNone/>
            </a:pPr>
            <a:r>
              <a:rPr lang="en-US" sz="1700" dirty="0"/>
              <a:t>	</a:t>
            </a:r>
            <a:r>
              <a:rPr lang="en-US" sz="1800" dirty="0"/>
              <a:t>[Adds very little material that </a:t>
            </a:r>
            <a:r>
              <a:rPr lang="en-US" sz="1800" dirty="0" smtClean="0"/>
              <a:t>isn’t </a:t>
            </a:r>
            <a:r>
              <a:rPr lang="en-US" sz="1800" dirty="0"/>
              <a:t>in van </a:t>
            </a:r>
            <a:r>
              <a:rPr lang="en-US" sz="1800" dirty="0" err="1"/>
              <a:t>Rijsbergen</a:t>
            </a:r>
            <a:r>
              <a:rPr lang="en-US" sz="1800" dirty="0"/>
              <a:t> or </a:t>
            </a:r>
            <a:r>
              <a:rPr lang="en-US" sz="1800" dirty="0" err="1"/>
              <a:t>Fuhr</a:t>
            </a:r>
            <a:r>
              <a:rPr lang="en-US" sz="1800" dirty="0"/>
              <a:t> ]</a:t>
            </a:r>
          </a:p>
        </p:txBody>
      </p:sp>
    </p:spTree>
    <p:extLst>
      <p:ext uri="{BB962C8B-B14F-4D97-AF65-F5344CB8AC3E}">
        <p14:creationId xmlns:p14="http://schemas.microsoft.com/office/powerpoint/2010/main" val="2233383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atin typeface="Calibri" charset="0"/>
                <a:ea typeface="ＭＳ Ｐゴシック" charset="0"/>
                <a:cs typeface="ＭＳ Ｐゴシック" charset="0"/>
              </a:rPr>
              <a:t>Problem with Boolean search:</a:t>
            </a:r>
            <a:br>
              <a:rPr lang="en-US">
                <a:latin typeface="Calibri" charset="0"/>
                <a:ea typeface="ＭＳ Ｐゴシック" charset="0"/>
                <a:cs typeface="ＭＳ Ｐゴシック" charset="0"/>
              </a:rPr>
            </a:br>
            <a:r>
              <a:rPr lang="en-US">
                <a:latin typeface="Calibri" charset="0"/>
                <a:ea typeface="ＭＳ Ｐゴシック" charset="0"/>
                <a:cs typeface="ＭＳ Ｐゴシック" charset="0"/>
              </a:rPr>
              <a:t>feast or famine</a:t>
            </a:r>
          </a:p>
        </p:txBody>
      </p:sp>
      <p:sp>
        <p:nvSpPr>
          <p:cNvPr id="17411" name="Content Placeholder 2"/>
          <p:cNvSpPr>
            <a:spLocks noGrp="1"/>
          </p:cNvSpPr>
          <p:nvPr>
            <p:ph idx="1"/>
          </p:nvPr>
        </p:nvSpPr>
        <p:spPr/>
        <p:txBody>
          <a:bodyPr/>
          <a:lstStyle/>
          <a:p>
            <a:pPr eaLnBrk="1" hangingPunct="1"/>
            <a:r>
              <a:rPr lang="en-US" dirty="0">
                <a:latin typeface="Calibri" charset="0"/>
                <a:ea typeface="ＭＳ Ｐゴシック" charset="0"/>
                <a:cs typeface="ＭＳ Ｐゴシック" charset="0"/>
              </a:rPr>
              <a:t>Boolean queries often result in either too few (=0) or too many (1000s) results.</a:t>
            </a:r>
          </a:p>
          <a:p>
            <a:pPr eaLnBrk="1" hangingPunct="1"/>
            <a:r>
              <a:rPr lang="en-US" dirty="0">
                <a:latin typeface="Calibri" charset="0"/>
                <a:ea typeface="ＭＳ Ｐゴシック" charset="0"/>
                <a:cs typeface="ＭＳ Ｐゴシック" charset="0"/>
              </a:rPr>
              <a:t>Query 1: </a:t>
            </a:r>
            <a:r>
              <a:rPr lang="en-US" dirty="0" smtClean="0">
                <a:latin typeface="Calibri" charset="0"/>
              </a:rPr>
              <a:t>“</a:t>
            </a:r>
            <a:r>
              <a:rPr lang="en-US" i="1" dirty="0" smtClean="0">
                <a:latin typeface="Calibri" charset="0"/>
                <a:ea typeface="ＭＳ Ｐゴシック" charset="0"/>
                <a:cs typeface="ＭＳ Ｐゴシック" charset="0"/>
              </a:rPr>
              <a:t>standard </a:t>
            </a:r>
            <a:r>
              <a:rPr lang="en-US" i="1" dirty="0">
                <a:latin typeface="Calibri" charset="0"/>
                <a:ea typeface="ＭＳ Ｐゴシック" charset="0"/>
                <a:cs typeface="ＭＳ Ｐゴシック" charset="0"/>
              </a:rPr>
              <a:t>user </a:t>
            </a:r>
            <a:r>
              <a:rPr lang="en-US" i="1" dirty="0" err="1">
                <a:latin typeface="Calibri" charset="0"/>
                <a:ea typeface="ＭＳ Ｐゴシック" charset="0"/>
                <a:cs typeface="ＭＳ Ｐゴシック" charset="0"/>
              </a:rPr>
              <a:t>dlink</a:t>
            </a:r>
            <a:r>
              <a:rPr lang="en-US" i="1" dirty="0">
                <a:latin typeface="Calibri" charset="0"/>
                <a:ea typeface="ＭＳ Ｐゴシック" charset="0"/>
                <a:cs typeface="ＭＳ Ｐゴシック" charset="0"/>
              </a:rPr>
              <a:t> </a:t>
            </a:r>
            <a:r>
              <a:rPr lang="en-US" i="1" dirty="0" smtClean="0">
                <a:latin typeface="Calibri" charset="0"/>
                <a:ea typeface="ＭＳ Ｐゴシック" charset="0"/>
                <a:cs typeface="ＭＳ Ｐゴシック" charset="0"/>
              </a:rPr>
              <a:t>650</a:t>
            </a:r>
            <a:r>
              <a:rPr lang="en-US" dirty="0" smtClean="0">
                <a:latin typeface="Calibri" charset="0"/>
              </a:rPr>
              <a:t>”</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 200,000 hits</a:t>
            </a:r>
          </a:p>
          <a:p>
            <a:pPr eaLnBrk="1" hangingPunct="1"/>
            <a:r>
              <a:rPr lang="en-US" dirty="0">
                <a:latin typeface="Calibri" charset="0"/>
                <a:ea typeface="ＭＳ Ｐゴシック" charset="0"/>
                <a:cs typeface="ＭＳ Ｐゴシック" charset="0"/>
              </a:rPr>
              <a:t>Query 2: </a:t>
            </a:r>
            <a:r>
              <a:rPr lang="en-US" dirty="0" smtClean="0">
                <a:latin typeface="Calibri" charset="0"/>
              </a:rPr>
              <a:t>“</a:t>
            </a:r>
            <a:r>
              <a:rPr lang="en-US" i="1" dirty="0" smtClean="0">
                <a:latin typeface="Calibri" charset="0"/>
                <a:ea typeface="ＭＳ Ｐゴシック" charset="0"/>
                <a:cs typeface="ＭＳ Ｐゴシック" charset="0"/>
              </a:rPr>
              <a:t>standard </a:t>
            </a:r>
            <a:r>
              <a:rPr lang="en-US" i="1" dirty="0">
                <a:latin typeface="Calibri" charset="0"/>
                <a:ea typeface="ＭＳ Ｐゴシック" charset="0"/>
                <a:cs typeface="ＭＳ Ｐゴシック" charset="0"/>
              </a:rPr>
              <a:t>user </a:t>
            </a:r>
            <a:r>
              <a:rPr lang="en-US" i="1" dirty="0" err="1">
                <a:latin typeface="Calibri" charset="0"/>
                <a:ea typeface="ＭＳ Ｐゴシック" charset="0"/>
                <a:cs typeface="ＭＳ Ｐゴシック" charset="0"/>
              </a:rPr>
              <a:t>dlink</a:t>
            </a:r>
            <a:r>
              <a:rPr lang="en-US" i="1" dirty="0">
                <a:latin typeface="Calibri" charset="0"/>
                <a:ea typeface="ＭＳ Ｐゴシック" charset="0"/>
                <a:cs typeface="ＭＳ Ｐゴシック" charset="0"/>
              </a:rPr>
              <a:t> 650 no card </a:t>
            </a:r>
            <a:r>
              <a:rPr lang="en-US" i="1" dirty="0" smtClean="0">
                <a:latin typeface="Calibri" charset="0"/>
                <a:ea typeface="ＭＳ Ｐゴシック" charset="0"/>
                <a:cs typeface="ＭＳ Ｐゴシック" charset="0"/>
              </a:rPr>
              <a:t>found</a:t>
            </a:r>
            <a:r>
              <a:rPr lang="en-US" dirty="0" smtClean="0">
                <a:latin typeface="Calibri" charset="0"/>
              </a:rPr>
              <a:t>”</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0 hits</a:t>
            </a:r>
          </a:p>
          <a:p>
            <a:pPr eaLnBrk="1" hangingPunct="1"/>
            <a:r>
              <a:rPr lang="en-US" dirty="0">
                <a:latin typeface="Calibri" charset="0"/>
                <a:ea typeface="ＭＳ Ｐゴシック" charset="0"/>
                <a:cs typeface="ＭＳ Ｐゴシック" charset="0"/>
              </a:rPr>
              <a:t>It takes a lot of skill to come up with a query that produces a manageable number of hits.</a:t>
            </a:r>
          </a:p>
          <a:p>
            <a:pPr lvl="1" eaLnBrk="1" hangingPunct="1"/>
            <a:r>
              <a:rPr lang="en-US" dirty="0">
                <a:latin typeface="Calibri" charset="0"/>
                <a:ea typeface="ＭＳ Ｐゴシック" charset="0"/>
              </a:rPr>
              <a:t>AND gives too few; OR gives too many</a:t>
            </a:r>
          </a:p>
        </p:txBody>
      </p:sp>
      <p:sp>
        <p:nvSpPr>
          <p:cNvPr id="20484"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Ch. 6</a:t>
            </a:r>
          </a:p>
        </p:txBody>
      </p:sp>
    </p:spTree>
    <p:extLst>
      <p:ext uri="{BB962C8B-B14F-4D97-AF65-F5344CB8AC3E}">
        <p14:creationId xmlns:p14="http://schemas.microsoft.com/office/powerpoint/2010/main" val="1345139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smtClean="0">
                <a:latin typeface="Arial" charset="0"/>
                <a:ea typeface="宋体" charset="0"/>
                <a:cs typeface="宋体" charset="0"/>
              </a:rPr>
              <a:t>Who are these people?</a:t>
            </a:r>
            <a:endParaRPr lang="en-GB" dirty="0">
              <a:latin typeface="Arial" charset="0"/>
              <a:ea typeface="宋体" charset="0"/>
              <a:cs typeface="宋体" charset="0"/>
            </a:endParaRPr>
          </a:p>
        </p:txBody>
      </p:sp>
      <p:pic>
        <p:nvPicPr>
          <p:cNvPr id="20483" name="Picture 5" descr="Keith van Rijsber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9725" y="2374900"/>
            <a:ext cx="1908175" cy="2439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84" name="Picture 7" descr="Karen Spärck Jones">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38" y="2395538"/>
            <a:ext cx="1990725" cy="243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85" name="Picture 9" descr="ser6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4088" y="2379663"/>
            <a:ext cx="2224087" cy="2441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1"/>
          <p:cNvGrpSpPr/>
          <p:nvPr/>
        </p:nvGrpSpPr>
        <p:grpSpPr>
          <a:xfrm>
            <a:off x="446088" y="4889500"/>
            <a:ext cx="8437562" cy="387350"/>
            <a:chOff x="446088" y="4889500"/>
            <a:chExt cx="8437562" cy="387350"/>
          </a:xfrm>
        </p:grpSpPr>
        <p:sp>
          <p:nvSpPr>
            <p:cNvPr id="20486" name="Rectangle 10"/>
            <p:cNvSpPr>
              <a:spLocks noChangeArrowheads="1"/>
            </p:cNvSpPr>
            <p:nvPr/>
          </p:nvSpPr>
          <p:spPr bwMode="auto">
            <a:xfrm>
              <a:off x="3492500" y="4900613"/>
              <a:ext cx="2152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GB" dirty="0"/>
                <a:t>Stephen Robertson</a:t>
              </a:r>
            </a:p>
          </p:txBody>
        </p:sp>
        <p:sp>
          <p:nvSpPr>
            <p:cNvPr id="20487" name="Rectangle 11"/>
            <p:cNvSpPr>
              <a:spLocks noChangeArrowheads="1"/>
            </p:cNvSpPr>
            <p:nvPr/>
          </p:nvSpPr>
          <p:spPr bwMode="auto">
            <a:xfrm>
              <a:off x="6591300" y="4889500"/>
              <a:ext cx="22923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GB" dirty="0"/>
                <a:t>Keith van </a:t>
              </a:r>
              <a:r>
                <a:rPr lang="en-GB" dirty="0" err="1"/>
                <a:t>Rijsbergen</a:t>
              </a:r>
              <a:endParaRPr lang="en-GB" dirty="0"/>
            </a:p>
          </p:txBody>
        </p:sp>
        <p:sp>
          <p:nvSpPr>
            <p:cNvPr id="20488" name="Rectangle 12"/>
            <p:cNvSpPr>
              <a:spLocks noChangeArrowheads="1"/>
            </p:cNvSpPr>
            <p:nvPr/>
          </p:nvSpPr>
          <p:spPr bwMode="auto">
            <a:xfrm>
              <a:off x="446088" y="4910138"/>
              <a:ext cx="22415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GB" dirty="0"/>
                <a:t>Karen </a:t>
              </a:r>
              <a:r>
                <a:rPr lang="en-GB" dirty="0" err="1" smtClean="0"/>
                <a:t>Sp</a:t>
              </a:r>
              <a:r>
                <a:rPr lang="en-GB" altLang="zh-CN" dirty="0" err="1" smtClean="0">
                  <a:ea typeface="宋体" charset="0"/>
                  <a:cs typeface="宋体" charset="0"/>
                </a:rPr>
                <a:t>ä</a:t>
              </a:r>
              <a:r>
                <a:rPr lang="en-GB" dirty="0" err="1" smtClean="0"/>
                <a:t>rck</a:t>
              </a:r>
              <a:r>
                <a:rPr lang="en-GB" dirty="0" smtClean="0"/>
                <a:t> </a:t>
              </a:r>
              <a:r>
                <a:rPr lang="en-GB" dirty="0"/>
                <a:t>Jones</a:t>
              </a:r>
            </a:p>
          </p:txBody>
        </p:sp>
      </p:grpSp>
    </p:spTree>
    <p:extLst>
      <p:ext uri="{BB962C8B-B14F-4D97-AF65-F5344CB8AC3E}">
        <p14:creationId xmlns:p14="http://schemas.microsoft.com/office/powerpoint/2010/main" val="247815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ko-KR">
                <a:ea typeface="굴림" charset="0"/>
                <a:cs typeface="굴림" charset="0"/>
              </a:rPr>
              <a:t>Why probabilities in IR?</a:t>
            </a:r>
            <a:endParaRPr lang="en-US" altLang="ko-KR" sz="2800">
              <a:ea typeface="굴림" charset="0"/>
              <a:cs typeface="굴림" charset="0"/>
            </a:endParaRPr>
          </a:p>
        </p:txBody>
      </p:sp>
      <p:sp>
        <p:nvSpPr>
          <p:cNvPr id="106499" name="Freeform 3"/>
          <p:cNvSpPr>
            <a:spLocks/>
          </p:cNvSpPr>
          <p:nvPr/>
        </p:nvSpPr>
        <p:spPr bwMode="auto">
          <a:xfrm>
            <a:off x="381000" y="1812925"/>
            <a:ext cx="2590800" cy="1066800"/>
          </a:xfrm>
          <a:custGeom>
            <a:avLst/>
            <a:gdLst>
              <a:gd name="T0" fmla="*/ 288 w 432"/>
              <a:gd name="T1" fmla="*/ 0 h 576"/>
              <a:gd name="T2" fmla="*/ 48 w 432"/>
              <a:gd name="T3" fmla="*/ 192 h 576"/>
              <a:gd name="T4" fmla="*/ 48 w 432"/>
              <a:gd name="T5" fmla="*/ 336 h 576"/>
              <a:gd name="T6" fmla="*/ 0 w 432"/>
              <a:gd name="T7" fmla="*/ 480 h 576"/>
              <a:gd name="T8" fmla="*/ 48 w 432"/>
              <a:gd name="T9" fmla="*/ 576 h 576"/>
              <a:gd name="T10" fmla="*/ 144 w 432"/>
              <a:gd name="T11" fmla="*/ 576 h 576"/>
              <a:gd name="T12" fmla="*/ 240 w 432"/>
              <a:gd name="T13" fmla="*/ 576 h 576"/>
              <a:gd name="T14" fmla="*/ 384 w 432"/>
              <a:gd name="T15" fmla="*/ 528 h 576"/>
              <a:gd name="T16" fmla="*/ 432 w 432"/>
              <a:gd name="T17" fmla="*/ 336 h 576"/>
              <a:gd name="T18" fmla="*/ 432 w 432"/>
              <a:gd name="T19" fmla="*/ 144 h 576"/>
              <a:gd name="T20" fmla="*/ 384 w 432"/>
              <a:gd name="T21" fmla="*/ 96 h 576"/>
              <a:gd name="T22" fmla="*/ 336 w 432"/>
              <a:gd name="T23" fmla="*/ 48 h 576"/>
              <a:gd name="T24" fmla="*/ 288 w 432"/>
              <a:gd name="T25"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576">
                <a:moveTo>
                  <a:pt x="288" y="0"/>
                </a:moveTo>
                <a:lnTo>
                  <a:pt x="48" y="192"/>
                </a:lnTo>
                <a:lnTo>
                  <a:pt x="48" y="336"/>
                </a:lnTo>
                <a:lnTo>
                  <a:pt x="0" y="480"/>
                </a:lnTo>
                <a:lnTo>
                  <a:pt x="48" y="576"/>
                </a:lnTo>
                <a:lnTo>
                  <a:pt x="144" y="576"/>
                </a:lnTo>
                <a:lnTo>
                  <a:pt x="240" y="576"/>
                </a:lnTo>
                <a:lnTo>
                  <a:pt x="384" y="528"/>
                </a:lnTo>
                <a:lnTo>
                  <a:pt x="432" y="336"/>
                </a:lnTo>
                <a:lnTo>
                  <a:pt x="432" y="144"/>
                </a:lnTo>
                <a:lnTo>
                  <a:pt x="384" y="96"/>
                </a:lnTo>
                <a:lnTo>
                  <a:pt x="336" y="48"/>
                </a:lnTo>
                <a:lnTo>
                  <a:pt x="288" y="0"/>
                </a:lnTo>
                <a:close/>
              </a:path>
            </a:pathLst>
          </a:custGeom>
          <a:solidFill>
            <a:srgbClr val="00FFFF"/>
          </a:solidFill>
          <a:ln w="9525" cap="flat" cmpd="sng">
            <a:solidFill>
              <a:srgbClr val="00FFFF"/>
            </a:solidFill>
            <a:prstDash val="solid"/>
            <a:miter lim="800000"/>
            <a:headEnd type="none" w="med" len="med"/>
            <a:tailEnd type="none" w="med" len="med"/>
          </a:ln>
          <a:effectLst>
            <a:outerShdw blurRad="63500" dist="35921" dir="2700000" algn="ctr" rotWithShape="0">
              <a:schemeClr val="bg2"/>
            </a:outerShdw>
          </a:effectLst>
        </p:spPr>
        <p:txBody>
          <a:bodyPr wrap="none"/>
          <a:lstStyle/>
          <a:p>
            <a:endParaRPr lang="en-US"/>
          </a:p>
        </p:txBody>
      </p:sp>
      <p:sp>
        <p:nvSpPr>
          <p:cNvPr id="106500" name="Text Box 4"/>
          <p:cNvSpPr txBox="1">
            <a:spLocks noChangeArrowheads="1"/>
          </p:cNvSpPr>
          <p:nvPr/>
        </p:nvSpPr>
        <p:spPr bwMode="auto">
          <a:xfrm>
            <a:off x="685800" y="2057400"/>
            <a:ext cx="2217738"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latinLnBrk="1"/>
            <a:r>
              <a:rPr kumimoji="1" lang="en-US" altLang="ko-KR" sz="1600" b="1">
                <a:latin typeface="Verdana" charset="0"/>
                <a:ea typeface="돋움체" charset="0"/>
                <a:cs typeface="돋움체" charset="0"/>
              </a:rPr>
              <a:t>User </a:t>
            </a:r>
          </a:p>
          <a:p>
            <a:pPr algn="ctr" latinLnBrk="1"/>
            <a:r>
              <a:rPr kumimoji="1" lang="en-US" altLang="ko-KR" sz="1600" b="1">
                <a:latin typeface="Verdana" charset="0"/>
                <a:ea typeface="돋움체" charset="0"/>
                <a:cs typeface="돋움체" charset="0"/>
              </a:rPr>
              <a:t>Information Need</a:t>
            </a:r>
          </a:p>
        </p:txBody>
      </p:sp>
      <p:sp>
        <p:nvSpPr>
          <p:cNvPr id="106501" name="Freeform 5"/>
          <p:cNvSpPr>
            <a:spLocks/>
          </p:cNvSpPr>
          <p:nvPr/>
        </p:nvSpPr>
        <p:spPr bwMode="auto">
          <a:xfrm>
            <a:off x="381000" y="3717925"/>
            <a:ext cx="2590800" cy="1066800"/>
          </a:xfrm>
          <a:custGeom>
            <a:avLst/>
            <a:gdLst>
              <a:gd name="T0" fmla="*/ 288 w 432"/>
              <a:gd name="T1" fmla="*/ 0 h 576"/>
              <a:gd name="T2" fmla="*/ 48 w 432"/>
              <a:gd name="T3" fmla="*/ 192 h 576"/>
              <a:gd name="T4" fmla="*/ 48 w 432"/>
              <a:gd name="T5" fmla="*/ 336 h 576"/>
              <a:gd name="T6" fmla="*/ 0 w 432"/>
              <a:gd name="T7" fmla="*/ 480 h 576"/>
              <a:gd name="T8" fmla="*/ 48 w 432"/>
              <a:gd name="T9" fmla="*/ 576 h 576"/>
              <a:gd name="T10" fmla="*/ 144 w 432"/>
              <a:gd name="T11" fmla="*/ 576 h 576"/>
              <a:gd name="T12" fmla="*/ 240 w 432"/>
              <a:gd name="T13" fmla="*/ 576 h 576"/>
              <a:gd name="T14" fmla="*/ 384 w 432"/>
              <a:gd name="T15" fmla="*/ 528 h 576"/>
              <a:gd name="T16" fmla="*/ 432 w 432"/>
              <a:gd name="T17" fmla="*/ 336 h 576"/>
              <a:gd name="T18" fmla="*/ 432 w 432"/>
              <a:gd name="T19" fmla="*/ 144 h 576"/>
              <a:gd name="T20" fmla="*/ 384 w 432"/>
              <a:gd name="T21" fmla="*/ 96 h 576"/>
              <a:gd name="T22" fmla="*/ 336 w 432"/>
              <a:gd name="T23" fmla="*/ 48 h 576"/>
              <a:gd name="T24" fmla="*/ 288 w 432"/>
              <a:gd name="T25"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576">
                <a:moveTo>
                  <a:pt x="288" y="0"/>
                </a:moveTo>
                <a:lnTo>
                  <a:pt x="48" y="192"/>
                </a:lnTo>
                <a:lnTo>
                  <a:pt x="48" y="336"/>
                </a:lnTo>
                <a:lnTo>
                  <a:pt x="0" y="480"/>
                </a:lnTo>
                <a:lnTo>
                  <a:pt x="48" y="576"/>
                </a:lnTo>
                <a:lnTo>
                  <a:pt x="144" y="576"/>
                </a:lnTo>
                <a:lnTo>
                  <a:pt x="240" y="576"/>
                </a:lnTo>
                <a:lnTo>
                  <a:pt x="384" y="528"/>
                </a:lnTo>
                <a:lnTo>
                  <a:pt x="432" y="336"/>
                </a:lnTo>
                <a:lnTo>
                  <a:pt x="432" y="144"/>
                </a:lnTo>
                <a:lnTo>
                  <a:pt x="384" y="96"/>
                </a:lnTo>
                <a:lnTo>
                  <a:pt x="336" y="48"/>
                </a:lnTo>
                <a:lnTo>
                  <a:pt x="288" y="0"/>
                </a:lnTo>
                <a:close/>
              </a:path>
            </a:pathLst>
          </a:custGeom>
          <a:solidFill>
            <a:srgbClr val="FFFF00"/>
          </a:solidFill>
          <a:ln>
            <a:noFill/>
          </a:ln>
          <a:effectLst>
            <a:prstShdw prst="shdw13" dist="53882" dir="13500000">
              <a:schemeClr val="bg2"/>
            </a:prstShdw>
          </a:effectLst>
          <a:extLst>
            <a:ext uri="{91240B29-F687-4f45-9708-019B960494DF}">
              <a14:hiddenLine xmlns:a14="http://schemas.microsoft.com/office/drawing/2010/main" xmlns="" w="9525" cap="flat" cmpd="sng">
                <a:solidFill>
                  <a:srgbClr val="FF0000"/>
                </a:solidFill>
                <a:prstDash val="solid"/>
                <a:miter lim="800000"/>
                <a:headEnd type="none" w="med" len="med"/>
                <a:tailEnd type="none" w="med" len="med"/>
              </a14:hiddenLine>
            </a:ext>
          </a:extLst>
        </p:spPr>
        <p:txBody>
          <a:bodyPr wrap="none"/>
          <a:lstStyle/>
          <a:p>
            <a:endParaRPr lang="en-US"/>
          </a:p>
        </p:txBody>
      </p:sp>
      <p:sp>
        <p:nvSpPr>
          <p:cNvPr id="106502" name="Text Box 6"/>
          <p:cNvSpPr txBox="1">
            <a:spLocks noChangeArrowheads="1"/>
          </p:cNvSpPr>
          <p:nvPr/>
        </p:nvSpPr>
        <p:spPr bwMode="auto">
          <a:xfrm>
            <a:off x="1052513" y="4143375"/>
            <a:ext cx="1462087" cy="336550"/>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latinLnBrk="1"/>
            <a:r>
              <a:rPr kumimoji="1" lang="en-US" altLang="ko-KR" sz="1600" b="1">
                <a:latin typeface="Verdana" charset="0"/>
                <a:ea typeface="돋움체" charset="0"/>
                <a:cs typeface="돋움체" charset="0"/>
              </a:rPr>
              <a:t>Documents</a:t>
            </a:r>
          </a:p>
        </p:txBody>
      </p:sp>
      <p:sp>
        <p:nvSpPr>
          <p:cNvPr id="106503" name="AutoShape 7"/>
          <p:cNvSpPr>
            <a:spLocks noChangeArrowheads="1"/>
          </p:cNvSpPr>
          <p:nvPr/>
        </p:nvSpPr>
        <p:spPr bwMode="auto">
          <a:xfrm>
            <a:off x="3700463" y="3805238"/>
            <a:ext cx="2309812" cy="838200"/>
          </a:xfrm>
          <a:prstGeom prst="flowChartInternalStorage">
            <a:avLst/>
          </a:prstGeom>
          <a:solidFill>
            <a:schemeClr val="accent1"/>
          </a:solidFill>
          <a:ln w="9525">
            <a:solidFill>
              <a:schemeClr val="tx1"/>
            </a:solidFill>
            <a:miter lim="800000"/>
            <a:headEnd/>
            <a:tailEnd/>
          </a:ln>
          <a:effectLst>
            <a:prstShdw prst="shdw13" dist="53882" dir="13500000">
              <a:schemeClr val="bg2">
                <a:alpha val="74998"/>
              </a:schemeClr>
            </a:prstShdw>
          </a:effectLst>
        </p:spPr>
        <p:txBody>
          <a:bodyPr wrap="none" anchor="ctr"/>
          <a:lstStyle/>
          <a:p>
            <a:pPr algn="ctr" latinLnBrk="1"/>
            <a:r>
              <a:rPr kumimoji="1" lang="en-US" altLang="ko-KR" sz="1600" b="1">
                <a:latin typeface="Verdana" charset="0"/>
                <a:ea typeface="돋움체" charset="0"/>
                <a:cs typeface="돋움체" charset="0"/>
              </a:rPr>
              <a:t>Document</a:t>
            </a:r>
          </a:p>
          <a:p>
            <a:pPr algn="ctr" latinLnBrk="1"/>
            <a:r>
              <a:rPr kumimoji="1" lang="en-US" altLang="ko-KR" sz="1600" b="1">
                <a:latin typeface="Verdana" charset="0"/>
                <a:ea typeface="돋움체" charset="0"/>
                <a:cs typeface="돋움체" charset="0"/>
              </a:rPr>
              <a:t>Representation</a:t>
            </a:r>
          </a:p>
        </p:txBody>
      </p:sp>
      <p:sp>
        <p:nvSpPr>
          <p:cNvPr id="106504" name="AutoShape 8"/>
          <p:cNvSpPr>
            <a:spLocks noChangeArrowheads="1"/>
          </p:cNvSpPr>
          <p:nvPr/>
        </p:nvSpPr>
        <p:spPr bwMode="auto">
          <a:xfrm>
            <a:off x="3709988" y="1965325"/>
            <a:ext cx="2309812" cy="838200"/>
          </a:xfrm>
          <a:prstGeom prst="flowChartInternalStorage">
            <a:avLst/>
          </a:prstGeom>
          <a:solidFill>
            <a:schemeClr val="accent1"/>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latinLnBrk="1"/>
            <a:r>
              <a:rPr kumimoji="1" lang="en-US" altLang="ko-KR" sz="1600" b="1">
                <a:latin typeface="Verdana" charset="0"/>
                <a:ea typeface="돋움체" charset="0"/>
                <a:cs typeface="돋움체" charset="0"/>
              </a:rPr>
              <a:t>Query</a:t>
            </a:r>
          </a:p>
          <a:p>
            <a:pPr algn="ctr" latinLnBrk="1"/>
            <a:r>
              <a:rPr kumimoji="1" lang="en-US" altLang="ko-KR" sz="1600" b="1">
                <a:latin typeface="Verdana" charset="0"/>
                <a:ea typeface="돋움체" charset="0"/>
                <a:cs typeface="돋움체" charset="0"/>
              </a:rPr>
              <a:t>Representation</a:t>
            </a:r>
          </a:p>
        </p:txBody>
      </p:sp>
      <p:sp>
        <p:nvSpPr>
          <p:cNvPr id="106505" name="AutoShape 9"/>
          <p:cNvSpPr>
            <a:spLocks noChangeArrowheads="1"/>
          </p:cNvSpPr>
          <p:nvPr/>
        </p:nvSpPr>
        <p:spPr bwMode="auto">
          <a:xfrm>
            <a:off x="3079750" y="2206625"/>
            <a:ext cx="533400" cy="304800"/>
          </a:xfrm>
          <a:prstGeom prst="rightArrow">
            <a:avLst>
              <a:gd name="adj1" fmla="val 50000"/>
              <a:gd name="adj2" fmla="val 43750"/>
            </a:avLst>
          </a:prstGeom>
          <a:solidFill>
            <a:srgbClr val="80808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506" name="AutoShape 10"/>
          <p:cNvSpPr>
            <a:spLocks noChangeArrowheads="1"/>
          </p:cNvSpPr>
          <p:nvPr/>
        </p:nvSpPr>
        <p:spPr bwMode="auto">
          <a:xfrm>
            <a:off x="3048000" y="4098925"/>
            <a:ext cx="533400" cy="304800"/>
          </a:xfrm>
          <a:prstGeom prst="rightArrow">
            <a:avLst>
              <a:gd name="adj1" fmla="val 50000"/>
              <a:gd name="adj2" fmla="val 43750"/>
            </a:avLst>
          </a:prstGeom>
          <a:solidFill>
            <a:srgbClr val="80808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507" name="AutoShape 11"/>
          <p:cNvSpPr>
            <a:spLocks noChangeArrowheads="1"/>
          </p:cNvSpPr>
          <p:nvPr/>
        </p:nvSpPr>
        <p:spPr bwMode="auto">
          <a:xfrm>
            <a:off x="4632325" y="2846388"/>
            <a:ext cx="457200" cy="914400"/>
          </a:xfrm>
          <a:prstGeom prst="upDownArrow">
            <a:avLst>
              <a:gd name="adj1" fmla="val 50000"/>
              <a:gd name="adj2" fmla="val 40000"/>
            </a:avLst>
          </a:prstGeom>
          <a:solidFill>
            <a:srgbClr val="80808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508" name="Text Box 12"/>
          <p:cNvSpPr txBox="1">
            <a:spLocks noChangeArrowheads="1"/>
          </p:cNvSpPr>
          <p:nvPr/>
        </p:nvSpPr>
        <p:spPr bwMode="auto">
          <a:xfrm>
            <a:off x="5454650" y="3108325"/>
            <a:ext cx="168485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latinLnBrk="1"/>
            <a:r>
              <a:rPr kumimoji="1" lang="en-US" altLang="ko-KR" b="1" dirty="0">
                <a:solidFill>
                  <a:schemeClr val="accent2"/>
                </a:solidFill>
                <a:latin typeface="Times New Roman" charset="0"/>
                <a:ea typeface="돋움체" charset="0"/>
                <a:cs typeface="돋움체" charset="0"/>
              </a:rPr>
              <a:t>How to match?</a:t>
            </a:r>
          </a:p>
        </p:txBody>
      </p:sp>
      <p:sp>
        <p:nvSpPr>
          <p:cNvPr id="106509" name="Text Box 13"/>
          <p:cNvSpPr txBox="1">
            <a:spLocks noChangeArrowheads="1"/>
          </p:cNvSpPr>
          <p:nvPr/>
        </p:nvSpPr>
        <p:spPr bwMode="auto">
          <a:xfrm>
            <a:off x="228600" y="5059363"/>
            <a:ext cx="8664575" cy="14938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latinLnBrk="1"/>
            <a:r>
              <a:rPr kumimoji="1" lang="en-US" altLang="ko-KR" sz="2000" dirty="0">
                <a:ea typeface="돋움체" charset="0"/>
                <a:cs typeface="돋움체" charset="0"/>
              </a:rPr>
              <a:t>In traditional IR systems, matching between each document and</a:t>
            </a:r>
          </a:p>
          <a:p>
            <a:pPr latinLnBrk="1"/>
            <a:r>
              <a:rPr kumimoji="1" lang="en-US" altLang="ko-KR" sz="2000" dirty="0">
                <a:ea typeface="돋움체" charset="0"/>
                <a:cs typeface="돋움체" charset="0"/>
              </a:rPr>
              <a:t>query is attempted in a semantically imprecise space of index terms.</a:t>
            </a:r>
          </a:p>
          <a:p>
            <a:pPr latinLnBrk="1"/>
            <a:endParaRPr kumimoji="1" lang="en-US" altLang="ko-KR" sz="1200" dirty="0"/>
          </a:p>
          <a:p>
            <a:pPr latinLnBrk="1"/>
            <a:r>
              <a:rPr kumimoji="1" lang="en-US" altLang="ko-KR" sz="2000" dirty="0">
                <a:ea typeface="돋움체" charset="0"/>
                <a:cs typeface="돋움체" charset="0"/>
              </a:rPr>
              <a:t>Probabilities provide a principled foundation for uncertain reasoning.</a:t>
            </a:r>
          </a:p>
          <a:p>
            <a:pPr latinLnBrk="1"/>
            <a:r>
              <a:rPr kumimoji="1" lang="en-US" altLang="ko-KR" sz="2000" i="1" dirty="0">
                <a:ea typeface="돋움체" charset="0"/>
                <a:cs typeface="돋움체" charset="0"/>
              </a:rPr>
              <a:t>Can we use probabilities to quantify our uncertainties?</a:t>
            </a:r>
          </a:p>
        </p:txBody>
      </p:sp>
      <p:sp>
        <p:nvSpPr>
          <p:cNvPr id="106510" name="Text Box 14"/>
          <p:cNvSpPr txBox="1">
            <a:spLocks noChangeArrowheads="1"/>
          </p:cNvSpPr>
          <p:nvPr/>
        </p:nvSpPr>
        <p:spPr bwMode="auto">
          <a:xfrm>
            <a:off x="6553200" y="3768725"/>
            <a:ext cx="2478088" cy="915988"/>
          </a:xfrm>
          <a:prstGeom prst="rect">
            <a:avLst/>
          </a:prstGeom>
          <a:noFill/>
          <a:ln>
            <a:noFill/>
          </a:ln>
          <a:effectLst/>
          <a:extLst>
            <a:ext uri="{909E8E84-426E-40dd-AFC4-6F175D3DCCD1}">
              <a14:hiddenFill xmlns:a14="http://schemas.microsoft.com/office/drawing/2010/main" xmlns="">
                <a:gradFill rotWithShape="0">
                  <a:gsLst>
                    <a:gs pos="0">
                      <a:srgbClr val="A50021"/>
                    </a:gs>
                    <a:gs pos="100000">
                      <a:schemeClr val="tx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1800">
                <a:solidFill>
                  <a:schemeClr val="tx2"/>
                </a:solidFill>
              </a:rPr>
              <a:t>Uncertain guess of</a:t>
            </a:r>
          </a:p>
          <a:p>
            <a:pPr eaLnBrk="0" hangingPunct="0"/>
            <a:r>
              <a:rPr lang="en-US" sz="1800">
                <a:solidFill>
                  <a:schemeClr val="tx2"/>
                </a:solidFill>
              </a:rPr>
              <a:t>whether document has relevant content</a:t>
            </a:r>
          </a:p>
        </p:txBody>
      </p:sp>
      <p:cxnSp>
        <p:nvCxnSpPr>
          <p:cNvPr id="106511" name="AutoShape 15"/>
          <p:cNvCxnSpPr>
            <a:cxnSpLocks noChangeShapeType="1"/>
            <a:stCxn id="106510" idx="0"/>
            <a:endCxn id="106508" idx="3"/>
          </p:cNvCxnSpPr>
          <p:nvPr/>
        </p:nvCxnSpPr>
        <p:spPr bwMode="auto">
          <a:xfrm rot="16200000" flipV="1">
            <a:off x="7228006" y="3204486"/>
            <a:ext cx="475734" cy="652743"/>
          </a:xfrm>
          <a:prstGeom prst="curvedConnector2">
            <a:avLst/>
          </a:prstGeom>
          <a:noFill/>
          <a:ln w="38100">
            <a:solidFill>
              <a:schemeClr val="tx2"/>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6513" name="Text Box 17"/>
          <p:cNvSpPr txBox="1">
            <a:spLocks noChangeArrowheads="1"/>
          </p:cNvSpPr>
          <p:nvPr/>
        </p:nvSpPr>
        <p:spPr bwMode="auto">
          <a:xfrm>
            <a:off x="6858000" y="1981200"/>
            <a:ext cx="2011363" cy="1006475"/>
          </a:xfrm>
          <a:prstGeom prst="rect">
            <a:avLst/>
          </a:prstGeom>
          <a:noFill/>
          <a:ln>
            <a:noFill/>
          </a:ln>
          <a:effectLst/>
          <a:extLst>
            <a:ext uri="{909E8E84-426E-40dd-AFC4-6F175D3DCCD1}">
              <a14:hiddenFill xmlns:a14="http://schemas.microsoft.com/office/drawing/2010/main" xmlns="">
                <a:gradFill rotWithShape="0">
                  <a:gsLst>
                    <a:gs pos="0">
                      <a:srgbClr val="A50021"/>
                    </a:gs>
                    <a:gs pos="100000">
                      <a:schemeClr val="tx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000" dirty="0">
                <a:solidFill>
                  <a:schemeClr val="folHlink"/>
                </a:solidFill>
              </a:rPr>
              <a:t>Understanding</a:t>
            </a:r>
          </a:p>
          <a:p>
            <a:r>
              <a:rPr lang="en-US" sz="2000" dirty="0">
                <a:solidFill>
                  <a:schemeClr val="folHlink"/>
                </a:solidFill>
              </a:rPr>
              <a:t>of user need is</a:t>
            </a:r>
          </a:p>
          <a:p>
            <a:r>
              <a:rPr lang="en-US" sz="2000" dirty="0">
                <a:solidFill>
                  <a:schemeClr val="folHlink"/>
                </a:solidFill>
              </a:rPr>
              <a:t>uncertain</a:t>
            </a:r>
          </a:p>
        </p:txBody>
      </p:sp>
    </p:spTree>
    <p:extLst>
      <p:ext uri="{BB962C8B-B14F-4D97-AF65-F5344CB8AC3E}">
        <p14:creationId xmlns:p14="http://schemas.microsoft.com/office/powerpoint/2010/main" val="211019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50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50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650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50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828800"/>
            <a:ext cx="7848600" cy="1746250"/>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450" name="Rectangle 2"/>
          <p:cNvSpPr>
            <a:spLocks noGrp="1" noChangeArrowheads="1"/>
          </p:cNvSpPr>
          <p:nvPr>
            <p:ph type="title"/>
          </p:nvPr>
        </p:nvSpPr>
        <p:spPr/>
        <p:txBody>
          <a:bodyPr/>
          <a:lstStyle/>
          <a:p>
            <a:r>
              <a:rPr lang="en-US"/>
              <a:t>Probabilistic IR topics</a:t>
            </a:r>
          </a:p>
        </p:txBody>
      </p:sp>
      <p:sp>
        <p:nvSpPr>
          <p:cNvPr id="104451" name="Rectangle 3"/>
          <p:cNvSpPr>
            <a:spLocks noGrp="1" noChangeArrowheads="1"/>
          </p:cNvSpPr>
          <p:nvPr>
            <p:ph type="body" idx="1"/>
          </p:nvPr>
        </p:nvSpPr>
        <p:spPr>
          <a:xfrm>
            <a:off x="685800" y="1905000"/>
            <a:ext cx="8077200" cy="4718050"/>
          </a:xfrm>
        </p:spPr>
        <p:txBody>
          <a:bodyPr/>
          <a:lstStyle/>
          <a:p>
            <a:pPr marL="514350" indent="-514350">
              <a:lnSpc>
                <a:spcPct val="90000"/>
              </a:lnSpc>
              <a:buFont typeface="+mj-lt"/>
              <a:buAutoNum type="arabicPeriod"/>
            </a:pPr>
            <a:r>
              <a:rPr lang="en-US" dirty="0"/>
              <a:t>Classical probabilistic retrieval model</a:t>
            </a:r>
          </a:p>
          <a:p>
            <a:pPr lvl="1">
              <a:lnSpc>
                <a:spcPct val="90000"/>
              </a:lnSpc>
            </a:pPr>
            <a:r>
              <a:rPr lang="en-US" dirty="0"/>
              <a:t>Probability ranking principle, etc.</a:t>
            </a:r>
          </a:p>
          <a:p>
            <a:pPr lvl="1">
              <a:lnSpc>
                <a:spcPct val="90000"/>
              </a:lnSpc>
            </a:pPr>
            <a:r>
              <a:rPr lang="en-US" dirty="0" smtClean="0"/>
              <a:t>Binary independence model (≈ Naïve Bayes text cat)</a:t>
            </a:r>
          </a:p>
          <a:p>
            <a:pPr lvl="1">
              <a:lnSpc>
                <a:spcPct val="90000"/>
              </a:lnSpc>
            </a:pPr>
            <a:r>
              <a:rPr lang="en-US" dirty="0" smtClean="0"/>
              <a:t>(Okapi) BM25</a:t>
            </a:r>
            <a:endParaRPr lang="en-US" dirty="0"/>
          </a:p>
          <a:p>
            <a:pPr marL="514350" indent="-514350">
              <a:lnSpc>
                <a:spcPct val="90000"/>
              </a:lnSpc>
              <a:buFont typeface="+mj-lt"/>
              <a:buAutoNum type="arabicPeriod"/>
            </a:pPr>
            <a:r>
              <a:rPr lang="en-US" dirty="0"/>
              <a:t>Bayesian networks for text retrieval</a:t>
            </a:r>
          </a:p>
          <a:p>
            <a:pPr marL="514350" indent="-514350">
              <a:lnSpc>
                <a:spcPct val="90000"/>
              </a:lnSpc>
              <a:buFont typeface="+mj-lt"/>
              <a:buAutoNum type="arabicPeriod"/>
            </a:pPr>
            <a:r>
              <a:rPr lang="en-US" dirty="0"/>
              <a:t>Language model approach to IR</a:t>
            </a:r>
          </a:p>
          <a:p>
            <a:pPr lvl="1">
              <a:lnSpc>
                <a:spcPct val="90000"/>
              </a:lnSpc>
            </a:pPr>
            <a:r>
              <a:rPr lang="en-US" dirty="0"/>
              <a:t>An important emphasis in recent work</a:t>
            </a:r>
          </a:p>
          <a:p>
            <a:pPr>
              <a:lnSpc>
                <a:spcPct val="90000"/>
              </a:lnSpc>
            </a:pPr>
            <a:endParaRPr lang="en-US" sz="1050" dirty="0"/>
          </a:p>
          <a:p>
            <a:pPr marL="0" indent="0">
              <a:lnSpc>
                <a:spcPct val="90000"/>
              </a:lnSpc>
              <a:buNone/>
            </a:pPr>
            <a:r>
              <a:rPr lang="en-US" i="1" dirty="0"/>
              <a:t>Probabilistic methods are one of the oldest but also one of the currently </a:t>
            </a:r>
            <a:r>
              <a:rPr lang="en-US" i="1" dirty="0" smtClean="0"/>
              <a:t>hot </a:t>
            </a:r>
            <a:r>
              <a:rPr lang="en-US" i="1" dirty="0"/>
              <a:t>topics in </a:t>
            </a:r>
            <a:r>
              <a:rPr lang="en-US" i="1" dirty="0" smtClean="0"/>
              <a:t>IR</a:t>
            </a:r>
            <a:endParaRPr lang="en-US" i="1" dirty="0"/>
          </a:p>
          <a:p>
            <a:pPr lvl="1">
              <a:lnSpc>
                <a:spcPct val="90000"/>
              </a:lnSpc>
            </a:pPr>
            <a:r>
              <a:rPr lang="en-US" i="1" dirty="0"/>
              <a:t>Traditionally: neat ideas, but </a:t>
            </a:r>
            <a:r>
              <a:rPr lang="en-US" i="1" dirty="0" smtClean="0"/>
              <a:t>didn’t win </a:t>
            </a:r>
            <a:r>
              <a:rPr lang="en-US" i="1" dirty="0"/>
              <a:t>on </a:t>
            </a:r>
            <a:r>
              <a:rPr lang="en-US" i="1" dirty="0" smtClean="0"/>
              <a:t>performance</a:t>
            </a:r>
          </a:p>
          <a:p>
            <a:pPr lvl="1">
              <a:lnSpc>
                <a:spcPct val="90000"/>
              </a:lnSpc>
            </a:pPr>
            <a:r>
              <a:rPr lang="en-US" i="1" dirty="0" smtClean="0"/>
              <a:t>It seems to </a:t>
            </a:r>
            <a:r>
              <a:rPr lang="en-US" i="1" dirty="0"/>
              <a:t>be different </a:t>
            </a:r>
            <a:r>
              <a:rPr lang="en-US" i="1" dirty="0" smtClean="0"/>
              <a:t>now</a:t>
            </a:r>
            <a:endParaRPr lang="en-US" i="1" dirty="0"/>
          </a:p>
        </p:txBody>
      </p:sp>
    </p:spTree>
    <p:extLst>
      <p:ext uri="{BB962C8B-B14F-4D97-AF65-F5344CB8AC3E}">
        <p14:creationId xmlns:p14="http://schemas.microsoft.com/office/powerpoint/2010/main" val="4004163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The document ranking problem</a:t>
            </a:r>
          </a:p>
        </p:txBody>
      </p:sp>
      <p:sp>
        <p:nvSpPr>
          <p:cNvPr id="107523" name="Rectangle 3"/>
          <p:cNvSpPr>
            <a:spLocks noGrp="1" noChangeArrowheads="1"/>
          </p:cNvSpPr>
          <p:nvPr>
            <p:ph type="body" idx="1"/>
          </p:nvPr>
        </p:nvSpPr>
        <p:spPr/>
        <p:txBody>
          <a:bodyPr/>
          <a:lstStyle/>
          <a:p>
            <a:r>
              <a:rPr lang="en-US" dirty="0"/>
              <a:t>We have a collection of documents</a:t>
            </a:r>
          </a:p>
          <a:p>
            <a:r>
              <a:rPr lang="en-US" dirty="0"/>
              <a:t>User issues a query</a:t>
            </a:r>
          </a:p>
          <a:p>
            <a:r>
              <a:rPr lang="en-US" dirty="0"/>
              <a:t>A list of documents needs to be returned</a:t>
            </a:r>
          </a:p>
          <a:p>
            <a:r>
              <a:rPr lang="en-US" b="1" dirty="0">
                <a:effectLst>
                  <a:outerShdw blurRad="38100" dist="38100" dir="2700000" algn="tl">
                    <a:srgbClr val="FFFFFF"/>
                  </a:outerShdw>
                </a:effectLst>
              </a:rPr>
              <a:t>Ranking method is </a:t>
            </a:r>
            <a:r>
              <a:rPr lang="en-US" b="1" dirty="0" smtClean="0">
                <a:effectLst>
                  <a:outerShdw blurRad="38100" dist="38100" dir="2700000" algn="tl">
                    <a:srgbClr val="FFFFFF"/>
                  </a:outerShdw>
                </a:effectLst>
              </a:rPr>
              <a:t>the core </a:t>
            </a:r>
            <a:r>
              <a:rPr lang="en-US" b="1" dirty="0">
                <a:effectLst>
                  <a:outerShdw blurRad="38100" dist="38100" dir="2700000" algn="tl">
                    <a:srgbClr val="FFFFFF"/>
                  </a:outerShdw>
                </a:effectLst>
              </a:rPr>
              <a:t>of </a:t>
            </a:r>
            <a:r>
              <a:rPr lang="en-US" b="1" dirty="0" smtClean="0">
                <a:effectLst>
                  <a:outerShdw blurRad="38100" dist="38100" dir="2700000" algn="tl">
                    <a:srgbClr val="FFFFFF"/>
                  </a:outerShdw>
                </a:effectLst>
              </a:rPr>
              <a:t>modern </a:t>
            </a:r>
            <a:r>
              <a:rPr lang="en-US" b="1" dirty="0">
                <a:effectLst>
                  <a:outerShdw blurRad="38100" dist="38100" dir="2700000" algn="tl">
                    <a:srgbClr val="FFFFFF"/>
                  </a:outerShdw>
                </a:effectLst>
              </a:rPr>
              <a:t>IR </a:t>
            </a:r>
            <a:r>
              <a:rPr lang="en-US" b="1" dirty="0" smtClean="0">
                <a:effectLst>
                  <a:outerShdw blurRad="38100" dist="38100" dir="2700000" algn="tl">
                    <a:srgbClr val="FFFFFF"/>
                  </a:outerShdw>
                </a:effectLst>
              </a:rPr>
              <a:t>systems:</a:t>
            </a:r>
            <a:endParaRPr lang="en-US" b="1" dirty="0">
              <a:effectLst>
                <a:outerShdw blurRad="38100" dist="38100" dir="2700000" algn="tl">
                  <a:srgbClr val="FFFFFF"/>
                </a:outerShdw>
              </a:effectLst>
            </a:endParaRPr>
          </a:p>
          <a:p>
            <a:pPr lvl="1"/>
            <a:r>
              <a:rPr lang="en-US" b="1" dirty="0">
                <a:effectLst>
                  <a:outerShdw blurRad="38100" dist="38100" dir="2700000" algn="tl">
                    <a:srgbClr val="FFFFFF"/>
                  </a:outerShdw>
                </a:effectLst>
              </a:rPr>
              <a:t>In what order do we present documents to the user?</a:t>
            </a:r>
            <a:endParaRPr lang="en-US" dirty="0"/>
          </a:p>
          <a:p>
            <a:pPr lvl="1"/>
            <a:r>
              <a:rPr lang="en-US" dirty="0"/>
              <a:t>We want the </a:t>
            </a:r>
            <a:r>
              <a:rPr lang="en-US" dirty="0" smtClean="0"/>
              <a:t>“best” </a:t>
            </a:r>
            <a:r>
              <a:rPr lang="en-US" dirty="0"/>
              <a:t>document to be first, second best second, etc….</a:t>
            </a:r>
          </a:p>
          <a:p>
            <a:r>
              <a:rPr lang="en-US" b="1" dirty="0">
                <a:effectLst>
                  <a:outerShdw blurRad="38100" dist="38100" dir="2700000" algn="tl">
                    <a:srgbClr val="FFFFFF"/>
                  </a:outerShdw>
                </a:effectLst>
              </a:rPr>
              <a:t>Idea: Rank by probability of relevance of the document </a:t>
            </a:r>
            <a:r>
              <a:rPr lang="en-US" b="1" dirty="0" err="1">
                <a:effectLst>
                  <a:outerShdw blurRad="38100" dist="38100" dir="2700000" algn="tl">
                    <a:srgbClr val="FFFFFF"/>
                  </a:outerShdw>
                </a:effectLst>
              </a:rPr>
              <a:t>w.r.t</a:t>
            </a:r>
            <a:r>
              <a:rPr lang="en-US" b="1" dirty="0">
                <a:effectLst>
                  <a:outerShdw blurRad="38100" dist="38100" dir="2700000" algn="tl">
                    <a:srgbClr val="FFFFFF"/>
                  </a:outerShdw>
                </a:effectLst>
              </a:rPr>
              <a:t>. information need</a:t>
            </a:r>
          </a:p>
          <a:p>
            <a:pPr lvl="1"/>
            <a:r>
              <a:rPr lang="en-US" dirty="0"/>
              <a:t>P</a:t>
            </a:r>
            <a:r>
              <a:rPr lang="en-US" dirty="0" smtClean="0"/>
              <a:t>(R=1|</a:t>
            </a:r>
            <a:r>
              <a:rPr lang="en-US" dirty="0"/>
              <a:t>document</a:t>
            </a:r>
            <a:r>
              <a:rPr lang="en-US" baseline="-25000" dirty="0"/>
              <a:t>i</a:t>
            </a:r>
            <a:r>
              <a:rPr lang="en-US" dirty="0"/>
              <a:t>, query)</a:t>
            </a:r>
            <a:endParaRPr lang="en-US" b="1" dirty="0">
              <a:effectLst>
                <a:outerShdw blurRad="38100" dist="38100" dir="2700000" algn="tl">
                  <a:srgbClr val="FFFFFF"/>
                </a:outerShdw>
              </a:effectLst>
            </a:endParaRPr>
          </a:p>
        </p:txBody>
      </p:sp>
    </p:spTree>
    <p:extLst>
      <p:ext uri="{BB962C8B-B14F-4D97-AF65-F5344CB8AC3E}">
        <p14:creationId xmlns:p14="http://schemas.microsoft.com/office/powerpoint/2010/main" val="2807822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1"/>
          </p:nvPr>
        </p:nvSpPr>
        <p:spPr/>
        <p:txBody>
          <a:bodyPr/>
          <a:lstStyle/>
          <a:p>
            <a:r>
              <a:rPr lang="en-US" dirty="0"/>
              <a:t>For events </a:t>
            </a:r>
            <a:r>
              <a:rPr lang="en-US" i="1" dirty="0" smtClean="0"/>
              <a:t>A </a:t>
            </a:r>
            <a:r>
              <a:rPr lang="en-US" dirty="0"/>
              <a:t>and </a:t>
            </a:r>
            <a:r>
              <a:rPr lang="en-US" i="1" dirty="0" smtClean="0"/>
              <a:t>B:</a:t>
            </a:r>
            <a:endParaRPr lang="en-US" dirty="0"/>
          </a:p>
          <a:p>
            <a:endParaRPr lang="en-US" dirty="0" smtClean="0"/>
          </a:p>
          <a:p>
            <a:endParaRPr lang="en-US" dirty="0"/>
          </a:p>
          <a:p>
            <a:r>
              <a:rPr lang="en-US" dirty="0" smtClean="0"/>
              <a:t>Bayes</a:t>
            </a:r>
            <a:r>
              <a:rPr lang="en-US" altLang="ja-JP" dirty="0" smtClean="0"/>
              <a:t>’</a:t>
            </a:r>
            <a:r>
              <a:rPr lang="en-US" dirty="0" smtClean="0"/>
              <a:t> </a:t>
            </a:r>
            <a:r>
              <a:rPr lang="en-US" dirty="0"/>
              <a:t>Rule</a:t>
            </a:r>
          </a:p>
          <a:p>
            <a:endParaRPr lang="en-US" dirty="0"/>
          </a:p>
          <a:p>
            <a:endParaRPr lang="en-US" sz="3200" dirty="0"/>
          </a:p>
          <a:p>
            <a:pPr marL="0" indent="0">
              <a:buNone/>
            </a:pPr>
            <a:endParaRPr lang="en-US" dirty="0"/>
          </a:p>
          <a:p>
            <a:endParaRPr lang="en-US" sz="1800" dirty="0"/>
          </a:p>
          <a:p>
            <a:r>
              <a:rPr lang="en-US" dirty="0"/>
              <a:t>Odds:</a:t>
            </a:r>
          </a:p>
        </p:txBody>
      </p:sp>
      <p:grpSp>
        <p:nvGrpSpPr>
          <p:cNvPr id="2" name="Group 1"/>
          <p:cNvGrpSpPr/>
          <p:nvPr/>
        </p:nvGrpSpPr>
        <p:grpSpPr>
          <a:xfrm>
            <a:off x="6781800" y="3429000"/>
            <a:ext cx="2098675" cy="762000"/>
            <a:chOff x="6781800" y="3733800"/>
            <a:chExt cx="2098675" cy="762000"/>
          </a:xfrm>
        </p:grpSpPr>
        <p:sp>
          <p:nvSpPr>
            <p:cNvPr id="110602" name="Rectangle 10"/>
            <p:cNvSpPr>
              <a:spLocks noChangeArrowheads="1"/>
            </p:cNvSpPr>
            <p:nvPr/>
          </p:nvSpPr>
          <p:spPr bwMode="auto">
            <a:xfrm>
              <a:off x="6781800" y="3886200"/>
              <a:ext cx="838200" cy="609600"/>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0600" name="Text Box 8"/>
            <p:cNvSpPr txBox="1">
              <a:spLocks noChangeArrowheads="1"/>
            </p:cNvSpPr>
            <p:nvPr/>
          </p:nvSpPr>
          <p:spPr bwMode="auto">
            <a:xfrm>
              <a:off x="8001000" y="3733800"/>
              <a:ext cx="879475" cy="457200"/>
            </a:xfrm>
            <a:prstGeom prst="rect">
              <a:avLst/>
            </a:prstGeom>
            <a:noFill/>
            <a:ln>
              <a:noFill/>
            </a:ln>
            <a:effectLst/>
            <a:extLst>
              <a:ext uri="{909E8E84-426E-40dd-AFC4-6F175D3DCCD1}">
                <a14:hiddenFill xmlns:a14="http://schemas.microsoft.com/office/drawing/2010/main" xmlns="">
                  <a:gradFill rotWithShape="0">
                    <a:gsLst>
                      <a:gs pos="0">
                        <a:srgbClr val="A50021"/>
                      </a:gs>
                      <a:gs pos="100000">
                        <a:schemeClr val="tx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solidFill>
                    <a:srgbClr val="00A000"/>
                  </a:solidFill>
                </a:rPr>
                <a:t>Prior</a:t>
              </a:r>
            </a:p>
          </p:txBody>
        </p:sp>
        <p:sp>
          <p:nvSpPr>
            <p:cNvPr id="110601" name="Line 9"/>
            <p:cNvSpPr>
              <a:spLocks noChangeShapeType="1"/>
            </p:cNvSpPr>
            <p:nvPr/>
          </p:nvSpPr>
          <p:spPr bwMode="auto">
            <a:xfrm flipH="1">
              <a:off x="7620000" y="3962400"/>
              <a:ext cx="381000" cy="152400"/>
            </a:xfrm>
            <a:prstGeom prst="line">
              <a:avLst/>
            </a:prstGeom>
            <a:noFill/>
            <a:ln w="28575">
              <a:solidFill>
                <a:srgbClr val="00A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aphicFrame>
        <p:nvGraphicFramePr>
          <p:cNvPr id="110596" name="Object 4"/>
          <p:cNvGraphicFramePr>
            <a:graphicFrameLocks noChangeAspect="1"/>
          </p:cNvGraphicFramePr>
          <p:nvPr>
            <p:extLst>
              <p:ext uri="{D42A27DB-BD31-4B8C-83A1-F6EECF244321}">
                <p14:modId xmlns:p14="http://schemas.microsoft.com/office/powerpoint/2010/main" val="1194435018"/>
              </p:ext>
            </p:extLst>
          </p:nvPr>
        </p:nvGraphicFramePr>
        <p:xfrm>
          <a:off x="228600" y="2286000"/>
          <a:ext cx="8605837" cy="2670175"/>
        </p:xfrm>
        <a:graphic>
          <a:graphicData uri="http://schemas.openxmlformats.org/presentationml/2006/ole">
            <mc:AlternateContent xmlns:mc="http://schemas.openxmlformats.org/markup-compatibility/2006">
              <mc:Choice xmlns:v="urn:schemas-microsoft-com:vml" Requires="v">
                <p:oleObj spid="_x0000_s42157" name="Equation" r:id="rId3" imgW="3022600" imgH="939800" progId="Equation.3">
                  <p:embed/>
                </p:oleObj>
              </mc:Choice>
              <mc:Fallback>
                <p:oleObj name="Equation" r:id="rId3" imgW="3022600" imgH="939800" progId="Equation.3">
                  <p:embed/>
                  <p:pic>
                    <p:nvPicPr>
                      <p:cNvPr id="0" name=""/>
                      <p:cNvPicPr>
                        <a:picLocks noChangeAspect="1" noChangeArrowheads="1"/>
                      </p:cNvPicPr>
                      <p:nvPr/>
                    </p:nvPicPr>
                    <p:blipFill>
                      <a:blip r:embed="rId4"/>
                      <a:srcRect/>
                      <a:stretch>
                        <a:fillRect/>
                      </a:stretch>
                    </p:blipFill>
                    <p:spPr bwMode="auto">
                      <a:xfrm>
                        <a:off x="228600" y="2286000"/>
                        <a:ext cx="8605837" cy="2670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10594" name="Rectangle 2"/>
          <p:cNvSpPr>
            <a:spLocks noGrp="1" noChangeArrowheads="1"/>
          </p:cNvSpPr>
          <p:nvPr>
            <p:ph type="title"/>
          </p:nvPr>
        </p:nvSpPr>
        <p:spPr/>
        <p:txBody>
          <a:bodyPr/>
          <a:lstStyle/>
          <a:p>
            <a:r>
              <a:rPr lang="en-US"/>
              <a:t>Recall a few probability basics</a:t>
            </a:r>
          </a:p>
        </p:txBody>
      </p:sp>
      <p:graphicFrame>
        <p:nvGraphicFramePr>
          <p:cNvPr id="110597" name="Object 5"/>
          <p:cNvGraphicFramePr>
            <a:graphicFrameLocks noChangeAspect="1"/>
          </p:cNvGraphicFramePr>
          <p:nvPr>
            <p:extLst>
              <p:ext uri="{D42A27DB-BD31-4B8C-83A1-F6EECF244321}">
                <p14:modId xmlns:p14="http://schemas.microsoft.com/office/powerpoint/2010/main" val="2959439905"/>
              </p:ext>
            </p:extLst>
          </p:nvPr>
        </p:nvGraphicFramePr>
        <p:xfrm>
          <a:off x="2836863" y="5492750"/>
          <a:ext cx="3625850" cy="1060450"/>
        </p:xfrm>
        <a:graphic>
          <a:graphicData uri="http://schemas.openxmlformats.org/presentationml/2006/ole">
            <mc:AlternateContent xmlns:mc="http://schemas.openxmlformats.org/markup-compatibility/2006">
              <mc:Choice xmlns:v="urn:schemas-microsoft-com:vml" Requires="v">
                <p:oleObj spid="_x0000_s42158" name="Equation" r:id="rId5" imgW="1473200" imgH="431800" progId="Equation.3">
                  <p:embed/>
                </p:oleObj>
              </mc:Choice>
              <mc:Fallback>
                <p:oleObj name="Equation" r:id="rId5" imgW="1473200" imgH="431800" progId="Equation.3">
                  <p:embed/>
                  <p:pic>
                    <p:nvPicPr>
                      <p:cNvPr id="0" name=""/>
                      <p:cNvPicPr>
                        <a:picLocks noChangeAspect="1" noChangeArrowheads="1"/>
                      </p:cNvPicPr>
                      <p:nvPr/>
                    </p:nvPicPr>
                    <p:blipFill>
                      <a:blip r:embed="rId6"/>
                      <a:srcRect/>
                      <a:stretch>
                        <a:fillRect/>
                      </a:stretch>
                    </p:blipFill>
                    <p:spPr bwMode="auto">
                      <a:xfrm>
                        <a:off x="2836863" y="5492750"/>
                        <a:ext cx="3625850" cy="10604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3" name="Group 2"/>
          <p:cNvGrpSpPr/>
          <p:nvPr/>
        </p:nvGrpSpPr>
        <p:grpSpPr>
          <a:xfrm>
            <a:off x="550862" y="4495800"/>
            <a:ext cx="1506538" cy="762000"/>
            <a:chOff x="228600" y="4648200"/>
            <a:chExt cx="1506538" cy="762000"/>
          </a:xfrm>
        </p:grpSpPr>
        <p:sp>
          <p:nvSpPr>
            <p:cNvPr id="110598" name="Text Box 6"/>
            <p:cNvSpPr txBox="1">
              <a:spLocks noChangeArrowheads="1"/>
            </p:cNvSpPr>
            <p:nvPr/>
          </p:nvSpPr>
          <p:spPr bwMode="auto">
            <a:xfrm>
              <a:off x="228600" y="4953000"/>
              <a:ext cx="1506538" cy="457200"/>
            </a:xfrm>
            <a:prstGeom prst="rect">
              <a:avLst/>
            </a:prstGeom>
            <a:noFill/>
            <a:ln>
              <a:noFill/>
            </a:ln>
            <a:effectLst/>
            <a:extLst>
              <a:ext uri="{909E8E84-426E-40dd-AFC4-6F175D3DCCD1}">
                <a14:hiddenFill xmlns:a14="http://schemas.microsoft.com/office/drawing/2010/main" xmlns="">
                  <a:gradFill rotWithShape="0">
                    <a:gsLst>
                      <a:gs pos="0">
                        <a:srgbClr val="A50021"/>
                      </a:gs>
                      <a:gs pos="100000">
                        <a:schemeClr val="tx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solidFill>
                    <a:srgbClr val="00A000"/>
                  </a:solidFill>
                </a:rPr>
                <a:t>Posterior</a:t>
              </a:r>
            </a:p>
          </p:txBody>
        </p:sp>
        <p:sp>
          <p:nvSpPr>
            <p:cNvPr id="110599" name="Line 7"/>
            <p:cNvSpPr>
              <a:spLocks noChangeShapeType="1"/>
            </p:cNvSpPr>
            <p:nvPr/>
          </p:nvSpPr>
          <p:spPr bwMode="auto">
            <a:xfrm flipH="1" flipV="1">
              <a:off x="838200" y="4648200"/>
              <a:ext cx="152400" cy="381000"/>
            </a:xfrm>
            <a:prstGeom prst="line">
              <a:avLst/>
            </a:prstGeom>
            <a:noFill/>
            <a:ln w="28575">
              <a:solidFill>
                <a:srgbClr val="00A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24637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59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05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059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0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uiExpand="1" build="p"/>
    </p:bldLst>
  </p:timing>
</p:sld>
</file>

<file path=ppt/theme/theme1.xml><?xml version="1.0" encoding="utf-8"?>
<a:theme xmlns:a="http://schemas.openxmlformats.org/drawingml/2006/main" name="IIR-slides">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IIR-slides.pot</Template>
  <TotalTime>26617</TotalTime>
  <Words>2244</Words>
  <Application>Microsoft Macintosh PowerPoint</Application>
  <PresentationFormat>On-screen Show (4:3)</PresentationFormat>
  <Paragraphs>319</Paragraphs>
  <Slides>38</Slides>
  <Notes>14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52" baseType="lpstr">
      <vt:lpstr>Arial Unicode MS</vt:lpstr>
      <vt:lpstr>Calibri</vt:lpstr>
      <vt:lpstr>Lucida Sans</vt:lpstr>
      <vt:lpstr>ＭＳ Ｐゴシック</vt:lpstr>
      <vt:lpstr>Times New Roman</vt:lpstr>
      <vt:lpstr>Verdana</vt:lpstr>
      <vt:lpstr>Wingdings</vt:lpstr>
      <vt:lpstr>굴림</vt:lpstr>
      <vt:lpstr>돋움체</vt:lpstr>
      <vt:lpstr>宋体</vt:lpstr>
      <vt:lpstr>Arial</vt:lpstr>
      <vt:lpstr>IIR-slides</vt:lpstr>
      <vt:lpstr>Equation</vt:lpstr>
      <vt:lpstr>Document</vt:lpstr>
      <vt:lpstr>PowerPoint Presentation</vt:lpstr>
      <vt:lpstr>From Boolean to ranked retrieval … in two steps</vt:lpstr>
      <vt:lpstr>Ranked retrieval</vt:lpstr>
      <vt:lpstr>Problem with Boolean search: feast or famine</vt:lpstr>
      <vt:lpstr>Who are these people?</vt:lpstr>
      <vt:lpstr>Why probabilities in IR?</vt:lpstr>
      <vt:lpstr>Probabilistic IR topics</vt:lpstr>
      <vt:lpstr>The document ranking problem</vt:lpstr>
      <vt:lpstr>Recall a few probability basics</vt:lpstr>
      <vt:lpstr>The Probability Ranking Principle</vt:lpstr>
      <vt:lpstr>Probability Ranking Principle</vt:lpstr>
      <vt:lpstr>Probability Ranking Principle (PRP)</vt:lpstr>
      <vt:lpstr>Probability Ranking Principle</vt:lpstr>
      <vt:lpstr>Probability Ranking Principle</vt:lpstr>
      <vt:lpstr>Probabilistic Retrieval Strategy</vt:lpstr>
      <vt:lpstr>Probabilistic Ranking</vt:lpstr>
      <vt:lpstr>Binary Independence Model</vt:lpstr>
      <vt:lpstr>Binary Independence Model</vt:lpstr>
      <vt:lpstr>Binary Independence Model</vt:lpstr>
      <vt:lpstr>Binary Independence Model</vt:lpstr>
      <vt:lpstr>PowerPoint Presentation</vt:lpstr>
      <vt:lpstr>Binary Independence Model</vt:lpstr>
      <vt:lpstr>Binary Independence Model</vt:lpstr>
      <vt:lpstr>Binary Independence Model</vt:lpstr>
      <vt:lpstr>Binary Independence Model</vt:lpstr>
      <vt:lpstr>Estimation – key challenge</vt:lpstr>
      <vt:lpstr>Collection vs. Document frequency</vt:lpstr>
      <vt:lpstr>Estimation – key challenge</vt:lpstr>
      <vt:lpstr>Probabilistic Relevance Feedback</vt:lpstr>
      <vt:lpstr>Iteratively estimating pi and ri (= Pseudo-relevance feedback)</vt:lpstr>
      <vt:lpstr>PRP and BIM</vt:lpstr>
      <vt:lpstr>Removing term independence</vt:lpstr>
      <vt:lpstr>Second step: Term frequency</vt:lpstr>
      <vt:lpstr>Summary – vector space ranking</vt:lpstr>
      <vt:lpstr>PowerPoint Presentation</vt:lpstr>
      <vt:lpstr>Cosine similarity</vt:lpstr>
      <vt:lpstr>tf-idf weighting has many variants</vt:lpstr>
      <vt:lpstr>Resources</vt:lpstr>
    </vt:vector>
  </TitlesOfParts>
  <Company>Stanford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Christopher Manning</dc:creator>
  <cp:lastModifiedBy>Christopher Manning</cp:lastModifiedBy>
  <cp:revision>120</cp:revision>
  <cp:lastPrinted>2013-04-23T06:16:33Z</cp:lastPrinted>
  <dcterms:created xsi:type="dcterms:W3CDTF">2009-03-26T15:51:14Z</dcterms:created>
  <dcterms:modified xsi:type="dcterms:W3CDTF">2017-04-25T15:41:59Z</dcterms:modified>
</cp:coreProperties>
</file>