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5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6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7.xml" ContentType="application/vnd.openxmlformats-officedocument.presentationml.notesSlide+xml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305" r:id="rId15"/>
    <p:sldId id="275" r:id="rId16"/>
    <p:sldId id="276" r:id="rId17"/>
    <p:sldId id="277" r:id="rId18"/>
    <p:sldId id="278" r:id="rId19"/>
    <p:sldId id="279" r:id="rId20"/>
    <p:sldId id="306" r:id="rId21"/>
    <p:sldId id="281" r:id="rId22"/>
    <p:sldId id="280" r:id="rId23"/>
    <p:sldId id="308" r:id="rId24"/>
    <p:sldId id="309" r:id="rId25"/>
    <p:sldId id="312" r:id="rId26"/>
    <p:sldId id="311" r:id="rId27"/>
    <p:sldId id="310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233337"/>
    <a:srgbClr val="A18BA3"/>
    <a:srgbClr val="139CB7"/>
    <a:srgbClr val="918BA3"/>
    <a:srgbClr val="357E69"/>
    <a:srgbClr val="437085"/>
    <a:srgbClr val="0E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5" d="100"/>
          <a:sy n="125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wmf"/><Relationship Id="rId5" Type="http://schemas.openxmlformats.org/officeDocument/2006/relationships/image" Target="../media/image8.emf"/><Relationship Id="rId6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FDE8-84A8-7048-85AB-7FD5C4F9DB1E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7CE5-645E-5542-8DED-AF8A3782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67DF242-42AD-0142-A254-67E5CE78648F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5A24E07-1FDD-2643-B922-C0CE5D003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EFCED-3E00-6C41-AA43-5732B9E1BFED}" type="slidenum">
              <a:rPr lang="en-US"/>
              <a:pPr/>
              <a:t>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5700" y="682625"/>
            <a:ext cx="4548188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21175"/>
            <a:ext cx="5029200" cy="4170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F783-017A-0D44-AF00-2E046320CD89}" type="slidenum">
              <a:rPr lang="en-US"/>
              <a:pPr/>
              <a:t>8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In addition to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document independence assumption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on previous slide, we have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term independence assumption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: terms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contributions to relevance are treated as independent events.</a:t>
            </a:r>
          </a:p>
          <a:p>
            <a:r>
              <a:rPr lang="en-US" dirty="0"/>
              <a:t>Okapi is one particular way of estimating probability given </a:t>
            </a:r>
            <a:r>
              <a:rPr lang="en-US" dirty="0" err="1"/>
              <a:t>tf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, and length.</a:t>
            </a:r>
          </a:p>
        </p:txBody>
      </p:sp>
      <p:sp>
        <p:nvSpPr>
          <p:cNvPr id="1177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all terms in query into right</a:t>
            </a:r>
            <a:r>
              <a:rPr lang="en-US" baseline="0" dirty="0" smtClean="0"/>
              <a:t> product and then divide through by them in left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4E07-1FDD-2643-B922-C0CE5D003F5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F452A-31DE-EF45-9C2F-1BE6FF501E27}" type="slidenum">
              <a:rPr lang="en-US"/>
              <a:pPr/>
              <a:t>17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F6C45-9900-F741-98B6-6B1AA105C003}" type="slidenum">
              <a:rPr lang="en-US"/>
              <a:pPr/>
              <a:t>18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15E0E-99C8-C94E-9BBA-E9B1795A3C03}" type="slidenum">
              <a:rPr lang="en-US"/>
              <a:pPr/>
              <a:t>21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explicit Bayesian smoothing with a prior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BFCFF"/>
                </a:solidFill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E13AFA6-086B-2444-B70C-69C50B884306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458409C-5287-2045-9303-96407578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ECB98-B50A-5347-A72C-E0F11225E23A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678F9-7F56-1A4F-9717-C3E0B8A76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7A46EB-2318-8041-BCCD-759386497D05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B4A62-7CE7-A446-9172-20B4B6A1D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23C96-B132-1B44-92B2-0E5039AEE70A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0979-84F6-6C47-9682-198096067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A8F2C-174E-0F44-B406-5C835211A147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043F9-5BE6-304B-A780-01ADB7792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39663-E47E-3543-BB9C-0C00A7C3285E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02626-B9A1-8C4A-B6EC-8DDE7F205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E15AD-0F71-644C-9F39-A5D5F76925C9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B7CE-BCCB-F24B-8385-704CC8C52E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4000F-317A-724A-96AA-E04B0626C1B6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DAD36-90EC-274B-8558-8B1B197B3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FF9994-9002-3F42-989D-3402ED5EB563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2BF5-6878-AE44-871C-241090AF6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FC65A-2C86-A44F-A1BE-B63F589CB0BF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1048-A3A7-1540-A8AB-49DF79E3E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6903-B22C-3E4A-BE2E-C8EA0B9DDF3A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115A-9E67-0945-8DAA-4ECEA2759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DF4C787-762A-6241-89A2-E8BE3A04E823}" type="datetime1">
              <a:rPr lang="en-US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A06A92A-3653-574B-9C41-A9C15614C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i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8" r:id="rId3"/>
    <p:sldLayoutId id="2147483685" r:id="rId4"/>
    <p:sldLayoutId id="2147483686" r:id="rId5"/>
    <p:sldLayoutId id="2147483687" r:id="rId6"/>
    <p:sldLayoutId id="2147483679" r:id="rId7"/>
    <p:sldLayoutId id="2147483680" r:id="rId8"/>
    <p:sldLayoutId id="2147483681" r:id="rId9"/>
    <p:sldLayoutId id="2147483688" r:id="rId10"/>
    <p:sldLayoutId id="214748368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12-13</a:t>
            </a:r>
          </a:p>
          <a:p>
            <a:r>
              <a:rPr lang="en-US" dirty="0" smtClean="0"/>
              <a:t>Probabilistic </a:t>
            </a:r>
            <a:r>
              <a:rPr lang="en-US" dirty="0" smtClean="0"/>
              <a:t>Information </a:t>
            </a:r>
            <a:r>
              <a:rPr lang="en-US" dirty="0" smtClean="0"/>
              <a:t>Retrieval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56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Traditionally used in conjunction with PRP</a:t>
            </a:r>
          </a:p>
          <a:p>
            <a:r>
              <a:rPr lang="en-US" sz="2200" b="1" dirty="0" smtClean="0">
                <a:solidFill>
                  <a:schemeClr val="tx2"/>
                </a:solidFill>
              </a:rPr>
              <a:t>“Binary” </a:t>
            </a:r>
            <a:r>
              <a:rPr lang="en-US" sz="2200" b="1" dirty="0">
                <a:solidFill>
                  <a:schemeClr val="tx2"/>
                </a:solidFill>
              </a:rPr>
              <a:t>= Boolean</a:t>
            </a:r>
            <a:r>
              <a:rPr lang="en-US" sz="2200" dirty="0"/>
              <a:t>: documents are represented as binary incidence vectors of terms (cf. </a:t>
            </a:r>
            <a:r>
              <a:rPr lang="en-US" sz="2200" dirty="0" smtClean="0"/>
              <a:t>IIR Chapter </a:t>
            </a:r>
            <a:r>
              <a:rPr lang="en-US" sz="2200" dirty="0"/>
              <a:t>1):</a:t>
            </a:r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/>
              <a:t>               </a:t>
            </a:r>
            <a:r>
              <a:rPr lang="en-US" sz="2000" u="sng" dirty="0" err="1"/>
              <a:t>iff</a:t>
            </a:r>
            <a:r>
              <a:rPr lang="en-US" sz="2000" u="sng" dirty="0"/>
              <a:t> </a:t>
            </a:r>
            <a:r>
              <a:rPr lang="en-US" sz="2000" dirty="0"/>
              <a:t> term </a:t>
            </a:r>
            <a:r>
              <a:rPr lang="en-US" sz="2000" i="1" dirty="0" err="1"/>
              <a:t>i</a:t>
            </a:r>
            <a:r>
              <a:rPr lang="en-US" sz="2000" dirty="0"/>
              <a:t> is present in document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r>
              <a:rPr lang="en-US" sz="2200" b="1" dirty="0" smtClean="0">
                <a:solidFill>
                  <a:schemeClr val="tx2"/>
                </a:solidFill>
              </a:rPr>
              <a:t>“Independence”:</a:t>
            </a:r>
            <a:r>
              <a:rPr lang="en-US" sz="2200" dirty="0" smtClean="0"/>
              <a:t> </a:t>
            </a:r>
            <a:r>
              <a:rPr lang="en-US" sz="2200" dirty="0"/>
              <a:t>terms occur in documents independently  </a:t>
            </a:r>
          </a:p>
          <a:p>
            <a:r>
              <a:rPr lang="en-US" sz="2200" dirty="0"/>
              <a:t>Different documents can be modeled as </a:t>
            </a:r>
            <a:r>
              <a:rPr lang="en-US" sz="2200" dirty="0" smtClean="0"/>
              <a:t>the same </a:t>
            </a:r>
            <a:r>
              <a:rPr lang="en-US" sz="2200" dirty="0"/>
              <a:t>vector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1884"/>
              </p:ext>
            </p:extLst>
          </p:nvPr>
        </p:nvGraphicFramePr>
        <p:xfrm>
          <a:off x="1447800" y="2667000"/>
          <a:ext cx="2432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3" imgW="901440" imgH="228600" progId="Equation.3">
                  <p:embed/>
                </p:oleObj>
              </mc:Choice>
              <mc:Fallback>
                <p:oleObj name="Equation" r:id="rId3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4320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46067"/>
              </p:ext>
            </p:extLst>
          </p:nvPr>
        </p:nvGraphicFramePr>
        <p:xfrm>
          <a:off x="1371600" y="32131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131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67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Queries: binary term incidence vectors</a:t>
            </a:r>
          </a:p>
          <a:p>
            <a:r>
              <a:rPr lang="en-US" dirty="0"/>
              <a:t>Given query </a:t>
            </a:r>
            <a:r>
              <a:rPr lang="en-US" b="1" i="1" dirty="0">
                <a:solidFill>
                  <a:schemeClr val="tx2"/>
                </a:solidFill>
              </a:rPr>
              <a:t>q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for each document </a:t>
            </a:r>
            <a:r>
              <a:rPr lang="en-US" b="1" i="1" dirty="0">
                <a:solidFill>
                  <a:schemeClr val="tx2"/>
                </a:solidFill>
              </a:rPr>
              <a:t>d</a:t>
            </a:r>
            <a:r>
              <a:rPr lang="en-US" dirty="0"/>
              <a:t> need to compute 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 err="1">
                <a:solidFill>
                  <a:schemeClr val="tx2"/>
                </a:solidFill>
              </a:rPr>
              <a:t>R</a:t>
            </a:r>
            <a:r>
              <a:rPr lang="en-US" b="1" dirty="0" err="1">
                <a:solidFill>
                  <a:schemeClr val="tx2"/>
                </a:solidFill>
              </a:rPr>
              <a:t>|</a:t>
            </a:r>
            <a:r>
              <a:rPr lang="en-US" b="1" i="1" dirty="0" err="1">
                <a:solidFill>
                  <a:schemeClr val="tx2"/>
                </a:solidFill>
              </a:rPr>
              <a:t>q,d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  <a:endParaRPr lang="en-US" i="1" dirty="0"/>
          </a:p>
          <a:p>
            <a:pPr lvl="1"/>
            <a:r>
              <a:rPr lang="en-US" dirty="0"/>
              <a:t>replace with computing 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 err="1">
                <a:solidFill>
                  <a:schemeClr val="tx2"/>
                </a:solidFill>
              </a:rPr>
              <a:t>R</a:t>
            </a:r>
            <a:r>
              <a:rPr lang="en-US" b="1" dirty="0" err="1">
                <a:solidFill>
                  <a:schemeClr val="tx2"/>
                </a:solidFill>
              </a:rPr>
              <a:t>|</a:t>
            </a:r>
            <a:r>
              <a:rPr lang="en-US" b="1" i="1" dirty="0" err="1">
                <a:solidFill>
                  <a:schemeClr val="tx2"/>
                </a:solidFill>
              </a:rPr>
              <a:t>q,x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en-US" dirty="0"/>
              <a:t> where</a:t>
            </a:r>
            <a:r>
              <a:rPr lang="en-US" b="1" i="1" dirty="0">
                <a:solidFill>
                  <a:schemeClr val="tx2"/>
                </a:solidFill>
              </a:rPr>
              <a:t> x</a:t>
            </a:r>
            <a:r>
              <a:rPr lang="en-US" i="1" dirty="0"/>
              <a:t> </a:t>
            </a:r>
            <a:r>
              <a:rPr lang="en-US" dirty="0"/>
              <a:t>is binary term incidence vector representing </a:t>
            </a:r>
            <a:r>
              <a:rPr lang="en-US" b="1" i="1" dirty="0">
                <a:solidFill>
                  <a:schemeClr val="tx2"/>
                </a:solidFill>
              </a:rPr>
              <a:t>d.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Interested only in ranking</a:t>
            </a:r>
          </a:p>
          <a:p>
            <a:r>
              <a:rPr lang="en-US" dirty="0">
                <a:solidFill>
                  <a:schemeClr val="tx2"/>
                </a:solidFill>
              </a:rPr>
              <a:t>Will use odds and </a:t>
            </a:r>
            <a:r>
              <a:rPr lang="en-US" dirty="0" smtClean="0">
                <a:solidFill>
                  <a:schemeClr val="tx2"/>
                </a:solidFill>
              </a:rPr>
              <a:t>Bayes’ </a:t>
            </a:r>
            <a:r>
              <a:rPr lang="en-US" dirty="0">
                <a:solidFill>
                  <a:schemeClr val="tx2"/>
                </a:solidFill>
              </a:rPr>
              <a:t>Rule:</a:t>
            </a:r>
            <a:endParaRPr lang="en-US" b="1" i="1" dirty="0">
              <a:solidFill>
                <a:schemeClr val="tx2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88275"/>
              </p:ext>
            </p:extLst>
          </p:nvPr>
        </p:nvGraphicFramePr>
        <p:xfrm>
          <a:off x="1203325" y="4889500"/>
          <a:ext cx="6659563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3" imgW="3302000" imgH="800100" progId="Equation.3">
                  <p:embed/>
                </p:oleObj>
              </mc:Choice>
              <mc:Fallback>
                <p:oleObj name="Equation" r:id="rId3" imgW="33020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889500"/>
                        <a:ext cx="6659563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7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5911850" y="1676400"/>
            <a:ext cx="1798638" cy="9906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4495800" y="1676400"/>
            <a:ext cx="12954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990601" y="3733800"/>
            <a:ext cx="5103813" cy="2873375"/>
            <a:chOff x="624" y="2352"/>
            <a:chExt cx="3215" cy="1810"/>
          </a:xfrm>
        </p:grpSpPr>
        <p:sp>
          <p:nvSpPr>
            <p:cNvPr id="120836" name="Text Box 4"/>
            <p:cNvSpPr txBox="1">
              <a:spLocks noChangeArrowheads="1"/>
            </p:cNvSpPr>
            <p:nvPr/>
          </p:nvSpPr>
          <p:spPr bwMode="auto">
            <a:xfrm>
              <a:off x="624" y="2352"/>
              <a:ext cx="29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dirty="0">
                  <a:latin typeface="Times New Roman" charset="0"/>
                </a:rPr>
                <a:t> Using </a:t>
              </a:r>
              <a:r>
                <a:rPr lang="en-US" b="1" dirty="0">
                  <a:solidFill>
                    <a:schemeClr val="tx2"/>
                  </a:solidFill>
                  <a:latin typeface="Times New Roman" charset="0"/>
                </a:rPr>
                <a:t>Independence</a:t>
              </a:r>
              <a:r>
                <a:rPr lang="en-US" dirty="0">
                  <a:latin typeface="Times New Roman" charset="0"/>
                </a:rPr>
                <a:t> Assumption:</a:t>
              </a:r>
            </a:p>
          </p:txBody>
        </p:sp>
        <p:graphicFrame>
          <p:nvGraphicFramePr>
            <p:cNvPr id="1208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681670"/>
                </p:ext>
              </p:extLst>
            </p:nvPr>
          </p:nvGraphicFramePr>
          <p:xfrm>
            <a:off x="776" y="3580"/>
            <a:ext cx="3063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1" name="Equation" r:id="rId3" imgW="2400300" imgH="457200" progId="Equation.3">
                    <p:embed/>
                  </p:oleObj>
                </mc:Choice>
                <mc:Fallback>
                  <p:oleObj name="Equation" r:id="rId3" imgW="2400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3580"/>
                          <a:ext cx="3063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5733023"/>
                </p:ext>
              </p:extLst>
            </p:nvPr>
          </p:nvGraphicFramePr>
          <p:xfrm>
            <a:off x="807" y="2776"/>
            <a:ext cx="265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2" name="Equation" r:id="rId5" imgW="2082800" imgH="457200" progId="Equation.3">
                    <p:embed/>
                  </p:oleObj>
                </mc:Choice>
                <mc:Fallback>
                  <p:oleObj name="Equation" r:id="rId5" imgW="2082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776"/>
                          <a:ext cx="2658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00679"/>
              </p:ext>
            </p:extLst>
          </p:nvPr>
        </p:nvGraphicFramePr>
        <p:xfrm>
          <a:off x="898525" y="1739900"/>
          <a:ext cx="68119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3" name="Equation" r:id="rId7" imgW="3378200" imgH="431800" progId="Equation.3">
                  <p:embed/>
                </p:oleObj>
              </mc:Choice>
              <mc:Fallback>
                <p:oleObj name="Equation" r:id="rId7" imgW="3378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739900"/>
                        <a:ext cx="68119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AutoShape 8"/>
          <p:cNvSpPr>
            <a:spLocks/>
          </p:cNvSpPr>
          <p:nvPr/>
        </p:nvSpPr>
        <p:spPr bwMode="auto">
          <a:xfrm>
            <a:off x="2743200" y="2819400"/>
            <a:ext cx="1752600" cy="711200"/>
          </a:xfrm>
          <a:prstGeom prst="borderCallout2">
            <a:avLst>
              <a:gd name="adj1" fmla="val 11250"/>
              <a:gd name="adj2" fmla="val 104347"/>
              <a:gd name="adj3" fmla="val 11250"/>
              <a:gd name="adj4" fmla="val 119204"/>
              <a:gd name="adj5" fmla="val -24532"/>
              <a:gd name="adj6" fmla="val 12554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Constant for a given query</a:t>
            </a:r>
            <a:endParaRPr lang="en-US">
              <a:latin typeface="Times New Roman" charset="0"/>
            </a:endParaRPr>
          </a:p>
        </p:txBody>
      </p:sp>
      <p:sp>
        <p:nvSpPr>
          <p:cNvPr id="120844" name="AutoShape 12"/>
          <p:cNvSpPr>
            <a:spLocks/>
          </p:cNvSpPr>
          <p:nvPr/>
        </p:nvSpPr>
        <p:spPr bwMode="auto">
          <a:xfrm>
            <a:off x="6597650" y="2971800"/>
            <a:ext cx="2119313" cy="406400"/>
          </a:xfrm>
          <a:prstGeom prst="borderCallout2">
            <a:avLst>
              <a:gd name="adj1" fmla="val 28125"/>
              <a:gd name="adj2" fmla="val -3597"/>
              <a:gd name="adj3" fmla="val 28125"/>
              <a:gd name="adj4" fmla="val -11759"/>
              <a:gd name="adj5" fmla="val -60940"/>
              <a:gd name="adj6" fmla="val -2007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Needs estimation</a:t>
            </a:r>
          </a:p>
        </p:txBody>
      </p:sp>
    </p:spTree>
    <p:extLst>
      <p:ext uri="{BB962C8B-B14F-4D97-AF65-F5344CB8AC3E}">
        <p14:creationId xmlns:p14="http://schemas.microsoft.com/office/powerpoint/2010/main" val="36796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74725" y="2784475"/>
            <a:ext cx="2749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Since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 is either 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554474"/>
              </p:ext>
            </p:extLst>
          </p:nvPr>
        </p:nvGraphicFramePr>
        <p:xfrm>
          <a:off x="955675" y="2971800"/>
          <a:ext cx="76898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7" name="Equation" r:id="rId3" imgW="3962400" imgH="482600" progId="Equation.3">
                  <p:embed/>
                </p:oleObj>
              </mc:Choice>
              <mc:Fallback>
                <p:oleObj name="Equation" r:id="rId3" imgW="396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971800"/>
                        <a:ext cx="76898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2" name="Group 6"/>
          <p:cNvGrpSpPr>
            <a:grpSpLocks/>
          </p:cNvGrpSpPr>
          <p:nvPr/>
        </p:nvGrpSpPr>
        <p:grpSpPr bwMode="auto">
          <a:xfrm>
            <a:off x="1066800" y="4343400"/>
            <a:ext cx="6629400" cy="1247775"/>
            <a:chOff x="614" y="2648"/>
            <a:chExt cx="4176" cy="786"/>
          </a:xfrm>
        </p:grpSpPr>
        <p:grpSp>
          <p:nvGrpSpPr>
            <p:cNvPr id="121863" name="Group 7"/>
            <p:cNvGrpSpPr>
              <a:grpSpLocks/>
            </p:cNvGrpSpPr>
            <p:nvPr/>
          </p:nvGrpSpPr>
          <p:grpSpPr bwMode="auto">
            <a:xfrm>
              <a:off x="614" y="2648"/>
              <a:ext cx="3936" cy="306"/>
              <a:chOff x="614" y="2648"/>
              <a:chExt cx="3936" cy="306"/>
            </a:xfrm>
          </p:grpSpPr>
          <p:sp>
            <p:nvSpPr>
              <p:cNvPr id="121864" name="Text Box 8"/>
              <p:cNvSpPr txBox="1">
                <a:spLocks noChangeArrowheads="1"/>
              </p:cNvSpPr>
              <p:nvPr/>
            </p:nvSpPr>
            <p:spPr bwMode="auto">
              <a:xfrm>
                <a:off x="614" y="2666"/>
                <a:ext cx="5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Char char="•"/>
                </a:pPr>
                <a:r>
                  <a:rPr lang="en-US" dirty="0">
                    <a:latin typeface="Times New Roman" charset="0"/>
                  </a:rPr>
                  <a:t> Let </a:t>
                </a:r>
              </a:p>
            </p:txBody>
          </p:sp>
          <p:graphicFrame>
            <p:nvGraphicFramePr>
              <p:cNvPr id="12186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90500"/>
                  </p:ext>
                </p:extLst>
              </p:nvPr>
            </p:nvGraphicFramePr>
            <p:xfrm>
              <a:off x="981" y="2648"/>
              <a:ext cx="178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98" name="Equation" r:id="rId5" imgW="1371600" imgH="215900" progId="Equation.3">
                      <p:embed/>
                    </p:oleObj>
                  </mc:Choice>
                  <mc:Fallback>
                    <p:oleObj name="Equation" r:id="rId5" imgW="1371600" imgH="215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1" y="2648"/>
                            <a:ext cx="1783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866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558381"/>
                  </p:ext>
                </p:extLst>
              </p:nvPr>
            </p:nvGraphicFramePr>
            <p:xfrm>
              <a:off x="2801" y="2648"/>
              <a:ext cx="1749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99" name="Equation" r:id="rId7" imgW="1346200" imgH="215900" progId="Equation.3">
                      <p:embed/>
                    </p:oleObj>
                  </mc:Choice>
                  <mc:Fallback>
                    <p:oleObj name="Equation" r:id="rId7" imgW="1346200" imgH="215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1" y="2648"/>
                            <a:ext cx="1749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662" y="3146"/>
              <a:ext cx="3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dirty="0">
                  <a:latin typeface="Times New Roman" charset="0"/>
                </a:rPr>
                <a:t> </a:t>
              </a:r>
              <a:r>
                <a:rPr lang="en-US" sz="1800" dirty="0">
                  <a:latin typeface="Arial" charset="0"/>
                  <a:cs typeface="Arial" charset="0"/>
                </a:rPr>
                <a:t>Assume, for all terms not occurring in the query</a:t>
              </a:r>
              <a:r>
                <a:rPr lang="en-US" sz="2000" dirty="0">
                  <a:latin typeface="Times New Roman" charset="0"/>
                </a:rPr>
                <a:t> (</a:t>
              </a:r>
              <a:r>
                <a:rPr lang="en-US" sz="2000" i="1" dirty="0">
                  <a:latin typeface="Times New Roman" charset="0"/>
                </a:rPr>
                <a:t>q</a:t>
              </a:r>
              <a:r>
                <a:rPr lang="en-US" sz="1400" i="1" baseline="-25000" dirty="0">
                  <a:latin typeface="Times New Roman" charset="0"/>
                </a:rPr>
                <a:t>i</a:t>
              </a:r>
              <a:r>
                <a:rPr lang="en-US" sz="2000" i="1" dirty="0">
                  <a:latin typeface="Times New Roman" charset="0"/>
                </a:rPr>
                <a:t>=0</a:t>
              </a:r>
              <a:r>
                <a:rPr lang="en-US" sz="2000" dirty="0">
                  <a:latin typeface="Times New Roman" charset="0"/>
                </a:rPr>
                <a:t>)</a:t>
              </a:r>
              <a:endParaRPr lang="en-US" dirty="0">
                <a:latin typeface="Times New Roman" charset="0"/>
              </a:endParaRPr>
            </a:p>
          </p:txBody>
        </p:sp>
        <p:graphicFrame>
          <p:nvGraphicFramePr>
            <p:cNvPr id="12186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277435"/>
                </p:ext>
              </p:extLst>
            </p:nvPr>
          </p:nvGraphicFramePr>
          <p:xfrm>
            <a:off x="4262" y="3120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0" name="Equation" r:id="rId9" imgW="419040" imgH="228600" progId="Equation.3">
                    <p:embed/>
                  </p:oleObj>
                </mc:Choice>
                <mc:Fallback>
                  <p:oleObj name="Equation" r:id="rId9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3120"/>
                          <a:ext cx="5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1065"/>
              </p:ext>
            </p:extLst>
          </p:nvPr>
        </p:nvGraphicFramePr>
        <p:xfrm>
          <a:off x="1231901" y="1676400"/>
          <a:ext cx="4862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1" name="Equation" r:id="rId11" imgW="2400300" imgH="457200" progId="Equation.3">
                  <p:embed/>
                </p:oleObj>
              </mc:Choice>
              <mc:Fallback>
                <p:oleObj name="Equation" r:id="rId11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1" y="1676400"/>
                        <a:ext cx="48625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59184"/>
              </p:ext>
            </p:extLst>
          </p:nvPr>
        </p:nvGraphicFramePr>
        <p:xfrm>
          <a:off x="1905000" y="5491163"/>
          <a:ext cx="4659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2" name="Equation" r:id="rId13" imgW="2400300" imgH="571500" progId="Equation.3">
                  <p:embed/>
                </p:oleObj>
              </mc:Choice>
              <mc:Fallback>
                <p:oleObj name="Equation" r:id="rId13" imgW="2400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91163"/>
                        <a:ext cx="46593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8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25083"/>
              </p:ext>
            </p:extLst>
          </p:nvPr>
        </p:nvGraphicFramePr>
        <p:xfrm>
          <a:off x="457200" y="208788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relevant 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 –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r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9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1828800" y="2438400"/>
            <a:ext cx="3505200" cy="728663"/>
            <a:chOff x="1152" y="1536"/>
            <a:chExt cx="2208" cy="459"/>
          </a:xfrm>
        </p:grpSpPr>
        <p:sp>
          <p:nvSpPr>
            <p:cNvPr id="122886" name="Oval 6"/>
            <p:cNvSpPr>
              <a:spLocks noChangeArrowheads="1"/>
            </p:cNvSpPr>
            <p:nvPr/>
          </p:nvSpPr>
          <p:spPr bwMode="auto">
            <a:xfrm>
              <a:off x="2736" y="153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AutoShape 7"/>
            <p:cNvSpPr>
              <a:spLocks/>
            </p:cNvSpPr>
            <p:nvPr/>
          </p:nvSpPr>
          <p:spPr bwMode="auto">
            <a:xfrm>
              <a:off x="1152" y="1739"/>
              <a:ext cx="1392" cy="256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All matching terms</a:t>
              </a:r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5715000" y="2438400"/>
            <a:ext cx="3048000" cy="1168400"/>
            <a:chOff x="3600" y="1536"/>
            <a:chExt cx="1920" cy="736"/>
          </a:xfrm>
        </p:grpSpPr>
        <p:sp>
          <p:nvSpPr>
            <p:cNvPr id="122889" name="AutoShape 9"/>
            <p:cNvSpPr>
              <a:spLocks noChangeArrowheads="1"/>
            </p:cNvSpPr>
            <p:nvPr/>
          </p:nvSpPr>
          <p:spPr bwMode="auto">
            <a:xfrm>
              <a:off x="3600" y="1536"/>
              <a:ext cx="432" cy="336"/>
            </a:xfrm>
            <a:prstGeom prst="flowChartAlternate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0" name="AutoShape 10"/>
            <p:cNvSpPr>
              <a:spLocks/>
            </p:cNvSpPr>
            <p:nvPr/>
          </p:nvSpPr>
          <p:spPr bwMode="auto">
            <a:xfrm>
              <a:off x="4224" y="1824"/>
              <a:ext cx="1296" cy="448"/>
            </a:xfrm>
            <a:prstGeom prst="borderCallout2">
              <a:avLst>
                <a:gd name="adj1" fmla="val 16069"/>
                <a:gd name="adj2" fmla="val -3704"/>
                <a:gd name="adj3" fmla="val 16069"/>
                <a:gd name="adj4" fmla="val -10801"/>
                <a:gd name="adj5" fmla="val 9153"/>
                <a:gd name="adj6" fmla="val -3619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Non-matching query terms</a:t>
              </a:r>
            </a:p>
          </p:txBody>
        </p:sp>
      </p:grpSp>
      <p:sp>
        <p:nvSpPr>
          <p:cNvPr id="1228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1314450" y="5715000"/>
            <a:ext cx="3505200" cy="728663"/>
            <a:chOff x="1152" y="1536"/>
            <a:chExt cx="2208" cy="459"/>
          </a:xfrm>
        </p:grpSpPr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736" y="1536"/>
              <a:ext cx="624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AutoShape 14"/>
            <p:cNvSpPr>
              <a:spLocks/>
            </p:cNvSpPr>
            <p:nvPr/>
          </p:nvSpPr>
          <p:spPr bwMode="auto">
            <a:xfrm>
              <a:off x="1152" y="1739"/>
              <a:ext cx="1392" cy="256"/>
            </a:xfrm>
            <a:prstGeom prst="borderCallout1">
              <a:avLst>
                <a:gd name="adj1" fmla="val -18750"/>
                <a:gd name="adj2" fmla="val 5171"/>
                <a:gd name="adj3" fmla="val -18750"/>
                <a:gd name="adj4" fmla="val 109338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All matching terms</a:t>
              </a:r>
            </a:p>
          </p:txBody>
        </p:sp>
      </p:grpSp>
      <p:grpSp>
        <p:nvGrpSpPr>
          <p:cNvPr id="122895" name="Group 15"/>
          <p:cNvGrpSpPr>
            <a:grpSpLocks/>
          </p:cNvGrpSpPr>
          <p:nvPr/>
        </p:nvGrpSpPr>
        <p:grpSpPr bwMode="auto">
          <a:xfrm>
            <a:off x="5962650" y="5791200"/>
            <a:ext cx="3048000" cy="890588"/>
            <a:chOff x="3552" y="2736"/>
            <a:chExt cx="1920" cy="561"/>
          </a:xfrm>
        </p:grpSpPr>
        <p:sp>
          <p:nvSpPr>
            <p:cNvPr id="122896" name="Oval 16"/>
            <p:cNvSpPr>
              <a:spLocks noChangeArrowheads="1"/>
            </p:cNvSpPr>
            <p:nvPr/>
          </p:nvSpPr>
          <p:spPr bwMode="auto">
            <a:xfrm>
              <a:off x="3552" y="2736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AutoShape 17"/>
            <p:cNvSpPr>
              <a:spLocks/>
            </p:cNvSpPr>
            <p:nvPr/>
          </p:nvSpPr>
          <p:spPr bwMode="auto">
            <a:xfrm>
              <a:off x="4272" y="3041"/>
              <a:ext cx="1200" cy="256"/>
            </a:xfrm>
            <a:prstGeom prst="borderCallout2">
              <a:avLst>
                <a:gd name="adj1" fmla="val 28125"/>
                <a:gd name="adj2" fmla="val -4000"/>
                <a:gd name="adj3" fmla="val 28125"/>
                <a:gd name="adj4" fmla="val -12167"/>
                <a:gd name="adj5" fmla="val -23046"/>
                <a:gd name="adj6" fmla="val -4158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 smtClean="0">
                  <a:latin typeface="Times New Roman" charset="0"/>
                </a:rPr>
                <a:t>All </a:t>
              </a:r>
              <a:r>
                <a:rPr lang="en-US" sz="2000" dirty="0">
                  <a:latin typeface="Times New Roman" charset="0"/>
                </a:rPr>
                <a:t>query terms</a:t>
              </a:r>
            </a:p>
          </p:txBody>
        </p:sp>
      </p:grp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9495"/>
              </p:ext>
            </p:extLst>
          </p:nvPr>
        </p:nvGraphicFramePr>
        <p:xfrm>
          <a:off x="709612" y="3622675"/>
          <a:ext cx="81295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Equation" r:id="rId4" imgW="3352800" imgH="584200" progId="Equation.3">
                  <p:embed/>
                </p:oleObj>
              </mc:Choice>
              <mc:Fallback>
                <p:oleObj name="Equation" r:id="rId4" imgW="3352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" y="3622675"/>
                        <a:ext cx="812958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81892"/>
              </p:ext>
            </p:extLst>
          </p:nvPr>
        </p:nvGraphicFramePr>
        <p:xfrm>
          <a:off x="838200" y="5029200"/>
          <a:ext cx="66500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6" imgW="2743200" imgH="457200" progId="Equation.3">
                  <p:embed/>
                </p:oleObj>
              </mc:Choice>
              <mc:Fallback>
                <p:oleObj name="Equation" r:id="rId6" imgW="274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66500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98213"/>
              </p:ext>
            </p:extLst>
          </p:nvPr>
        </p:nvGraphicFramePr>
        <p:xfrm>
          <a:off x="1341438" y="1676400"/>
          <a:ext cx="57578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8" imgW="2374900" imgH="546100" progId="Equation.3">
                  <p:embed/>
                </p:oleObj>
              </mc:Choice>
              <mc:Fallback>
                <p:oleObj name="Equation" r:id="rId8" imgW="2374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676400"/>
                        <a:ext cx="575786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28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895600" y="2286000"/>
            <a:ext cx="1905000" cy="2057400"/>
            <a:chOff x="1824" y="1440"/>
            <a:chExt cx="1200" cy="1296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1920" y="1440"/>
              <a:ext cx="960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9" name="AutoShape 5"/>
            <p:cNvSpPr>
              <a:spLocks noChangeArrowheads="1"/>
            </p:cNvSpPr>
            <p:nvPr/>
          </p:nvSpPr>
          <p:spPr bwMode="auto">
            <a:xfrm>
              <a:off x="1824" y="2256"/>
              <a:ext cx="1200" cy="480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Constant for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each query</a:t>
              </a:r>
            </a:p>
          </p:txBody>
        </p:sp>
        <p:cxnSp>
          <p:nvCxnSpPr>
            <p:cNvPr id="123910" name="AutoShape 6"/>
            <p:cNvCxnSpPr>
              <a:cxnSpLocks noChangeShapeType="1"/>
              <a:stCxn id="123909" idx="1"/>
              <a:endCxn id="123908" idx="2"/>
            </p:cNvCxnSpPr>
            <p:nvPr/>
          </p:nvCxnSpPr>
          <p:spPr bwMode="auto">
            <a:xfrm rot="10800000" flipH="1">
              <a:off x="1824" y="1872"/>
              <a:ext cx="576" cy="624"/>
            </a:xfrm>
            <a:prstGeom prst="curvedConnector4">
              <a:avLst>
                <a:gd name="adj1" fmla="val -25000"/>
                <a:gd name="adj2" fmla="val 692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4800600" y="2057400"/>
            <a:ext cx="3810000" cy="1905000"/>
            <a:chOff x="3024" y="1296"/>
            <a:chExt cx="2400" cy="1200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4464" y="1296"/>
              <a:ext cx="960" cy="72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913" name="AutoShape 9"/>
            <p:cNvCxnSpPr>
              <a:cxnSpLocks noChangeShapeType="1"/>
              <a:stCxn id="123909" idx="3"/>
              <a:endCxn id="123912" idx="2"/>
            </p:cNvCxnSpPr>
            <p:nvPr/>
          </p:nvCxnSpPr>
          <p:spPr bwMode="auto">
            <a:xfrm flipV="1">
              <a:off x="3024" y="2016"/>
              <a:ext cx="1920" cy="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4343400" y="2057400"/>
            <a:ext cx="4038600" cy="3352800"/>
            <a:chOff x="2736" y="1296"/>
            <a:chExt cx="2544" cy="2112"/>
          </a:xfrm>
        </p:grpSpPr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2928" y="1296"/>
              <a:ext cx="1440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AutoShape 12"/>
            <p:cNvSpPr>
              <a:spLocks noChangeArrowheads="1"/>
            </p:cNvSpPr>
            <p:nvPr/>
          </p:nvSpPr>
          <p:spPr bwMode="auto">
            <a:xfrm>
              <a:off x="3600" y="2064"/>
              <a:ext cx="288" cy="624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7" name="AutoShape 13"/>
            <p:cNvSpPr>
              <a:spLocks noChangeArrowheads="1"/>
            </p:cNvSpPr>
            <p:nvPr/>
          </p:nvSpPr>
          <p:spPr bwMode="auto">
            <a:xfrm>
              <a:off x="2736" y="2688"/>
              <a:ext cx="2544" cy="720"/>
            </a:xfrm>
            <a:prstGeom prst="wave">
              <a:avLst>
                <a:gd name="adj1" fmla="val 9028"/>
                <a:gd name="adj2" fmla="val -202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Only quantity to be estimated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for rankings</a:t>
              </a:r>
            </a:p>
          </p:txBody>
        </p:sp>
      </p:grp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990600" y="1981200"/>
          <a:ext cx="76231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3" imgW="2857320" imgH="444240" progId="Equation.3">
                  <p:embed/>
                </p:oleObj>
              </mc:Choice>
              <mc:Fallback>
                <p:oleObj name="Equation" r:id="rId3" imgW="285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6231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990600" y="5029200"/>
            <a:ext cx="6324600" cy="1425575"/>
            <a:chOff x="624" y="3168"/>
            <a:chExt cx="3984" cy="898"/>
          </a:xfrm>
        </p:grpSpPr>
        <p:sp>
          <p:nvSpPr>
            <p:cNvPr id="123920" name="Text Box 16"/>
            <p:cNvSpPr txBox="1">
              <a:spLocks noChangeArrowheads="1"/>
            </p:cNvSpPr>
            <p:nvPr/>
          </p:nvSpPr>
          <p:spPr bwMode="auto">
            <a:xfrm>
              <a:off x="624" y="3168"/>
              <a:ext cx="1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+mn-lt"/>
                </a:rPr>
                <a:t> Retrieval Status Value:</a:t>
              </a:r>
            </a:p>
          </p:txBody>
        </p:sp>
        <p:graphicFrame>
          <p:nvGraphicFramePr>
            <p:cNvPr id="123921" name="Object 17"/>
            <p:cNvGraphicFramePr>
              <a:graphicFrameLocks noChangeAspect="1"/>
            </p:cNvGraphicFramePr>
            <p:nvPr/>
          </p:nvGraphicFramePr>
          <p:xfrm>
            <a:off x="768" y="3456"/>
            <a:ext cx="384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4" name="Equation" r:id="rId5" imgW="2781000" imgH="444240" progId="Equation.3">
                    <p:embed/>
                  </p:oleObj>
                </mc:Choice>
                <mc:Fallback>
                  <p:oleObj name="Equation" r:id="rId5" imgW="27810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456"/>
                          <a:ext cx="3840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4662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127125" y="1793875"/>
            <a:ext cx="37782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+mn-lt"/>
              </a:rPr>
              <a:t> All boils down to computing RSV.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371600" y="2286000"/>
          <a:ext cx="6096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9" name="Equation" r:id="rId4" imgW="2781000" imgH="444240" progId="Equation.3">
                  <p:embed/>
                </p:oleObj>
              </mc:Choice>
              <mc:Fallback>
                <p:oleObj name="Equation" r:id="rId4" imgW="278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096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81436"/>
              </p:ext>
            </p:extLst>
          </p:nvPr>
        </p:nvGraphicFramePr>
        <p:xfrm>
          <a:off x="1371600" y="3384550"/>
          <a:ext cx="19478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0" name="Equation" r:id="rId6" imgW="888840" imgH="368280" progId="Equation.3">
                  <p:embed/>
                </p:oleObj>
              </mc:Choice>
              <mc:Fallback>
                <p:oleObj name="Equation" r:id="rId6" imgW="8888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84550"/>
                        <a:ext cx="19478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59722"/>
              </p:ext>
            </p:extLst>
          </p:nvPr>
        </p:nvGraphicFramePr>
        <p:xfrm>
          <a:off x="3657600" y="3232150"/>
          <a:ext cx="2338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1" name="Equation" r:id="rId8" imgW="1066680" imgH="431640" progId="Equation.3">
                  <p:embed/>
                </p:oleObj>
              </mc:Choice>
              <mc:Fallback>
                <p:oleObj name="Equation" r:id="rId8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32150"/>
                        <a:ext cx="2338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752600" y="5334000"/>
            <a:ext cx="6019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So, how do we compute </a:t>
            </a:r>
            <a:r>
              <a:rPr lang="en-US" i="1" dirty="0" err="1" smtClean="0">
                <a:latin typeface="Times New Roman" charset="0"/>
              </a:rPr>
              <a:t>c</a:t>
            </a:r>
            <a:r>
              <a:rPr lang="en-US" sz="1400" i="1" baseline="-25000" dirty="0" err="1" smtClean="0">
                <a:latin typeface="Times New Roman" charset="0"/>
              </a:rPr>
              <a:t>i</a:t>
            </a:r>
            <a:r>
              <a:rPr lang="en-US" i="1" dirty="0" err="1" smtClean="0">
                <a:latin typeface="Arial"/>
              </a:rPr>
              <a:t>’</a:t>
            </a:r>
            <a:r>
              <a:rPr lang="en-US" i="1" dirty="0" err="1" smtClean="0">
                <a:latin typeface="Times New Roman" charset="0"/>
              </a:rPr>
              <a:t>s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from our data 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98527" y="4400490"/>
            <a:ext cx="51376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+mn-lt"/>
              </a:rPr>
              <a:t>The </a:t>
            </a:r>
            <a:r>
              <a:rPr lang="en-US" sz="2000" i="1" dirty="0" smtClean="0">
                <a:latin typeface="+mn-lt"/>
              </a:rPr>
              <a:t>c</a:t>
            </a:r>
            <a:r>
              <a:rPr lang="en-US" sz="2000" i="1" baseline="-25000" dirty="0" smtClean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 are log odds ratios</a:t>
            </a:r>
          </a:p>
          <a:p>
            <a:pPr eaLnBrk="0" hangingPunct="0"/>
            <a:r>
              <a:rPr lang="en-US" sz="2000" dirty="0" smtClean="0">
                <a:latin typeface="+mn-lt"/>
              </a:rPr>
              <a:t>They function as the term weights in this model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63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Independence Model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42498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dirty="0">
                <a:latin typeface="+mn-lt"/>
              </a:rPr>
              <a:t> Estimating RSV </a:t>
            </a:r>
            <a:r>
              <a:rPr lang="en-US" sz="2000" dirty="0" smtClean="0">
                <a:latin typeface="+mn-lt"/>
              </a:rPr>
              <a:t>coefficients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in theory</a:t>
            </a:r>
            <a:endParaRPr lang="en-US" sz="2000" dirty="0">
              <a:latin typeface="+mn-lt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59298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 dirty="0">
                <a:latin typeface="+mn-lt"/>
              </a:rPr>
              <a:t> For each term </a:t>
            </a:r>
            <a:r>
              <a:rPr lang="en-US" sz="2000" i="1" dirty="0" err="1">
                <a:latin typeface="+mn-lt"/>
              </a:rPr>
              <a:t>i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look at this table of document counts: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140407"/>
              </p:ext>
            </p:extLst>
          </p:nvPr>
        </p:nvGraphicFramePr>
        <p:xfrm>
          <a:off x="1462088" y="2514600"/>
          <a:ext cx="6319837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7" name="Document" r:id="rId4" imgW="6375400" imgH="2362200" progId="Word.Document.8">
                  <p:embed/>
                </p:oleObj>
              </mc:Choice>
              <mc:Fallback>
                <p:oleObj name="Document" r:id="rId4" imgW="6375400" imgH="236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514600"/>
                        <a:ext cx="6319837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1143000" y="4848225"/>
            <a:ext cx="6096000" cy="1781175"/>
            <a:chOff x="720" y="3054"/>
            <a:chExt cx="3840" cy="1122"/>
          </a:xfrm>
        </p:grpSpPr>
        <p:graphicFrame>
          <p:nvGraphicFramePr>
            <p:cNvPr id="1259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750386"/>
                </p:ext>
              </p:extLst>
            </p:nvPr>
          </p:nvGraphicFramePr>
          <p:xfrm>
            <a:off x="1824" y="3054"/>
            <a:ext cx="624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38" name="Equation" r:id="rId6" imgW="457200" imgH="393480" progId="Equation.3">
                    <p:embed/>
                  </p:oleObj>
                </mc:Choice>
                <mc:Fallback>
                  <p:oleObj name="Equation" r:id="rId6" imgW="457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54"/>
                          <a:ext cx="624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058477"/>
                </p:ext>
              </p:extLst>
            </p:nvPr>
          </p:nvGraphicFramePr>
          <p:xfrm>
            <a:off x="2640" y="3054"/>
            <a:ext cx="100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39" name="Equation" r:id="rId8" imgW="774360" imgH="419040" progId="Equation.3">
                    <p:embed/>
                  </p:oleObj>
                </mc:Choice>
                <mc:Fallback>
                  <p:oleObj name="Equation" r:id="rId8" imgW="7743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54"/>
                          <a:ext cx="1008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584071"/>
                </p:ext>
              </p:extLst>
            </p:nvPr>
          </p:nvGraphicFramePr>
          <p:xfrm>
            <a:off x="720" y="3582"/>
            <a:ext cx="384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0" name="Equation" r:id="rId10" imgW="2781000" imgH="431640" progId="Equation.3">
                    <p:embed/>
                  </p:oleObj>
                </mc:Choice>
                <mc:Fallback>
                  <p:oleObj name="Equation" r:id="rId10" imgW="2781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82"/>
                          <a:ext cx="384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768" y="3120"/>
              <a:ext cx="1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>
                  <a:latin typeface="Times New Roman" charset="0"/>
                </a:rPr>
                <a:t> Estimates:</a:t>
              </a:r>
            </a:p>
          </p:txBody>
        </p:sp>
      </p:grp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7239000" y="4953000"/>
            <a:ext cx="1676400" cy="1676400"/>
            <a:chOff x="4560" y="3120"/>
            <a:chExt cx="1056" cy="105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4848" y="3120"/>
              <a:ext cx="768" cy="105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For now,</a:t>
              </a:r>
            </a:p>
            <a:p>
              <a:pPr eaLnBrk="0" hangingPunct="0"/>
              <a:r>
                <a:rPr lang="en-US" sz="2000" dirty="0">
                  <a:latin typeface="Times New Roman" charset="0"/>
                </a:rPr>
                <a:t>assume no</a:t>
              </a:r>
            </a:p>
            <a:p>
              <a:pPr eaLnBrk="0" hangingPunct="0"/>
              <a:r>
                <a:rPr lang="en-US" sz="2000" dirty="0">
                  <a:latin typeface="Times New Roman" charset="0"/>
                </a:rPr>
                <a:t>zero terms.</a:t>
              </a:r>
            </a:p>
            <a:p>
              <a:pPr eaLnBrk="0" hangingPunct="0"/>
              <a:r>
                <a:rPr lang="en-US" sz="2000" dirty="0" smtClean="0">
                  <a:latin typeface="Times New Roman" charset="0"/>
                </a:rPr>
                <a:t>See later</a:t>
              </a:r>
              <a:endParaRPr lang="en-US" sz="2000" dirty="0">
                <a:latin typeface="Times New Roman" charset="0"/>
              </a:endParaRPr>
            </a:p>
            <a:p>
              <a:pPr eaLnBrk="0" hangingPunct="0"/>
              <a:r>
                <a:rPr lang="en-US" sz="2000" dirty="0">
                  <a:latin typeface="Times New Roman" charset="0"/>
                </a:rPr>
                <a:t>lecture.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125965" name="AutoShape 13"/>
            <p:cNvCxnSpPr>
              <a:cxnSpLocks noChangeShapeType="1"/>
              <a:stCxn id="125964" idx="1"/>
            </p:cNvCxnSpPr>
            <p:nvPr/>
          </p:nvCxnSpPr>
          <p:spPr bwMode="auto">
            <a:xfrm rot="10800000" flipV="1">
              <a:off x="4560" y="3648"/>
              <a:ext cx="288" cy="15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3662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– key challenge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en-US" dirty="0"/>
              <a:t>If non-relevant documents are approximated by the whole collection, then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(prob. of occurrence in non-relevant documents for query) </a:t>
            </a:r>
            <a:r>
              <a:rPr lang="en-US" i="1" dirty="0"/>
              <a:t>is n/N </a:t>
            </a:r>
            <a:r>
              <a:rPr lang="en-US" dirty="0" smtClean="0"/>
              <a:t>and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41826"/>
              </p:ext>
            </p:extLst>
          </p:nvPr>
        </p:nvGraphicFramePr>
        <p:xfrm>
          <a:off x="914400" y="3810000"/>
          <a:ext cx="73215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3" imgW="3340100" imgH="431800" progId="Equation.3">
                  <p:embed/>
                </p:oleObj>
              </mc:Choice>
              <mc:Fallback>
                <p:oleObj name="Equation" r:id="rId3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3215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37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Why probabilities in IR?</a:t>
            </a:r>
            <a:endParaRPr lang="en-US" altLang="ko-KR" sz="2800">
              <a:ea typeface="굴림" charset="0"/>
              <a:cs typeface="굴림" charset="0"/>
            </a:endParaRPr>
          </a:p>
        </p:txBody>
      </p:sp>
      <p:sp>
        <p:nvSpPr>
          <p:cNvPr id="106499" name="Freeform 3"/>
          <p:cNvSpPr>
            <a:spLocks/>
          </p:cNvSpPr>
          <p:nvPr/>
        </p:nvSpPr>
        <p:spPr bwMode="auto">
          <a:xfrm>
            <a:off x="381000" y="1812925"/>
            <a:ext cx="2590800" cy="1066800"/>
          </a:xfrm>
          <a:custGeom>
            <a:avLst/>
            <a:gdLst>
              <a:gd name="T0" fmla="*/ 288 w 432"/>
              <a:gd name="T1" fmla="*/ 0 h 576"/>
              <a:gd name="T2" fmla="*/ 48 w 432"/>
              <a:gd name="T3" fmla="*/ 192 h 576"/>
              <a:gd name="T4" fmla="*/ 48 w 432"/>
              <a:gd name="T5" fmla="*/ 336 h 576"/>
              <a:gd name="T6" fmla="*/ 0 w 432"/>
              <a:gd name="T7" fmla="*/ 480 h 576"/>
              <a:gd name="T8" fmla="*/ 48 w 432"/>
              <a:gd name="T9" fmla="*/ 576 h 576"/>
              <a:gd name="T10" fmla="*/ 144 w 432"/>
              <a:gd name="T11" fmla="*/ 576 h 576"/>
              <a:gd name="T12" fmla="*/ 240 w 432"/>
              <a:gd name="T13" fmla="*/ 576 h 576"/>
              <a:gd name="T14" fmla="*/ 384 w 432"/>
              <a:gd name="T15" fmla="*/ 528 h 576"/>
              <a:gd name="T16" fmla="*/ 432 w 432"/>
              <a:gd name="T17" fmla="*/ 336 h 576"/>
              <a:gd name="T18" fmla="*/ 432 w 432"/>
              <a:gd name="T19" fmla="*/ 144 h 576"/>
              <a:gd name="T20" fmla="*/ 384 w 432"/>
              <a:gd name="T21" fmla="*/ 96 h 576"/>
              <a:gd name="T22" fmla="*/ 336 w 432"/>
              <a:gd name="T23" fmla="*/ 48 h 576"/>
              <a:gd name="T24" fmla="*/ 288 w 432"/>
              <a:gd name="T2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22177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User </a:t>
            </a:r>
          </a:p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Information Need</a:t>
            </a:r>
          </a:p>
        </p:txBody>
      </p:sp>
      <p:sp>
        <p:nvSpPr>
          <p:cNvPr id="106501" name="Freeform 5"/>
          <p:cNvSpPr>
            <a:spLocks/>
          </p:cNvSpPr>
          <p:nvPr/>
        </p:nvSpPr>
        <p:spPr bwMode="auto">
          <a:xfrm>
            <a:off x="381000" y="3717925"/>
            <a:ext cx="2590800" cy="1066800"/>
          </a:xfrm>
          <a:custGeom>
            <a:avLst/>
            <a:gdLst>
              <a:gd name="T0" fmla="*/ 288 w 432"/>
              <a:gd name="T1" fmla="*/ 0 h 576"/>
              <a:gd name="T2" fmla="*/ 48 w 432"/>
              <a:gd name="T3" fmla="*/ 192 h 576"/>
              <a:gd name="T4" fmla="*/ 48 w 432"/>
              <a:gd name="T5" fmla="*/ 336 h 576"/>
              <a:gd name="T6" fmla="*/ 0 w 432"/>
              <a:gd name="T7" fmla="*/ 480 h 576"/>
              <a:gd name="T8" fmla="*/ 48 w 432"/>
              <a:gd name="T9" fmla="*/ 576 h 576"/>
              <a:gd name="T10" fmla="*/ 144 w 432"/>
              <a:gd name="T11" fmla="*/ 576 h 576"/>
              <a:gd name="T12" fmla="*/ 240 w 432"/>
              <a:gd name="T13" fmla="*/ 576 h 576"/>
              <a:gd name="T14" fmla="*/ 384 w 432"/>
              <a:gd name="T15" fmla="*/ 528 h 576"/>
              <a:gd name="T16" fmla="*/ 432 w 432"/>
              <a:gd name="T17" fmla="*/ 336 h 576"/>
              <a:gd name="T18" fmla="*/ 432 w 432"/>
              <a:gd name="T19" fmla="*/ 144 h 576"/>
              <a:gd name="T20" fmla="*/ 384 w 432"/>
              <a:gd name="T21" fmla="*/ 96 h 576"/>
              <a:gd name="T22" fmla="*/ 336 w 432"/>
              <a:gd name="T23" fmla="*/ 48 h 576"/>
              <a:gd name="T24" fmla="*/ 288 w 432"/>
              <a:gd name="T2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" h="576">
                <a:moveTo>
                  <a:pt x="288" y="0"/>
                </a:moveTo>
                <a:lnTo>
                  <a:pt x="48" y="192"/>
                </a:lnTo>
                <a:lnTo>
                  <a:pt x="48" y="336"/>
                </a:lnTo>
                <a:lnTo>
                  <a:pt x="0" y="480"/>
                </a:lnTo>
                <a:lnTo>
                  <a:pt x="48" y="576"/>
                </a:lnTo>
                <a:lnTo>
                  <a:pt x="144" y="576"/>
                </a:lnTo>
                <a:lnTo>
                  <a:pt x="240" y="576"/>
                </a:lnTo>
                <a:lnTo>
                  <a:pt x="384" y="528"/>
                </a:lnTo>
                <a:lnTo>
                  <a:pt x="432" y="336"/>
                </a:lnTo>
                <a:lnTo>
                  <a:pt x="432" y="144"/>
                </a:lnTo>
                <a:lnTo>
                  <a:pt x="384" y="96"/>
                </a:lnTo>
                <a:lnTo>
                  <a:pt x="336" y="48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052513" y="4143375"/>
            <a:ext cx="1462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Documents</a:t>
            </a:r>
          </a:p>
        </p:txBody>
      </p:sp>
      <p:sp>
        <p:nvSpPr>
          <p:cNvPr id="106503" name="AutoShape 7"/>
          <p:cNvSpPr>
            <a:spLocks noChangeArrowheads="1"/>
          </p:cNvSpPr>
          <p:nvPr/>
        </p:nvSpPr>
        <p:spPr bwMode="auto">
          <a:xfrm>
            <a:off x="3700463" y="3805238"/>
            <a:ext cx="2309812" cy="838200"/>
          </a:xfrm>
          <a:prstGeom prst="flowChartInternal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8"/>
              </a:schemeClr>
            </a:prstShdw>
          </a:effectLst>
        </p:spPr>
        <p:txBody>
          <a:bodyPr wrap="none" anchor="ctr"/>
          <a:lstStyle/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Document</a:t>
            </a:r>
          </a:p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Representation</a:t>
            </a:r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>
            <a:off x="3709988" y="1965325"/>
            <a:ext cx="2309812" cy="838200"/>
          </a:xfrm>
          <a:prstGeom prst="flowChartInternal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Query</a:t>
            </a:r>
          </a:p>
          <a:p>
            <a:pPr algn="ctr" latinLnBrk="1"/>
            <a:r>
              <a:rPr kumimoji="1" lang="en-US" altLang="ko-KR" sz="1600" b="1">
                <a:latin typeface="Verdana" charset="0"/>
                <a:ea typeface="돋움체" charset="0"/>
                <a:cs typeface="돋움체" charset="0"/>
              </a:rPr>
              <a:t>Representation</a:t>
            </a:r>
          </a:p>
        </p:txBody>
      </p:sp>
      <p:sp>
        <p:nvSpPr>
          <p:cNvPr id="106505" name="AutoShape 9"/>
          <p:cNvSpPr>
            <a:spLocks noChangeArrowheads="1"/>
          </p:cNvSpPr>
          <p:nvPr/>
        </p:nvSpPr>
        <p:spPr bwMode="auto">
          <a:xfrm>
            <a:off x="3079750" y="2206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3048000" y="4098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4632325" y="2846388"/>
            <a:ext cx="457200" cy="9144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454650" y="3108325"/>
            <a:ext cx="1684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kumimoji="1" lang="en-US" altLang="ko-KR" b="1" dirty="0">
                <a:solidFill>
                  <a:schemeClr val="accent2"/>
                </a:solidFill>
                <a:latin typeface="Times New Roman" charset="0"/>
                <a:ea typeface="돋움체" charset="0"/>
                <a:cs typeface="돋움체" charset="0"/>
              </a:rPr>
              <a:t>How to match?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228600" y="5059363"/>
            <a:ext cx="866457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1"/>
            <a:r>
              <a:rPr kumimoji="1" lang="en-US" altLang="ko-KR" sz="2000" dirty="0" smtClean="0">
                <a:ea typeface="돋움체" charset="0"/>
                <a:cs typeface="돋움체" charset="0"/>
              </a:rPr>
              <a:t>In vector space model (VSM), matching </a:t>
            </a:r>
            <a:r>
              <a:rPr kumimoji="1" lang="en-US" altLang="ko-KR" sz="2000" dirty="0">
                <a:ea typeface="돋움체" charset="0"/>
                <a:cs typeface="돋움체" charset="0"/>
              </a:rPr>
              <a:t>between each document and</a:t>
            </a:r>
          </a:p>
          <a:p>
            <a:pPr latinLnBrk="1"/>
            <a:r>
              <a:rPr kumimoji="1" lang="en-US" altLang="ko-KR" sz="2000" dirty="0">
                <a:ea typeface="돋움체" charset="0"/>
                <a:cs typeface="돋움체" charset="0"/>
              </a:rPr>
              <a:t>query is attempted in a semantically imprecise space of index terms.</a:t>
            </a:r>
          </a:p>
          <a:p>
            <a:pPr latinLnBrk="1"/>
            <a:endParaRPr kumimoji="1" lang="en-US" altLang="ko-KR" sz="1200" dirty="0"/>
          </a:p>
          <a:p>
            <a:pPr latinLnBrk="1"/>
            <a:r>
              <a:rPr kumimoji="1" lang="en-US" altLang="ko-KR" sz="2000" dirty="0">
                <a:ea typeface="돋움체" charset="0"/>
                <a:cs typeface="돋움체" charset="0"/>
              </a:rPr>
              <a:t>Probabilities provide a principled foundation for uncertain reasoning.</a:t>
            </a:r>
          </a:p>
          <a:p>
            <a:pPr latinLnBrk="1"/>
            <a:r>
              <a:rPr kumimoji="1" lang="en-US" altLang="ko-KR" sz="2000" i="1" dirty="0">
                <a:ea typeface="돋움체" charset="0"/>
                <a:cs typeface="돋움체" charset="0"/>
              </a:rPr>
              <a:t>Can we use probabilities to quantify our uncertainties?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553200" y="3768725"/>
            <a:ext cx="24780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2"/>
                </a:solidFill>
              </a:rPr>
              <a:t>Uncertain guess of</a:t>
            </a:r>
          </a:p>
          <a:p>
            <a:pPr eaLnBrk="0" hangingPunct="0"/>
            <a:r>
              <a:rPr lang="en-US" sz="1800">
                <a:solidFill>
                  <a:schemeClr val="tx2"/>
                </a:solidFill>
              </a:rPr>
              <a:t>whether document has relevant content</a:t>
            </a:r>
          </a:p>
        </p:txBody>
      </p:sp>
      <p:cxnSp>
        <p:nvCxnSpPr>
          <p:cNvPr id="106511" name="AutoShape 15"/>
          <p:cNvCxnSpPr>
            <a:cxnSpLocks noChangeShapeType="1"/>
            <a:stCxn id="106510" idx="0"/>
            <a:endCxn id="106508" idx="3"/>
          </p:cNvCxnSpPr>
          <p:nvPr/>
        </p:nvCxnSpPr>
        <p:spPr bwMode="auto">
          <a:xfrm rot="16200000" flipV="1">
            <a:off x="7228006" y="3204486"/>
            <a:ext cx="475734" cy="652743"/>
          </a:xfrm>
          <a:prstGeom prst="curved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6858000" y="1981200"/>
            <a:ext cx="2011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Understanding</a:t>
            </a:r>
          </a:p>
          <a:p>
            <a:r>
              <a:rPr lang="en-US" sz="2000" dirty="0">
                <a:solidFill>
                  <a:schemeClr val="folHlink"/>
                </a:solidFill>
              </a:rPr>
              <a:t>of user need is</a:t>
            </a:r>
          </a:p>
          <a:p>
            <a:r>
              <a:rPr lang="en-US" sz="2000" dirty="0">
                <a:solidFill>
                  <a:schemeClr val="folHlink"/>
                </a:solidFill>
              </a:rPr>
              <a:t>uncertain</a:t>
            </a:r>
          </a:p>
        </p:txBody>
      </p:sp>
    </p:spTree>
    <p:extLst>
      <p:ext uri="{BB962C8B-B14F-4D97-AF65-F5344CB8AC3E}">
        <p14:creationId xmlns:p14="http://schemas.microsoft.com/office/powerpoint/2010/main" val="211019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– key challenge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(probability of occurrence in relevant documents) cannot be approximated as easily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can </a:t>
            </a:r>
            <a:r>
              <a:rPr lang="en-US" dirty="0"/>
              <a:t>be estimated in various ways:</a:t>
            </a:r>
          </a:p>
          <a:p>
            <a:pPr lvl="1"/>
            <a:r>
              <a:rPr lang="en-US" dirty="0"/>
              <a:t>from relevant documents if know some</a:t>
            </a:r>
          </a:p>
          <a:p>
            <a:pPr lvl="2"/>
            <a:r>
              <a:rPr lang="en-US" dirty="0"/>
              <a:t>Relevance weighting can be used in </a:t>
            </a:r>
            <a:r>
              <a:rPr lang="en-US" dirty="0" smtClean="0"/>
              <a:t>a feedback </a:t>
            </a:r>
            <a:r>
              <a:rPr lang="en-US" dirty="0"/>
              <a:t>loop</a:t>
            </a:r>
          </a:p>
          <a:p>
            <a:pPr lvl="1"/>
            <a:r>
              <a:rPr lang="en-US" dirty="0"/>
              <a:t>constant (Croft and Harper combination match) – then just get </a:t>
            </a:r>
            <a:r>
              <a:rPr lang="en-US" dirty="0" err="1"/>
              <a:t>idf</a:t>
            </a:r>
            <a:r>
              <a:rPr lang="en-US" dirty="0"/>
              <a:t> weighting of </a:t>
            </a:r>
            <a:r>
              <a:rPr lang="en-US" dirty="0" smtClean="0"/>
              <a:t>terms (with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i="1" dirty="0" smtClean="0">
                <a:latin typeface="Times New Roman"/>
                <a:cs typeface="Times New Roman"/>
              </a:rPr>
              <a:t>=0.5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proportional to prob. of occurrence in collection</a:t>
            </a:r>
          </a:p>
          <a:p>
            <a:pPr lvl="2"/>
            <a:r>
              <a:rPr lang="en-US" dirty="0" err="1" smtClean="0"/>
              <a:t>Greiff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SIGIR </a:t>
            </a:r>
            <a:r>
              <a:rPr lang="en-US" dirty="0"/>
              <a:t>1998</a:t>
            </a:r>
            <a:r>
              <a:rPr lang="en-US" dirty="0" smtClean="0"/>
              <a:t>) argues for 1/3 + 2/3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i</a:t>
            </a:r>
            <a:r>
              <a:rPr lang="en-US" dirty="0" smtClean="0"/>
              <a:t>/N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13089"/>
              </p:ext>
            </p:extLst>
          </p:nvPr>
        </p:nvGraphicFramePr>
        <p:xfrm>
          <a:off x="2644775" y="4648200"/>
          <a:ext cx="24495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648200"/>
                        <a:ext cx="24495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6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Relevance Feedback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charset="0"/>
              <a:buAutoNum type="arabicPeriod"/>
            </a:pPr>
            <a:r>
              <a:rPr lang="en-US" dirty="0"/>
              <a:t>Guess a preliminary probabilistic description of </a:t>
            </a:r>
            <a:r>
              <a:rPr lang="en-US" i="1" dirty="0" smtClean="0"/>
              <a:t>R=1 </a:t>
            </a:r>
            <a:r>
              <a:rPr lang="en-US" dirty="0" smtClean="0"/>
              <a:t>documents </a:t>
            </a:r>
            <a:r>
              <a:rPr lang="en-US" dirty="0"/>
              <a:t>and use it to retrieve a first set of </a:t>
            </a:r>
            <a:r>
              <a:rPr lang="en-US" dirty="0" smtClean="0"/>
              <a:t>documents</a:t>
            </a:r>
            <a:endParaRPr lang="en-US" dirty="0"/>
          </a:p>
          <a:p>
            <a:pPr marL="495300" indent="-495300">
              <a:buFont typeface="Wingdings" charset="0"/>
              <a:buAutoNum type="arabicPeriod"/>
            </a:pPr>
            <a:r>
              <a:rPr lang="en-US" dirty="0"/>
              <a:t>Interact with the user to refine the description: learn some definite </a:t>
            </a:r>
            <a:r>
              <a:rPr lang="en-US" dirty="0" smtClean="0"/>
              <a:t>members with R=1 </a:t>
            </a:r>
            <a:r>
              <a:rPr lang="en-US" dirty="0"/>
              <a:t>and </a:t>
            </a:r>
            <a:r>
              <a:rPr lang="en-US" dirty="0" smtClean="0"/>
              <a:t>R=0</a:t>
            </a:r>
            <a:endParaRPr lang="en-US" dirty="0"/>
          </a:p>
          <a:p>
            <a:pPr marL="495300" indent="-495300">
              <a:buFont typeface="Wingdings" charset="0"/>
              <a:buAutoNum type="arabicPeriod"/>
            </a:pPr>
            <a:r>
              <a:rPr lang="en-US" dirty="0" err="1"/>
              <a:t>Reestimate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on the basis of these</a:t>
            </a:r>
          </a:p>
          <a:p>
            <a:pPr marL="914400" lvl="1" indent="-457200"/>
            <a:r>
              <a:rPr lang="en-US" dirty="0"/>
              <a:t>Or can combine new information with original guess (use Bayesian prior):</a:t>
            </a:r>
          </a:p>
          <a:p>
            <a:pPr marL="495300" indent="-495300"/>
            <a:endParaRPr lang="en-US" sz="3000" dirty="0"/>
          </a:p>
          <a:p>
            <a:pPr marL="495300" indent="-495300">
              <a:buFont typeface="Wingdings" charset="0"/>
              <a:buAutoNum type="arabicPeriod" startAt="4"/>
            </a:pPr>
            <a:r>
              <a:rPr lang="en-US" dirty="0"/>
              <a:t>Repeat, thus generating a succession of approximations to </a:t>
            </a:r>
            <a:r>
              <a:rPr lang="en-US" dirty="0" smtClean="0"/>
              <a:t>relevant documents </a:t>
            </a:r>
            <a:endParaRPr lang="en-US" dirty="0"/>
          </a:p>
        </p:txBody>
      </p:sp>
      <p:graphicFrame>
        <p:nvGraphicFramePr>
          <p:cNvPr id="17715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57813" y="4800600"/>
          <a:ext cx="21859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4" imgW="1079280" imgH="444240" progId="Equation.3">
                  <p:embed/>
                </p:oleObj>
              </mc:Choice>
              <mc:Fallback>
                <p:oleObj name="Equation" r:id="rId4" imgW="1079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800600"/>
                        <a:ext cx="21859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696200" y="4876800"/>
            <a:ext cx="12192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l-GR" i="1" dirty="0">
                <a:ea typeface="Arial Unicode MS" charset="0"/>
                <a:cs typeface="Arial" charset="0"/>
              </a:rPr>
              <a:t>κ</a:t>
            </a:r>
            <a:r>
              <a:rPr lang="en-US" i="1" dirty="0">
                <a:ea typeface="Arial Unicode MS" charset="0"/>
                <a:cs typeface="Arial" charset="0"/>
              </a:rPr>
              <a:t>  </a:t>
            </a:r>
            <a:r>
              <a:rPr lang="en-US" dirty="0">
                <a:ea typeface="Arial Unicode MS" charset="0"/>
                <a:cs typeface="Arial" charset="0"/>
              </a:rPr>
              <a:t>is </a:t>
            </a:r>
          </a:p>
          <a:p>
            <a:pPr algn="ctr"/>
            <a:r>
              <a:rPr lang="en-US" dirty="0">
                <a:ea typeface="Arial Unicode MS" charset="0"/>
                <a:cs typeface="Arial" charset="0"/>
              </a:rPr>
              <a:t>prior</a:t>
            </a:r>
          </a:p>
          <a:p>
            <a:pPr algn="ctr"/>
            <a:r>
              <a:rPr lang="en-US" dirty="0">
                <a:ea typeface="Arial Unicode MS" charset="0"/>
                <a:cs typeface="Arial" charset="0"/>
              </a:rPr>
              <a:t>weight</a:t>
            </a:r>
            <a:endParaRPr lang="el-GR" i="1" dirty="0">
              <a:ea typeface="Arial Unicode MS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77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52FF-E85F-9144-9E20-3DB9857D14FF}" type="slidenum">
              <a:rPr lang="en-US"/>
              <a:pPr/>
              <a:t>22</a:t>
            </a:fld>
            <a:endParaRPr lang="en-US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estimating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and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(= Pseudo-relevance feedback)</a:t>
            </a:r>
            <a:endParaRPr lang="en-US" i="1" baseline="-25000" dirty="0"/>
          </a:p>
        </p:txBody>
      </p:sp>
      <p:sp>
        <p:nvSpPr>
          <p:cNvPr id="1863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Assume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i="1" dirty="0" smtClean="0"/>
              <a:t>is </a:t>
            </a:r>
            <a:r>
              <a:rPr lang="en-US" dirty="0" smtClean="0"/>
              <a:t>constant </a:t>
            </a:r>
            <a:r>
              <a:rPr lang="en-US" dirty="0"/>
              <a:t>over all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in </a:t>
            </a:r>
            <a:r>
              <a:rPr lang="en-US" dirty="0" smtClean="0"/>
              <a:t>query and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as before</a:t>
            </a:r>
            <a:endParaRPr lang="en-US" dirty="0"/>
          </a:p>
          <a:p>
            <a:pPr marL="914400" lvl="1" indent="-457200">
              <a:lnSpc>
                <a:spcPct val="90000"/>
              </a:lnSpc>
            </a:pP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= 0.5 (even odds) for any given doc</a:t>
            </a:r>
          </a:p>
          <a:p>
            <a:pPr marL="495300" indent="-4953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Determine guess of relevant document set: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V is fixed size set of highest ranked documents on this </a:t>
            </a:r>
            <a:r>
              <a:rPr lang="en-US" dirty="0" smtClean="0"/>
              <a:t>model</a:t>
            </a:r>
            <a:endParaRPr lang="en-US" dirty="0"/>
          </a:p>
          <a:p>
            <a:pPr marL="495300" indent="-4953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We need to improve our guesses for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, so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Use distribution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in docs in V. Let V</a:t>
            </a:r>
            <a:r>
              <a:rPr lang="en-US" baseline="-25000" dirty="0"/>
              <a:t>i</a:t>
            </a:r>
            <a:r>
              <a:rPr lang="en-US" dirty="0"/>
              <a:t> be set of documents containing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= |V</a:t>
            </a:r>
            <a:r>
              <a:rPr lang="en-US" baseline="-25000" dirty="0"/>
              <a:t>i</a:t>
            </a:r>
            <a:r>
              <a:rPr lang="en-US" dirty="0"/>
              <a:t>| / |V|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Assume if not retrieved then not relevant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 = (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– |V</a:t>
            </a:r>
            <a:r>
              <a:rPr lang="en-US" baseline="-25000" dirty="0"/>
              <a:t>i</a:t>
            </a:r>
            <a:r>
              <a:rPr lang="en-US" dirty="0"/>
              <a:t>|) / (N – |V|)</a:t>
            </a:r>
          </a:p>
          <a:p>
            <a:pPr marL="495300" indent="-495300">
              <a:lnSpc>
                <a:spcPct val="90000"/>
              </a:lnSpc>
              <a:buFont typeface="Wingdings" charset="0"/>
              <a:buAutoNum type="arabicPeriod"/>
            </a:pPr>
            <a:r>
              <a:rPr lang="en-US" dirty="0"/>
              <a:t>Go to 2. until converges then return ranking</a:t>
            </a:r>
          </a:p>
        </p:txBody>
      </p:sp>
    </p:spTree>
    <p:extLst>
      <p:ext uri="{BB962C8B-B14F-4D97-AF65-F5344CB8AC3E}">
        <p14:creationId xmlns:p14="http://schemas.microsoft.com/office/powerpoint/2010/main" val="29353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Okapi </a:t>
            </a:r>
            <a:r>
              <a:rPr lang="en-US" sz="3600" dirty="0" smtClean="0"/>
              <a:t>BM25: A </a:t>
            </a:r>
            <a:r>
              <a:rPr lang="en-US" sz="3600" dirty="0" smtClean="0"/>
              <a:t>Non-binary </a:t>
            </a:r>
            <a:r>
              <a:rPr lang="en-US" sz="3600" dirty="0" smtClean="0"/>
              <a:t>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14311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42950" lvl="1" indent="-285750">
              <a:buClr>
                <a:srgbClr val="336699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BIM was originally designed for short catalog records of fairly consistent length, and it works reasonably in these contexts</a:t>
            </a:r>
          </a:p>
          <a:p>
            <a:pPr marL="742950" lvl="1" indent="-285750">
              <a:buClr>
                <a:srgbClr val="336699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 modern full-text search collections, a model should pay attention to term frequency and document length</a:t>
            </a:r>
          </a:p>
          <a:p>
            <a:pPr marL="742950" lvl="1" indent="-285750">
              <a:buClr>
                <a:srgbClr val="336699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BestMatch25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a.k.a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BM25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Okapi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is sensitive to these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quantities</a:t>
            </a:r>
            <a:endParaRPr lang="de-DE" sz="2400" dirty="0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Clr>
                <a:srgbClr val="336699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From 1994 until today, BM25 is one of the most widely used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robust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+mj-lt"/>
              </a:rPr>
              <a:t>models</a:t>
            </a:r>
            <a:endParaRPr lang="de-DE" sz="2400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Okapi </a:t>
            </a:r>
            <a:r>
              <a:rPr lang="en-US" sz="3600" dirty="0" smtClean="0"/>
              <a:t>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60"/>
            <a:ext cx="8505825" cy="5572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simplest score for document d is just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weighting of the query terms present in the document: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Improve this formula by factoring in the term frequency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td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document d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(Lave): length of document d (average document length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whole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document term frequency scaling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scaling by document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214554"/>
            <a:ext cx="2135598" cy="720000"/>
          </a:xfrm>
          <a:prstGeom prst="rect">
            <a:avLst/>
          </a:prstGeom>
        </p:spPr>
      </p:pic>
      <p:pic>
        <p:nvPicPr>
          <p:cNvPr id="6" name="Picture 5" descr="11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643314"/>
            <a:ext cx="6262198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high values of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, increments in </a:t>
            </a:r>
            <a:r>
              <a:rPr lang="en-US" i="1" dirty="0" err="1" smtClean="0">
                <a:latin typeface="Times New Roman"/>
                <a:cs typeface="Times New Roman"/>
              </a:rPr>
              <a:t>tf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continue to contribute significantly to the score</a:t>
            </a:r>
          </a:p>
          <a:p>
            <a:r>
              <a:rPr lang="en-US" dirty="0" smtClean="0"/>
              <a:t>Contributions tail off quickly for low values of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i="1" baseline="-25000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satu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24000"/>
            <a:ext cx="6197600" cy="3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length normalization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791200" cy="51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Okapi </a:t>
            </a:r>
            <a:r>
              <a:rPr lang="en-US" sz="3600" dirty="0" smtClean="0"/>
              <a:t>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929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the query is long, we might also use similar weighting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tq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the query 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term frequency scaling of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length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normalisation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queries (because retrieval is being done with respect to a single fixed query)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above tuning parameters should ideally be set to optimize performance on a development test collection. In the absence of such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experiments have shown reasonable values are to set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a value between 1.2 and 2 and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 descr="1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8868"/>
            <a:ext cx="8024288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2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828800"/>
            <a:ext cx="7848600" cy="174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IR topics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718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Classical probabilistic retrieval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Probability ranking principle,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Binary independence model (≈ Naïve Bayes text cat)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(Okapi) BM25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Bayesian networks for text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Language model approach to IR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important emphasis in recent work</a:t>
            </a:r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i="1" dirty="0"/>
              <a:t>Probabilistic methods are one of the oldest but also one of the currently hottest topics in IR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41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document ranking problem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collection of documents</a:t>
            </a:r>
          </a:p>
          <a:p>
            <a:r>
              <a:rPr lang="en-US" dirty="0"/>
              <a:t>User issues a query</a:t>
            </a:r>
          </a:p>
          <a:p>
            <a:r>
              <a:rPr lang="en-US" dirty="0"/>
              <a:t>A list of documents needs to be returned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Ranking method is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core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of an IR system: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what order do we present documents to the user?</a:t>
            </a:r>
            <a:endParaRPr lang="en-US" dirty="0"/>
          </a:p>
          <a:p>
            <a:pPr lvl="1"/>
            <a:r>
              <a:rPr lang="en-US" dirty="0"/>
              <a:t>We want the </a:t>
            </a:r>
            <a:r>
              <a:rPr lang="en-US" dirty="0" smtClean="0"/>
              <a:t>“best” </a:t>
            </a:r>
            <a:r>
              <a:rPr lang="en-US" dirty="0"/>
              <a:t>document to be first, second best second, etc….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Idea: Rank by probability of relevance of the document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w.r.t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 information need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(R=1|</a:t>
            </a:r>
            <a:r>
              <a:rPr lang="en-US" dirty="0"/>
              <a:t>document</a:t>
            </a:r>
            <a:r>
              <a:rPr lang="en-US" baseline="-25000" dirty="0"/>
              <a:t>i</a:t>
            </a:r>
            <a:r>
              <a:rPr lang="en-US" dirty="0"/>
              <a:t>, query)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82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events </a:t>
            </a:r>
            <a:r>
              <a:rPr lang="en-US" i="1" dirty="0" smtClean="0"/>
              <a:t>A </a:t>
            </a:r>
            <a:r>
              <a:rPr lang="en-US" dirty="0"/>
              <a:t>and </a:t>
            </a:r>
            <a:r>
              <a:rPr lang="en-US" i="1" dirty="0" smtClean="0"/>
              <a:t>B:</a:t>
            </a:r>
            <a:endParaRPr lang="en-US" dirty="0"/>
          </a:p>
          <a:p>
            <a:r>
              <a:rPr lang="en-US" dirty="0" smtClean="0"/>
              <a:t>Bayes</a:t>
            </a:r>
            <a:r>
              <a:rPr lang="en-US" altLang="ja-JP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Rule</a:t>
            </a:r>
          </a:p>
          <a:p>
            <a:endParaRPr lang="en-US" dirty="0"/>
          </a:p>
          <a:p>
            <a:endParaRPr lang="en-US" sz="3200" dirty="0"/>
          </a:p>
          <a:p>
            <a:endParaRPr lang="en-US" dirty="0"/>
          </a:p>
          <a:p>
            <a:endParaRPr lang="en-US" sz="3200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Odds: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81800" y="3733800"/>
            <a:ext cx="2098675" cy="762000"/>
            <a:chOff x="6781800" y="3733800"/>
            <a:chExt cx="2098675" cy="762000"/>
          </a:xfrm>
        </p:grpSpPr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6781800" y="3886200"/>
              <a:ext cx="838200" cy="609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8001000" y="3733800"/>
              <a:ext cx="879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000"/>
                  </a:solidFill>
                </a:rPr>
                <a:t>Prior</a:t>
              </a:r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 flipH="1">
              <a:off x="7620000" y="3962400"/>
              <a:ext cx="381000" cy="152400"/>
            </a:xfrm>
            <a:prstGeom prst="line">
              <a:avLst/>
            </a:prstGeom>
            <a:noFill/>
            <a:ln w="28575">
              <a:solidFill>
                <a:srgbClr val="00A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93613"/>
              </p:ext>
            </p:extLst>
          </p:nvPr>
        </p:nvGraphicFramePr>
        <p:xfrm>
          <a:off x="347663" y="2649538"/>
          <a:ext cx="8605837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Equation" r:id="rId3" imgW="3022600" imgH="939800" progId="Equation.3">
                  <p:embed/>
                </p:oleObj>
              </mc:Choice>
              <mc:Fallback>
                <p:oleObj name="Equation" r:id="rId3" imgW="3022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649538"/>
                        <a:ext cx="8605837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a few probability basics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39905"/>
              </p:ext>
            </p:extLst>
          </p:nvPr>
        </p:nvGraphicFramePr>
        <p:xfrm>
          <a:off x="2836863" y="5492750"/>
          <a:ext cx="3625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Equation" r:id="rId5" imgW="1473200" imgH="431800" progId="Equation.3">
                  <p:embed/>
                </p:oleObj>
              </mc:Choice>
              <mc:Fallback>
                <p:oleObj name="Equation" r:id="rId5" imgW="147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492750"/>
                        <a:ext cx="36258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50862" y="4800600"/>
            <a:ext cx="1506538" cy="762000"/>
            <a:chOff x="228600" y="4648200"/>
            <a:chExt cx="1506538" cy="762000"/>
          </a:xfrm>
        </p:grpSpPr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228600" y="4953000"/>
              <a:ext cx="1506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000"/>
                  </a:solidFill>
                </a:rPr>
                <a:t>Posterior</a:t>
              </a:r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 flipH="1" flipV="1">
              <a:off x="838200" y="4648200"/>
              <a:ext cx="152400" cy="381000"/>
            </a:xfrm>
            <a:prstGeom prst="line">
              <a:avLst/>
            </a:prstGeom>
            <a:noFill/>
            <a:ln w="28575">
              <a:solidFill>
                <a:srgbClr val="00A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37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Ranking Principle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76313" y="1870075"/>
            <a:ext cx="58161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Let </a:t>
            </a:r>
            <a:r>
              <a:rPr lang="en-US" i="1" dirty="0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represent a </a:t>
            </a:r>
            <a:r>
              <a:rPr lang="en-US" dirty="0">
                <a:latin typeface="Times New Roman" charset="0"/>
              </a:rPr>
              <a:t>document in the collection. </a:t>
            </a:r>
          </a:p>
          <a:p>
            <a:pPr eaLnBrk="0" hangingPunct="0"/>
            <a:r>
              <a:rPr lang="en-US" dirty="0">
                <a:latin typeface="Times New Roman" charset="0"/>
              </a:rPr>
              <a:t>Let </a:t>
            </a:r>
            <a:r>
              <a:rPr lang="en-US" i="1" dirty="0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represent </a:t>
            </a:r>
            <a:r>
              <a:rPr lang="en-US" b="1" dirty="0">
                <a:latin typeface="Times New Roman" charset="0"/>
              </a:rPr>
              <a:t>relevance </a:t>
            </a:r>
            <a:r>
              <a:rPr lang="en-US" dirty="0">
                <a:latin typeface="Times New Roman" charset="0"/>
              </a:rPr>
              <a:t>of a document </a:t>
            </a:r>
            <a:r>
              <a:rPr lang="en-US" dirty="0" err="1">
                <a:latin typeface="Times New Roman" charset="0"/>
              </a:rPr>
              <a:t>w.r.t</a:t>
            </a:r>
            <a:r>
              <a:rPr lang="en-US" dirty="0">
                <a:latin typeface="Times New Roman" charset="0"/>
              </a:rPr>
              <a:t>. given (fixed) </a:t>
            </a:r>
          </a:p>
          <a:p>
            <a:pPr eaLnBrk="0" hangingPunct="0"/>
            <a:r>
              <a:rPr lang="en-US" dirty="0">
                <a:latin typeface="Times New Roman" charset="0"/>
              </a:rPr>
              <a:t>query and let </a:t>
            </a:r>
            <a:r>
              <a:rPr lang="en-US" b="1" dirty="0" smtClean="0">
                <a:latin typeface="Times New Roman" charset="0"/>
              </a:rPr>
              <a:t>R=1</a:t>
            </a:r>
            <a:r>
              <a:rPr lang="en-US" dirty="0" smtClean="0">
                <a:latin typeface="Times New Roman" charset="0"/>
              </a:rPr>
              <a:t> represent relevant and </a:t>
            </a:r>
            <a:r>
              <a:rPr lang="en-US" b="1" dirty="0" smtClean="0">
                <a:latin typeface="Times New Roman" charset="0"/>
              </a:rPr>
              <a:t>R=0</a:t>
            </a:r>
            <a:r>
              <a:rPr lang="en-US" dirty="0" smtClean="0">
                <a:latin typeface="Times New Roman" charset="0"/>
              </a:rPr>
              <a:t> not relevant</a:t>
            </a:r>
            <a:r>
              <a:rPr lang="en-US" b="1" dirty="0" smtClean="0">
                <a:latin typeface="Times New Roman" charset="0"/>
              </a:rPr>
              <a:t>.</a:t>
            </a:r>
            <a:endParaRPr lang="en-US" dirty="0">
              <a:latin typeface="Times New Roman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41613"/>
              </p:ext>
            </p:extLst>
          </p:nvPr>
        </p:nvGraphicFramePr>
        <p:xfrm>
          <a:off x="846138" y="3886200"/>
          <a:ext cx="407828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3" imgW="2095500" imgH="863600" progId="Equation.3">
                  <p:embed/>
                </p:oleObj>
              </mc:Choice>
              <mc:Fallback>
                <p:oleObj name="Equation" r:id="rId3" imgW="2095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886200"/>
                        <a:ext cx="407828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924425" y="4744754"/>
            <a:ext cx="3962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Times New Roman" charset="0"/>
              </a:rPr>
              <a:t>p(</a:t>
            </a:r>
            <a:r>
              <a:rPr lang="en-US" i="1" dirty="0" err="1">
                <a:solidFill>
                  <a:schemeClr val="tx2"/>
                </a:solidFill>
                <a:latin typeface="Times New Roman" charset="0"/>
              </a:rPr>
              <a:t>x|</a:t>
            </a:r>
            <a:r>
              <a:rPr lang="en-US" i="1" dirty="0" err="1" smtClean="0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=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1)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, p(</a:t>
            </a:r>
            <a:r>
              <a:rPr lang="en-US" i="1" dirty="0" err="1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i="1" dirty="0" err="1" smtClean="0">
                <a:solidFill>
                  <a:schemeClr val="tx2"/>
                </a:solidFill>
                <a:latin typeface="Times New Roman" charset="0"/>
              </a:rPr>
              <a:t>|R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=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0)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-</a:t>
            </a:r>
            <a:r>
              <a:rPr lang="en-US" dirty="0">
                <a:latin typeface="Times New Roman" charset="0"/>
              </a:rPr>
              <a:t> probability that if a relevant (</a:t>
            </a:r>
            <a:r>
              <a:rPr lang="en-US" dirty="0" smtClean="0">
                <a:latin typeface="Times New Roman" charset="0"/>
              </a:rPr>
              <a:t>not relevant) document </a:t>
            </a:r>
            <a:r>
              <a:rPr lang="en-US" dirty="0">
                <a:latin typeface="Times New Roman" charset="0"/>
              </a:rPr>
              <a:t>is retrieved, it is </a:t>
            </a:r>
            <a:r>
              <a:rPr lang="en-US" i="1" dirty="0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i="1" dirty="0">
                <a:latin typeface="Times New Roman" charset="0"/>
              </a:rPr>
              <a:t>.</a:t>
            </a:r>
            <a:endParaRPr lang="en-US" dirty="0">
              <a:latin typeface="Times New Roman" charset="0"/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6284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Need to find 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p(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R=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|</a:t>
            </a:r>
            <a:r>
              <a:rPr lang="en-US" i="1" dirty="0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- probability that a document </a:t>
            </a:r>
            <a:r>
              <a:rPr lang="en-US" i="1" dirty="0">
                <a:solidFill>
                  <a:schemeClr val="tx2"/>
                </a:solidFill>
                <a:latin typeface="Times New Roman" charset="0"/>
              </a:rPr>
              <a:t>x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is </a:t>
            </a:r>
            <a:r>
              <a:rPr lang="en-US" b="1" dirty="0">
                <a:latin typeface="Times New Roman" charset="0"/>
              </a:rPr>
              <a:t>relevant.</a:t>
            </a:r>
            <a:endParaRPr lang="en-US" dirty="0">
              <a:latin typeface="Times New Roman" charset="0"/>
            </a:endParaRP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959350" y="3810000"/>
            <a:ext cx="37673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p(</a:t>
            </a:r>
            <a:r>
              <a:rPr lang="en-US" i="1" dirty="0" smtClean="0">
                <a:latin typeface="Times New Roman" charset="0"/>
              </a:rPr>
              <a:t>R=1)</a:t>
            </a:r>
            <a:r>
              <a:rPr lang="en-US" dirty="0">
                <a:latin typeface="Times New Roman" charset="0"/>
              </a:rPr>
              <a:t>,p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R</a:t>
            </a:r>
            <a:r>
              <a:rPr lang="en-US" i="1" dirty="0" smtClean="0">
                <a:latin typeface="Times New Roman" charset="0"/>
              </a:rPr>
              <a:t>=0</a:t>
            </a:r>
            <a:r>
              <a:rPr lang="en-US" dirty="0" smtClean="0">
                <a:latin typeface="Times New Roman" charset="0"/>
              </a:rPr>
              <a:t>) </a:t>
            </a:r>
            <a:r>
              <a:rPr lang="en-US" dirty="0">
                <a:latin typeface="Times New Roman" charset="0"/>
              </a:rPr>
              <a:t>- prior probability</a:t>
            </a:r>
          </a:p>
          <a:p>
            <a:pPr eaLnBrk="0" hangingPunct="0"/>
            <a:r>
              <a:rPr lang="en-US" dirty="0">
                <a:latin typeface="Times New Roman" charset="0"/>
              </a:rPr>
              <a:t>of retrieving a </a:t>
            </a:r>
            <a:r>
              <a:rPr lang="en-US" dirty="0" smtClean="0">
                <a:latin typeface="Times New Roman" charset="0"/>
              </a:rPr>
              <a:t>relevant or non-relevant</a:t>
            </a:r>
            <a:endParaRPr lang="en-US" dirty="0">
              <a:latin typeface="Times New Roman" charset="0"/>
            </a:endParaRPr>
          </a:p>
          <a:p>
            <a:pPr eaLnBrk="0" hangingPunct="0"/>
            <a:r>
              <a:rPr lang="en-US" dirty="0">
                <a:latin typeface="Times New Roman" charset="0"/>
              </a:rPr>
              <a:t>document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95428"/>
              </p:ext>
            </p:extLst>
          </p:nvPr>
        </p:nvGraphicFramePr>
        <p:xfrm>
          <a:off x="846138" y="5756572"/>
          <a:ext cx="3754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5756572"/>
                        <a:ext cx="37544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5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Ranking Principle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648200"/>
          </a:xfrm>
        </p:spPr>
        <p:txBody>
          <a:bodyPr/>
          <a:lstStyle/>
          <a:p>
            <a:r>
              <a:rPr lang="en-US" dirty="0"/>
              <a:t>How do we compute all those probabilities?</a:t>
            </a:r>
          </a:p>
          <a:p>
            <a:pPr lvl="1"/>
            <a:r>
              <a:rPr lang="en-US" dirty="0"/>
              <a:t>Do not know exact probabilities, have to use estimates </a:t>
            </a:r>
          </a:p>
          <a:p>
            <a:pPr lvl="1"/>
            <a:r>
              <a:rPr lang="en-US" dirty="0"/>
              <a:t>Binary Independence </a:t>
            </a:r>
            <a:r>
              <a:rPr lang="en-US" dirty="0" smtClean="0"/>
              <a:t>Model </a:t>
            </a:r>
            <a:r>
              <a:rPr lang="en-US" dirty="0"/>
              <a:t>(</a:t>
            </a:r>
            <a:r>
              <a:rPr lang="en-US" dirty="0" smtClean="0"/>
              <a:t>BIM) </a:t>
            </a:r>
            <a:r>
              <a:rPr lang="en-US" dirty="0"/>
              <a:t>– which we discuss </a:t>
            </a:r>
            <a:r>
              <a:rPr lang="en-US" dirty="0" smtClean="0"/>
              <a:t>next – </a:t>
            </a:r>
            <a:r>
              <a:rPr lang="en-US" dirty="0"/>
              <a:t>is the simplest model</a:t>
            </a:r>
          </a:p>
          <a:p>
            <a:r>
              <a:rPr lang="en-US" dirty="0" smtClean="0"/>
              <a:t>Questionable assumptions</a:t>
            </a:r>
            <a:endParaRPr lang="en-US" dirty="0"/>
          </a:p>
          <a:p>
            <a:pPr lvl="1"/>
            <a:r>
              <a:rPr lang="en-US" dirty="0" smtClean="0"/>
              <a:t>“Relevance” </a:t>
            </a:r>
            <a:r>
              <a:rPr lang="en-US" dirty="0"/>
              <a:t>of each document is independent of relevance of other documents.</a:t>
            </a:r>
          </a:p>
          <a:p>
            <a:pPr lvl="2"/>
            <a:r>
              <a:rPr lang="en-US" dirty="0"/>
              <a:t>Really, </a:t>
            </a:r>
            <a:r>
              <a:rPr lang="en-US" dirty="0" smtClean="0"/>
              <a:t>it’s </a:t>
            </a:r>
            <a:r>
              <a:rPr lang="en-US" dirty="0"/>
              <a:t>bad to keep on returning </a:t>
            </a:r>
            <a:r>
              <a:rPr lang="en-US" b="1" dirty="0"/>
              <a:t>duplicates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term independence assumption</a:t>
            </a:r>
            <a:r>
              <a:rPr lang="ja-JP" altLang="en-US" dirty="0" smtClean="0">
                <a:latin typeface="Arial"/>
              </a:rPr>
              <a:t>”</a:t>
            </a:r>
            <a:endParaRPr lang="en-US" altLang="ja-JP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terms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contributions to relevance are treated as independent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Probabilistic Retrieval Strategy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Estimate how terms contribute to relevance</a:t>
            </a:r>
          </a:p>
          <a:p>
            <a:pPr lvl="1"/>
            <a:r>
              <a:rPr lang="en-US" dirty="0"/>
              <a:t>How do things like </a:t>
            </a:r>
            <a:r>
              <a:rPr lang="en-US" dirty="0" err="1"/>
              <a:t>tf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, and </a:t>
            </a:r>
            <a:r>
              <a:rPr lang="en-US" dirty="0" smtClean="0"/>
              <a:t>document length </a:t>
            </a:r>
            <a:r>
              <a:rPr lang="en-US" dirty="0"/>
              <a:t>influence your judgments about document relevance? </a:t>
            </a:r>
          </a:p>
          <a:p>
            <a:pPr lvl="2"/>
            <a:r>
              <a:rPr lang="en-US" dirty="0" smtClean="0"/>
              <a:t>A more nuanced </a:t>
            </a:r>
            <a:r>
              <a:rPr lang="en-US" dirty="0"/>
              <a:t>answer is the Okapi </a:t>
            </a:r>
            <a:r>
              <a:rPr lang="en-US" dirty="0" smtClean="0"/>
              <a:t>formulae</a:t>
            </a:r>
          </a:p>
          <a:p>
            <a:pPr lvl="3"/>
            <a:r>
              <a:rPr lang="en-US" dirty="0" err="1" smtClean="0"/>
              <a:t>Spärck</a:t>
            </a:r>
            <a:r>
              <a:rPr lang="en-US" dirty="0" smtClean="0"/>
              <a:t> Jones / Robertson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r>
              <a:rPr lang="en-US" dirty="0"/>
              <a:t>Combine to find document relevance probability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r>
              <a:rPr lang="en-US" dirty="0"/>
              <a:t>Order documents by decreasing probability </a:t>
            </a:r>
          </a:p>
        </p:txBody>
      </p:sp>
    </p:spTree>
    <p:extLst>
      <p:ext uri="{BB962C8B-B14F-4D97-AF65-F5344CB8AC3E}">
        <p14:creationId xmlns:p14="http://schemas.microsoft.com/office/powerpoint/2010/main" val="3740508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Ranking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80772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Basic concept: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 smtClean="0">
                <a:cs typeface="Arial" charset="0"/>
              </a:rPr>
              <a:t>“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a given query, if we know some documents that are relevant, terms that occur in those documents should be given greater weighting in searching for other relevant documents.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Arial" charset="0"/>
                <a:cs typeface="Arial" charset="0"/>
              </a:rPr>
              <a:t>By making assumptions about the distribution of terms and applying Bayes Theorem, it is possible to derive weights theoretically</a:t>
            </a:r>
            <a:r>
              <a:rPr lang="en-US" dirty="0" smtClean="0">
                <a:latin typeface="Arial" charset="0"/>
                <a:cs typeface="Arial" charset="0"/>
              </a:rPr>
              <a:t>.”</a:t>
            </a:r>
            <a:endParaRPr lang="en-US" dirty="0">
              <a:latin typeface="Arial" charset="0"/>
              <a:cs typeface="Arial" charset="0"/>
            </a:endParaRPr>
          </a:p>
          <a:p>
            <a:pPr algn="r" eaLnBrk="0" hangingPunct="0">
              <a:spcBef>
                <a:spcPct val="50000"/>
              </a:spcBef>
            </a:pPr>
            <a:r>
              <a:rPr lang="en-US" i="1" dirty="0">
                <a:latin typeface="Arial" charset="0"/>
                <a:cs typeface="Arial" charset="0"/>
              </a:rPr>
              <a:t>Van </a:t>
            </a:r>
            <a:r>
              <a:rPr lang="en-US" i="1" dirty="0" err="1">
                <a:latin typeface="Arial" charset="0"/>
                <a:cs typeface="Arial" charset="0"/>
              </a:rPr>
              <a:t>Rijsbergen</a:t>
            </a:r>
            <a:endParaRPr lang="en-US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03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15866</TotalTime>
  <Words>1552</Words>
  <Application>Microsoft Macintosh PowerPoint</Application>
  <PresentationFormat>On-screen Show (4:3)</PresentationFormat>
  <Paragraphs>226</Paragraphs>
  <Slides>27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IIR-slides</vt:lpstr>
      <vt:lpstr>Equation</vt:lpstr>
      <vt:lpstr>Document</vt:lpstr>
      <vt:lpstr>PowerPoint Presentation</vt:lpstr>
      <vt:lpstr>Why probabilities in IR?</vt:lpstr>
      <vt:lpstr>Probabilistic IR topics</vt:lpstr>
      <vt:lpstr>The document ranking problem</vt:lpstr>
      <vt:lpstr>Recall a few probability basics</vt:lpstr>
      <vt:lpstr>Probability Ranking Principle</vt:lpstr>
      <vt:lpstr>Probability Ranking Principle</vt:lpstr>
      <vt:lpstr>Probabilistic Retrieval Strategy</vt:lpstr>
      <vt:lpstr>Probabilistic Ranking</vt:lpstr>
      <vt:lpstr>Binary Independence Model</vt:lpstr>
      <vt:lpstr>Binary Independence Model</vt:lpstr>
      <vt:lpstr>Binary Independence Model</vt:lpstr>
      <vt:lpstr>Binary Independence Model</vt:lpstr>
      <vt:lpstr>PowerPoint Presentation</vt:lpstr>
      <vt:lpstr>Binary Independence Model</vt:lpstr>
      <vt:lpstr>Binary Independence Model</vt:lpstr>
      <vt:lpstr>Binary Independence Model</vt:lpstr>
      <vt:lpstr>Binary Independence Model</vt:lpstr>
      <vt:lpstr>Estimation – key challenge</vt:lpstr>
      <vt:lpstr>Estimation – key challenge</vt:lpstr>
      <vt:lpstr>Probabilistic Relevance Feedback</vt:lpstr>
      <vt:lpstr>Iteratively estimating pi and ri (= Pseudo-relevance feedback)</vt:lpstr>
      <vt:lpstr>Okapi BM25: A Non-binary Model</vt:lpstr>
      <vt:lpstr>Okapi BM25: A Nonbinary Model</vt:lpstr>
      <vt:lpstr>Saturation function</vt:lpstr>
      <vt:lpstr>Document length normalization</vt:lpstr>
      <vt:lpstr>Okapi BM25: A Nonbinary Model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Manning</dc:creator>
  <cp:lastModifiedBy>INRIA Rocquencourt</cp:lastModifiedBy>
  <cp:revision>100</cp:revision>
  <cp:lastPrinted>2013-04-23T06:16:33Z</cp:lastPrinted>
  <dcterms:created xsi:type="dcterms:W3CDTF">2009-03-26T15:51:14Z</dcterms:created>
  <dcterms:modified xsi:type="dcterms:W3CDTF">2016-02-11T09:59:18Z</dcterms:modified>
</cp:coreProperties>
</file>