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2466" autoAdjust="0"/>
  </p:normalViewPr>
  <p:slideViewPr>
    <p:cSldViewPr snapToGrid="0">
      <p:cViewPr varScale="1">
        <p:scale>
          <a:sx n="130" d="100"/>
          <a:sy n="130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E4337-44E3-46FF-B688-BA401D19982E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E0A8B-5C25-4E59-BF36-D937D0238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10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S: kompozíciós kombinátor</a:t>
            </a:r>
          </a:p>
          <a:p>
            <a:endParaRPr lang="hu-HU" dirty="0"/>
          </a:p>
          <a:p>
            <a:r>
              <a:rPr lang="hu-HU" dirty="0"/>
              <a:t>K: konstans kombinátor</a:t>
            </a:r>
          </a:p>
          <a:p>
            <a:endParaRPr lang="hu-HU" dirty="0"/>
          </a:p>
          <a:p>
            <a:r>
              <a:rPr lang="hu-HU" dirty="0"/>
              <a:t>I: identitás kombinátor</a:t>
            </a:r>
          </a:p>
          <a:p>
            <a:r>
              <a:rPr lang="hu-HU" dirty="0"/>
              <a:t>Kifejezhető S és K-</a:t>
            </a:r>
            <a:r>
              <a:rPr lang="hu-HU" dirty="0" err="1"/>
              <a:t>val</a:t>
            </a:r>
            <a:r>
              <a:rPr lang="hu-HU" dirty="0"/>
              <a:t>: S K </a:t>
            </a:r>
            <a:r>
              <a:rPr lang="hu-HU" dirty="0" err="1"/>
              <a:t>K</a:t>
            </a:r>
            <a:r>
              <a:rPr lang="hu-HU" dirty="0"/>
              <a:t> vagy S K 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0A8B-5C25-4E59-BF36-D937D02385D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752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0A8B-5C25-4E59-BF36-D937D02385D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58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0A8B-5C25-4E59-BF36-D937D02385D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21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3F9594-266F-D921-A2F3-E76CCD5AB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9B025B-8493-AA94-90B3-7D4764531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C1F859-2205-BE91-01F0-429EC990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81E756-54A2-E04B-F1FD-DE05BE07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18D638-A821-1F4B-A665-7B9ED0F0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99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D9EAAB-3416-D4BD-737E-A34B2C69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9420247-6310-0B06-51D1-9B88C7B3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314171-CDB3-161F-EA28-6BF1AE71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6A0DEC-B0C5-74C6-1864-E000E236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5641C4-97E1-9337-6FCF-4E904F90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75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0C8E046-CCB1-78EB-FC79-473CF251C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0C4BF9-1CE5-069D-A717-34FEA8E93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456BCC-2EA1-28ED-3485-6274142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1FE9D-0DB5-FC62-968E-FEDEBFFC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4192AD-3D22-42EA-DED1-DE0240E8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79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1C43E-A404-522B-2196-DBDF894E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36B10D-A7B8-5E4A-EE08-A32FE46F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E5BA83-95A4-2BD5-F9F6-20C5AAFB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FBB6E8-DFD2-AF70-8556-BF3184A8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28EF46-75D6-52CA-CAA7-B663EB0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32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D08A3-6CE6-1ECA-060D-B738A389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67BE41-7B01-C03E-2689-A5699F4A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827B8E-8812-623C-21B6-1B642C6F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4C4BCA-3B75-3942-FB67-6318703E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CCAAE0-DC87-60A0-18EA-9B908DD3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7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DC4E2-0555-F66C-B221-E80E8709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6E9AD3-0357-44EC-8A88-A52CCBFDA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1805279-C6F2-D408-7D67-B141122B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4B4793C-D3BA-1295-9DE5-6B4B52DA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1B5689-AA3F-2502-983A-966A1548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080690-3398-2A40-0935-275902EC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98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32C7AE-F9D3-DA02-35C5-C66B6FD1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D0804F-4CB1-B9FA-A022-CC0DF38F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8F1BB9-0B43-4496-CDCD-F2845DCC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25C63F-3290-1CF9-0444-C9F042732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ECD6950-2554-1542-3930-6A758BF2A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FC6AFD0-E64D-ECAA-8C04-2046F54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29862E9-C3A2-70AB-36C5-EFD8EC5D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41807CA-EC69-8B3B-6313-B0A7C0B5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48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206E9-8E95-C6C9-8FEE-5843B272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5C4913-7878-62D4-72D1-D9E76124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EBDFE95-D733-D62C-E2C6-0B49364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84E7484-10A7-5668-AB88-E2D786B5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28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CE49870-00A8-6BF5-2ADD-287355E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9D0B55A-81CD-AEEA-B7D8-0D6DF2DA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CEA163-4C01-2123-18A7-5524F009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529180-271E-BBBA-87E5-C07B6BAA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7E6FB5-6776-4E9E-D5EF-5AE5CCF97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B1A7AC0-E3DC-CE62-867E-CBA579F64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625277-FF90-D514-1C28-8E231C1D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A90676F-4B4E-6E10-DB63-C4D5D8B3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3A7DE3-DDD0-CCF5-D27A-CDD86275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01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E1990-2F1A-2C7A-2E43-E913DC3F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013DD1F-B18E-28EF-B8A0-D5CEE1173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ED7E939-C5EA-7480-246B-B129E8EF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F28338-552E-8207-4B33-6ECBC268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F28DA6-6260-C41A-C4AB-1407FCC8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32FA33-D8FB-C96F-7481-F4FA8891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27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2DE4E12-B180-D9E5-B986-967825B6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4AF0B5-0065-BF42-5D45-19FA22A9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B00CBC-848C-6DD0-5BDE-B85FC60CD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D489-C154-4994-841D-064A399B12E3}" type="datetimeFigureOut">
              <a:rPr lang="hu-HU" smtClean="0"/>
              <a:t>2024. 01. 20.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A20A43-6C83-737F-99D6-8D8D6A47F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BF6B14-4727-8C1E-ABFD-659421D76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E359-AEB4-456A-B00B-A4B4B3ADFA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99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D1B5DEE-4BB8-1017-FA10-6246A0CCA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89" y="4539587"/>
            <a:ext cx="738664" cy="73866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22F81B7-5EFB-409F-C128-C2A11BC685B9}"/>
              </a:ext>
            </a:extLst>
          </p:cNvPr>
          <p:cNvSpPr txBox="1"/>
          <p:nvPr/>
        </p:nvSpPr>
        <p:spPr>
          <a:xfrm>
            <a:off x="0" y="385422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A497BDB-A076-42AB-312D-4B3446700732}"/>
              </a:ext>
            </a:extLst>
          </p:cNvPr>
          <p:cNvSpPr txBox="1"/>
          <p:nvPr/>
        </p:nvSpPr>
        <p:spPr>
          <a:xfrm>
            <a:off x="0" y="453958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Eötvös Loránd Tudományegyetem</a:t>
            </a:r>
          </a:p>
          <a:p>
            <a:pPr algn="ctr"/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Informatikai Kar</a:t>
            </a:r>
          </a:p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Budapest 2024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F0746BCA-4FE0-D888-006E-24954C99A826}"/>
              </a:ext>
            </a:extLst>
          </p:cNvPr>
          <p:cNvSpPr/>
          <p:nvPr/>
        </p:nvSpPr>
        <p:spPr>
          <a:xfrm>
            <a:off x="348198" y="2313647"/>
            <a:ext cx="11495604" cy="551062"/>
          </a:xfrm>
          <a:prstGeom prst="round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E92B761-157C-C964-CC7D-F744073C2B78}"/>
              </a:ext>
            </a:extLst>
          </p:cNvPr>
          <p:cNvSpPr txBox="1"/>
          <p:nvPr/>
        </p:nvSpPr>
        <p:spPr>
          <a:xfrm>
            <a:off x="5048" y="239734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cs typeface="Times New Roman" panose="02020603050405020304" pitchFamily="18" charset="0"/>
              </a:rPr>
              <a:t>Praktikus programozás SKI kombinátor kalkulussal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28F9891-0F78-508E-A44F-C2A103D304DF}"/>
              </a:ext>
            </a:extLst>
          </p:cNvPr>
          <p:cNvSpPr txBox="1"/>
          <p:nvPr/>
        </p:nvSpPr>
        <p:spPr>
          <a:xfrm>
            <a:off x="-1" y="531109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Témavezető: Kaposi Ambrus</a:t>
            </a:r>
          </a:p>
        </p:txBody>
      </p:sp>
    </p:spTree>
    <p:extLst>
      <p:ext uri="{BB962C8B-B14F-4D97-AF65-F5344CB8AC3E}">
        <p14:creationId xmlns:p14="http://schemas.microsoft.com/office/powerpoint/2010/main" val="386717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FBAD447-298C-4331-EDC2-F55A1D08221E}"/>
              </a:ext>
            </a:extLst>
          </p:cNvPr>
          <p:cNvSpPr txBox="1"/>
          <p:nvPr/>
        </p:nvSpPr>
        <p:spPr>
          <a:xfrm>
            <a:off x="0" y="137615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Típusellenőrző: Egységesítés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C9CE616-C76F-4FE4-2E1D-ECBF35B7435D}"/>
              </a:ext>
            </a:extLst>
          </p:cNvPr>
          <p:cNvSpPr txBox="1"/>
          <p:nvPr/>
        </p:nvSpPr>
        <p:spPr>
          <a:xfrm>
            <a:off x="496047" y="934219"/>
            <a:ext cx="11510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ismeretlen típus bevezetése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 err="1"/>
              <a:t>Infer</a:t>
            </a:r>
            <a:r>
              <a:rPr lang="hu-HU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hu-HU" dirty="0"/>
              <a:t>Hasonlóan működik mint a </a:t>
            </a:r>
            <a:r>
              <a:rPr lang="hu-HU" dirty="0" err="1"/>
              <a:t>kétirányú</a:t>
            </a:r>
            <a:r>
              <a:rPr lang="hu-HU" dirty="0"/>
              <a:t> típusellenőrzőnél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hu-HU" dirty="0"/>
              <a:t>De itt az eredmény már nem </a:t>
            </a:r>
            <a:r>
              <a:rPr lang="hu-HU" dirty="0" err="1"/>
              <a:t>Error</a:t>
            </a:r>
            <a:r>
              <a:rPr lang="hu-HU" dirty="0"/>
              <a:t> lesz az S, K, I, ITE és </a:t>
            </a:r>
            <a:r>
              <a:rPr lang="hu-HU" dirty="0" err="1"/>
              <a:t>Rec</a:t>
            </a:r>
            <a:r>
              <a:rPr lang="hu-HU" dirty="0"/>
              <a:t> inputokra, ezen kombinátorok típusaiban szereplő ismeretlen típusokat az </a:t>
            </a:r>
            <a:r>
              <a:rPr lang="hu-HU" dirty="0" err="1"/>
              <a:t>Unknown</a:t>
            </a:r>
            <a:r>
              <a:rPr lang="hu-HU" dirty="0"/>
              <a:t> típussal helyettesíti      </a:t>
            </a:r>
            <a:r>
              <a:rPr lang="hu-HU" sz="1200" b="1" dirty="0"/>
              <a:t>Például: </a:t>
            </a:r>
            <a:r>
              <a:rPr lang="hu-HU" sz="1200" b="1" dirty="0" err="1"/>
              <a:t>infer</a:t>
            </a:r>
            <a:r>
              <a:rPr lang="hu-HU" sz="1200" b="1" dirty="0"/>
              <a:t>(K) = (K’, Unknown1→Unknown2→Unknown1)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hu-HU" dirty="0"/>
              <a:t>További feladata a típusegyenletek elkészítése (Alkalmazás termek és </a:t>
            </a:r>
            <a:r>
              <a:rPr lang="hu-HU" dirty="0" err="1"/>
              <a:t>AnnotatedPretermek</a:t>
            </a:r>
            <a:r>
              <a:rPr lang="hu-HU" dirty="0"/>
              <a:t> esetén)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 err="1"/>
              <a:t>Unify</a:t>
            </a:r>
            <a:r>
              <a:rPr lang="hu-HU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hu-HU" dirty="0"/>
              <a:t>A típusegyenletek megoldása során: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hu-HU" dirty="0"/>
              <a:t>Ellenőrzi a típusok helyességét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hu-HU" dirty="0"/>
              <a:t>Kikövetkezteti az ismeretlen típusokat 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35C8D08-6F34-3710-1244-38F940369D92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4036FC8-6BC5-41DA-0AAD-BA2219FA05A9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DB1FFA3-6568-F3B7-6855-6CCD5C3CD00B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(9/15)</a:t>
            </a:r>
          </a:p>
        </p:txBody>
      </p:sp>
    </p:spTree>
    <p:extLst>
      <p:ext uri="{BB962C8B-B14F-4D97-AF65-F5344CB8AC3E}">
        <p14:creationId xmlns:p14="http://schemas.microsoft.com/office/powerpoint/2010/main" val="192079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ED2FE9EF-3297-1341-077D-0C5F816196FD}"/>
              </a:ext>
            </a:extLst>
          </p:cNvPr>
          <p:cNvSpPr txBox="1"/>
          <p:nvPr/>
        </p:nvSpPr>
        <p:spPr>
          <a:xfrm>
            <a:off x="0" y="137615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Típusellenőrző: Egységesítés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46DCFF5-BC40-414F-776E-7EF6C7DA7B90}"/>
              </a:ext>
            </a:extLst>
          </p:cNvPr>
          <p:cNvSpPr txBox="1"/>
          <p:nvPr/>
        </p:nvSpPr>
        <p:spPr>
          <a:xfrm>
            <a:off x="496046" y="934219"/>
            <a:ext cx="10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egységesítéssel már szinte a legtöbb esetben nem volt szükség a típusok kiírására a kifejezésekben 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E728B16-B878-E4DB-0FF5-D067F4FBC5DF}"/>
              </a:ext>
            </a:extLst>
          </p:cNvPr>
          <p:cNvSpPr txBox="1"/>
          <p:nvPr/>
        </p:nvSpPr>
        <p:spPr>
          <a:xfrm>
            <a:off x="496046" y="1562429"/>
            <a:ext cx="2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Példa: </a:t>
            </a:r>
            <a:r>
              <a:rPr lang="hu-HU" sz="2000" u="sng" dirty="0" err="1"/>
              <a:t>isZero</a:t>
            </a:r>
            <a:r>
              <a:rPr lang="hu-HU" sz="2000" u="sng" dirty="0"/>
              <a:t> ZERO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E9F245-B6C2-599E-9B59-3F380729A433}"/>
              </a:ext>
            </a:extLst>
          </p:cNvPr>
          <p:cNvSpPr txBox="1"/>
          <p:nvPr/>
        </p:nvSpPr>
        <p:spPr>
          <a:xfrm>
            <a:off x="992095" y="3210918"/>
            <a:ext cx="644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hu-HU" dirty="0" err="1"/>
              <a:t>Rec</a:t>
            </a:r>
            <a:r>
              <a:rPr lang="hu-HU" dirty="0"/>
              <a:t>{</a:t>
            </a:r>
            <a:r>
              <a:rPr lang="hu-HU" dirty="0" err="1"/>
              <a:t>Bool</a:t>
            </a:r>
            <a:r>
              <a:rPr lang="hu-HU" dirty="0"/>
              <a:t>} </a:t>
            </a:r>
            <a:r>
              <a:rPr lang="hu-HU" dirty="0" err="1"/>
              <a:t>True</a:t>
            </a:r>
            <a:r>
              <a:rPr lang="hu-HU" dirty="0"/>
              <a:t> (K{</a:t>
            </a:r>
            <a:r>
              <a:rPr lang="hu-HU" dirty="0" err="1"/>
              <a:t>Bool</a:t>
            </a:r>
            <a:r>
              <a:rPr lang="hu-HU" sz="1800" dirty="0" err="1"/>
              <a:t>→Bool</a:t>
            </a:r>
            <a:r>
              <a:rPr lang="hu-HU" dirty="0"/>
              <a:t>}{</a:t>
            </a:r>
            <a:r>
              <a:rPr lang="hu-HU" dirty="0" err="1"/>
              <a:t>Nat</a:t>
            </a:r>
            <a:r>
              <a:rPr lang="hu-HU" dirty="0"/>
              <a:t>} (K{</a:t>
            </a:r>
            <a:r>
              <a:rPr lang="hu-HU" dirty="0" err="1"/>
              <a:t>Bool</a:t>
            </a:r>
            <a:r>
              <a:rPr lang="hu-HU" dirty="0"/>
              <a:t>}{</a:t>
            </a:r>
            <a:r>
              <a:rPr lang="hu-HU" dirty="0" err="1"/>
              <a:t>Bool</a:t>
            </a:r>
            <a:r>
              <a:rPr lang="hu-HU" dirty="0"/>
              <a:t>} </a:t>
            </a:r>
            <a:r>
              <a:rPr lang="hu-HU" dirty="0" err="1"/>
              <a:t>False</a:t>
            </a:r>
            <a:r>
              <a:rPr lang="hu-HU" dirty="0"/>
              <a:t>)) ZERO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CAD4789-52F7-B87C-57E6-EF65E827C166}"/>
              </a:ext>
            </a:extLst>
          </p:cNvPr>
          <p:cNvSpPr txBox="1"/>
          <p:nvPr/>
        </p:nvSpPr>
        <p:spPr>
          <a:xfrm>
            <a:off x="992095" y="2132444"/>
            <a:ext cx="357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hu-HU" dirty="0" err="1"/>
              <a:t>Rec</a:t>
            </a:r>
            <a:r>
              <a:rPr lang="hu-HU" dirty="0"/>
              <a:t> </a:t>
            </a:r>
            <a:r>
              <a:rPr lang="hu-HU" dirty="0" err="1"/>
              <a:t>True</a:t>
            </a:r>
            <a:r>
              <a:rPr lang="hu-HU" dirty="0"/>
              <a:t> (K (K </a:t>
            </a:r>
            <a:r>
              <a:rPr lang="hu-HU" dirty="0" err="1"/>
              <a:t>False</a:t>
            </a:r>
            <a:r>
              <a:rPr lang="hu-HU" dirty="0"/>
              <a:t>)) ZERO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F2D87D1-8062-0B10-03A2-E5E2A1BAD847}"/>
              </a:ext>
            </a:extLst>
          </p:cNvPr>
          <p:cNvSpPr txBox="1"/>
          <p:nvPr/>
        </p:nvSpPr>
        <p:spPr>
          <a:xfrm>
            <a:off x="496046" y="2671681"/>
            <a:ext cx="68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 err="1"/>
              <a:t>isZero</a:t>
            </a:r>
            <a:r>
              <a:rPr lang="hu-HU" sz="2000" u="sng" dirty="0"/>
              <a:t> ZERO előző legrövidebb változata 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5AA4D46-DF36-0AA4-D09D-C863E58C9912}"/>
              </a:ext>
            </a:extLst>
          </p:cNvPr>
          <p:cNvSpPr txBox="1"/>
          <p:nvPr/>
        </p:nvSpPr>
        <p:spPr>
          <a:xfrm>
            <a:off x="496045" y="3915434"/>
            <a:ext cx="109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Miután az egységesítés bevezetésre került az ismeretlen típus, a </a:t>
            </a:r>
            <a:r>
              <a:rPr lang="hu-HU" dirty="0" err="1"/>
              <a:t>kétirányú</a:t>
            </a:r>
            <a:r>
              <a:rPr lang="hu-HU" dirty="0"/>
              <a:t> típusellenőrző is ki lett egészítve vele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7758C05-9071-E97A-DB2A-FC064CE357BD}"/>
              </a:ext>
            </a:extLst>
          </p:cNvPr>
          <p:cNvSpPr txBox="1"/>
          <p:nvPr/>
        </p:nvSpPr>
        <p:spPr>
          <a:xfrm>
            <a:off x="992094" y="4423893"/>
            <a:ext cx="10511385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Az alkalmazások típuskikövetkeztetésekor a bal oldal ismeretlen típusai kicserélhetőek a jobb oldal konkrét típusával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Ezután már a </a:t>
            </a:r>
            <a:r>
              <a:rPr lang="hu-HU" dirty="0" err="1"/>
              <a:t>kétirányú</a:t>
            </a:r>
            <a:r>
              <a:rPr lang="hu-HU" dirty="0"/>
              <a:t> típusellenőrzővel sem kell explicit kiírni az egyes kombinátorok típusait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4A698A0-A96E-5E2A-DEBC-464D89D32259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E055B5E-CE77-31E2-A07F-639E1A11DBAA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6A3E9CB-0B39-C54B-155B-C44C5B93ECBD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(10/15)</a:t>
            </a:r>
          </a:p>
        </p:txBody>
      </p:sp>
    </p:spTree>
    <p:extLst>
      <p:ext uri="{BB962C8B-B14F-4D97-AF65-F5344CB8AC3E}">
        <p14:creationId xmlns:p14="http://schemas.microsoft.com/office/powerpoint/2010/main" val="104876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ED2FE9EF-3297-1341-077D-0C5F816196FD}"/>
              </a:ext>
            </a:extLst>
          </p:cNvPr>
          <p:cNvSpPr txBox="1"/>
          <p:nvPr/>
        </p:nvSpPr>
        <p:spPr>
          <a:xfrm>
            <a:off x="0" y="137615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Típusos SKI – Sekély beágyazás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EB88D70-E2B8-E1B3-CBA3-5139E4B55E20}"/>
              </a:ext>
            </a:extLst>
          </p:cNvPr>
          <p:cNvSpPr txBox="1"/>
          <p:nvPr/>
        </p:nvSpPr>
        <p:spPr>
          <a:xfrm>
            <a:off x="496047" y="1010195"/>
            <a:ext cx="1035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termek a Java </a:t>
            </a:r>
            <a:r>
              <a:rPr lang="hu-HU" dirty="0" err="1"/>
              <a:t>Function</a:t>
            </a:r>
            <a:r>
              <a:rPr lang="hu-HU" dirty="0"/>
              <a:t> funkcionális interfész megvalósításaival készültek: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EA9D4FB-D343-32FE-A6DD-0B1A89D78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97" y="1377870"/>
            <a:ext cx="5532589" cy="205113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AE61598-890B-5DA6-1467-5658B5B1F731}"/>
              </a:ext>
            </a:extLst>
          </p:cNvPr>
          <p:cNvSpPr txBox="1"/>
          <p:nvPr/>
        </p:nvSpPr>
        <p:spPr>
          <a:xfrm>
            <a:off x="496046" y="3612009"/>
            <a:ext cx="11243108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A Java beépített típusait használja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A kiértékelés a funkcionális interfészek </a:t>
            </a:r>
            <a:r>
              <a:rPr lang="hu-HU" dirty="0" err="1"/>
              <a:t>apply</a:t>
            </a:r>
            <a:r>
              <a:rPr lang="hu-HU" dirty="0"/>
              <a:t> függvényeinek elvégzésével történik 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024E03A-C652-0E3C-B27C-5E306D5D9928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3851E5D-45FB-068B-7238-3E3E0801F905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F53FE20-DCCC-876A-DFA2-ACDE8F948565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(11/15)</a:t>
            </a:r>
          </a:p>
        </p:txBody>
      </p:sp>
    </p:spTree>
    <p:extLst>
      <p:ext uri="{BB962C8B-B14F-4D97-AF65-F5344CB8AC3E}">
        <p14:creationId xmlns:p14="http://schemas.microsoft.com/office/powerpoint/2010/main" val="251788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2FA76F6-E5C2-E298-C51B-E396C89AB41D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3BC4979-0913-D346-3D38-DA0F17F8A87C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D6969B2-093B-91BC-029F-B087CCD8E691}"/>
              </a:ext>
            </a:extLst>
          </p:cNvPr>
          <p:cNvSpPr txBox="1"/>
          <p:nvPr/>
        </p:nvSpPr>
        <p:spPr>
          <a:xfrm>
            <a:off x="0" y="137615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Eredmények összegzése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4AEAE8B-041F-0B85-BA9D-3AF1D8318AAC}"/>
              </a:ext>
            </a:extLst>
          </p:cNvPr>
          <p:cNvSpPr txBox="1"/>
          <p:nvPr/>
        </p:nvSpPr>
        <p:spPr>
          <a:xfrm>
            <a:off x="496047" y="934219"/>
            <a:ext cx="540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Mély és sekély beágyazás összehasonlítása</a:t>
            </a:r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A7C53A52-DF0C-0B7A-C256-D9D913DFF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86778"/>
              </p:ext>
            </p:extLst>
          </p:nvPr>
        </p:nvGraphicFramePr>
        <p:xfrm>
          <a:off x="262965" y="1455418"/>
          <a:ext cx="11636187" cy="474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59">
                  <a:extLst>
                    <a:ext uri="{9D8B030D-6E8A-4147-A177-3AD203B41FA5}">
                      <a16:colId xmlns:a16="http://schemas.microsoft.com/office/drawing/2014/main" val="1896264243"/>
                    </a:ext>
                  </a:extLst>
                </a:gridCol>
                <a:gridCol w="5689599">
                  <a:extLst>
                    <a:ext uri="{9D8B030D-6E8A-4147-A177-3AD203B41FA5}">
                      <a16:colId xmlns:a16="http://schemas.microsoft.com/office/drawing/2014/main" val="2674376560"/>
                    </a:ext>
                  </a:extLst>
                </a:gridCol>
                <a:gridCol w="3878729">
                  <a:extLst>
                    <a:ext uri="{9D8B030D-6E8A-4147-A177-3AD203B41FA5}">
                      <a16:colId xmlns:a16="http://schemas.microsoft.com/office/drawing/2014/main" val="376138953"/>
                    </a:ext>
                  </a:extLst>
                </a:gridCol>
              </a:tblGrid>
              <a:tr h="748242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Mély beágyazás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Sekély beágyazás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809241"/>
                  </a:ext>
                </a:extLst>
              </a:tr>
              <a:tr h="2057190">
                <a:tc>
                  <a:txBody>
                    <a:bodyPr/>
                    <a:lstStyle/>
                    <a:p>
                      <a:pPr algn="l"/>
                      <a:r>
                        <a:rPr lang="hu-HU" b="1" dirty="0"/>
                        <a:t>Megvalósíthatóság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A nyelv minden elemét (termek, típusok) és a Parsert, típusellenőrzőt és kiértékelőt mind külön Java osztályként el kellett készíteni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Optimalizációs lehetőségek (típusellenőrzésnél, kiértékelésnél)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Jobban </a:t>
                      </a:r>
                      <a:r>
                        <a:rPr lang="hu-HU" dirty="0" err="1"/>
                        <a:t>debug-olható</a:t>
                      </a:r>
                      <a:endParaRPr lang="hu-H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Több lehetőség kivételkezelésre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Egy hasonló Parsert a sekélyhez is el kell készíteni, de a termek megvalósítása a funkcionális interfészeken keresztül sokkal egyszerűbb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Nincs szükség típusellenőrzőre és kiértékelőre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29819"/>
                  </a:ext>
                </a:extLst>
              </a:tr>
              <a:tr h="335101">
                <a:tc rowSpan="2">
                  <a:txBody>
                    <a:bodyPr/>
                    <a:lstStyle/>
                    <a:p>
                      <a:pPr algn="l"/>
                      <a:r>
                        <a:rPr lang="hu-HU" b="1" dirty="0"/>
                        <a:t>Használhatóság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Lehetőség </a:t>
                      </a:r>
                      <a:r>
                        <a:rPr lang="hu-HU" dirty="0" err="1"/>
                        <a:t>debugger</a:t>
                      </a:r>
                      <a:r>
                        <a:rPr lang="hu-HU" dirty="0"/>
                        <a:t> implementálására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90885"/>
                  </a:ext>
                </a:extLst>
              </a:tr>
              <a:tr h="38293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Nincs különbség, a nyelv ugyanazokat a kifejezéseket fogadja el mindkét beágyazásnál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43374"/>
                  </a:ext>
                </a:extLst>
              </a:tr>
              <a:tr h="960009">
                <a:tc>
                  <a:txBody>
                    <a:bodyPr/>
                    <a:lstStyle/>
                    <a:p>
                      <a:pPr algn="l"/>
                      <a:r>
                        <a:rPr lang="hu-HU" b="1" dirty="0"/>
                        <a:t>Hatékonyság/ </a:t>
                      </a:r>
                      <a:r>
                        <a:rPr lang="hu-HU" b="1" dirty="0" err="1"/>
                        <a:t>Limitációk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Hatékonyabban kezeli a listákat tartalmazó kifejezéseket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Gyorsabb típusellenőrzés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Nagyobb természetes számokat képes kiértékelni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92150"/>
                  </a:ext>
                </a:extLst>
              </a:tr>
            </a:tbl>
          </a:graphicData>
        </a:graphic>
      </p:graphicFrame>
      <p:sp>
        <p:nvSpPr>
          <p:cNvPr id="7" name="Téglalap 6">
            <a:extLst>
              <a:ext uri="{FF2B5EF4-FFF2-40B4-BE49-F238E27FC236}">
                <a16:creationId xmlns:a16="http://schemas.microsoft.com/office/drawing/2014/main" id="{CA9C1959-00D0-2FDE-E69B-D63817EC6A40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5ACC1AA-41D6-978A-0D7D-7CD6E745A25B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491AB69-31E2-CA76-EC27-49ED1AA344EA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(12/15)</a:t>
            </a:r>
          </a:p>
        </p:txBody>
      </p:sp>
    </p:spTree>
    <p:extLst>
      <p:ext uri="{BB962C8B-B14F-4D97-AF65-F5344CB8AC3E}">
        <p14:creationId xmlns:p14="http://schemas.microsoft.com/office/powerpoint/2010/main" val="408335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5C334FB-6176-C5A8-72AB-849CD918C4AE}"/>
              </a:ext>
            </a:extLst>
          </p:cNvPr>
          <p:cNvSpPr txBox="1"/>
          <p:nvPr/>
        </p:nvSpPr>
        <p:spPr>
          <a:xfrm>
            <a:off x="0" y="137615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Eredmények összegzése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8716B2D-5A65-80DB-04B9-F8ABD976AE8F}"/>
              </a:ext>
            </a:extLst>
          </p:cNvPr>
          <p:cNvSpPr txBox="1"/>
          <p:nvPr/>
        </p:nvSpPr>
        <p:spPr>
          <a:xfrm>
            <a:off x="496046" y="934219"/>
            <a:ext cx="7244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Mély beágyazás típuskikövetkeztető módszereinek összehasonlítása</a:t>
            </a:r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90A065D-9C22-2170-FF0F-8FC09A536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95191"/>
              </p:ext>
            </p:extLst>
          </p:nvPr>
        </p:nvGraphicFramePr>
        <p:xfrm>
          <a:off x="262965" y="1455418"/>
          <a:ext cx="11641718" cy="479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59">
                  <a:extLst>
                    <a:ext uri="{9D8B030D-6E8A-4147-A177-3AD203B41FA5}">
                      <a16:colId xmlns:a16="http://schemas.microsoft.com/office/drawing/2014/main" val="1896264243"/>
                    </a:ext>
                  </a:extLst>
                </a:gridCol>
                <a:gridCol w="4901005">
                  <a:extLst>
                    <a:ext uri="{9D8B030D-6E8A-4147-A177-3AD203B41FA5}">
                      <a16:colId xmlns:a16="http://schemas.microsoft.com/office/drawing/2014/main" val="2674376560"/>
                    </a:ext>
                  </a:extLst>
                </a:gridCol>
                <a:gridCol w="4672854">
                  <a:extLst>
                    <a:ext uri="{9D8B030D-6E8A-4147-A177-3AD203B41FA5}">
                      <a16:colId xmlns:a16="http://schemas.microsoft.com/office/drawing/2014/main" val="4022183481"/>
                    </a:ext>
                  </a:extLst>
                </a:gridCol>
              </a:tblGrid>
              <a:tr h="748242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Kétirányú típusellenőrző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Egységesítés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809241"/>
                  </a:ext>
                </a:extLst>
              </a:tr>
              <a:tr h="482390">
                <a:tc rowSpan="2">
                  <a:txBody>
                    <a:bodyPr/>
                    <a:lstStyle/>
                    <a:p>
                      <a:pPr algn="l"/>
                      <a:r>
                        <a:rPr lang="hu-HU" b="1" dirty="0"/>
                        <a:t>Megvalósíthatóság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Az </a:t>
                      </a:r>
                      <a:r>
                        <a:rPr lang="hu-HU" dirty="0" err="1"/>
                        <a:t>infer</a:t>
                      </a:r>
                      <a:r>
                        <a:rPr lang="hu-HU" dirty="0"/>
                        <a:t> megvalósíthatósága nagyon hasonló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29819"/>
                  </a:ext>
                </a:extLst>
              </a:tr>
              <a:tr h="87630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A </a:t>
                      </a:r>
                      <a:r>
                        <a:rPr lang="hu-HU" dirty="0" err="1"/>
                        <a:t>Unify</a:t>
                      </a:r>
                      <a:r>
                        <a:rPr lang="hu-HU" dirty="0"/>
                        <a:t> terjedelmében rövidebb mint a </a:t>
                      </a:r>
                      <a:r>
                        <a:rPr lang="hu-HU" dirty="0" err="1"/>
                        <a:t>Check</a:t>
                      </a:r>
                      <a:r>
                        <a:rPr lang="hu-HU" dirty="0"/>
                        <a:t>-nél és a megvalósítása is egyszerűbb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Könnyebb kibővíteni további termekkel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74988"/>
                  </a:ext>
                </a:extLst>
              </a:tr>
              <a:tr h="670135">
                <a:tc rowSpan="2">
                  <a:txBody>
                    <a:bodyPr/>
                    <a:lstStyle/>
                    <a:p>
                      <a:pPr algn="l"/>
                      <a:r>
                        <a:rPr lang="hu-HU" b="1" dirty="0"/>
                        <a:t>Használhatóság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Az ismeretlen típus bevezetése előtt a kifejezésekben ki kellett írni a típusparamétereket, hosszabb kifejezéseket eredményezett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90885"/>
                  </a:ext>
                </a:extLst>
              </a:tr>
              <a:tr h="38293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Az ismeretlen típus bevezetése után mindkét típusellenőrző ugyanazokat a kifejezéseket volt képes felismerni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4337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hu-HU" b="1" dirty="0"/>
                        <a:t>Hatékonyság/ </a:t>
                      </a:r>
                      <a:r>
                        <a:rPr lang="hu-HU" b="1" dirty="0" err="1"/>
                        <a:t>Limitációk</a:t>
                      </a:r>
                      <a:endParaRPr lang="hu-HU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Hatékonyságot tekintve a két megoldás hasonló, de a </a:t>
                      </a:r>
                      <a:r>
                        <a:rPr lang="hu-HU" dirty="0" err="1"/>
                        <a:t>kétirányú</a:t>
                      </a:r>
                      <a:r>
                        <a:rPr lang="hu-HU" dirty="0"/>
                        <a:t> típusellenőrző egy kicsit gyorsabban értékeli ki a természetes számokat és nagyobb értétkeket képes kezelni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92150"/>
                  </a:ext>
                </a:extLst>
              </a:tr>
            </a:tbl>
          </a:graphicData>
        </a:graphic>
      </p:graphicFrame>
      <p:sp>
        <p:nvSpPr>
          <p:cNvPr id="8" name="Téglalap 7">
            <a:extLst>
              <a:ext uri="{FF2B5EF4-FFF2-40B4-BE49-F238E27FC236}">
                <a16:creationId xmlns:a16="http://schemas.microsoft.com/office/drawing/2014/main" id="{A73EB27F-2BE8-F83B-CA75-059C230B9FB0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D4AC309-A863-1AED-119C-6F7910F5F699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19237E5-50A4-27F9-B7D0-F3AAF9144234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(13/15)</a:t>
            </a:r>
          </a:p>
        </p:txBody>
      </p:sp>
    </p:spTree>
    <p:extLst>
      <p:ext uri="{BB962C8B-B14F-4D97-AF65-F5344CB8AC3E}">
        <p14:creationId xmlns:p14="http://schemas.microsoft.com/office/powerpoint/2010/main" val="276426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7867139-7462-6B1F-4B1A-BCBE01C4D91C}"/>
              </a:ext>
            </a:extLst>
          </p:cNvPr>
          <p:cNvSpPr txBox="1"/>
          <p:nvPr/>
        </p:nvSpPr>
        <p:spPr>
          <a:xfrm>
            <a:off x="0" y="137615"/>
            <a:ext cx="57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Beszúró rendezés megvalósítása Típusos SKI-ban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85BE8D0-5ABB-C301-FFE1-C44FA3CECB60}"/>
              </a:ext>
            </a:extLst>
          </p:cNvPr>
          <p:cNvSpPr txBox="1"/>
          <p:nvPr/>
        </p:nvSpPr>
        <p:spPr>
          <a:xfrm>
            <a:off x="349250" y="977900"/>
            <a:ext cx="11607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hu-HU" dirty="0"/>
              <a:t>B = S (K S) K;</a:t>
            </a:r>
          </a:p>
          <a:p>
            <a:pPr>
              <a:spcBef>
                <a:spcPts val="800"/>
              </a:spcBef>
            </a:pPr>
            <a:r>
              <a:rPr lang="hu-HU" dirty="0"/>
              <a:t>C = S (S (K B) S) (K K);</a:t>
            </a:r>
          </a:p>
          <a:p>
            <a:pPr>
              <a:spcBef>
                <a:spcPts val="800"/>
              </a:spcBef>
            </a:pPr>
            <a:r>
              <a:rPr lang="hu-HU" dirty="0"/>
              <a:t>LE = </a:t>
            </a:r>
            <a:r>
              <a:rPr lang="hu-HU" dirty="0" err="1"/>
              <a:t>Rec</a:t>
            </a:r>
            <a:r>
              <a:rPr lang="hu-HU" dirty="0"/>
              <a:t> (K </a:t>
            </a:r>
            <a:r>
              <a:rPr lang="hu-HU" dirty="0" err="1"/>
              <a:t>True</a:t>
            </a:r>
            <a:r>
              <a:rPr lang="hu-HU" dirty="0"/>
              <a:t>) </a:t>
            </a: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(K (S (K (</a:t>
            </a:r>
            <a:r>
              <a:rPr lang="hu-HU" dirty="0" err="1">
                <a:solidFill>
                  <a:srgbClr val="080808"/>
                </a:solidFill>
                <a:effectLst/>
                <a:latin typeface="JetBrains Mono"/>
              </a:rPr>
              <a:t>Rec</a:t>
            </a: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80808"/>
                </a:solidFill>
                <a:effectLst/>
                <a:latin typeface="JetBrains Mono"/>
              </a:rPr>
              <a:t>False</a:t>
            </a: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)) (S (K K))));</a:t>
            </a:r>
          </a:p>
          <a:p>
            <a:pPr>
              <a:spcBef>
                <a:spcPts val="800"/>
              </a:spcBef>
            </a:pP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INSERT = S (B </a:t>
            </a:r>
            <a:r>
              <a:rPr lang="hu-HU" dirty="0" err="1">
                <a:solidFill>
                  <a:srgbClr val="080808"/>
                </a:solidFill>
                <a:effectLst/>
                <a:latin typeface="JetBrains Mono"/>
              </a:rPr>
              <a:t>RecList</a:t>
            </a: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 (C Cons [])) (C (B S (B (B C) (B (B (B B)) (S (B S (B (B B) (B (B ITE) LE))) (C (B </a:t>
            </a:r>
            <a:r>
              <a:rPr lang="hu-HU" dirty="0" err="1">
                <a:solidFill>
                  <a:srgbClr val="080808"/>
                </a:solidFill>
                <a:effectLst/>
                <a:latin typeface="JetBrains Mono"/>
              </a:rPr>
              <a:t>B</a:t>
            </a: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 (B </a:t>
            </a:r>
            <a:r>
              <a:rPr lang="hu-HU" dirty="0" err="1">
                <a:solidFill>
                  <a:srgbClr val="080808"/>
                </a:solidFill>
                <a:effectLst/>
                <a:latin typeface="JetBrains Mono"/>
              </a:rPr>
              <a:t>B</a:t>
            </a: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 Cons)) Cons))))) Cons);</a:t>
            </a:r>
          </a:p>
          <a:p>
            <a:pPr>
              <a:spcBef>
                <a:spcPts val="800"/>
              </a:spcBef>
            </a:pP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INSERTION_SORT=</a:t>
            </a:r>
            <a:r>
              <a:rPr lang="hu-HU" dirty="0" err="1">
                <a:solidFill>
                  <a:srgbClr val="080808"/>
                </a:solidFill>
                <a:effectLst/>
                <a:latin typeface="JetBrains Mono"/>
              </a:rPr>
              <a:t>RecList</a:t>
            </a: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 [] (S (K K) INSERT);</a:t>
            </a:r>
          </a:p>
          <a:p>
            <a:pPr>
              <a:spcBef>
                <a:spcPts val="800"/>
              </a:spcBef>
            </a:pPr>
            <a:endParaRPr lang="hu-HU" dirty="0">
              <a:solidFill>
                <a:srgbClr val="080808"/>
              </a:solidFill>
              <a:latin typeface="JetBrains Mono"/>
            </a:endParaRPr>
          </a:p>
          <a:p>
            <a:pPr>
              <a:spcBef>
                <a:spcPts val="800"/>
              </a:spcBef>
            </a:pPr>
            <a:r>
              <a:rPr lang="hu-HU" dirty="0">
                <a:solidFill>
                  <a:srgbClr val="080808"/>
                </a:solidFill>
                <a:effectLst/>
                <a:latin typeface="JetBrains Mono"/>
              </a:rPr>
              <a:t>INSERTION_SORT [5, 8, 3, 2] ==&gt; [2,[3,[5,[8,[]]]]]</a:t>
            </a:r>
          </a:p>
          <a:p>
            <a:r>
              <a:rPr lang="hu-HU" dirty="0"/>
              <a:t> 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0C3015E-2359-13C6-F884-C783348A62DE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35D3C3B-4BD4-C78C-E30D-29D13FD705C6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A20364D-E0B1-09DA-1F73-4942A0AFD89E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(14/15)</a:t>
            </a:r>
          </a:p>
        </p:txBody>
      </p:sp>
    </p:spTree>
    <p:extLst>
      <p:ext uri="{BB962C8B-B14F-4D97-AF65-F5344CB8AC3E}">
        <p14:creationId xmlns:p14="http://schemas.microsoft.com/office/powerpoint/2010/main" val="19608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2A0F23D6-57EF-E7D7-EA78-EBAB1E64A804}"/>
              </a:ext>
            </a:extLst>
          </p:cNvPr>
          <p:cNvSpPr/>
          <p:nvPr/>
        </p:nvSpPr>
        <p:spPr>
          <a:xfrm>
            <a:off x="348198" y="2313647"/>
            <a:ext cx="11495604" cy="551062"/>
          </a:xfrm>
          <a:prstGeom prst="round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7761E44-089E-4E80-4B5B-B8DA2F3B5BFF}"/>
              </a:ext>
            </a:extLst>
          </p:cNvPr>
          <p:cNvSpPr txBox="1"/>
          <p:nvPr/>
        </p:nvSpPr>
        <p:spPr>
          <a:xfrm>
            <a:off x="5048" y="239734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cs typeface="Times New Roman" panose="02020603050405020304" pitchFamily="18" charset="0"/>
              </a:rPr>
              <a:t>Köszönöm a figyelmet! 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BE0C3B0-4B07-F543-4CA1-97475F7859F4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8BBB053-6011-A3AA-944C-52A9839A285F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04C3763-CC62-AC4F-A5B4-63F6DE8288F7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(15/15)</a:t>
            </a:r>
          </a:p>
        </p:txBody>
      </p:sp>
    </p:spTree>
    <p:extLst>
      <p:ext uri="{BB962C8B-B14F-4D97-AF65-F5344CB8AC3E}">
        <p14:creationId xmlns:p14="http://schemas.microsoft.com/office/powerpoint/2010/main" val="145856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2FA76F6-E5C2-E298-C51B-E396C89AB41D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3BC4979-0913-D346-3D38-DA0F17F8A87C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86A302F-CD20-5CEF-FB6C-B4CE6DEE5B28}"/>
              </a:ext>
            </a:extLst>
          </p:cNvPr>
          <p:cNvSpPr txBox="1"/>
          <p:nvPr/>
        </p:nvSpPr>
        <p:spPr>
          <a:xfrm>
            <a:off x="0" y="137615"/>
            <a:ext cx="294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A kutatás ismertetése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664CCF9-918E-BFEE-22FB-83759A95801B}"/>
              </a:ext>
            </a:extLst>
          </p:cNvPr>
          <p:cNvSpPr txBox="1"/>
          <p:nvPr/>
        </p:nvSpPr>
        <p:spPr>
          <a:xfrm>
            <a:off x="496047" y="1488141"/>
            <a:ext cx="230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kutatás kérdései: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9AFBB97-8666-7F57-76EB-BB5304E6330C}"/>
              </a:ext>
            </a:extLst>
          </p:cNvPr>
          <p:cNvSpPr txBox="1"/>
          <p:nvPr/>
        </p:nvSpPr>
        <p:spPr>
          <a:xfrm>
            <a:off x="992095" y="1898941"/>
            <a:ext cx="11114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Lehetséges-e egy Java programozási nyelve beágyazott, SKI kombinátorokra épülő típusos nyelvet létrehozni és programokat megadni vele?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Ha igen, hogyan lehet a nyelv használatát praktikusabbá tenni?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Milyen előnyei és hátrányai vannak a mély és sekély beágyazásoknak és a különböző típuskikövetkeztető módszereknek?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0C930BC-950A-FBF7-E31D-F14A340B3D0E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(1/15)</a:t>
            </a:r>
          </a:p>
        </p:txBody>
      </p:sp>
    </p:spTree>
    <p:extLst>
      <p:ext uri="{BB962C8B-B14F-4D97-AF65-F5344CB8AC3E}">
        <p14:creationId xmlns:p14="http://schemas.microsoft.com/office/powerpoint/2010/main" val="24256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6DF94EE-164A-280C-0E31-8EA962D720BC}"/>
              </a:ext>
            </a:extLst>
          </p:cNvPr>
          <p:cNvSpPr txBox="1"/>
          <p:nvPr/>
        </p:nvSpPr>
        <p:spPr>
          <a:xfrm>
            <a:off x="0" y="137615"/>
            <a:ext cx="360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Típusos SKI – Mély beágyazás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E0D71E3-1B1D-A67B-5AE5-99E039A6CED4}"/>
              </a:ext>
            </a:extLst>
          </p:cNvPr>
          <p:cNvSpPr txBox="1"/>
          <p:nvPr/>
        </p:nvSpPr>
        <p:spPr>
          <a:xfrm>
            <a:off x="496046" y="934219"/>
            <a:ext cx="527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Beépített nyelvi elemek (Termek)</a:t>
            </a: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C43C9B94-C24E-AF6C-FDB3-3B0C5ABF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97396"/>
              </p:ext>
            </p:extLst>
          </p:nvPr>
        </p:nvGraphicFramePr>
        <p:xfrm>
          <a:off x="1860176" y="1499390"/>
          <a:ext cx="8471647" cy="4973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6965">
                  <a:extLst>
                    <a:ext uri="{9D8B030D-6E8A-4147-A177-3AD203B41FA5}">
                      <a16:colId xmlns:a16="http://schemas.microsoft.com/office/drawing/2014/main" val="2864551331"/>
                    </a:ext>
                  </a:extLst>
                </a:gridCol>
                <a:gridCol w="3373761">
                  <a:extLst>
                    <a:ext uri="{9D8B030D-6E8A-4147-A177-3AD203B41FA5}">
                      <a16:colId xmlns:a16="http://schemas.microsoft.com/office/drawing/2014/main" val="2089783956"/>
                    </a:ext>
                  </a:extLst>
                </a:gridCol>
                <a:gridCol w="3530921">
                  <a:extLst>
                    <a:ext uri="{9D8B030D-6E8A-4147-A177-3AD203B41FA5}">
                      <a16:colId xmlns:a16="http://schemas.microsoft.com/office/drawing/2014/main" val="309962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600" b="0" dirty="0">
                          <a:latin typeface="+mn-lt"/>
                        </a:rPr>
                        <a:t>Term</a:t>
                      </a:r>
                    </a:p>
                  </a:txBody>
                  <a:tcPr>
                    <a:solidFill>
                      <a:srgbClr val="112B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latin typeface="+mn-lt"/>
                        </a:rPr>
                        <a:t>Típusa</a:t>
                      </a:r>
                    </a:p>
                  </a:txBody>
                  <a:tcPr>
                    <a:solidFill>
                      <a:srgbClr val="112B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latin typeface="+mn-lt"/>
                        </a:rPr>
                        <a:t>Működése</a:t>
                      </a:r>
                    </a:p>
                  </a:txBody>
                  <a:tcPr>
                    <a:solidFill>
                      <a:srgbClr val="112B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8620"/>
                  </a:ext>
                </a:extLst>
              </a:tr>
              <a:tr h="217459">
                <a:tc>
                  <a:txBody>
                    <a:bodyPr/>
                    <a:lstStyle/>
                    <a:p>
                      <a:r>
                        <a:rPr lang="hu-HU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(A→(B→C))→(A→B) →A→C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S x y z         (x z) (y 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44382"/>
                  </a:ext>
                </a:extLst>
              </a:tr>
              <a:tr h="204353">
                <a:tc>
                  <a:txBody>
                    <a:bodyPr/>
                    <a:lstStyle/>
                    <a:p>
                      <a:r>
                        <a:rPr lang="hu-HU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A→B→A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K x y        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41336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r>
                        <a:rPr lang="hu-HU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A→A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I x         </a:t>
                      </a:r>
                      <a:r>
                        <a:rPr lang="hu-HU" sz="1400" dirty="0" err="1"/>
                        <a:t>x</a:t>
                      </a:r>
                      <a:endParaRPr lang="hu-H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95825"/>
                  </a:ext>
                </a:extLst>
              </a:tr>
              <a:tr h="252165">
                <a:tc>
                  <a:txBody>
                    <a:bodyPr/>
                    <a:lstStyle/>
                    <a:p>
                      <a:r>
                        <a:rPr lang="hu-HU" sz="1400" dirty="0" err="1"/>
                        <a:t>Application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(A→B)→A→B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x y         (x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76953"/>
                  </a:ext>
                </a:extLst>
              </a:tr>
              <a:tr h="198377">
                <a:tc>
                  <a:txBody>
                    <a:bodyPr/>
                    <a:lstStyle/>
                    <a:p>
                      <a:r>
                        <a:rPr lang="hu-HU" sz="1400" dirty="0" err="1"/>
                        <a:t>True</a:t>
                      </a:r>
                      <a:r>
                        <a:rPr lang="hu-HU" sz="1400" dirty="0"/>
                        <a:t>/</a:t>
                      </a:r>
                      <a:r>
                        <a:rPr lang="hu-HU" sz="1400" dirty="0" err="1"/>
                        <a:t>False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Bool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True</a:t>
                      </a:r>
                      <a:r>
                        <a:rPr lang="hu-HU" sz="1400" dirty="0"/>
                        <a:t>/</a:t>
                      </a:r>
                      <a:r>
                        <a:rPr lang="hu-HU" sz="1400" dirty="0" err="1"/>
                        <a:t>False</a:t>
                      </a:r>
                      <a:endParaRPr lang="hu-H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00018"/>
                  </a:ext>
                </a:extLst>
              </a:tr>
              <a:tr h="168494">
                <a:tc>
                  <a:txBody>
                    <a:bodyPr/>
                    <a:lstStyle/>
                    <a:p>
                      <a:r>
                        <a:rPr lang="hu-HU" sz="1400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Nat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59152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r>
                        <a:rPr lang="hu-HU" sz="1400" dirty="0" err="1"/>
                        <a:t>Succ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Nat→Nat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Succ</a:t>
                      </a:r>
                      <a:r>
                        <a:rPr lang="hu-HU" sz="1400" dirty="0"/>
                        <a:t> i         (</a:t>
                      </a:r>
                      <a:r>
                        <a:rPr lang="hu-HU" sz="1400" dirty="0" err="1"/>
                        <a:t>Succ</a:t>
                      </a:r>
                      <a:r>
                        <a:rPr lang="hu-HU" sz="1400" dirty="0"/>
                        <a:t> 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2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14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15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14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A→List</a:t>
                      </a:r>
                      <a:r>
                        <a:rPr lang="hu-HU" sz="1400" dirty="0"/>
                        <a:t>{A} →List{A}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Cons x l         (Cons x 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59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1400" dirty="0" err="1"/>
                        <a:t>Rec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A→(</a:t>
                      </a:r>
                      <a:r>
                        <a:rPr lang="hu-HU" sz="1400" dirty="0" err="1"/>
                        <a:t>Nat→A→A</a:t>
                      </a:r>
                      <a:r>
                        <a:rPr lang="hu-HU" sz="1400" dirty="0"/>
                        <a:t>)→</a:t>
                      </a:r>
                      <a:r>
                        <a:rPr lang="hu-HU" sz="1400" dirty="0" err="1"/>
                        <a:t>Nat→A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Rec</a:t>
                      </a:r>
                      <a:r>
                        <a:rPr lang="hu-HU" sz="1400" dirty="0"/>
                        <a:t> z f ZERO         z</a:t>
                      </a:r>
                    </a:p>
                    <a:p>
                      <a:r>
                        <a:rPr lang="hu-HU" sz="1400" dirty="0" err="1"/>
                        <a:t>Rec</a:t>
                      </a:r>
                      <a:r>
                        <a:rPr lang="hu-HU" sz="1400" dirty="0"/>
                        <a:t> z f (</a:t>
                      </a:r>
                      <a:r>
                        <a:rPr lang="hu-HU" sz="1400" dirty="0" err="1"/>
                        <a:t>Succ</a:t>
                      </a:r>
                      <a:r>
                        <a:rPr lang="hu-HU" sz="1400" dirty="0"/>
                        <a:t> n)         f n (</a:t>
                      </a:r>
                      <a:r>
                        <a:rPr lang="hu-HU" sz="1400" dirty="0" err="1"/>
                        <a:t>Rec</a:t>
                      </a:r>
                      <a:r>
                        <a:rPr lang="hu-HU" sz="1400" dirty="0"/>
                        <a:t> z f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4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1400" dirty="0" err="1"/>
                        <a:t>RecList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B→(</a:t>
                      </a:r>
                      <a:r>
                        <a:rPr lang="hu-HU" sz="1400" dirty="0" err="1"/>
                        <a:t>A→List</a:t>
                      </a:r>
                      <a:r>
                        <a:rPr lang="hu-HU" sz="1400" dirty="0"/>
                        <a:t>{A}→B→B) →List{A} →B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RecList</a:t>
                      </a:r>
                      <a:r>
                        <a:rPr lang="hu-HU" sz="1400" dirty="0"/>
                        <a:t> e f ZERO         e</a:t>
                      </a:r>
                    </a:p>
                    <a:p>
                      <a:r>
                        <a:rPr lang="hu-HU" sz="1400" dirty="0" err="1"/>
                        <a:t>RecList</a:t>
                      </a:r>
                      <a:r>
                        <a:rPr lang="hu-HU" sz="1400" dirty="0"/>
                        <a:t> e f (Cons x </a:t>
                      </a:r>
                      <a:r>
                        <a:rPr lang="hu-HU" sz="1400" dirty="0" err="1"/>
                        <a:t>xs</a:t>
                      </a:r>
                      <a:r>
                        <a:rPr lang="hu-HU" sz="1400" dirty="0"/>
                        <a:t>)         f x </a:t>
                      </a:r>
                      <a:r>
                        <a:rPr lang="hu-HU" sz="1400" dirty="0" err="1"/>
                        <a:t>xs</a:t>
                      </a:r>
                      <a:r>
                        <a:rPr lang="hu-HU" sz="1400" dirty="0"/>
                        <a:t> (</a:t>
                      </a:r>
                      <a:r>
                        <a:rPr lang="hu-HU" sz="1400" dirty="0" err="1"/>
                        <a:t>RecList</a:t>
                      </a:r>
                      <a:r>
                        <a:rPr lang="hu-HU" sz="1400" dirty="0"/>
                        <a:t> e f </a:t>
                      </a:r>
                      <a:r>
                        <a:rPr lang="hu-HU" sz="1400" dirty="0" err="1"/>
                        <a:t>xs</a:t>
                      </a:r>
                      <a:r>
                        <a:rPr lang="hu-HU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2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1400" dirty="0"/>
                        <a:t>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Bool→A→A→A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ITE </a:t>
                      </a:r>
                      <a:r>
                        <a:rPr lang="hu-HU" sz="1400" dirty="0" err="1"/>
                        <a:t>True</a:t>
                      </a:r>
                      <a:r>
                        <a:rPr lang="hu-HU" sz="1400" dirty="0"/>
                        <a:t> x y         x</a:t>
                      </a:r>
                    </a:p>
                    <a:p>
                      <a:r>
                        <a:rPr lang="hu-HU" sz="1400" dirty="0"/>
                        <a:t>ITE </a:t>
                      </a:r>
                      <a:r>
                        <a:rPr lang="hu-HU" sz="1400" dirty="0" err="1"/>
                        <a:t>False</a:t>
                      </a:r>
                      <a:r>
                        <a:rPr lang="hu-HU" sz="1400" dirty="0"/>
                        <a:t> x y         </a:t>
                      </a:r>
                      <a:r>
                        <a:rPr lang="hu-HU" sz="1400" dirty="0" err="1"/>
                        <a:t>y</a:t>
                      </a:r>
                      <a:endParaRPr lang="hu-H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75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1400" dirty="0" err="1"/>
                        <a:t>AnnotatedPreterm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&lt;Term&gt;:&lt;Típus&gt;         x:A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55021"/>
                  </a:ext>
                </a:extLst>
              </a:tr>
            </a:tbl>
          </a:graphicData>
        </a:graphic>
      </p:graphicFrame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0EA81590-A8C9-6C57-1958-12EE797ED2C6}"/>
              </a:ext>
            </a:extLst>
          </p:cNvPr>
          <p:cNvCxnSpPr>
            <a:cxnSpLocks/>
          </p:cNvCxnSpPr>
          <p:nvPr/>
        </p:nvCxnSpPr>
        <p:spPr>
          <a:xfrm>
            <a:off x="7359241" y="2032211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DD84043C-FAC6-A7DC-C4CC-BB274CC77028}"/>
              </a:ext>
            </a:extLst>
          </p:cNvPr>
          <p:cNvCxnSpPr>
            <a:cxnSpLocks/>
          </p:cNvCxnSpPr>
          <p:nvPr/>
        </p:nvCxnSpPr>
        <p:spPr>
          <a:xfrm>
            <a:off x="7252377" y="2345976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91213C8E-5830-60FC-0FCB-117F4E0CE46D}"/>
              </a:ext>
            </a:extLst>
          </p:cNvPr>
          <p:cNvCxnSpPr>
            <a:cxnSpLocks/>
          </p:cNvCxnSpPr>
          <p:nvPr/>
        </p:nvCxnSpPr>
        <p:spPr>
          <a:xfrm>
            <a:off x="7090299" y="2638822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21EB779D-2809-E694-CD0A-470E80E6C7CD}"/>
              </a:ext>
            </a:extLst>
          </p:cNvPr>
          <p:cNvCxnSpPr>
            <a:cxnSpLocks/>
          </p:cNvCxnSpPr>
          <p:nvPr/>
        </p:nvCxnSpPr>
        <p:spPr>
          <a:xfrm>
            <a:off x="7117906" y="2955575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267B6D25-88F2-7949-7F84-D372095CC15A}"/>
              </a:ext>
            </a:extLst>
          </p:cNvPr>
          <p:cNvCxnSpPr>
            <a:cxnSpLocks/>
          </p:cNvCxnSpPr>
          <p:nvPr/>
        </p:nvCxnSpPr>
        <p:spPr>
          <a:xfrm>
            <a:off x="7359241" y="3865984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EC347552-1408-1423-660D-01D68D28B065}"/>
              </a:ext>
            </a:extLst>
          </p:cNvPr>
          <p:cNvCxnSpPr>
            <a:cxnSpLocks/>
          </p:cNvCxnSpPr>
          <p:nvPr/>
        </p:nvCxnSpPr>
        <p:spPr>
          <a:xfrm>
            <a:off x="7493712" y="4473599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3A84330D-3E3E-989E-2B46-210C0B9AD49A}"/>
              </a:ext>
            </a:extLst>
          </p:cNvPr>
          <p:cNvCxnSpPr>
            <a:cxnSpLocks/>
          </p:cNvCxnSpPr>
          <p:nvPr/>
        </p:nvCxnSpPr>
        <p:spPr>
          <a:xfrm>
            <a:off x="7828394" y="4778399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1AEE4D93-4253-667E-FB52-C7401FD33DC7}"/>
              </a:ext>
            </a:extLst>
          </p:cNvPr>
          <p:cNvCxnSpPr>
            <a:cxnSpLocks/>
          </p:cNvCxnSpPr>
          <p:nvPr/>
        </p:nvCxnSpPr>
        <p:spPr>
          <a:xfrm>
            <a:off x="8002425" y="4993552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F93E0EAD-209F-1622-B0BB-2D862A43B1AD}"/>
              </a:ext>
            </a:extLst>
          </p:cNvPr>
          <p:cNvCxnSpPr>
            <a:cxnSpLocks/>
          </p:cNvCxnSpPr>
          <p:nvPr/>
        </p:nvCxnSpPr>
        <p:spPr>
          <a:xfrm>
            <a:off x="8097336" y="5292375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4590C015-1FAE-D41E-389C-B46B17046BC5}"/>
              </a:ext>
            </a:extLst>
          </p:cNvPr>
          <p:cNvCxnSpPr>
            <a:cxnSpLocks/>
          </p:cNvCxnSpPr>
          <p:nvPr/>
        </p:nvCxnSpPr>
        <p:spPr>
          <a:xfrm>
            <a:off x="8449947" y="5513506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0844B78C-1DDA-235B-6045-0482E6A66E55}"/>
              </a:ext>
            </a:extLst>
          </p:cNvPr>
          <p:cNvCxnSpPr>
            <a:cxnSpLocks/>
          </p:cNvCxnSpPr>
          <p:nvPr/>
        </p:nvCxnSpPr>
        <p:spPr>
          <a:xfrm>
            <a:off x="7762654" y="5818305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2CB0B26E-75AA-4EE0-7004-459BC66647F1}"/>
              </a:ext>
            </a:extLst>
          </p:cNvPr>
          <p:cNvCxnSpPr>
            <a:cxnSpLocks/>
          </p:cNvCxnSpPr>
          <p:nvPr/>
        </p:nvCxnSpPr>
        <p:spPr>
          <a:xfrm>
            <a:off x="7808191" y="6033458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DC2ADE6F-79CE-B67B-8679-05C868D6BDF5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7F828C1-CCC2-6136-E9B4-B483C83B4A61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776245F-AC78-24E6-71DA-260338C7AFC4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(2/15)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00A384AE-0093-758F-BCA4-5409D1B18C60}"/>
              </a:ext>
            </a:extLst>
          </p:cNvPr>
          <p:cNvCxnSpPr>
            <a:cxnSpLocks/>
          </p:cNvCxnSpPr>
          <p:nvPr/>
        </p:nvCxnSpPr>
        <p:spPr>
          <a:xfrm>
            <a:off x="8097336" y="6338722"/>
            <a:ext cx="26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6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AB648A2-2DB2-612B-3A60-20E4C7F1E33E}"/>
              </a:ext>
            </a:extLst>
          </p:cNvPr>
          <p:cNvSpPr txBox="1"/>
          <p:nvPr/>
        </p:nvSpPr>
        <p:spPr>
          <a:xfrm>
            <a:off x="0" y="137615"/>
            <a:ext cx="360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Típusos SKI – Mély beágyazás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5C720B4-6848-D728-20E4-E075DC4510F8}"/>
              </a:ext>
            </a:extLst>
          </p:cNvPr>
          <p:cNvSpPr txBox="1"/>
          <p:nvPr/>
        </p:nvSpPr>
        <p:spPr>
          <a:xfrm>
            <a:off x="496047" y="934219"/>
            <a:ext cx="293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Kifejezések kiértékelése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EFCE111-3023-1534-0A83-87F888E8348B}"/>
              </a:ext>
            </a:extLst>
          </p:cNvPr>
          <p:cNvSpPr txBox="1"/>
          <p:nvPr/>
        </p:nvSpPr>
        <p:spPr>
          <a:xfrm>
            <a:off x="992095" y="2053953"/>
            <a:ext cx="145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Szöveges input 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FDB9CBE1-581C-7D1C-4C6D-3EA07074BD92}"/>
              </a:ext>
            </a:extLst>
          </p:cNvPr>
          <p:cNvCxnSpPr>
            <a:cxnSpLocks/>
          </p:cNvCxnSpPr>
          <p:nvPr/>
        </p:nvCxnSpPr>
        <p:spPr>
          <a:xfrm flipV="1">
            <a:off x="2450353" y="2223230"/>
            <a:ext cx="800847" cy="1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4B84FB-C0BB-64EE-8653-ED8189C03E90}"/>
              </a:ext>
            </a:extLst>
          </p:cNvPr>
          <p:cNvSpPr txBox="1"/>
          <p:nvPr/>
        </p:nvSpPr>
        <p:spPr>
          <a:xfrm>
            <a:off x="3188446" y="1930842"/>
            <a:ext cx="186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Pre</a:t>
            </a:r>
            <a:r>
              <a:rPr lang="hu-HU" sz="1600" dirty="0"/>
              <a:t>-termekből felépített szintaxisfa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DCBEA03E-FB81-44E3-0F8A-8B8EA288D185}"/>
              </a:ext>
            </a:extLst>
          </p:cNvPr>
          <p:cNvCxnSpPr>
            <a:cxnSpLocks/>
          </p:cNvCxnSpPr>
          <p:nvPr/>
        </p:nvCxnSpPr>
        <p:spPr>
          <a:xfrm flipV="1">
            <a:off x="5053106" y="2234057"/>
            <a:ext cx="1120588" cy="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5EA534B-0B89-5967-E21E-65A3546DC968}"/>
              </a:ext>
            </a:extLst>
          </p:cNvPr>
          <p:cNvSpPr txBox="1"/>
          <p:nvPr/>
        </p:nvSpPr>
        <p:spPr>
          <a:xfrm>
            <a:off x="6110941" y="1941669"/>
            <a:ext cx="217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Termekből felépített, jól </a:t>
            </a:r>
            <a:r>
              <a:rPr lang="hu-HU" sz="1600" dirty="0" err="1"/>
              <a:t>típusozott</a:t>
            </a:r>
            <a:r>
              <a:rPr lang="hu-HU" sz="1600" dirty="0"/>
              <a:t> szintaxisfa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FFBFF0DB-D448-E3B5-537B-6697A70E2C0D}"/>
              </a:ext>
            </a:extLst>
          </p:cNvPr>
          <p:cNvCxnSpPr>
            <a:cxnSpLocks/>
          </p:cNvCxnSpPr>
          <p:nvPr/>
        </p:nvCxnSpPr>
        <p:spPr>
          <a:xfrm>
            <a:off x="8283388" y="2240015"/>
            <a:ext cx="90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8E183FB-6103-7242-CB00-9F7C7985BED2}"/>
              </a:ext>
            </a:extLst>
          </p:cNvPr>
          <p:cNvSpPr txBox="1"/>
          <p:nvPr/>
        </p:nvSpPr>
        <p:spPr>
          <a:xfrm>
            <a:off x="9169401" y="2072425"/>
            <a:ext cx="186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Eredmény </a:t>
            </a:r>
            <a:r>
              <a:rPr lang="hu-HU" sz="1600" dirty="0" err="1"/>
              <a:t>term</a:t>
            </a:r>
            <a:endParaRPr lang="hu-HU" sz="16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E041207-D36D-F6A2-D249-ABE8564289B7}"/>
              </a:ext>
            </a:extLst>
          </p:cNvPr>
          <p:cNvSpPr txBox="1"/>
          <p:nvPr/>
        </p:nvSpPr>
        <p:spPr>
          <a:xfrm>
            <a:off x="2513105" y="1993150"/>
            <a:ext cx="675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Parser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D534A7CC-6240-B6DB-CA9B-F9ABB8DEA3D0}"/>
              </a:ext>
            </a:extLst>
          </p:cNvPr>
          <p:cNvSpPr txBox="1"/>
          <p:nvPr/>
        </p:nvSpPr>
        <p:spPr>
          <a:xfrm>
            <a:off x="4990352" y="2001608"/>
            <a:ext cx="112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TypeChecker</a:t>
            </a:r>
            <a:endParaRPr lang="hu-HU" sz="1400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4F6AC71-D1F0-0469-8E53-5A6FB82B0DF6}"/>
              </a:ext>
            </a:extLst>
          </p:cNvPr>
          <p:cNvSpPr txBox="1"/>
          <p:nvPr/>
        </p:nvSpPr>
        <p:spPr>
          <a:xfrm>
            <a:off x="8283388" y="1987736"/>
            <a:ext cx="88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Evaluator</a:t>
            </a:r>
            <a:endParaRPr lang="hu-HU" sz="140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CF05387-1504-731A-A7C5-CC9326090132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5710730-87F0-6296-B504-25319CF673C1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0C1389E-7CB7-2FB9-7156-DCD5DFD8FADE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(3/15)</a:t>
            </a:r>
          </a:p>
        </p:txBody>
      </p:sp>
    </p:spTree>
    <p:extLst>
      <p:ext uri="{BB962C8B-B14F-4D97-AF65-F5344CB8AC3E}">
        <p14:creationId xmlns:p14="http://schemas.microsoft.com/office/powerpoint/2010/main" val="59733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9BF29EA-44B4-5D1D-403C-0E690E029ED5}"/>
              </a:ext>
            </a:extLst>
          </p:cNvPr>
          <p:cNvSpPr txBox="1"/>
          <p:nvPr/>
        </p:nvSpPr>
        <p:spPr>
          <a:xfrm>
            <a:off x="0" y="137615"/>
            <a:ext cx="186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Típusellenőrző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55643D8-1A6E-7F09-B1C9-91B4CB4A35EB}"/>
              </a:ext>
            </a:extLst>
          </p:cNvPr>
          <p:cNvSpPr txBox="1"/>
          <p:nvPr/>
        </p:nvSpPr>
        <p:spPr>
          <a:xfrm>
            <a:off x="496047" y="934219"/>
            <a:ext cx="280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Kétirányú típusellenőrző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98C44AC-8615-A7FF-82CF-9A4458F98A94}"/>
              </a:ext>
            </a:extLst>
          </p:cNvPr>
          <p:cNvSpPr txBox="1"/>
          <p:nvPr/>
        </p:nvSpPr>
        <p:spPr>
          <a:xfrm>
            <a:off x="1020334" y="1593207"/>
            <a:ext cx="930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Infer</a:t>
            </a:r>
            <a:r>
              <a:rPr lang="hu-HU" sz="1600" dirty="0"/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4BEEE0B-2D91-563D-A704-1AFEAFE81DDD}"/>
              </a:ext>
            </a:extLst>
          </p:cNvPr>
          <p:cNvSpPr txBox="1"/>
          <p:nvPr/>
        </p:nvSpPr>
        <p:spPr>
          <a:xfrm>
            <a:off x="1485526" y="1931761"/>
            <a:ext cx="6820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1600" dirty="0"/>
              <a:t>A típusok </a:t>
            </a:r>
            <a:r>
              <a:rPr lang="hu-HU" sz="1600" dirty="0" err="1"/>
              <a:t>kikövetkezetését</a:t>
            </a:r>
            <a:r>
              <a:rPr lang="hu-HU" sz="1600" dirty="0"/>
              <a:t> és a </a:t>
            </a:r>
            <a:r>
              <a:rPr lang="hu-HU" sz="1600" dirty="0" err="1"/>
              <a:t>pre</a:t>
            </a:r>
            <a:r>
              <a:rPr lang="hu-HU" sz="1600" dirty="0"/>
              <a:t>-termek termekké alakítását végzi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1600" dirty="0" err="1"/>
              <a:t>infer</a:t>
            </a:r>
            <a:r>
              <a:rPr lang="hu-HU" sz="1600" dirty="0"/>
              <a:t>(</a:t>
            </a:r>
            <a:r>
              <a:rPr lang="hu-HU" sz="1600" dirty="0" err="1"/>
              <a:t>pre-term</a:t>
            </a:r>
            <a:r>
              <a:rPr lang="hu-HU" sz="1600" dirty="0"/>
              <a:t>) = (</a:t>
            </a:r>
            <a:r>
              <a:rPr lang="hu-HU" sz="1600" dirty="0" err="1"/>
              <a:t>term</a:t>
            </a:r>
            <a:r>
              <a:rPr lang="hu-HU" sz="1600" dirty="0"/>
              <a:t>, típus)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FB71C01-0B12-4C38-E680-EFC5716EA37B}"/>
              </a:ext>
            </a:extLst>
          </p:cNvPr>
          <p:cNvSpPr txBox="1"/>
          <p:nvPr/>
        </p:nvSpPr>
        <p:spPr>
          <a:xfrm>
            <a:off x="1020334" y="2516536"/>
            <a:ext cx="115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Check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1B3EE3E-34DC-8ABD-173E-AACE1ACDEC42}"/>
              </a:ext>
            </a:extLst>
          </p:cNvPr>
          <p:cNvSpPr txBox="1"/>
          <p:nvPr/>
        </p:nvSpPr>
        <p:spPr>
          <a:xfrm>
            <a:off x="1485526" y="2879110"/>
            <a:ext cx="7460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1600" dirty="0"/>
              <a:t>Ellenőrzi, hogy egy adott típus megfelelő-e egy adott </a:t>
            </a:r>
            <a:r>
              <a:rPr lang="hu-HU" sz="1600" dirty="0" err="1"/>
              <a:t>pre-termnek</a:t>
            </a:r>
            <a:endParaRPr lang="hu-HU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1600" dirty="0" err="1"/>
              <a:t>check</a:t>
            </a:r>
            <a:r>
              <a:rPr lang="hu-HU" sz="1600" dirty="0"/>
              <a:t>(</a:t>
            </a:r>
            <a:r>
              <a:rPr lang="hu-HU" sz="1600" dirty="0" err="1"/>
              <a:t>pre-term</a:t>
            </a:r>
            <a:r>
              <a:rPr lang="hu-HU" sz="1600" dirty="0"/>
              <a:t>, típus) = ha helyes, akkor egy </a:t>
            </a:r>
            <a:r>
              <a:rPr lang="hu-HU" sz="1600" dirty="0" err="1"/>
              <a:t>term</a:t>
            </a:r>
            <a:r>
              <a:rPr lang="hu-HU" sz="1600" dirty="0"/>
              <a:t> az eredmény, különben </a:t>
            </a:r>
            <a:r>
              <a:rPr lang="hu-HU" sz="1600" dirty="0" err="1"/>
              <a:t>Error</a:t>
            </a:r>
            <a:endParaRPr lang="hu-HU" sz="1600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5A04944-A283-A123-A52E-4C105402BA7B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99C0836-3000-E2C8-5D5C-81512D6A6BF9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9587D58-7972-3D3B-CF61-B000714E4228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(4/15)</a:t>
            </a:r>
          </a:p>
        </p:txBody>
      </p:sp>
    </p:spTree>
    <p:extLst>
      <p:ext uri="{BB962C8B-B14F-4D97-AF65-F5344CB8AC3E}">
        <p14:creationId xmlns:p14="http://schemas.microsoft.com/office/powerpoint/2010/main" val="127181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BA18EBD-0BAC-3BD8-89BD-5D485F2A4156}"/>
              </a:ext>
            </a:extLst>
          </p:cNvPr>
          <p:cNvSpPr txBox="1"/>
          <p:nvPr/>
        </p:nvSpPr>
        <p:spPr>
          <a:xfrm>
            <a:off x="0" y="137615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Típusellenőrző: Kétirányú típusellenőrző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3E58569-924F-E280-7D89-DC74CABB6163}"/>
              </a:ext>
            </a:extLst>
          </p:cNvPr>
          <p:cNvSpPr txBox="1"/>
          <p:nvPr/>
        </p:nvSpPr>
        <p:spPr>
          <a:xfrm>
            <a:off x="496047" y="934219"/>
            <a:ext cx="237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Példa: </a:t>
            </a:r>
            <a:r>
              <a:rPr lang="hu-HU" sz="2000" u="sng" dirty="0" err="1"/>
              <a:t>isZero</a:t>
            </a:r>
            <a:r>
              <a:rPr lang="hu-HU" sz="2000" u="sng" dirty="0"/>
              <a:t> ZERO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9AC056-4D54-1E2D-934E-505CC3233C27}"/>
              </a:ext>
            </a:extLst>
          </p:cNvPr>
          <p:cNvSpPr txBox="1"/>
          <p:nvPr/>
        </p:nvSpPr>
        <p:spPr>
          <a:xfrm>
            <a:off x="496047" y="1596511"/>
            <a:ext cx="320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hu-HU" dirty="0" err="1"/>
              <a:t>isZero</a:t>
            </a:r>
            <a:r>
              <a:rPr lang="hu-HU" dirty="0"/>
              <a:t> = </a:t>
            </a:r>
            <a:r>
              <a:rPr lang="hu-HU" dirty="0" err="1"/>
              <a:t>Rec</a:t>
            </a:r>
            <a:r>
              <a:rPr lang="hu-HU" dirty="0"/>
              <a:t> </a:t>
            </a:r>
            <a:r>
              <a:rPr lang="hu-HU" dirty="0" err="1"/>
              <a:t>True</a:t>
            </a:r>
            <a:r>
              <a:rPr lang="hu-HU" dirty="0"/>
              <a:t> (K (K </a:t>
            </a:r>
            <a:r>
              <a:rPr lang="hu-HU" dirty="0" err="1"/>
              <a:t>False</a:t>
            </a:r>
            <a:r>
              <a:rPr lang="hu-HU" dirty="0"/>
              <a:t>))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992DBF3-EF1E-7645-9465-CC300C5768E1}"/>
              </a:ext>
            </a:extLst>
          </p:cNvPr>
          <p:cNvSpPr txBox="1"/>
          <p:nvPr/>
        </p:nvSpPr>
        <p:spPr>
          <a:xfrm>
            <a:off x="1685526" y="2548395"/>
            <a:ext cx="2725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Rec</a:t>
            </a:r>
            <a:r>
              <a:rPr lang="hu-HU" dirty="0"/>
              <a:t> </a:t>
            </a:r>
            <a:r>
              <a:rPr lang="hu-HU" dirty="0" err="1"/>
              <a:t>True</a:t>
            </a:r>
            <a:r>
              <a:rPr lang="hu-HU" dirty="0"/>
              <a:t> (K (K </a:t>
            </a:r>
            <a:r>
              <a:rPr lang="hu-HU" dirty="0" err="1"/>
              <a:t>False</a:t>
            </a:r>
            <a:r>
              <a:rPr lang="hu-HU" dirty="0"/>
              <a:t>)) ZERO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90E6C42-60C9-FE43-F48F-28263220D40D}"/>
              </a:ext>
            </a:extLst>
          </p:cNvPr>
          <p:cNvSpPr txBox="1"/>
          <p:nvPr/>
        </p:nvSpPr>
        <p:spPr>
          <a:xfrm>
            <a:off x="1685526" y="4653766"/>
            <a:ext cx="10064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 err="1"/>
              <a:t>Rec:Bool</a:t>
            </a:r>
            <a:r>
              <a:rPr lang="hu-HU" sz="1600" dirty="0"/>
              <a:t>→(</a:t>
            </a:r>
            <a:r>
              <a:rPr lang="hu-HU" sz="1600" dirty="0" err="1"/>
              <a:t>Nat→Bool→Bool</a:t>
            </a:r>
            <a:r>
              <a:rPr lang="hu-HU" sz="1600" dirty="0"/>
              <a:t>)→</a:t>
            </a:r>
            <a:r>
              <a:rPr lang="hu-HU" sz="1600" dirty="0" err="1"/>
              <a:t>Nat→Bool</a:t>
            </a:r>
            <a:r>
              <a:rPr lang="hu-HU" sz="1600" dirty="0"/>
              <a:t> </a:t>
            </a:r>
            <a:r>
              <a:rPr lang="hu-HU" sz="1600" dirty="0" err="1"/>
              <a:t>True</a:t>
            </a:r>
            <a:r>
              <a:rPr lang="hu-HU" sz="1600" dirty="0"/>
              <a:t> (K</a:t>
            </a:r>
            <a:r>
              <a:rPr lang="hu-HU" sz="1600" dirty="0">
                <a:sym typeface="Wingdings" panose="05000000000000000000" pitchFamily="2" charset="2"/>
              </a:rPr>
              <a:t>:(</a:t>
            </a:r>
            <a:r>
              <a:rPr lang="hu-HU" sz="1600" dirty="0" err="1">
                <a:sym typeface="Wingdings" panose="05000000000000000000" pitchFamily="2" charset="2"/>
              </a:rPr>
              <a:t>Bool</a:t>
            </a:r>
            <a:r>
              <a:rPr lang="hu-HU" sz="1600" dirty="0" err="1"/>
              <a:t>→Bool</a:t>
            </a:r>
            <a:r>
              <a:rPr lang="hu-HU" sz="1600" dirty="0">
                <a:sym typeface="Wingdings" panose="05000000000000000000" pitchFamily="2" charset="2"/>
              </a:rPr>
              <a:t>)</a:t>
            </a:r>
            <a:r>
              <a:rPr lang="hu-HU" sz="1600" dirty="0"/>
              <a:t>→(</a:t>
            </a:r>
            <a:r>
              <a:rPr lang="hu-HU" sz="1600" dirty="0" err="1"/>
              <a:t>Nat</a:t>
            </a:r>
            <a:r>
              <a:rPr lang="hu-HU" sz="1600" dirty="0"/>
              <a:t>→(</a:t>
            </a:r>
            <a:r>
              <a:rPr lang="hu-HU" sz="1600" dirty="0" err="1"/>
              <a:t>Bool→Bool</a:t>
            </a:r>
            <a:r>
              <a:rPr lang="hu-HU" sz="1600" dirty="0"/>
              <a:t>)) (</a:t>
            </a:r>
            <a:r>
              <a:rPr lang="hu-HU" sz="1600" dirty="0" err="1"/>
              <a:t>K:Bool→Bool→Bool</a:t>
            </a:r>
            <a:r>
              <a:rPr lang="hu-HU" sz="1600" dirty="0"/>
              <a:t> </a:t>
            </a:r>
            <a:r>
              <a:rPr lang="hu-HU" sz="1600" dirty="0" err="1"/>
              <a:t>False</a:t>
            </a:r>
            <a:r>
              <a:rPr lang="hu-HU" sz="1600" dirty="0"/>
              <a:t>)) ZERO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3FDA049-D933-6720-F9EE-A4004738F833}"/>
              </a:ext>
            </a:extLst>
          </p:cNvPr>
          <p:cNvSpPr txBox="1"/>
          <p:nvPr/>
        </p:nvSpPr>
        <p:spPr>
          <a:xfrm>
            <a:off x="1159435" y="2154563"/>
            <a:ext cx="4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Típusok megadása nélkül:</a:t>
            </a:r>
          </a:p>
        </p:txBody>
      </p:sp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BD4C0A03-7DC4-8DE7-E561-3345A39B179E}"/>
              </a:ext>
            </a:extLst>
          </p:cNvPr>
          <p:cNvSpPr/>
          <p:nvPr/>
        </p:nvSpPr>
        <p:spPr>
          <a:xfrm>
            <a:off x="4410635" y="2662668"/>
            <a:ext cx="316751" cy="1742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F08BAF5D-4963-24A7-7449-5AFCB1E63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34" y="1444297"/>
            <a:ext cx="3343742" cy="2657846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54A4459F-1F4D-3649-9E11-0527EAD4C762}"/>
              </a:ext>
            </a:extLst>
          </p:cNvPr>
          <p:cNvSpPr txBox="1"/>
          <p:nvPr/>
        </p:nvSpPr>
        <p:spPr>
          <a:xfrm>
            <a:off x="1159434" y="4188744"/>
            <a:ext cx="4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Típusannotációk használatával: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6A737A1-B17E-4A5D-EAF5-A81B4C8144F4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C865BA0-0260-A575-BFDF-EB01DCAA8B3C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10D5B9C-D53C-ED61-58B4-F8AA2EF93D33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(5/15)</a:t>
            </a:r>
          </a:p>
        </p:txBody>
      </p:sp>
    </p:spTree>
    <p:extLst>
      <p:ext uri="{BB962C8B-B14F-4D97-AF65-F5344CB8AC3E}">
        <p14:creationId xmlns:p14="http://schemas.microsoft.com/office/powerpoint/2010/main" val="93136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3D81BF-89F6-F636-E015-D3FE5E9D2B28}"/>
              </a:ext>
            </a:extLst>
          </p:cNvPr>
          <p:cNvSpPr txBox="1"/>
          <p:nvPr/>
        </p:nvSpPr>
        <p:spPr>
          <a:xfrm>
            <a:off x="0" y="137615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Módszerek a kifejezések rövidítésére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BF23CD-78DC-2703-F740-D939782897F1}"/>
              </a:ext>
            </a:extLst>
          </p:cNvPr>
          <p:cNvSpPr txBox="1"/>
          <p:nvPr/>
        </p:nvSpPr>
        <p:spPr>
          <a:xfrm>
            <a:off x="496046" y="934219"/>
            <a:ext cx="1013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Típusparaméterek használata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3A23E30-ACBC-5415-46BF-0F13CFCBCCD0}"/>
              </a:ext>
            </a:extLst>
          </p:cNvPr>
          <p:cNvSpPr txBox="1"/>
          <p:nvPr/>
        </p:nvSpPr>
        <p:spPr>
          <a:xfrm>
            <a:off x="992095" y="1539566"/>
            <a:ext cx="108706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hu-HU" dirty="0"/>
              <a:t>S:</a:t>
            </a:r>
            <a:r>
              <a:rPr lang="hu-HU" sz="1800" dirty="0"/>
              <a:t>(A→(B→C))→(A→B) →A→C          </a:t>
            </a:r>
            <a:r>
              <a:rPr lang="hu-HU" dirty="0"/>
              <a:t>S{A}{B}{C}</a:t>
            </a:r>
          </a:p>
          <a:p>
            <a:pPr>
              <a:spcBef>
                <a:spcPts val="1000"/>
              </a:spcBef>
            </a:pPr>
            <a:r>
              <a:rPr lang="hu-HU" dirty="0"/>
              <a:t>K:A</a:t>
            </a:r>
            <a:r>
              <a:rPr lang="hu-HU" sz="1800" dirty="0"/>
              <a:t>→B→A</a:t>
            </a:r>
            <a:r>
              <a:rPr lang="hu-HU" dirty="0"/>
              <a:t>          K{A}{B}</a:t>
            </a:r>
          </a:p>
          <a:p>
            <a:pPr>
              <a:spcBef>
                <a:spcPts val="1000"/>
              </a:spcBef>
            </a:pPr>
            <a:r>
              <a:rPr lang="hu-HU" dirty="0"/>
              <a:t>I:A</a:t>
            </a:r>
            <a:r>
              <a:rPr lang="hu-HU" sz="1800" dirty="0"/>
              <a:t>→</a:t>
            </a:r>
            <a:r>
              <a:rPr lang="hu-HU" dirty="0"/>
              <a:t>A          I{A}</a:t>
            </a:r>
          </a:p>
          <a:p>
            <a:pPr>
              <a:spcBef>
                <a:spcPts val="1000"/>
              </a:spcBef>
            </a:pPr>
            <a:r>
              <a:rPr lang="hu-HU" dirty="0" err="1"/>
              <a:t>Rec:</a:t>
            </a:r>
            <a:r>
              <a:rPr lang="hu-HU" sz="1800" dirty="0" err="1"/>
              <a:t>A</a:t>
            </a:r>
            <a:r>
              <a:rPr lang="hu-HU" sz="1800" dirty="0"/>
              <a:t>→(</a:t>
            </a:r>
            <a:r>
              <a:rPr lang="hu-HU" sz="1800" dirty="0" err="1"/>
              <a:t>Nat→A→A</a:t>
            </a:r>
            <a:r>
              <a:rPr lang="hu-HU" sz="1800" dirty="0"/>
              <a:t>)→</a:t>
            </a:r>
            <a:r>
              <a:rPr lang="hu-HU" sz="1800" dirty="0" err="1"/>
              <a:t>Nat→A</a:t>
            </a:r>
            <a:r>
              <a:rPr lang="hu-HU" sz="1800" dirty="0"/>
              <a:t>          </a:t>
            </a:r>
            <a:r>
              <a:rPr lang="hu-HU" dirty="0" err="1"/>
              <a:t>Rec</a:t>
            </a:r>
            <a:r>
              <a:rPr lang="hu-HU" dirty="0"/>
              <a:t>{A}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4A8EE2B-DCCE-FD4C-D512-CE09259E0D9F}"/>
              </a:ext>
            </a:extLst>
          </p:cNvPr>
          <p:cNvSpPr txBox="1"/>
          <p:nvPr/>
        </p:nvSpPr>
        <p:spPr>
          <a:xfrm>
            <a:off x="496047" y="3372889"/>
            <a:ext cx="2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Példa: </a:t>
            </a:r>
            <a:r>
              <a:rPr lang="hu-HU" sz="2000" u="sng" dirty="0" err="1"/>
              <a:t>isZero</a:t>
            </a:r>
            <a:r>
              <a:rPr lang="hu-HU" sz="2000" u="sng" dirty="0"/>
              <a:t> ZERO</a:t>
            </a:r>
          </a:p>
        </p:txBody>
      </p:sp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A7110B6C-4B52-D5CA-C885-E44A778A6B49}"/>
              </a:ext>
            </a:extLst>
          </p:cNvPr>
          <p:cNvSpPr/>
          <p:nvPr/>
        </p:nvSpPr>
        <p:spPr>
          <a:xfrm>
            <a:off x="3945270" y="1626840"/>
            <a:ext cx="316751" cy="1742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4227E9EF-2648-345A-B944-ACD1B7E6E8BE}"/>
              </a:ext>
            </a:extLst>
          </p:cNvPr>
          <p:cNvSpPr/>
          <p:nvPr/>
        </p:nvSpPr>
        <p:spPr>
          <a:xfrm>
            <a:off x="2154496" y="2020602"/>
            <a:ext cx="316751" cy="1742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51EAA7B8-C0B4-9E25-BDDB-123D67074B7A}"/>
              </a:ext>
            </a:extLst>
          </p:cNvPr>
          <p:cNvSpPr/>
          <p:nvPr/>
        </p:nvSpPr>
        <p:spPr>
          <a:xfrm>
            <a:off x="1772431" y="2443127"/>
            <a:ext cx="316751" cy="1742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66ED1F9A-0EF8-62DD-4FF7-53CB178B98CD}"/>
              </a:ext>
            </a:extLst>
          </p:cNvPr>
          <p:cNvSpPr/>
          <p:nvPr/>
        </p:nvSpPr>
        <p:spPr>
          <a:xfrm>
            <a:off x="3945269" y="2842528"/>
            <a:ext cx="316751" cy="1742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B97A5D3-43F1-9F68-483A-3DB1A2009705}"/>
              </a:ext>
            </a:extLst>
          </p:cNvPr>
          <p:cNvSpPr txBox="1"/>
          <p:nvPr/>
        </p:nvSpPr>
        <p:spPr>
          <a:xfrm>
            <a:off x="992095" y="3982635"/>
            <a:ext cx="644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hu-HU" dirty="0" err="1"/>
              <a:t>Rec</a:t>
            </a:r>
            <a:r>
              <a:rPr lang="hu-HU" dirty="0"/>
              <a:t>{</a:t>
            </a:r>
            <a:r>
              <a:rPr lang="hu-HU" dirty="0" err="1"/>
              <a:t>Bool</a:t>
            </a:r>
            <a:r>
              <a:rPr lang="hu-HU" dirty="0"/>
              <a:t>} </a:t>
            </a:r>
            <a:r>
              <a:rPr lang="hu-HU" dirty="0" err="1"/>
              <a:t>True</a:t>
            </a:r>
            <a:r>
              <a:rPr lang="hu-HU" dirty="0"/>
              <a:t> (K{</a:t>
            </a:r>
            <a:r>
              <a:rPr lang="hu-HU" dirty="0" err="1"/>
              <a:t>Bool</a:t>
            </a:r>
            <a:r>
              <a:rPr lang="hu-HU" sz="1800" dirty="0" err="1"/>
              <a:t>→Bool</a:t>
            </a:r>
            <a:r>
              <a:rPr lang="hu-HU" dirty="0"/>
              <a:t>}{</a:t>
            </a:r>
            <a:r>
              <a:rPr lang="hu-HU" dirty="0" err="1"/>
              <a:t>Nat</a:t>
            </a:r>
            <a:r>
              <a:rPr lang="hu-HU" dirty="0"/>
              <a:t>} (K{</a:t>
            </a:r>
            <a:r>
              <a:rPr lang="hu-HU" dirty="0" err="1"/>
              <a:t>Bool</a:t>
            </a:r>
            <a:r>
              <a:rPr lang="hu-HU" dirty="0"/>
              <a:t>}{</a:t>
            </a:r>
            <a:r>
              <a:rPr lang="hu-HU" dirty="0" err="1"/>
              <a:t>Bool</a:t>
            </a:r>
            <a:r>
              <a:rPr lang="hu-HU" dirty="0"/>
              <a:t>} </a:t>
            </a:r>
            <a:r>
              <a:rPr lang="hu-HU" dirty="0" err="1"/>
              <a:t>False</a:t>
            </a:r>
            <a:r>
              <a:rPr lang="hu-HU" dirty="0"/>
              <a:t>)) ZERO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A817CC2-25C2-9330-6FBF-64DEFC62E560}"/>
              </a:ext>
            </a:extLst>
          </p:cNvPr>
          <p:cNvSpPr txBox="1"/>
          <p:nvPr/>
        </p:nvSpPr>
        <p:spPr>
          <a:xfrm>
            <a:off x="496046" y="4377961"/>
            <a:ext cx="68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 err="1"/>
              <a:t>isZero</a:t>
            </a:r>
            <a:r>
              <a:rPr lang="hu-HU" sz="2000" u="sng" dirty="0"/>
              <a:t> ZERO előző változata 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D77CC5B-EF00-DB48-669B-4E927CA9023C}"/>
              </a:ext>
            </a:extLst>
          </p:cNvPr>
          <p:cNvSpPr txBox="1"/>
          <p:nvPr/>
        </p:nvSpPr>
        <p:spPr>
          <a:xfrm>
            <a:off x="992095" y="4984316"/>
            <a:ext cx="10393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 err="1"/>
              <a:t>Rec:Bool</a:t>
            </a:r>
            <a:r>
              <a:rPr lang="hu-HU" sz="1600" dirty="0"/>
              <a:t>→(</a:t>
            </a:r>
            <a:r>
              <a:rPr lang="hu-HU" sz="1600" dirty="0" err="1"/>
              <a:t>Nat→Bool→Bool</a:t>
            </a:r>
            <a:r>
              <a:rPr lang="hu-HU" sz="1600" dirty="0"/>
              <a:t>)→</a:t>
            </a:r>
            <a:r>
              <a:rPr lang="hu-HU" sz="1600" dirty="0" err="1"/>
              <a:t>Nat→Bool</a:t>
            </a:r>
            <a:r>
              <a:rPr lang="hu-HU" sz="1600" dirty="0"/>
              <a:t> </a:t>
            </a:r>
            <a:r>
              <a:rPr lang="hu-HU" sz="1600" dirty="0" err="1"/>
              <a:t>True</a:t>
            </a:r>
            <a:r>
              <a:rPr lang="hu-HU" sz="1600" dirty="0"/>
              <a:t> (K</a:t>
            </a:r>
            <a:r>
              <a:rPr lang="hu-HU" sz="1600" dirty="0">
                <a:sym typeface="Wingdings" panose="05000000000000000000" pitchFamily="2" charset="2"/>
              </a:rPr>
              <a:t>:(</a:t>
            </a:r>
            <a:r>
              <a:rPr lang="hu-HU" sz="1600" dirty="0" err="1">
                <a:sym typeface="Wingdings" panose="05000000000000000000" pitchFamily="2" charset="2"/>
              </a:rPr>
              <a:t>Bool</a:t>
            </a:r>
            <a:r>
              <a:rPr lang="hu-HU" sz="1600" dirty="0" err="1"/>
              <a:t>→Bool</a:t>
            </a:r>
            <a:r>
              <a:rPr lang="hu-HU" sz="1600" dirty="0">
                <a:sym typeface="Wingdings" panose="05000000000000000000" pitchFamily="2" charset="2"/>
              </a:rPr>
              <a:t>)</a:t>
            </a:r>
            <a:r>
              <a:rPr lang="hu-HU" sz="1600" dirty="0"/>
              <a:t>→(</a:t>
            </a:r>
            <a:r>
              <a:rPr lang="hu-HU" sz="1600" dirty="0" err="1"/>
              <a:t>Nat</a:t>
            </a:r>
            <a:r>
              <a:rPr lang="hu-HU" sz="1600" dirty="0"/>
              <a:t>→(</a:t>
            </a:r>
            <a:r>
              <a:rPr lang="hu-HU" sz="1600" dirty="0" err="1"/>
              <a:t>Bool→Bool</a:t>
            </a:r>
            <a:r>
              <a:rPr lang="hu-HU" sz="1600" dirty="0"/>
              <a:t>)) (</a:t>
            </a:r>
            <a:r>
              <a:rPr lang="hu-HU" sz="1600" dirty="0" err="1"/>
              <a:t>K:Bool→Bool→Bool</a:t>
            </a:r>
            <a:r>
              <a:rPr lang="hu-HU" sz="1600" dirty="0"/>
              <a:t> </a:t>
            </a:r>
            <a:r>
              <a:rPr lang="hu-HU" sz="1600" dirty="0" err="1"/>
              <a:t>False</a:t>
            </a:r>
            <a:r>
              <a:rPr lang="hu-HU" sz="1600" dirty="0"/>
              <a:t>)) ZERO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B1B3C39E-A307-FCAA-20B0-BC3B6942A6E9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7A63BC24-51B8-647A-A8EA-EF1C04849650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AC1CB14-5C92-5800-9DB3-45C07F6EA397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(6/15)</a:t>
            </a:r>
          </a:p>
        </p:txBody>
      </p:sp>
    </p:spTree>
    <p:extLst>
      <p:ext uri="{BB962C8B-B14F-4D97-AF65-F5344CB8AC3E}">
        <p14:creationId xmlns:p14="http://schemas.microsoft.com/office/powerpoint/2010/main" val="252532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BD41A82-6EAB-0BE7-540D-0CE4A0CA5E5C}"/>
              </a:ext>
            </a:extLst>
          </p:cNvPr>
          <p:cNvSpPr txBox="1"/>
          <p:nvPr/>
        </p:nvSpPr>
        <p:spPr>
          <a:xfrm>
            <a:off x="0" y="137615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Módszerek a kifejezések rövidítésére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FAB6F32-D71A-4E61-0ECA-C4CE97128387}"/>
              </a:ext>
            </a:extLst>
          </p:cNvPr>
          <p:cNvSpPr txBox="1"/>
          <p:nvPr/>
        </p:nvSpPr>
        <p:spPr>
          <a:xfrm>
            <a:off x="496046" y="934219"/>
            <a:ext cx="294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Definíciók használata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9738CFA-E5A3-1D12-6631-6A3403ED20E0}"/>
              </a:ext>
            </a:extLst>
          </p:cNvPr>
          <p:cNvSpPr txBox="1"/>
          <p:nvPr/>
        </p:nvSpPr>
        <p:spPr>
          <a:xfrm>
            <a:off x="992094" y="1539566"/>
            <a:ext cx="111999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Kifejezések rendelése tetszőleges kulcsszavakhoz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Különbözik a változóktól, nem a kifejezések eredményének értékét tárolja, hanem a kifejezésből a Parser által elkészített, </a:t>
            </a:r>
            <a:r>
              <a:rPr lang="hu-HU" dirty="0" err="1"/>
              <a:t>pre</a:t>
            </a:r>
            <a:r>
              <a:rPr lang="hu-HU" dirty="0"/>
              <a:t>-termekből álló szintaxisfát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Nem biztos, hogy típushelyes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Szintaxis: &lt;kulcsszó&gt;=&lt;kifejezés&gt;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8D77DF-2B0A-91D2-FEF5-A15C79C2B52D}"/>
              </a:ext>
            </a:extLst>
          </p:cNvPr>
          <p:cNvSpPr txBox="1"/>
          <p:nvPr/>
        </p:nvSpPr>
        <p:spPr>
          <a:xfrm>
            <a:off x="496046" y="3606851"/>
            <a:ext cx="9307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Példa: </a:t>
            </a:r>
          </a:p>
          <a:p>
            <a:endParaRPr lang="hu-HU" dirty="0"/>
          </a:p>
          <a:p>
            <a:r>
              <a:rPr lang="hu-HU" dirty="0" err="1"/>
              <a:t>isZero</a:t>
            </a:r>
            <a:r>
              <a:rPr lang="hu-HU" dirty="0"/>
              <a:t>=</a:t>
            </a:r>
            <a:r>
              <a:rPr lang="hu-HU" dirty="0" err="1"/>
              <a:t>Rec</a:t>
            </a:r>
            <a:r>
              <a:rPr lang="hu-HU" dirty="0"/>
              <a:t>{</a:t>
            </a:r>
            <a:r>
              <a:rPr lang="hu-HU" dirty="0" err="1"/>
              <a:t>Bool</a:t>
            </a:r>
            <a:r>
              <a:rPr lang="hu-HU" dirty="0"/>
              <a:t>} </a:t>
            </a:r>
            <a:r>
              <a:rPr lang="hu-HU" dirty="0" err="1"/>
              <a:t>True</a:t>
            </a:r>
            <a:r>
              <a:rPr lang="hu-HU" dirty="0"/>
              <a:t> (K{</a:t>
            </a:r>
            <a:r>
              <a:rPr lang="hu-HU" dirty="0" err="1"/>
              <a:t>Bool</a:t>
            </a:r>
            <a:r>
              <a:rPr lang="hu-HU" sz="1800" dirty="0" err="1"/>
              <a:t>→Bool</a:t>
            </a:r>
            <a:r>
              <a:rPr lang="hu-HU" dirty="0"/>
              <a:t>}{</a:t>
            </a:r>
            <a:r>
              <a:rPr lang="hu-HU" dirty="0" err="1"/>
              <a:t>Nat</a:t>
            </a:r>
            <a:r>
              <a:rPr lang="hu-HU" dirty="0"/>
              <a:t>} (K{</a:t>
            </a:r>
            <a:r>
              <a:rPr lang="hu-HU" dirty="0" err="1"/>
              <a:t>Bool</a:t>
            </a:r>
            <a:r>
              <a:rPr lang="hu-HU" dirty="0"/>
              <a:t>}{</a:t>
            </a:r>
            <a:r>
              <a:rPr lang="hu-HU" dirty="0" err="1"/>
              <a:t>Bool</a:t>
            </a:r>
            <a:r>
              <a:rPr lang="hu-HU" dirty="0"/>
              <a:t>} </a:t>
            </a:r>
            <a:r>
              <a:rPr lang="hu-HU" dirty="0" err="1"/>
              <a:t>False</a:t>
            </a:r>
            <a:r>
              <a:rPr lang="hu-HU" dirty="0"/>
              <a:t>));</a:t>
            </a:r>
          </a:p>
          <a:p>
            <a:r>
              <a:rPr lang="hu-HU" dirty="0" err="1"/>
              <a:t>isZero</a:t>
            </a:r>
            <a:r>
              <a:rPr lang="hu-HU" dirty="0"/>
              <a:t> (</a:t>
            </a:r>
            <a:r>
              <a:rPr lang="hu-HU" dirty="0" err="1"/>
              <a:t>Succ</a:t>
            </a:r>
            <a:r>
              <a:rPr lang="hu-HU" dirty="0"/>
              <a:t> ZERO) </a:t>
            </a:r>
            <a:r>
              <a:rPr lang="hu-HU" dirty="0">
                <a:sym typeface="Wingdings" panose="05000000000000000000" pitchFamily="2" charset="2"/>
              </a:rPr>
              <a:t> </a:t>
            </a:r>
            <a:r>
              <a:rPr lang="hu-HU" dirty="0" err="1">
                <a:sym typeface="Wingdings" panose="05000000000000000000" pitchFamily="2" charset="2"/>
              </a:rPr>
              <a:t>False</a:t>
            </a:r>
            <a:endParaRPr lang="hu-HU" dirty="0"/>
          </a:p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FF42FC01-6AD3-A973-9F64-6A832DAFDB90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A5B2A64-B14E-4106-E1A7-EC4DA4EDC527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89EA6EA-B690-CB4C-4368-0FDD877705D0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(7/15)</a:t>
            </a:r>
          </a:p>
        </p:txBody>
      </p:sp>
    </p:spTree>
    <p:extLst>
      <p:ext uri="{BB962C8B-B14F-4D97-AF65-F5344CB8AC3E}">
        <p14:creationId xmlns:p14="http://schemas.microsoft.com/office/powerpoint/2010/main" val="185670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73DEEC-07BD-0F05-62EB-2497FA6443DA}"/>
              </a:ext>
            </a:extLst>
          </p:cNvPr>
          <p:cNvSpPr/>
          <p:nvPr/>
        </p:nvSpPr>
        <p:spPr>
          <a:xfrm>
            <a:off x="0" y="0"/>
            <a:ext cx="12192000" cy="675341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2FA76F6-E5C2-E298-C51B-E396C89AB41D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3BC4979-0913-D346-3D38-DA0F17F8A87C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C906C99-E196-EA80-6EE3-930089450FA4}"/>
              </a:ext>
            </a:extLst>
          </p:cNvPr>
          <p:cNvSpPr txBox="1"/>
          <p:nvPr/>
        </p:nvSpPr>
        <p:spPr>
          <a:xfrm>
            <a:off x="0" y="137615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Módszerek a kifejezések rövidítésére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5F3B476-8FF0-9EDE-EA2D-B321FD2DA5BA}"/>
              </a:ext>
            </a:extLst>
          </p:cNvPr>
          <p:cNvSpPr txBox="1"/>
          <p:nvPr/>
        </p:nvSpPr>
        <p:spPr>
          <a:xfrm>
            <a:off x="496047" y="934219"/>
            <a:ext cx="236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/>
              <a:t>Parser kiegészítése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FD27B96-1843-830F-0E7F-3CF784319473}"/>
              </a:ext>
            </a:extLst>
          </p:cNvPr>
          <p:cNvSpPr txBox="1"/>
          <p:nvPr/>
        </p:nvSpPr>
        <p:spPr>
          <a:xfrm>
            <a:off x="992094" y="1539566"/>
            <a:ext cx="1119990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Természetes számok felismerése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dirty="0"/>
              <a:t>A számjegyekkel megadott számokat kombinátorokká alakítja: 3         </a:t>
            </a:r>
            <a:r>
              <a:rPr lang="hu-HU" dirty="0" err="1"/>
              <a:t>Succ</a:t>
            </a:r>
            <a:r>
              <a:rPr lang="hu-HU" dirty="0"/>
              <a:t> (</a:t>
            </a:r>
            <a:r>
              <a:rPr lang="hu-HU" dirty="0" err="1"/>
              <a:t>Succ</a:t>
            </a:r>
            <a:r>
              <a:rPr lang="hu-HU" dirty="0"/>
              <a:t> (</a:t>
            </a:r>
            <a:r>
              <a:rPr lang="hu-HU" dirty="0" err="1"/>
              <a:t>Succ</a:t>
            </a:r>
            <a:r>
              <a:rPr lang="hu-HU" dirty="0"/>
              <a:t> ZERO))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Listák felismerése zárójeles szintaxissal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dirty="0"/>
              <a:t>[ZERO, </a:t>
            </a:r>
            <a:r>
              <a:rPr lang="hu-HU" dirty="0" err="1"/>
              <a:t>Succ</a:t>
            </a:r>
            <a:r>
              <a:rPr lang="hu-HU" dirty="0"/>
              <a:t> ZERO, ZERO]        Cons ZERO (Cons (</a:t>
            </a:r>
            <a:r>
              <a:rPr lang="hu-HU" dirty="0" err="1"/>
              <a:t>Succ</a:t>
            </a:r>
            <a:r>
              <a:rPr lang="hu-HU" dirty="0"/>
              <a:t> ZERO) (Cons ZERO []))</a:t>
            </a:r>
          </a:p>
        </p:txBody>
      </p:sp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F8A64C0C-3F1A-01A4-2F00-899A26BC0708}"/>
              </a:ext>
            </a:extLst>
          </p:cNvPr>
          <p:cNvSpPr/>
          <p:nvPr/>
        </p:nvSpPr>
        <p:spPr>
          <a:xfrm>
            <a:off x="7789508" y="2057400"/>
            <a:ext cx="316751" cy="1272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148C034E-C6A8-807A-F4E2-7BE4FC9BFC6E}"/>
              </a:ext>
            </a:extLst>
          </p:cNvPr>
          <p:cNvSpPr/>
          <p:nvPr/>
        </p:nvSpPr>
        <p:spPr>
          <a:xfrm>
            <a:off x="4161844" y="2862943"/>
            <a:ext cx="316751" cy="1272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A278943-A820-C7FB-D661-FC02E566BCB6}"/>
              </a:ext>
            </a:extLst>
          </p:cNvPr>
          <p:cNvSpPr txBox="1"/>
          <p:nvPr/>
        </p:nvSpPr>
        <p:spPr>
          <a:xfrm>
            <a:off x="496047" y="3329852"/>
            <a:ext cx="236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 err="1"/>
              <a:t>Pretty</a:t>
            </a:r>
            <a:r>
              <a:rPr lang="hu-HU" sz="2000" u="sng" dirty="0"/>
              <a:t> printer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D6A45E1-5A53-533A-597A-4505F660F08F}"/>
              </a:ext>
            </a:extLst>
          </p:cNvPr>
          <p:cNvSpPr txBox="1"/>
          <p:nvPr/>
        </p:nvSpPr>
        <p:spPr>
          <a:xfrm>
            <a:off x="992095" y="3994328"/>
            <a:ext cx="11199905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Kiíratásnál a természetes számokat számjegyekkel, a listákat zárójeles formában jeleníti meg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Az input kifejezések helyett, az eredmény hosszúságát rövidíti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Javítja az olvashatóságot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D5FB41CF-BD7E-7D64-B429-9392FFBBAA22}"/>
              </a:ext>
            </a:extLst>
          </p:cNvPr>
          <p:cNvSpPr/>
          <p:nvPr/>
        </p:nvSpPr>
        <p:spPr>
          <a:xfrm>
            <a:off x="0" y="6663766"/>
            <a:ext cx="12192000" cy="194234"/>
          </a:xfrm>
          <a:prstGeom prst="rect">
            <a:avLst/>
          </a:prstGeom>
          <a:solidFill>
            <a:srgbClr val="112B97"/>
          </a:solidFill>
          <a:ln>
            <a:solidFill>
              <a:srgbClr val="112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F54952C-58D2-4FC1-0EF8-D1C9DDCC52B1}"/>
              </a:ext>
            </a:extLst>
          </p:cNvPr>
          <p:cNvSpPr txBox="1"/>
          <p:nvPr/>
        </p:nvSpPr>
        <p:spPr>
          <a:xfrm>
            <a:off x="0" y="6637772"/>
            <a:ext cx="99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  <a:cs typeface="Times New Roman" panose="02020603050405020304" pitchFamily="18" charset="0"/>
              </a:rPr>
              <a:t>Fülöp Olivér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09F8B5D-3EF2-AB24-E4DD-F2FBCDA0D19C}"/>
              </a:ext>
            </a:extLst>
          </p:cNvPr>
          <p:cNvSpPr txBox="1"/>
          <p:nvPr/>
        </p:nvSpPr>
        <p:spPr>
          <a:xfrm>
            <a:off x="11607800" y="6643388"/>
            <a:ext cx="58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(8/15)</a:t>
            </a:r>
          </a:p>
        </p:txBody>
      </p:sp>
    </p:spTree>
    <p:extLst>
      <p:ext uri="{BB962C8B-B14F-4D97-AF65-F5344CB8AC3E}">
        <p14:creationId xmlns:p14="http://schemas.microsoft.com/office/powerpoint/2010/main" val="28972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TM03090430[[fn=Sávos]]</Template>
  <TotalTime>1513</TotalTime>
  <Words>1427</Words>
  <Application>Microsoft Office PowerPoint</Application>
  <PresentationFormat>Szélesvásznú</PresentationFormat>
  <Paragraphs>217</Paragraphs>
  <Slides>16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JetBrains Mono</vt:lpstr>
      <vt:lpstr>Times New Roman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Olivér Fülöp</dc:creator>
  <cp:lastModifiedBy>Olivér Fülöp</cp:lastModifiedBy>
  <cp:revision>51</cp:revision>
  <dcterms:created xsi:type="dcterms:W3CDTF">2024-01-05T19:36:39Z</dcterms:created>
  <dcterms:modified xsi:type="dcterms:W3CDTF">2024-01-20T23:29:05Z</dcterms:modified>
</cp:coreProperties>
</file>