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7" r:id="rId2"/>
    <p:sldId id="260" r:id="rId3"/>
    <p:sldId id="306" r:id="rId4"/>
    <p:sldId id="256" r:id="rId5"/>
    <p:sldId id="258" r:id="rId6"/>
    <p:sldId id="264" r:id="rId7"/>
    <p:sldId id="261" r:id="rId8"/>
    <p:sldId id="265" r:id="rId9"/>
    <p:sldId id="266" r:id="rId10"/>
    <p:sldId id="269" r:id="rId11"/>
    <p:sldId id="267" r:id="rId12"/>
    <p:sldId id="268" r:id="rId13"/>
    <p:sldId id="271" r:id="rId14"/>
    <p:sldId id="272" r:id="rId15"/>
    <p:sldId id="270" r:id="rId16"/>
    <p:sldId id="274" r:id="rId17"/>
    <p:sldId id="311" r:id="rId18"/>
    <p:sldId id="312" r:id="rId19"/>
    <p:sldId id="313" r:id="rId20"/>
    <p:sldId id="284" r:id="rId21"/>
    <p:sldId id="275" r:id="rId22"/>
    <p:sldId id="285" r:id="rId23"/>
    <p:sldId id="276" r:id="rId24"/>
    <p:sldId id="286" r:id="rId25"/>
    <p:sldId id="307" r:id="rId26"/>
    <p:sldId id="277" r:id="rId27"/>
    <p:sldId id="287" r:id="rId28"/>
    <p:sldId id="278" r:id="rId29"/>
    <p:sldId id="295" r:id="rId30"/>
    <p:sldId id="296" r:id="rId31"/>
    <p:sldId id="297" r:id="rId32"/>
    <p:sldId id="298" r:id="rId33"/>
    <p:sldId id="294" r:id="rId34"/>
    <p:sldId id="288" r:id="rId35"/>
    <p:sldId id="279" r:id="rId36"/>
    <p:sldId id="308" r:id="rId37"/>
    <p:sldId id="280" r:id="rId38"/>
    <p:sldId id="290" r:id="rId39"/>
    <p:sldId id="299" r:id="rId40"/>
    <p:sldId id="300" r:id="rId41"/>
    <p:sldId id="301" r:id="rId42"/>
    <p:sldId id="310" r:id="rId43"/>
    <p:sldId id="281" r:id="rId44"/>
    <p:sldId id="291" r:id="rId45"/>
    <p:sldId id="282" r:id="rId46"/>
    <p:sldId id="309" r:id="rId47"/>
    <p:sldId id="302" r:id="rId48"/>
    <p:sldId id="303" r:id="rId49"/>
    <p:sldId id="304" r:id="rId50"/>
    <p:sldId id="305" r:id="rId51"/>
    <p:sldId id="283" r:id="rId52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00E3E-C881-4019-9631-AC04F000A320}" type="datetimeFigureOut">
              <a:rPr lang="es-PA" smtClean="0"/>
              <a:t>12/04/2017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BF8C6-455A-4FF1-973F-2F9EF9511DE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5137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07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6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9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7894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44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150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5288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163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600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0147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098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6118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736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035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4000">
              <a:schemeClr val="bg1">
                <a:lumMod val="95000"/>
                <a:lumOff val="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0F3D-26C2-4579-9F2A-7B9825628AB8}" type="datetimeFigureOut">
              <a:rPr lang="es-DO" smtClean="0"/>
              <a:t>4/12/2017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647D-22FB-4E0C-87BE-B45957AF467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12197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accent5">
                <a:lumMod val="89000"/>
              </a:schemeClr>
            </a:gs>
            <a:gs pos="54000">
              <a:schemeClr val="tx1">
                <a:lumMod val="75000"/>
              </a:schemeClr>
            </a:gs>
            <a:gs pos="54000">
              <a:schemeClr val="bg1">
                <a:lumMod val="95000"/>
                <a:lumOff val="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3084716"/>
            <a:ext cx="5440681" cy="1112520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4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4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4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9" y="6182655"/>
            <a:ext cx="2083008" cy="513809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001063" y="6392421"/>
            <a:ext cx="2190937" cy="465579"/>
          </a:xfrm>
        </p:spPr>
        <p:txBody>
          <a:bodyPr>
            <a:normAutofit fontScale="90000"/>
          </a:bodyPr>
          <a:lstStyle/>
          <a:p>
            <a:pPr algn="ctr"/>
            <a:r>
              <a:rPr lang="es-DO" sz="32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Grupo #2</a:t>
            </a:r>
          </a:p>
        </p:txBody>
      </p:sp>
      <p:pic>
        <p:nvPicPr>
          <p:cNvPr id="2050" name="Picture 2" descr="Resultado de imagen para gestion web">
            <a:extLst>
              <a:ext uri="{FF2B5EF4-FFF2-40B4-BE49-F238E27FC236}">
                <a16:creationId xmlns:a16="http://schemas.microsoft.com/office/drawing/2014/main" id="{13E966E5-2ABD-4BF5-8DAE-0064A2B3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19" y="1359752"/>
            <a:ext cx="3006186" cy="30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75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ángulo 18"/>
          <p:cNvSpPr/>
          <p:nvPr/>
        </p:nvSpPr>
        <p:spPr>
          <a:xfrm>
            <a:off x="0" y="0"/>
            <a:ext cx="12192000" cy="68532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grpSp>
        <p:nvGrpSpPr>
          <p:cNvPr id="20" name="Grupo 19"/>
          <p:cNvGrpSpPr/>
          <p:nvPr/>
        </p:nvGrpSpPr>
        <p:grpSpPr>
          <a:xfrm>
            <a:off x="1370994" y="920993"/>
            <a:ext cx="9450011" cy="5149057"/>
            <a:chOff x="1370994" y="920993"/>
            <a:chExt cx="9450011" cy="5149057"/>
          </a:xfrm>
        </p:grpSpPr>
        <p:sp>
          <p:nvSpPr>
            <p:cNvPr id="14" name="Recortar rectángulo de esquina sencilla 13"/>
            <p:cNvSpPr/>
            <p:nvPr/>
          </p:nvSpPr>
          <p:spPr>
            <a:xfrm>
              <a:off x="1370994" y="920993"/>
              <a:ext cx="9450011" cy="5149057"/>
            </a:xfrm>
            <a:prstGeom prst="snip1Rect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48587" y="1164944"/>
              <a:ext cx="392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D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666670" y="2338629"/>
              <a:ext cx="886184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2200" dirty="0"/>
                <a:t>La plataforma web</a:t>
              </a:r>
            </a:p>
            <a:p>
              <a:pPr algn="just"/>
              <a:r>
                <a:rPr lang="es-ES" sz="2200" dirty="0"/>
                <a:t>Consumidores</a:t>
              </a:r>
            </a:p>
            <a:p>
              <a:pPr algn="just"/>
              <a:r>
                <a:rPr lang="es-ES" sz="2200" dirty="0"/>
                <a:t>Vendedores</a:t>
              </a:r>
            </a:p>
            <a:p>
              <a:pPr algn="just"/>
              <a:endParaRPr lang="es-DO" sz="2200" dirty="0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735980" y="1276972"/>
            <a:ext cx="3923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200" dirty="0">
                <a:solidFill>
                  <a:schemeClr val="tx1"/>
                </a:solidFill>
              </a:rPr>
              <a:t>Recursos claves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7211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ángulo 18"/>
          <p:cNvSpPr/>
          <p:nvPr/>
        </p:nvSpPr>
        <p:spPr>
          <a:xfrm>
            <a:off x="0" y="0"/>
            <a:ext cx="12192000" cy="68532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grpSp>
        <p:nvGrpSpPr>
          <p:cNvPr id="20" name="Grupo 19"/>
          <p:cNvGrpSpPr/>
          <p:nvPr/>
        </p:nvGrpSpPr>
        <p:grpSpPr>
          <a:xfrm>
            <a:off x="1370994" y="920993"/>
            <a:ext cx="9450011" cy="5149057"/>
            <a:chOff x="1370994" y="920993"/>
            <a:chExt cx="9450011" cy="5149057"/>
          </a:xfrm>
        </p:grpSpPr>
        <p:sp>
          <p:nvSpPr>
            <p:cNvPr id="14" name="Recortar rectángulo de esquina sencilla 13"/>
            <p:cNvSpPr/>
            <p:nvPr/>
          </p:nvSpPr>
          <p:spPr>
            <a:xfrm>
              <a:off x="1370994" y="920993"/>
              <a:ext cx="9450011" cy="5149057"/>
            </a:xfrm>
            <a:prstGeom prst="snip1Rect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48587" y="1164944"/>
              <a:ext cx="392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D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666670" y="2338629"/>
              <a:ext cx="88618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s-ES" sz="2200" dirty="0"/>
            </a:p>
            <a:p>
              <a:pPr algn="just"/>
              <a:endParaRPr lang="es-DO" sz="2200" dirty="0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735980" y="1276972"/>
            <a:ext cx="3923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200" dirty="0"/>
              <a:t>Relación con clientes</a:t>
            </a:r>
          </a:p>
          <a:p>
            <a:endParaRPr lang="es-D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39" y="4275903"/>
            <a:ext cx="1570172" cy="1752312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805998" y="2651750"/>
            <a:ext cx="5958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DO" sz="2800" dirty="0"/>
              <a:t>Chat a través de la plataforma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DO" sz="2800" dirty="0"/>
              <a:t>Redes sociales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45120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ángulo 18"/>
          <p:cNvSpPr/>
          <p:nvPr/>
        </p:nvSpPr>
        <p:spPr>
          <a:xfrm>
            <a:off x="0" y="0"/>
            <a:ext cx="12192000" cy="68532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grpSp>
        <p:nvGrpSpPr>
          <p:cNvPr id="20" name="Grupo 19"/>
          <p:cNvGrpSpPr/>
          <p:nvPr/>
        </p:nvGrpSpPr>
        <p:grpSpPr>
          <a:xfrm>
            <a:off x="1370994" y="920993"/>
            <a:ext cx="9450011" cy="5149057"/>
            <a:chOff x="1370994" y="920993"/>
            <a:chExt cx="9450011" cy="5149057"/>
          </a:xfrm>
        </p:grpSpPr>
        <p:sp>
          <p:nvSpPr>
            <p:cNvPr id="14" name="Recortar rectángulo de esquina sencilla 13"/>
            <p:cNvSpPr/>
            <p:nvPr/>
          </p:nvSpPr>
          <p:spPr>
            <a:xfrm>
              <a:off x="1370994" y="920993"/>
              <a:ext cx="9450011" cy="5149057"/>
            </a:xfrm>
            <a:prstGeom prst="snip1Rect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48587" y="1164944"/>
              <a:ext cx="392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D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666670" y="2338629"/>
              <a:ext cx="88618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s-ES" sz="2200" dirty="0"/>
            </a:p>
            <a:p>
              <a:pPr algn="just"/>
              <a:endParaRPr lang="es-DO" sz="2200" dirty="0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735980" y="1276972"/>
            <a:ext cx="3923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200" dirty="0">
                <a:solidFill>
                  <a:srgbClr val="FF0000"/>
                </a:solidFill>
              </a:rPr>
              <a:t>Segmento de clientes</a:t>
            </a:r>
          </a:p>
          <a:p>
            <a:endParaRPr lang="es-D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39" y="4275903"/>
            <a:ext cx="1570172" cy="17523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35658" y="2195118"/>
            <a:ext cx="86885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Todo público que resida en Rep. Dom. con acceso a internet que requiera comprar o vender un vehículo usando este modo de compra-venta.</a:t>
            </a:r>
            <a:endParaRPr lang="es-DO" sz="2000" dirty="0"/>
          </a:p>
          <a:p>
            <a:pPr algn="just"/>
            <a:r>
              <a:rPr lang="es-ES" dirty="0"/>
              <a:t> </a:t>
            </a:r>
            <a:endParaRPr lang="es-D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1" dirty="0"/>
              <a:t>Vendedores: </a:t>
            </a:r>
            <a:r>
              <a:rPr lang="es-ES" dirty="0" err="1"/>
              <a:t>Dealers</a:t>
            </a:r>
            <a:r>
              <a:rPr lang="es-ES" dirty="0"/>
              <a:t> y personas individuales que deseen vender uno o más  vehículos.</a:t>
            </a:r>
          </a:p>
          <a:p>
            <a:pPr algn="just"/>
            <a:endParaRPr lang="es-D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1" dirty="0"/>
              <a:t>Compradores: </a:t>
            </a:r>
            <a:r>
              <a:rPr lang="es-ES" dirty="0"/>
              <a:t>Personas que requieran comprar un vehículo.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486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ángulo 18"/>
          <p:cNvSpPr/>
          <p:nvPr/>
        </p:nvSpPr>
        <p:spPr>
          <a:xfrm>
            <a:off x="0" y="0"/>
            <a:ext cx="12192000" cy="68532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grpSp>
        <p:nvGrpSpPr>
          <p:cNvPr id="20" name="Grupo 19"/>
          <p:cNvGrpSpPr/>
          <p:nvPr/>
        </p:nvGrpSpPr>
        <p:grpSpPr>
          <a:xfrm>
            <a:off x="1370994" y="920993"/>
            <a:ext cx="9450011" cy="5149057"/>
            <a:chOff x="1370994" y="920993"/>
            <a:chExt cx="9450011" cy="5149057"/>
          </a:xfrm>
        </p:grpSpPr>
        <p:sp>
          <p:nvSpPr>
            <p:cNvPr id="14" name="Recortar rectángulo de esquina sencilla 13"/>
            <p:cNvSpPr/>
            <p:nvPr/>
          </p:nvSpPr>
          <p:spPr>
            <a:xfrm>
              <a:off x="1370994" y="920993"/>
              <a:ext cx="9450011" cy="5149057"/>
            </a:xfrm>
            <a:prstGeom prst="snip1Rect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48587" y="1164944"/>
              <a:ext cx="392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D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666670" y="2338629"/>
              <a:ext cx="886184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/>
                <a:t>Portal Web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/>
                <a:t>Redes sociales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/>
                <a:t>Publicidad 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/>
                <a:t>Posicionamiento SEO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/>
                <a:t>Google </a:t>
              </a:r>
              <a:r>
                <a:rPr lang="es-ES" sz="2200" dirty="0" err="1"/>
                <a:t>Adwords</a:t>
              </a:r>
              <a:endParaRPr lang="es-ES" sz="2200" dirty="0"/>
            </a:p>
            <a:p>
              <a:pPr algn="just"/>
              <a:endParaRPr lang="es-ES" sz="2200" dirty="0"/>
            </a:p>
            <a:p>
              <a:pPr algn="just"/>
              <a:endParaRPr lang="es-ES" sz="2200" dirty="0"/>
            </a:p>
            <a:p>
              <a:pPr algn="just"/>
              <a:endParaRPr lang="es-DO" sz="2200" dirty="0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735980" y="1276972"/>
            <a:ext cx="3923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200" dirty="0">
                <a:solidFill>
                  <a:schemeClr val="tx1"/>
                </a:solidFill>
              </a:rPr>
              <a:t>Canales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869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ángulo 18"/>
          <p:cNvSpPr/>
          <p:nvPr/>
        </p:nvSpPr>
        <p:spPr>
          <a:xfrm>
            <a:off x="0" y="0"/>
            <a:ext cx="12192000" cy="68532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grpSp>
        <p:nvGrpSpPr>
          <p:cNvPr id="20" name="Grupo 19"/>
          <p:cNvGrpSpPr/>
          <p:nvPr/>
        </p:nvGrpSpPr>
        <p:grpSpPr>
          <a:xfrm>
            <a:off x="1370994" y="920993"/>
            <a:ext cx="9450011" cy="5149057"/>
            <a:chOff x="1370994" y="920993"/>
            <a:chExt cx="9450011" cy="5149057"/>
          </a:xfrm>
        </p:grpSpPr>
        <p:sp>
          <p:nvSpPr>
            <p:cNvPr id="14" name="Recortar rectángulo de esquina sencilla 13"/>
            <p:cNvSpPr/>
            <p:nvPr/>
          </p:nvSpPr>
          <p:spPr>
            <a:xfrm>
              <a:off x="1370994" y="920993"/>
              <a:ext cx="9450011" cy="5149057"/>
            </a:xfrm>
            <a:prstGeom prst="snip1Rect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48587" y="1164944"/>
              <a:ext cx="392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D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661507" y="2506543"/>
              <a:ext cx="91594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s-DO" sz="2200" dirty="0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735980" y="1276972"/>
            <a:ext cx="392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200" dirty="0"/>
              <a:t>Estructura de Costos</a:t>
            </a:r>
            <a:endParaRPr lang="es-DO" sz="3200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666670" y="2338629"/>
            <a:ext cx="8861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/>
              <a:t>Desarrollo Web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/>
              <a:t>Posicionamiento SEM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/>
              <a:t>Mantenimiento Web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/>
              <a:t>Publicidad en Sitio Web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/>
          </a:p>
          <a:p>
            <a:pPr algn="just"/>
            <a:endParaRPr lang="es-DO" sz="2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91" y="4181679"/>
            <a:ext cx="1638091" cy="16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ángulo 18"/>
          <p:cNvSpPr/>
          <p:nvPr/>
        </p:nvSpPr>
        <p:spPr>
          <a:xfrm>
            <a:off x="0" y="0"/>
            <a:ext cx="12192000" cy="68532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grpSp>
        <p:nvGrpSpPr>
          <p:cNvPr id="20" name="Grupo 19"/>
          <p:cNvGrpSpPr/>
          <p:nvPr/>
        </p:nvGrpSpPr>
        <p:grpSpPr>
          <a:xfrm>
            <a:off x="1370994" y="920993"/>
            <a:ext cx="9450011" cy="5149057"/>
            <a:chOff x="1370994" y="920993"/>
            <a:chExt cx="9450011" cy="5149057"/>
          </a:xfrm>
        </p:grpSpPr>
        <p:sp>
          <p:nvSpPr>
            <p:cNvPr id="14" name="Recortar rectángulo de esquina sencilla 13"/>
            <p:cNvSpPr/>
            <p:nvPr/>
          </p:nvSpPr>
          <p:spPr>
            <a:xfrm>
              <a:off x="1370994" y="920993"/>
              <a:ext cx="9450011" cy="5149057"/>
            </a:xfrm>
            <a:prstGeom prst="snip1Rect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48587" y="1164944"/>
              <a:ext cx="392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D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666670" y="2338629"/>
              <a:ext cx="886184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/>
                <a:t>Subscripciones de </a:t>
              </a:r>
              <a:r>
                <a:rPr lang="es-ES" sz="2200" dirty="0" err="1"/>
                <a:t>dealers</a:t>
              </a:r>
              <a:r>
                <a:rPr lang="es-ES" sz="2200" dirty="0"/>
                <a:t> 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>
                  <a:solidFill>
                    <a:srgbClr val="FF0000"/>
                  </a:solidFill>
                </a:rPr>
                <a:t>Cuota de subscripciones para máx.. de 2 vehículos.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/>
                <a:t>Publicidad externa en el sitio.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/>
                <a:t>Afiliación de empresas</a:t>
              </a:r>
            </a:p>
            <a:p>
              <a:pPr algn="just"/>
              <a:endParaRPr lang="es-DO" sz="2200" dirty="0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735980" y="1276972"/>
            <a:ext cx="3923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200" dirty="0">
                <a:solidFill>
                  <a:schemeClr val="tx1"/>
                </a:solidFill>
              </a:rPr>
              <a:t>Fuentes de Ingresos</a:t>
            </a:r>
          </a:p>
          <a:p>
            <a:endParaRPr lang="es-D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64" y="4636736"/>
            <a:ext cx="2150566" cy="11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52000">
              <a:schemeClr val="bg1">
                <a:lumMod val="95000"/>
                <a:lumOff val="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/>
              <a:t>MACRO OBJETIVOS Y MICRO OBJETIVOS </a:t>
            </a:r>
          </a:p>
          <a:p>
            <a:pPr marL="0" indent="0">
              <a:buNone/>
            </a:pP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6437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65" y="714260"/>
            <a:ext cx="10515600" cy="1325563"/>
          </a:xfrm>
        </p:spPr>
        <p:txBody>
          <a:bodyPr/>
          <a:lstStyle/>
          <a:p>
            <a:pPr algn="ctr"/>
            <a:r>
              <a:rPr lang="es-DO" dirty="0"/>
              <a:t>MACRO 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4639"/>
            <a:ext cx="10515600" cy="3342323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>
                <a:ea typeface="Times New Roman" panose="02020603050405020304" pitchFamily="18" charset="0"/>
                <a:cs typeface="Times New Roman" panose="02020603050405020304" pitchFamily="18" charset="0"/>
              </a:rPr>
              <a:t>Ser la mejor plataforma de intermediación de ventas de vehículos en el país, generando fidelidad y confianza en los clientes.</a:t>
            </a:r>
            <a:endParaRPr lang="en-US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65" y="714260"/>
            <a:ext cx="5058295" cy="1325563"/>
          </a:xfrm>
        </p:spPr>
        <p:txBody>
          <a:bodyPr/>
          <a:lstStyle/>
          <a:p>
            <a:pPr algn="ctr"/>
            <a:r>
              <a:rPr lang="es-DO" dirty="0"/>
              <a:t>MICRO OBJETIVO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89065" y="2743200"/>
            <a:ext cx="4630189" cy="2809702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Convertir a los visitantes de nuestra página en clientes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7135091" y="2743200"/>
            <a:ext cx="4630189" cy="2809702"/>
          </a:xfrm>
          <a:prstGeom prst="snip1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5547360" y="3857106"/>
            <a:ext cx="1019695" cy="3990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25145" y="714260"/>
            <a:ext cx="4630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/>
              <a:t>KPI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6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65" y="714260"/>
            <a:ext cx="4630189" cy="1325563"/>
          </a:xfrm>
        </p:spPr>
        <p:txBody>
          <a:bodyPr/>
          <a:lstStyle/>
          <a:p>
            <a:pPr algn="ctr"/>
            <a:r>
              <a:rPr lang="es-DO" dirty="0"/>
              <a:t>MICRO OBJETIVO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89065" y="2743200"/>
            <a:ext cx="4630189" cy="2809702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Tener el mayor catalogo de ventas de vehículos 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7135091" y="2743200"/>
            <a:ext cx="4630189" cy="2809702"/>
          </a:xfrm>
          <a:prstGeom prst="snip1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MICRO OBJETIVOS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5547360" y="3857106"/>
            <a:ext cx="1019695" cy="3990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25145" y="714260"/>
            <a:ext cx="4630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/>
              <a:t>KPI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48000"/>
            <a:ext cx="10515600" cy="3128962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DO"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Es una</a:t>
            </a:r>
            <a:r>
              <a:rPr lang="es-DO" sz="20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s-DO"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plataforma centralizada en el mercado de vehículos en Rep. Dom. La cual surge como la mejor alternativa de intermediación de ventas y compras de vehículos englobando dealers, vendedores y consumidores en un solo lugar.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13360" y="713105"/>
            <a:ext cx="5440681" cy="1112520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4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4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4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008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77164" y="289243"/>
            <a:ext cx="4330064" cy="696595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32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32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32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298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49000">
              <a:schemeClr val="bg1">
                <a:lumMod val="95000"/>
                <a:lumOff val="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/>
              <a:t>DIAGNÓSTICO O INVESTIGACIÓN DE MERCADO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037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836" y="110048"/>
            <a:ext cx="5946863" cy="6499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12" y="122016"/>
            <a:ext cx="5461174" cy="6487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539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44000">
              <a:schemeClr val="bg1">
                <a:lumMod val="95000"/>
                <a:lumOff val="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/>
              <a:t>ANÁLISIS FODA &amp; PESTEL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6379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" y="0"/>
            <a:ext cx="4414058" cy="831273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4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4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4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06602"/>
              </p:ext>
            </p:extLst>
          </p:nvPr>
        </p:nvGraphicFramePr>
        <p:xfrm>
          <a:off x="521473" y="1007841"/>
          <a:ext cx="10988298" cy="4728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32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solidFill>
                            <a:schemeClr val="tx1"/>
                          </a:solidFill>
                          <a:effectLst/>
                        </a:rPr>
                        <a:t>ANÁLISIS FODA</a:t>
                      </a:r>
                      <a:endParaRPr lang="es-DO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6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solidFill>
                            <a:srgbClr val="00B050"/>
                          </a:solidFill>
                          <a:effectLst/>
                        </a:rPr>
                        <a:t>Fortalezas</a:t>
                      </a:r>
                      <a:endParaRPr lang="es-DO" sz="24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solidFill>
                            <a:srgbClr val="00B050"/>
                          </a:solidFill>
                          <a:effectLst/>
                        </a:rPr>
                        <a:t>Oportunidades</a:t>
                      </a:r>
                      <a:endParaRPr lang="es-DO" sz="24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93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Nuestro</a:t>
                      </a:r>
                      <a:r>
                        <a:rPr lang="es-ES" sz="1600" baseline="0" dirty="0">
                          <a:effectLst/>
                        </a:rPr>
                        <a:t> modelo de negocio no nos obliga a tener un espacio físico para funcionar, ni vehículos para vender.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web es muy intuitiva,</a:t>
                      </a:r>
                      <a:endParaRPr lang="es-D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Fidelizar a </a:t>
                      </a:r>
                      <a:r>
                        <a:rPr lang="es-ES" sz="1600" dirty="0" err="1">
                          <a:effectLst/>
                        </a:rPr>
                        <a:t>dealers</a:t>
                      </a:r>
                      <a:r>
                        <a:rPr lang="es-ES" sz="1600" dirty="0">
                          <a:effectLst/>
                        </a:rPr>
                        <a:t> interesados en nuestro </a:t>
                      </a:r>
                      <a:r>
                        <a:rPr lang="es-ES" sz="1600" dirty="0" err="1">
                          <a:effectLst/>
                        </a:rPr>
                        <a:t>website</a:t>
                      </a:r>
                      <a:r>
                        <a:rPr lang="es-ES" sz="1600" dirty="0">
                          <a:effectLst/>
                        </a:rPr>
                        <a:t>.</a:t>
                      </a:r>
                      <a:endParaRPr lang="es-D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6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400" b="1">
                          <a:solidFill>
                            <a:srgbClr val="FF0000"/>
                          </a:solidFill>
                          <a:effectLst/>
                        </a:rPr>
                        <a:t>Debilidades</a:t>
                      </a:r>
                      <a:endParaRPr lang="es-DO" sz="2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solidFill>
                            <a:srgbClr val="FF0000"/>
                          </a:solidFill>
                          <a:effectLst/>
                        </a:rPr>
                        <a:t>Amenazas</a:t>
                      </a:r>
                      <a:endParaRPr lang="es-DO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564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Que se necesita de clientes disponibles para vender sus vehículos.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está bien posicionada al ser una página relativamente nueva.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DO" sz="1600" dirty="0">
                        <a:effectLst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D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La competencia.</a:t>
                      </a:r>
                      <a:endParaRPr lang="es-DO" sz="1600" dirty="0">
                        <a:effectLst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Publicidad engañosa por parte de algún cliente que publique algún vehículo.</a:t>
                      </a:r>
                      <a:endParaRPr lang="es-D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58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Shape 362"/>
          <p:cNvGrpSpPr/>
          <p:nvPr/>
        </p:nvGrpSpPr>
        <p:grpSpPr>
          <a:xfrm>
            <a:off x="-131777" y="153750"/>
            <a:ext cx="5440681" cy="1112520"/>
            <a:chOff x="0" y="0"/>
            <a:chExt cx="4914900" cy="952500"/>
          </a:xfrm>
        </p:grpSpPr>
        <p:sp>
          <p:nvSpPr>
            <p:cNvPr id="363" name="Shape 363"/>
            <p:cNvSpPr/>
            <p:nvPr/>
          </p:nvSpPr>
          <p:spPr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DO" sz="44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TuVehiculo</a:t>
              </a:r>
              <a:r>
                <a:rPr lang="es-DO" sz="44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s-DO" sz="4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pic>
          <p:nvPicPr>
            <p:cNvPr id="364" name="Shape 3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5" name="Shape 365"/>
          <p:cNvGrpSpPr/>
          <p:nvPr/>
        </p:nvGrpSpPr>
        <p:grpSpPr>
          <a:xfrm>
            <a:off x="355892" y="1266270"/>
            <a:ext cx="11513744" cy="5357032"/>
            <a:chOff x="-57678" y="0"/>
            <a:chExt cx="7141569" cy="3855527"/>
          </a:xfrm>
        </p:grpSpPr>
        <p:pic>
          <p:nvPicPr>
            <p:cNvPr id="366" name="Shape 3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57678" y="0"/>
              <a:ext cx="7141569" cy="38555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Shape 367"/>
            <p:cNvSpPr txBox="1"/>
            <p:nvPr/>
          </p:nvSpPr>
          <p:spPr>
            <a:xfrm>
              <a:off x="113016" y="1345914"/>
              <a:ext cx="1068070" cy="2393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6985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78571"/>
                <a:buNone/>
              </a:pPr>
              <a:r>
                <a:rPr lang="es-DO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-Altos niveles de corrupción.</a:t>
              </a:r>
            </a:p>
            <a:p>
              <a:pPr marL="0" marR="0" lvl="0" indent="-6985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78571"/>
                <a:buFont typeface="Arial"/>
                <a:buNone/>
              </a:pPr>
              <a:endParaRPr sz="1400" dirty="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Shape 368"/>
          <p:cNvSpPr/>
          <p:nvPr/>
        </p:nvSpPr>
        <p:spPr>
          <a:xfrm>
            <a:off x="2563625" y="3136351"/>
            <a:ext cx="1551600" cy="299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D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-Tasa de crecimiento económico muy baja.</a:t>
            </a:r>
          </a:p>
          <a:p>
            <a:pPr marL="0" marR="0" lvl="0" indent="-69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DO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-Limitación en las compras debido a la alta tasa de desempleo</a:t>
            </a:r>
          </a:p>
          <a:p>
            <a:pPr marL="0" marR="0" lvl="0" indent="-69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DO" sz="1200" dirty="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-Impuestos muy elevados.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s-DO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9" name="Shape 369"/>
          <p:cNvSpPr/>
          <p:nvPr/>
        </p:nvSpPr>
        <p:spPr>
          <a:xfrm>
            <a:off x="4442868" y="3138168"/>
            <a:ext cx="1551645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DO" dirty="0">
                <a:latin typeface="Calibri"/>
                <a:ea typeface="Calibri"/>
                <a:cs typeface="Calibri"/>
                <a:sym typeface="Calibri"/>
              </a:rPr>
              <a:t>La desconfianza de las personas a comprar artículos o productos vía internet.</a:t>
            </a:r>
          </a:p>
        </p:txBody>
      </p:sp>
      <p:sp>
        <p:nvSpPr>
          <p:cNvPr id="370" name="Shape 370"/>
          <p:cNvSpPr/>
          <p:nvPr/>
        </p:nvSpPr>
        <p:spPr>
          <a:xfrm>
            <a:off x="6230025" y="3185475"/>
            <a:ext cx="1806300" cy="323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DO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 del internet para la publicación y venta de vehículos, así como la realización de actividades como subastas y </a:t>
            </a:r>
            <a:r>
              <a:rPr lang="es-DO" sz="12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autoferias</a:t>
            </a:r>
            <a:r>
              <a:rPr lang="es-DO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s-DO"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DO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Redes sociales para realizar campanas. </a:t>
            </a:r>
          </a:p>
        </p:txBody>
      </p:sp>
      <p:sp>
        <p:nvSpPr>
          <p:cNvPr id="371" name="Shape 371"/>
          <p:cNvSpPr/>
          <p:nvPr/>
        </p:nvSpPr>
        <p:spPr>
          <a:xfrm>
            <a:off x="9966950" y="3136350"/>
            <a:ext cx="1806300" cy="313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DO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ser una plataforma online no genera ningún desecho o contaminación que pueda afectar al medio ambiente</a:t>
            </a:r>
            <a:r>
              <a:rPr lang="es-DO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372" name="Shape 372"/>
          <p:cNvSpPr/>
          <p:nvPr/>
        </p:nvSpPr>
        <p:spPr>
          <a:xfrm>
            <a:off x="8036358" y="3136348"/>
            <a:ext cx="1806300" cy="33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DO" sz="1200" dirty="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En cuanto a los asuntos legales estaremos guiándonos por la ley 126-02 en la cual se establecen los parámetros que se seguir para cumplir legalmente</a:t>
            </a:r>
          </a:p>
        </p:txBody>
      </p:sp>
      <p:sp>
        <p:nvSpPr>
          <p:cNvPr id="14" name="Shape 369">
            <a:extLst>
              <a:ext uri="{FF2B5EF4-FFF2-40B4-BE49-F238E27FC236}">
                <a16:creationId xmlns:a16="http://schemas.microsoft.com/office/drawing/2014/main" id="{7E5BFE91-CDF3-4081-982E-6BB38AF985BD}"/>
              </a:ext>
            </a:extLst>
          </p:cNvPr>
          <p:cNvSpPr/>
          <p:nvPr/>
        </p:nvSpPr>
        <p:spPr>
          <a:xfrm>
            <a:off x="4418879" y="3342084"/>
            <a:ext cx="1551645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DO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La desconfianza de las personas a comprar artículos o productos vía internet.</a:t>
            </a:r>
          </a:p>
        </p:txBody>
      </p:sp>
    </p:spTree>
    <p:extLst>
      <p:ext uri="{BB962C8B-B14F-4D97-AF65-F5344CB8AC3E}">
        <p14:creationId xmlns:p14="http://schemas.microsoft.com/office/powerpoint/2010/main" val="1048894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47000">
              <a:schemeClr val="bg1">
                <a:lumMod val="95000"/>
                <a:lumOff val="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/>
              <a:t>DISEÑO LOGÍSTICO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2322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336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48000">
              <a:schemeClr val="bg1">
                <a:lumMod val="95000"/>
                <a:lumOff val="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/>
              <a:t>FLUJOGRAMA DE PROCESOS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2240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69491" y="2758485"/>
            <a:ext cx="4452053" cy="88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sz="24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Registro de usuarios:</a:t>
            </a:r>
            <a:r>
              <a:rPr lang="es-E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persona se registra en el sitio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DO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0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99322" y="0"/>
            <a:ext cx="599267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6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38200" y="2580400"/>
            <a:ext cx="10515600" cy="312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buNone/>
            </a:pPr>
            <a:r>
              <a:rPr lang="es-DO" sz="2500" b="1" dirty="0">
                <a:latin typeface="Muli"/>
                <a:ea typeface="Muli"/>
                <a:cs typeface="Muli"/>
                <a:sym typeface="Muli"/>
              </a:rPr>
              <a:t>Propósito de la Empresa</a:t>
            </a: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buNone/>
            </a:pPr>
            <a:endParaRPr lang="es-DO" sz="1800" dirty="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buNone/>
            </a:pPr>
            <a:r>
              <a:rPr lang="es-DO" sz="1800" dirty="0">
                <a:latin typeface="Muli"/>
                <a:ea typeface="Muli"/>
                <a:cs typeface="Muli"/>
                <a:sym typeface="Muli"/>
              </a:rPr>
              <a:t>Alcanzar la posición numero uno en el mercado dominicano de los sitios web relacionados a la venta-compra ve vehículos con el mayor catálogo de vehículos nuevos y usados. 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213360" y="713105"/>
            <a:ext cx="5440794" cy="1112520"/>
            <a:chOff x="0" y="0"/>
            <a:chExt cx="4914900" cy="952500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3962400" cy="909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DO" sz="44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TuVehiculo</a:t>
              </a:r>
              <a:r>
                <a:rPr lang="es-DO" sz="44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s-DO" sz="4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pic>
          <p:nvPicPr>
            <p:cNvPr id="109" name="Shape 1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6968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0875" y="2773436"/>
            <a:ext cx="511444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sz="24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Publicación de un vehículo:</a:t>
            </a:r>
            <a:endParaRPr lang="es-ES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sz="2400" dirty="0"/>
              <a:t>Un usuario decide publicar un vehículo para vender.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DO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7921" y="0"/>
            <a:ext cx="5804079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909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1478" y="2758485"/>
            <a:ext cx="511444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sz="24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Mostrar </a:t>
            </a:r>
            <a:r>
              <a:rPr lang="es-ES" sz="24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</a:t>
            </a:r>
            <a:r>
              <a:rPr lang="es-ES" sz="24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S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s-ES" sz="2400" dirty="0"/>
              <a:t>Una persona o usuario muestra interés por un vehículo.</a:t>
            </a:r>
            <a:endParaRPr lang="es-DO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0868" y="0"/>
            <a:ext cx="6411132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538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08868" y="2828835"/>
            <a:ext cx="5114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Notificación de publicación: </a:t>
            </a:r>
            <a:r>
              <a:rPr lang="es-ES" sz="2400" dirty="0"/>
              <a:t>Un usuario decide configurar las notificaciones de los vehículos de su interés.</a:t>
            </a:r>
            <a:endParaRPr lang="es-DO" sz="2400" dirty="0"/>
          </a:p>
        </p:txBody>
      </p:sp>
      <p:pic>
        <p:nvPicPr>
          <p:cNvPr id="4" name="image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80149" y="0"/>
            <a:ext cx="4411851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287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>
                <a:solidFill>
                  <a:srgbClr val="FF0000"/>
                </a:solidFill>
              </a:rPr>
              <a:t>FLUJO DE NAVEGACIÓN ÓPTIMO</a:t>
            </a:r>
            <a:endParaRPr lang="es-DO" dirty="0">
              <a:solidFill>
                <a:srgbClr val="FF0000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7757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48000"/>
            <a:ext cx="10515600" cy="3128962"/>
          </a:xfrm>
        </p:spPr>
        <p:txBody>
          <a:bodyPr/>
          <a:lstStyle/>
          <a:p>
            <a:pPr algn="just"/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213360" y="713105"/>
            <a:ext cx="5440681" cy="1112520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4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4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4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1885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/>
              <a:t>METODOLOGÍA DE DESARROLLO DE SOFTWARE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2335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838200" y="1968285"/>
            <a:ext cx="10515600" cy="42086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uli"/>
              <a:buChar char="•"/>
            </a:pPr>
            <a:r>
              <a:rPr lang="es-DO" sz="196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Definición de Roles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96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uli"/>
              <a:buChar char="•"/>
            </a:pPr>
            <a:r>
              <a:rPr lang="es-DO" sz="196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Dueño de Producto</a:t>
            </a:r>
          </a:p>
          <a:p>
            <a:pPr marL="0" marR="0" lvl="0" indent="-12446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96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uli"/>
              <a:buChar char="•"/>
            </a:pPr>
            <a:r>
              <a:rPr lang="es-DO" sz="196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SCRUM </a:t>
            </a:r>
            <a:r>
              <a:rPr lang="es-DO" sz="1960">
                <a:latin typeface="Muli"/>
                <a:ea typeface="Muli"/>
                <a:cs typeface="Muli"/>
                <a:sym typeface="Muli"/>
              </a:rPr>
              <a:t>Master</a:t>
            </a:r>
          </a:p>
          <a:p>
            <a:pPr marL="0" marR="0" lvl="0" indent="-12446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96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uli"/>
              <a:buChar char="•"/>
            </a:pPr>
            <a:r>
              <a:rPr lang="es-DO" sz="196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SCRUM Team</a:t>
            </a:r>
          </a:p>
          <a:p>
            <a:pPr marL="0" marR="0" lvl="0" indent="-12446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9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buNone/>
            </a:pPr>
            <a:endParaRPr sz="19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7" name="Shape 447"/>
          <p:cNvGrpSpPr/>
          <p:nvPr/>
        </p:nvGrpSpPr>
        <p:grpSpPr>
          <a:xfrm>
            <a:off x="213360" y="713105"/>
            <a:ext cx="5440681" cy="1112520"/>
            <a:chOff x="0" y="0"/>
            <a:chExt cx="4914900" cy="952500"/>
          </a:xfrm>
        </p:grpSpPr>
        <p:sp>
          <p:nvSpPr>
            <p:cNvPr id="448" name="Shape 448"/>
            <p:cNvSpPr/>
            <p:nvPr/>
          </p:nvSpPr>
          <p:spPr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DO" sz="44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TuVehiculo</a:t>
              </a:r>
              <a:r>
                <a:rPr lang="es-DO" sz="44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s-DO" sz="4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pic>
          <p:nvPicPr>
            <p:cNvPr id="449" name="Shape 4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404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/>
              <a:t>DISEÑO DE SITIO WEB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8377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434" y="2185260"/>
            <a:ext cx="10749366" cy="39917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Reglas heurísticas implementadas:</a:t>
            </a:r>
          </a:p>
          <a:p>
            <a:pPr marL="0" indent="0">
              <a:buNone/>
            </a:pPr>
            <a:endParaRPr lang="es-DO" dirty="0"/>
          </a:p>
          <a:p>
            <a:pPr lvl="0"/>
            <a:r>
              <a:rPr lang="es-DO" sz="2600" dirty="0"/>
              <a:t>Visibilidad del estado del sistema</a:t>
            </a:r>
          </a:p>
          <a:p>
            <a:pPr lvl="0"/>
            <a:r>
              <a:rPr lang="es-DO" sz="2600" dirty="0"/>
              <a:t>Relación entre el sistema y el mundo real</a:t>
            </a:r>
          </a:p>
          <a:p>
            <a:pPr lvl="0"/>
            <a:r>
              <a:rPr lang="es-DO" sz="2600" dirty="0"/>
              <a:t>Consistencia y estándares</a:t>
            </a:r>
          </a:p>
          <a:p>
            <a:pPr lvl="0"/>
            <a:r>
              <a:rPr lang="es-DO" sz="2600" dirty="0"/>
              <a:t>Prevención de errores</a:t>
            </a:r>
          </a:p>
          <a:p>
            <a:pPr lvl="0"/>
            <a:r>
              <a:rPr lang="es-DO" sz="2600" dirty="0"/>
              <a:t>Flexibilidad y eficiencia de uso</a:t>
            </a:r>
          </a:p>
          <a:p>
            <a:pPr lvl="0"/>
            <a:r>
              <a:rPr lang="es-DO" sz="2600" dirty="0"/>
              <a:t>Estética y diseño minimalista</a:t>
            </a:r>
          </a:p>
          <a:p>
            <a:pPr lvl="0"/>
            <a:r>
              <a:rPr lang="es-DO" sz="2600" dirty="0"/>
              <a:t>Ayudar a los usuarios a reconocer</a:t>
            </a:r>
          </a:p>
          <a:p>
            <a:pPr lvl="0"/>
            <a:r>
              <a:rPr lang="en-US" sz="2600" dirty="0"/>
              <a:t>Ayuda y </a:t>
            </a:r>
            <a:r>
              <a:rPr lang="en-US" sz="2600" dirty="0" err="1"/>
              <a:t>documentación</a:t>
            </a:r>
            <a:endParaRPr lang="es-DO" sz="2600" dirty="0"/>
          </a:p>
        </p:txBody>
      </p:sp>
      <p:grpSp>
        <p:nvGrpSpPr>
          <p:cNvPr id="4" name="Grupo 3"/>
          <p:cNvGrpSpPr/>
          <p:nvPr/>
        </p:nvGrpSpPr>
        <p:grpSpPr>
          <a:xfrm>
            <a:off x="213360" y="713105"/>
            <a:ext cx="5440681" cy="1112520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4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4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4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9041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416890"/>
            <a:ext cx="4662152" cy="755087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32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32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32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6241" y="3429000"/>
            <a:ext cx="4822870" cy="132053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Página de Inicio (Maquetado)</a:t>
            </a: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4098" name="Picture 2" descr="https://s3.amazonaws.com/assets.mockflow.com/app/wireframepro/company/Cb41a2d8fa6784f1f951d38f08e3e88ed/projects/Da010173c7f815e672c074ad0ce6e5ac0/pages/c0d0f33dd7124c29a82509b53f2e47e8/image/c0d0f33dd7124c29a82509b53f2e47e8.png">
            <a:extLst>
              <a:ext uri="{FF2B5EF4-FFF2-40B4-BE49-F238E27FC236}">
                <a16:creationId xmlns:a16="http://schemas.microsoft.com/office/drawing/2014/main" id="{58805030-0053-4868-AD1E-AD17F3975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r="4400" b="9484"/>
          <a:stretch/>
        </p:blipFill>
        <p:spPr bwMode="auto">
          <a:xfrm>
            <a:off x="5500961" y="0"/>
            <a:ext cx="66910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6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512179" y="94919"/>
            <a:ext cx="5440681" cy="742208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32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32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32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6241" y="3429000"/>
            <a:ext cx="4822870" cy="132053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Página de Inicio (</a:t>
            </a:r>
            <a:r>
              <a:rPr lang="es-ES" b="1" dirty="0" err="1"/>
              <a:t>Dise</a:t>
            </a:r>
            <a:r>
              <a:rPr lang="es-DO" b="1" dirty="0" err="1"/>
              <a:t>ño</a:t>
            </a:r>
            <a:r>
              <a:rPr lang="es-ES" b="1" dirty="0"/>
              <a:t>)</a:t>
            </a: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4E4BC5-E8D6-46AE-BF35-705B1CCA7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" r="5400" b="10047"/>
          <a:stretch/>
        </p:blipFill>
        <p:spPr>
          <a:xfrm>
            <a:off x="5584328" y="0"/>
            <a:ext cx="6607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17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539687"/>
            <a:ext cx="4916753" cy="780844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32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32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32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6756" y="3429000"/>
            <a:ext cx="5330125" cy="132053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Detalle de Vehículo (Maquetado)</a:t>
            </a: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5122" name="Picture 2" descr="https://s3.amazonaws.com/assets.mockflow.com/app/wireframepro/company/Cb41a2d8fa6784f1f951d38f08e3e88ed/projects/Da010173c7f815e672c074ad0ce6e5ac0/pages/D09462033f3bf257dec539c2a7d46eb36/image/D09462033f3bf257dec539c2a7d46eb36.png">
            <a:extLst>
              <a:ext uri="{FF2B5EF4-FFF2-40B4-BE49-F238E27FC236}">
                <a16:creationId xmlns:a16="http://schemas.microsoft.com/office/drawing/2014/main" id="{B324A092-609E-4733-BBA0-B702C1983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r="4383" b="9295"/>
          <a:stretch/>
        </p:blipFill>
        <p:spPr bwMode="auto">
          <a:xfrm>
            <a:off x="5538791" y="0"/>
            <a:ext cx="66607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00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539687"/>
            <a:ext cx="4916753" cy="780844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32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32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32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6756" y="3429000"/>
            <a:ext cx="5330125" cy="132053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Detalle de Vehículo (</a:t>
            </a:r>
            <a:r>
              <a:rPr lang="es-ES" b="1" dirty="0" err="1"/>
              <a:t>Dise</a:t>
            </a:r>
            <a:r>
              <a:rPr lang="es-DO" b="1" dirty="0" err="1"/>
              <a:t>ño</a:t>
            </a:r>
            <a:r>
              <a:rPr lang="es-ES" b="1" dirty="0"/>
              <a:t>)</a:t>
            </a: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6146" name="Picture 2" descr="https://s3.amazonaws.com/assets.mockflow.com/app/wireframepro/company/Cb41a2d8fa6784f1f951d38f08e3e88ed/projects/Da010173c7f815e672c074ad0ce6e5ac0/pages/D09462033f3bf257dec539c2a7d46eb36/image/D09462033f3bf257dec539c2a7d46eb36.png">
            <a:extLst>
              <a:ext uri="{FF2B5EF4-FFF2-40B4-BE49-F238E27FC236}">
                <a16:creationId xmlns:a16="http://schemas.microsoft.com/office/drawing/2014/main" id="{1AA60061-977C-4644-B822-20C673805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" r="3785" b="9295"/>
          <a:stretch/>
        </p:blipFill>
        <p:spPr bwMode="auto">
          <a:xfrm>
            <a:off x="5414748" y="0"/>
            <a:ext cx="67772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76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/>
              <a:t>REVENUE MANAGEMENT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4136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3953" y="1286359"/>
            <a:ext cx="11050291" cy="5362413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ROI evalúa la eficacia de la inversión. Para calcularlo, se divide el beneficio de una inversión por el coste de esta. ROI = (Ingresos – Coste de la Inversión) \ Coste de la Inversión</a:t>
            </a:r>
            <a:endParaRPr lang="es-DO" dirty="0"/>
          </a:p>
          <a:p>
            <a:r>
              <a:rPr lang="es-ES" dirty="0"/>
              <a:t> </a:t>
            </a:r>
            <a:endParaRPr lang="es-DO" dirty="0"/>
          </a:p>
          <a:p>
            <a:r>
              <a:rPr lang="es-ES" b="1" dirty="0"/>
              <a:t>Identificar la Inversión:</a:t>
            </a:r>
            <a:endParaRPr lang="es-DO" dirty="0"/>
          </a:p>
          <a:p>
            <a:r>
              <a:rPr lang="es-ES" dirty="0"/>
              <a:t>Costo de crear el sitio: x1</a:t>
            </a:r>
            <a:endParaRPr lang="es-DO" dirty="0"/>
          </a:p>
          <a:p>
            <a:r>
              <a:rPr lang="es-ES" dirty="0"/>
              <a:t>Costo de mantener el sitio: x2</a:t>
            </a:r>
            <a:endParaRPr lang="es-DO" dirty="0"/>
          </a:p>
          <a:p>
            <a:r>
              <a:rPr lang="es-ES" dirty="0"/>
              <a:t>Costo pago empleados de soporte: x3</a:t>
            </a:r>
            <a:endParaRPr lang="es-DO" dirty="0"/>
          </a:p>
          <a:p>
            <a:r>
              <a:rPr lang="es-ES" dirty="0"/>
              <a:t>Costo total inicial: x1 + x2 + x3 = </a:t>
            </a:r>
            <a:r>
              <a:rPr lang="es-ES" dirty="0" err="1"/>
              <a:t>xT</a:t>
            </a:r>
            <a:endParaRPr lang="es-DO" dirty="0"/>
          </a:p>
          <a:p>
            <a:r>
              <a:rPr lang="es-ES" b="1" dirty="0"/>
              <a:t> </a:t>
            </a:r>
            <a:endParaRPr lang="es-DO" dirty="0"/>
          </a:p>
          <a:p>
            <a:r>
              <a:rPr lang="es-ES" b="1" dirty="0"/>
              <a:t>Ingresos estimados:</a:t>
            </a:r>
            <a:endParaRPr lang="es-DO" dirty="0"/>
          </a:p>
          <a:p>
            <a:r>
              <a:rPr lang="es-ES" dirty="0"/>
              <a:t>Ingresos por publicidad del sitio: </a:t>
            </a:r>
            <a:r>
              <a:rPr lang="es-ES" b="1" dirty="0"/>
              <a:t>y1</a:t>
            </a:r>
            <a:endParaRPr lang="es-DO" dirty="0"/>
          </a:p>
          <a:p>
            <a:r>
              <a:rPr lang="es-ES" dirty="0"/>
              <a:t>Ingresos por porcentaje venta subasta y promoción: </a:t>
            </a:r>
            <a:r>
              <a:rPr lang="es-ES" b="1" dirty="0"/>
              <a:t>y2</a:t>
            </a:r>
            <a:r>
              <a:rPr lang="es-ES" dirty="0"/>
              <a:t> </a:t>
            </a:r>
            <a:endParaRPr lang="es-DO" dirty="0"/>
          </a:p>
          <a:p>
            <a:r>
              <a:rPr lang="es-ES" dirty="0"/>
              <a:t>Ingreso por suscripción </a:t>
            </a:r>
            <a:r>
              <a:rPr lang="es-ES" dirty="0" err="1"/>
              <a:t>dealer</a:t>
            </a:r>
            <a:r>
              <a:rPr lang="es-ES" dirty="0"/>
              <a:t> o suscripción para persona con más de 3 publicaciones: </a:t>
            </a:r>
            <a:r>
              <a:rPr lang="es-ES" b="1" dirty="0"/>
              <a:t>y3</a:t>
            </a:r>
            <a:endParaRPr lang="es-DO" dirty="0"/>
          </a:p>
          <a:p>
            <a:r>
              <a:rPr lang="es-ES" dirty="0"/>
              <a:t> </a:t>
            </a:r>
            <a:endParaRPr lang="es-DO" dirty="0"/>
          </a:p>
          <a:p>
            <a:r>
              <a:rPr lang="es-ES" b="1" dirty="0"/>
              <a:t>Total de ingresos:</a:t>
            </a:r>
            <a:r>
              <a:rPr lang="es-ES" dirty="0"/>
              <a:t> y1+y2+y3 = </a:t>
            </a:r>
            <a:r>
              <a:rPr lang="es-ES" dirty="0" err="1"/>
              <a:t>yT</a:t>
            </a:r>
            <a:endParaRPr lang="es-DO" dirty="0"/>
          </a:p>
          <a:p>
            <a:r>
              <a:rPr lang="es-ES" b="1" dirty="0"/>
              <a:t>ROI (12 meses)</a:t>
            </a:r>
            <a:r>
              <a:rPr lang="es-ES" dirty="0"/>
              <a:t> = ((</a:t>
            </a:r>
            <a:r>
              <a:rPr lang="es-ES" dirty="0" err="1"/>
              <a:t>yT</a:t>
            </a:r>
            <a:r>
              <a:rPr lang="es-ES" dirty="0"/>
              <a:t> - </a:t>
            </a:r>
            <a:r>
              <a:rPr lang="es-ES" dirty="0" err="1"/>
              <a:t>xT</a:t>
            </a:r>
            <a:r>
              <a:rPr lang="es-ES" dirty="0"/>
              <a:t>) / </a:t>
            </a:r>
            <a:r>
              <a:rPr lang="es-ES" dirty="0" err="1"/>
              <a:t>xT</a:t>
            </a:r>
            <a:r>
              <a:rPr lang="es-ES" dirty="0"/>
              <a:t>)</a:t>
            </a:r>
            <a:endParaRPr lang="es-DO" dirty="0"/>
          </a:p>
          <a:p>
            <a:pPr marL="0" indent="0" algn="just">
              <a:buNone/>
            </a:pP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0" y="0"/>
            <a:ext cx="5440681" cy="1112520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4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4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4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3685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8969" y="2076773"/>
            <a:ext cx="11747716" cy="4100189"/>
          </a:xfrm>
        </p:spPr>
        <p:txBody>
          <a:bodyPr>
            <a:normAutofit/>
          </a:bodyPr>
          <a:lstStyle/>
          <a:p>
            <a:endParaRPr lang="es-DO" dirty="0"/>
          </a:p>
          <a:p>
            <a:pPr marL="0" indent="0" algn="ctr">
              <a:buNone/>
            </a:pPr>
            <a:r>
              <a:rPr lang="es-DO" sz="3200" dirty="0"/>
              <a:t> ESTRATEGIA DE POSICIONAMIENTO, PUBLICIDAD &amp; SOCIAL MEDIA</a:t>
            </a:r>
            <a:endParaRPr lang="es-DO" sz="2000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5909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9417" y="2231756"/>
            <a:ext cx="10594383" cy="3945206"/>
          </a:xfrm>
        </p:spPr>
        <p:txBody>
          <a:bodyPr>
            <a:normAutofit/>
          </a:bodyPr>
          <a:lstStyle/>
          <a:p>
            <a:pPr lvl="0" algn="just"/>
            <a:r>
              <a:rPr lang="es-ES" sz="2200" dirty="0"/>
              <a:t>Identificar los mejores atributos de nuestros productos: precio, condiciones óptimas, etc.</a:t>
            </a:r>
            <a:endParaRPr lang="es-DO" sz="2200" dirty="0"/>
          </a:p>
          <a:p>
            <a:pPr algn="just"/>
            <a:endParaRPr lang="es-DO" sz="2200" dirty="0"/>
          </a:p>
          <a:p>
            <a:pPr lvl="0" algn="just"/>
            <a:r>
              <a:rPr lang="es-ES" sz="2200" dirty="0"/>
              <a:t>Conocer las posiciones de nuestros competidores en relación a ese atributo.</a:t>
            </a:r>
            <a:endParaRPr lang="es-DO" sz="2200" dirty="0"/>
          </a:p>
          <a:p>
            <a:pPr algn="just"/>
            <a:endParaRPr lang="es-DO" sz="2200" dirty="0"/>
          </a:p>
          <a:p>
            <a:pPr lvl="0" algn="just"/>
            <a:r>
              <a:rPr lang="es-ES" sz="2200" dirty="0"/>
              <a:t>Decidir nuestra estrategia en función de las ventajas competitivas.</a:t>
            </a:r>
            <a:endParaRPr lang="es-DO" sz="2200" dirty="0"/>
          </a:p>
          <a:p>
            <a:pPr algn="just"/>
            <a:endParaRPr lang="es-DO" sz="2200" dirty="0"/>
          </a:p>
          <a:p>
            <a:pPr lvl="0" algn="just"/>
            <a:r>
              <a:rPr lang="es-ES" sz="2200" dirty="0"/>
              <a:t>Comunicar el posicionamiento al mercado a través de las publicidades en nuestras redes sociales: Facebook y Twitter para captar a los clientes más interesados en nuestro catálogo de vehículos.</a:t>
            </a:r>
            <a:endParaRPr lang="es-DO" sz="2200" dirty="0"/>
          </a:p>
          <a:p>
            <a:pPr marL="0" indent="0" algn="just">
              <a:buNone/>
            </a:pP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213360" y="713105"/>
            <a:ext cx="5440681" cy="1112520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4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4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4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9165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8969" y="2712203"/>
            <a:ext cx="11747716" cy="346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DO" sz="3600" dirty="0"/>
              <a:t>HERRAMIENTAS DE ANÁLISIS DE TRÁFICO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6862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9417" y="2231756"/>
            <a:ext cx="10594383" cy="39452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DO" dirty="0"/>
          </a:p>
          <a:p>
            <a:pPr algn="just"/>
            <a:r>
              <a:rPr lang="es-ES" sz="2400" dirty="0"/>
              <a:t>Nos permitirá obtener ingresos mediante las publicaciones de anuncios de Google segmentados en nuestro sitio web de un método sencillo y gratuito. </a:t>
            </a:r>
            <a:endParaRPr lang="es-DO" sz="2400" dirty="0"/>
          </a:p>
          <a:p>
            <a:pPr algn="just"/>
            <a:endParaRPr lang="es-DO" sz="2400" dirty="0"/>
          </a:p>
          <a:p>
            <a:pPr algn="just"/>
            <a:r>
              <a:rPr lang="es-ES" sz="2400" dirty="0"/>
              <a:t>De este modo, Google nos generaría ganancias por los anuncios que publicamos en nuestro sitio en función de los clics que los usuarios efectúan en anuncios. </a:t>
            </a:r>
            <a:endParaRPr lang="es-DO" sz="2400" dirty="0"/>
          </a:p>
          <a:p>
            <a:pPr algn="just"/>
            <a:endParaRPr lang="es-DO" sz="2400" dirty="0"/>
          </a:p>
          <a:p>
            <a:pPr algn="just"/>
            <a:r>
              <a:rPr lang="es-ES" sz="2400" dirty="0" err="1"/>
              <a:t>AdSense</a:t>
            </a:r>
            <a:r>
              <a:rPr lang="es-ES" sz="2400" dirty="0"/>
              <a:t> nos proporcionará acceso automático a una enorme fuente de demanda de anunciantes, lo que se traduce en competencia para los espacios publicitarios, en anuncios más pertinentes y para todo su contenido online.</a:t>
            </a:r>
            <a:endParaRPr lang="es-DO" sz="2400" dirty="0"/>
          </a:p>
          <a:p>
            <a:pPr marL="0" indent="0" algn="just">
              <a:buNone/>
            </a:pP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213360" y="713105"/>
            <a:ext cx="5440681" cy="1112520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4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4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4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 descr="Resultado de imagen para google adsense png">
            <a:extLst>
              <a:ext uri="{FF2B5EF4-FFF2-40B4-BE49-F238E27FC236}">
                <a16:creationId xmlns:a16="http://schemas.microsoft.com/office/drawing/2014/main" id="{8AED6A88-839C-4121-BE39-D20471BB2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473075"/>
            <a:ext cx="3618863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654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8969" y="2712203"/>
            <a:ext cx="11747716" cy="346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/>
              <a:t>PUBLICIDAD EN REDES SOCIALES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833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6257"/>
          </a:xfr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b="1" dirty="0">
                <a:effectLst/>
              </a:rPr>
              <a:t>Costumer To Customer (C2C)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394961" y="4875384"/>
            <a:ext cx="3452510" cy="1025107"/>
            <a:chOff x="1206862" y="174608"/>
            <a:chExt cx="3962400" cy="909955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206862" y="174608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32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32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Imagen 1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947" y="274824"/>
              <a:ext cx="977989" cy="488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9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9417" y="2231756"/>
            <a:ext cx="10594383" cy="3945206"/>
          </a:xfrm>
        </p:spPr>
        <p:txBody>
          <a:bodyPr>
            <a:normAutofit/>
          </a:bodyPr>
          <a:lstStyle/>
          <a:p>
            <a:pPr lvl="0" algn="just"/>
            <a:r>
              <a:rPr lang="es-ES" sz="2200" b="1" dirty="0"/>
              <a:t>Facebook: </a:t>
            </a:r>
            <a:r>
              <a:rPr lang="es-ES" sz="2200" dirty="0"/>
              <a:t>Aumentarán las posibilidades de ser encontrados por personas u/o empresas que buscan nuestros productos y servicios. También, nos permitirá un diálogo con nuestros clientes de una forma sencilla, mejora nuestra imagen de marca y ayuda a prevenir y reparar posibles declives de popularidad.</a:t>
            </a:r>
            <a:endParaRPr lang="es-DO" sz="2200" dirty="0"/>
          </a:p>
          <a:p>
            <a:pPr marL="0" indent="0" algn="just">
              <a:buNone/>
            </a:pPr>
            <a:r>
              <a:rPr lang="es-ES" sz="2200" dirty="0"/>
              <a:t> </a:t>
            </a:r>
            <a:endParaRPr lang="es-DO" sz="2200" dirty="0"/>
          </a:p>
          <a:p>
            <a:pPr lvl="0" algn="just"/>
            <a:r>
              <a:rPr lang="es-ES" sz="2200" b="1" dirty="0"/>
              <a:t>Twitter: </a:t>
            </a:r>
            <a:r>
              <a:rPr lang="es-ES" sz="2200" dirty="0"/>
              <a:t>Es una de las redes sociales más dinámicas, en ella podemos compartir la información en tiempo real. Esto nos ayuda mucho a nuestra empresa a saber qué tipo de personas son usuarias del tipo de producto o servicio que ofrecemos, como también lo hacen las competencias para poder atraerlos. </a:t>
            </a:r>
            <a:endParaRPr lang="es-DO" sz="2200" dirty="0"/>
          </a:p>
          <a:p>
            <a:pPr algn="just"/>
            <a:endParaRPr lang="es-DO" sz="2200" dirty="0"/>
          </a:p>
        </p:txBody>
      </p:sp>
      <p:grpSp>
        <p:nvGrpSpPr>
          <p:cNvPr id="4" name="Grupo 3"/>
          <p:cNvGrpSpPr/>
          <p:nvPr/>
        </p:nvGrpSpPr>
        <p:grpSpPr>
          <a:xfrm>
            <a:off x="213360" y="713105"/>
            <a:ext cx="5440681" cy="1112520"/>
            <a:chOff x="0" y="0"/>
            <a:chExt cx="4914900" cy="9525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4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4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4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0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2620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58698"/>
            <a:ext cx="10515600" cy="3418264"/>
          </a:xfrm>
        </p:spPr>
        <p:txBody>
          <a:bodyPr/>
          <a:lstStyle/>
          <a:p>
            <a:pPr marL="0" indent="0" algn="ctr">
              <a:buNone/>
            </a:pPr>
            <a:r>
              <a:rPr lang="es-DO" sz="4000" dirty="0"/>
              <a:t>CONCLUSIONES</a:t>
            </a:r>
            <a:endParaRPr lang="es-DO" dirty="0"/>
          </a:p>
        </p:txBody>
      </p:sp>
      <p:grpSp>
        <p:nvGrpSpPr>
          <p:cNvPr id="4" name="Grupo 3"/>
          <p:cNvGrpSpPr/>
          <p:nvPr/>
        </p:nvGrpSpPr>
        <p:grpSpPr>
          <a:xfrm>
            <a:off x="3375659" y="4467831"/>
            <a:ext cx="5440680" cy="1201350"/>
            <a:chOff x="0" y="-118598"/>
            <a:chExt cx="4914899" cy="102855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3962400" cy="90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4000" kern="1200" dirty="0">
                  <a:solidFill>
                    <a:schemeClr val="tx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4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Imagen 5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899" y="-118598"/>
              <a:ext cx="1905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120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5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ángulo 18"/>
          <p:cNvSpPr/>
          <p:nvPr/>
        </p:nvSpPr>
        <p:spPr>
          <a:xfrm>
            <a:off x="0" y="0"/>
            <a:ext cx="12192000" cy="68532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grpSp>
        <p:nvGrpSpPr>
          <p:cNvPr id="20" name="Grupo 19"/>
          <p:cNvGrpSpPr/>
          <p:nvPr/>
        </p:nvGrpSpPr>
        <p:grpSpPr>
          <a:xfrm>
            <a:off x="1370994" y="920993"/>
            <a:ext cx="9450011" cy="5149057"/>
            <a:chOff x="1370994" y="920993"/>
            <a:chExt cx="9450011" cy="5149057"/>
          </a:xfrm>
        </p:grpSpPr>
        <p:sp>
          <p:nvSpPr>
            <p:cNvPr id="14" name="Recortar rectángulo de esquina sencilla 13"/>
            <p:cNvSpPr/>
            <p:nvPr/>
          </p:nvSpPr>
          <p:spPr>
            <a:xfrm>
              <a:off x="1370994" y="920993"/>
              <a:ext cx="9450011" cy="5149057"/>
            </a:xfrm>
            <a:prstGeom prst="snip1Rect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48587" y="1164944"/>
              <a:ext cx="392379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DO" sz="3200" dirty="0">
                  <a:solidFill>
                    <a:srgbClr val="FF0000"/>
                  </a:solidFill>
                </a:rPr>
                <a:t>Socios clave</a:t>
              </a:r>
            </a:p>
            <a:p>
              <a:endParaRPr lang="es-D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566883" y="2272456"/>
              <a:ext cx="91594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DO" sz="2000" dirty="0" err="1"/>
                <a:t>Dealers</a:t>
              </a:r>
              <a:endParaRPr lang="es-DO" sz="2000" dirty="0"/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DO" sz="2000" dirty="0"/>
                <a:t>Personas físicas interesadas en vender su vehículo.</a:t>
              </a:r>
            </a:p>
          </p:txBody>
        </p:sp>
      </p:grpSp>
      <p:pic>
        <p:nvPicPr>
          <p:cNvPr id="28" name="Imagen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15" y="4256116"/>
            <a:ext cx="1650743" cy="16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ángulo 18"/>
          <p:cNvSpPr/>
          <p:nvPr/>
        </p:nvSpPr>
        <p:spPr>
          <a:xfrm>
            <a:off x="0" y="0"/>
            <a:ext cx="12192000" cy="68532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grpSp>
        <p:nvGrpSpPr>
          <p:cNvPr id="20" name="Grupo 19"/>
          <p:cNvGrpSpPr/>
          <p:nvPr/>
        </p:nvGrpSpPr>
        <p:grpSpPr>
          <a:xfrm>
            <a:off x="1370994" y="920993"/>
            <a:ext cx="9450011" cy="5149057"/>
            <a:chOff x="1370994" y="920993"/>
            <a:chExt cx="9450011" cy="5149057"/>
          </a:xfrm>
        </p:grpSpPr>
        <p:sp>
          <p:nvSpPr>
            <p:cNvPr id="14" name="Recortar rectángulo de esquina sencilla 13"/>
            <p:cNvSpPr/>
            <p:nvPr/>
          </p:nvSpPr>
          <p:spPr>
            <a:xfrm>
              <a:off x="1370994" y="920993"/>
              <a:ext cx="9450011" cy="5149057"/>
            </a:xfrm>
            <a:prstGeom prst="snip1Rect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48587" y="1164944"/>
              <a:ext cx="392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D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661507" y="2506543"/>
              <a:ext cx="915949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DO" sz="2200" dirty="0"/>
                <a:t>Desarrollo y producción de la aplicación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DO" sz="2200" dirty="0"/>
                <a:t>Actualización y mantenimiento de la aplicación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DO" sz="2200" dirty="0"/>
                <a:t>Búsqueda inicial de </a:t>
              </a:r>
              <a:r>
                <a:rPr lang="es-DO" sz="2200" dirty="0" err="1"/>
                <a:t>dealers</a:t>
              </a:r>
              <a:endParaRPr lang="es-DO" sz="22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DO" sz="2200" dirty="0"/>
                <a:t>Creaciones de planes para los subscriptores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DO" sz="2200" dirty="0"/>
                <a:t>Manejo de publicidad y soporte al cliente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DO" sz="2200" dirty="0"/>
                <a:t>Marketing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DO" sz="2200" dirty="0"/>
                <a:t>Gestión de redes sociales</a:t>
              </a: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735980" y="1276972"/>
            <a:ext cx="3923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200" dirty="0">
                <a:solidFill>
                  <a:schemeClr val="tx1"/>
                </a:solidFill>
              </a:rPr>
              <a:t>Actividades clave</a:t>
            </a:r>
          </a:p>
          <a:p>
            <a:endParaRPr lang="es-DO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69" y="3534018"/>
            <a:ext cx="2242798" cy="22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53568" y="569776"/>
            <a:ext cx="2059545" cy="702434"/>
            <a:chOff x="-51402" y="-1605"/>
            <a:chExt cx="2274711" cy="51305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-51402" y="108929"/>
              <a:ext cx="1825064" cy="39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20000"/>
                </a:lnSpc>
                <a:spcAft>
                  <a:spcPts val="0"/>
                </a:spcAft>
              </a:pPr>
              <a:r>
                <a:rPr lang="en-US" sz="2000" kern="1200" dirty="0"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TuVehiculo</a:t>
              </a:r>
              <a:r>
                <a:rPr lang="en-US" sz="2000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D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Imagen 12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6" y="-1605"/>
              <a:ext cx="1026113" cy="51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ángulo 18"/>
          <p:cNvSpPr/>
          <p:nvPr/>
        </p:nvSpPr>
        <p:spPr>
          <a:xfrm>
            <a:off x="0" y="0"/>
            <a:ext cx="12192000" cy="68532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translucentPowde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grpSp>
        <p:nvGrpSpPr>
          <p:cNvPr id="20" name="Grupo 19"/>
          <p:cNvGrpSpPr/>
          <p:nvPr/>
        </p:nvGrpSpPr>
        <p:grpSpPr>
          <a:xfrm>
            <a:off x="1370994" y="920993"/>
            <a:ext cx="9450011" cy="5149057"/>
            <a:chOff x="1370994" y="920993"/>
            <a:chExt cx="9450011" cy="5149057"/>
          </a:xfrm>
        </p:grpSpPr>
        <p:sp>
          <p:nvSpPr>
            <p:cNvPr id="14" name="Recortar rectángulo de esquina sencilla 13"/>
            <p:cNvSpPr/>
            <p:nvPr/>
          </p:nvSpPr>
          <p:spPr>
            <a:xfrm>
              <a:off x="1370994" y="920993"/>
              <a:ext cx="9450011" cy="5149057"/>
            </a:xfrm>
            <a:prstGeom prst="snip1Rect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100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48587" y="1164944"/>
              <a:ext cx="392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DO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665078" y="1978334"/>
              <a:ext cx="8861842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2200" dirty="0"/>
                <a:t>Es la plataforma de intermediación cliente-vendedor de vehículo más completa en el mercado web de Rep. Dom.</a:t>
              </a:r>
            </a:p>
            <a:p>
              <a:pPr algn="just"/>
              <a:endParaRPr lang="es-ES" sz="2200" dirty="0"/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Consumidores: </a:t>
              </a:r>
              <a:r>
                <a:rPr lang="es-ES" sz="2200" dirty="0"/>
                <a:t>La plataforma se encargará de crear </a:t>
              </a:r>
              <a:r>
                <a:rPr lang="es-ES" sz="2200" dirty="0" err="1"/>
                <a:t>autoferias</a:t>
              </a:r>
              <a:r>
                <a:rPr lang="es-ES" sz="2200" dirty="0"/>
                <a:t>  y subastas de los vehículos registrados con la finalidad de crear competencia y  ofrecer los mejores precios a los consumidores.</a:t>
              </a:r>
            </a:p>
            <a:p>
              <a:pPr algn="just"/>
              <a:endParaRPr lang="es-ES" sz="2200" dirty="0"/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ES" sz="2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Vendedores: </a:t>
              </a:r>
              <a:r>
                <a:rPr lang="es-ES" sz="2200" dirty="0"/>
                <a:t>La plataforma se encargará de promocionar y posicionar tu vehículo de la manera más optimizada para que puedas vender tu vehículo de una forma más rápida y efectiva.</a:t>
              </a:r>
              <a:endParaRPr lang="es-DO" sz="2200" dirty="0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1735980" y="1276972"/>
            <a:ext cx="3923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200" dirty="0">
                <a:solidFill>
                  <a:schemeClr val="tx1"/>
                </a:solidFill>
              </a:rPr>
              <a:t>Propuesta de valor</a:t>
            </a:r>
          </a:p>
          <a:p>
            <a:endParaRPr lang="es-D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33" y="5057335"/>
            <a:ext cx="1949570" cy="10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1034</Words>
  <Application>Microsoft Office PowerPoint</Application>
  <PresentationFormat>Panorámica</PresentationFormat>
  <Paragraphs>201</Paragraphs>
  <Slides>51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Muli</vt:lpstr>
      <vt:lpstr>Times New Roman</vt:lpstr>
      <vt:lpstr>Office Theme</vt:lpstr>
      <vt:lpstr>Grupo #2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MACRO OBJETIVO</vt:lpstr>
      <vt:lpstr>MICRO OBJETIVO</vt:lpstr>
      <vt:lpstr>MICRO 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Emmanuel Fermin Rodriguez</dc:creator>
  <cp:lastModifiedBy>Oliver Fermin</cp:lastModifiedBy>
  <cp:revision>36</cp:revision>
  <dcterms:created xsi:type="dcterms:W3CDTF">2017-11-24T19:05:45Z</dcterms:created>
  <dcterms:modified xsi:type="dcterms:W3CDTF">2017-12-05T22:11:29Z</dcterms:modified>
</cp:coreProperties>
</file>