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3966DC-82CF-4E58-8945-59EBC8BFA6DF}" type="datetimeFigureOut">
              <a:rPr lang="en-GB" smtClean="0"/>
              <a:t>16/06/2025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BF368A-1983-4816-ADA8-5821D3C17C40}" type="slidenum">
              <a:rPr lang="en-GB" smtClean="0"/>
              <a:t>‹#›</a:t>
            </a:fld>
            <a:endParaRPr lang="en-GB"/>
          </a:p>
        </p:txBody>
      </p:sp>
    </p:spTree>
    <p:extLst>
      <p:ext uri="{BB962C8B-B14F-4D97-AF65-F5344CB8AC3E}">
        <p14:creationId xmlns:p14="http://schemas.microsoft.com/office/powerpoint/2010/main" val="1419901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BF368A-1983-4816-ADA8-5821D3C17C40}" type="slidenum">
              <a:rPr lang="en-GB" smtClean="0"/>
              <a:t>7</a:t>
            </a:fld>
            <a:endParaRPr lang="en-GB"/>
          </a:p>
        </p:txBody>
      </p:sp>
    </p:spTree>
    <p:extLst>
      <p:ext uri="{BB962C8B-B14F-4D97-AF65-F5344CB8AC3E}">
        <p14:creationId xmlns:p14="http://schemas.microsoft.com/office/powerpoint/2010/main" val="2816343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GB"/>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201724B8-D609-4504-B1DA-E118B9C1EE0B}" type="datetimeFigureOut">
              <a:rPr lang="en-GB" smtClean="0"/>
              <a:t>16/06/2025</a:t>
            </a:fld>
            <a:endParaRPr lang="en-GB"/>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F55F893F-9685-472F-9F68-9FFECA1A3A88}"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55276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1724B8-D609-4504-B1DA-E118B9C1EE0B}"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3826524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1724B8-D609-4504-B1DA-E118B9C1EE0B}"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45852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01724B8-D609-4504-B1DA-E118B9C1EE0B}"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2300762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GB"/>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1724B8-D609-4504-B1DA-E118B9C1EE0B}"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55F893F-9685-472F-9F68-9FFECA1A3A88}" type="slidenum">
              <a:rPr lang="en-GB" smtClean="0"/>
              <a:t>‹#›</a:t>
            </a:fld>
            <a:endParaRPr lang="en-GB"/>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2529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01724B8-D609-4504-B1DA-E118B9C1EE0B}"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3020084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GB"/>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01724B8-D609-4504-B1DA-E118B9C1EE0B}" type="datetimeFigureOut">
              <a:rPr lang="en-GB" smtClean="0"/>
              <a:t>16/06/2025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1133076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01724B8-D609-4504-B1DA-E118B9C1EE0B}" type="datetimeFigureOut">
              <a:rPr lang="en-GB" smtClean="0"/>
              <a:t>16/06/2025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256014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1724B8-D609-4504-B1DA-E118B9C1EE0B}" type="datetimeFigureOut">
              <a:rPr lang="en-GB" smtClean="0"/>
              <a:t>16/06/2025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158630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01724B8-D609-4504-B1DA-E118B9C1EE0B}"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4140497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01724B8-D609-4504-B1DA-E118B9C1EE0B}"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55F893F-9685-472F-9F68-9FFECA1A3A88}" type="slidenum">
              <a:rPr lang="en-GB" smtClean="0"/>
              <a:t>‹#›</a:t>
            </a:fld>
            <a:endParaRPr lang="en-GB"/>
          </a:p>
        </p:txBody>
      </p:sp>
    </p:spTree>
    <p:extLst>
      <p:ext uri="{BB962C8B-B14F-4D97-AF65-F5344CB8AC3E}">
        <p14:creationId xmlns:p14="http://schemas.microsoft.com/office/powerpoint/2010/main" val="20410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201724B8-D609-4504-B1DA-E118B9C1EE0B}" type="datetimeFigureOut">
              <a:rPr lang="en-GB" smtClean="0"/>
              <a:t>16/06/2025</a:t>
            </a:fld>
            <a:endParaRPr lang="en-GB"/>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GB"/>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F55F893F-9685-472F-9F68-9FFECA1A3A88}" type="slidenum">
              <a:rPr lang="en-GB" smtClean="0"/>
              <a:t>‹#›</a:t>
            </a:fld>
            <a:endParaRPr lang="en-GB"/>
          </a:p>
        </p:txBody>
      </p:sp>
    </p:spTree>
    <p:extLst>
      <p:ext uri="{BB962C8B-B14F-4D97-AF65-F5344CB8AC3E}">
        <p14:creationId xmlns:p14="http://schemas.microsoft.com/office/powerpoint/2010/main" val="36794303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AA66-2AF4-C9A6-E556-E4A40D5833D8}"/>
              </a:ext>
            </a:extLst>
          </p:cNvPr>
          <p:cNvSpPr>
            <a:spLocks noGrp="1"/>
          </p:cNvSpPr>
          <p:nvPr>
            <p:ph type="ctrTitle"/>
          </p:nvPr>
        </p:nvSpPr>
        <p:spPr/>
        <p:txBody>
          <a:bodyPr>
            <a:normAutofit fontScale="90000"/>
          </a:bodyPr>
          <a:lstStyle/>
          <a:p>
            <a:r>
              <a:rPr lang="en-GB" b="1" dirty="0"/>
              <a:t>The Impact of Social Media on Workplace Productivity </a:t>
            </a:r>
            <a:br>
              <a:rPr lang="en-GB" dirty="0"/>
            </a:br>
            <a:endParaRPr lang="en-GB" dirty="0"/>
          </a:p>
        </p:txBody>
      </p:sp>
      <p:sp>
        <p:nvSpPr>
          <p:cNvPr id="3" name="Subtitle 2">
            <a:extLst>
              <a:ext uri="{FF2B5EF4-FFF2-40B4-BE49-F238E27FC236}">
                <a16:creationId xmlns:a16="http://schemas.microsoft.com/office/drawing/2014/main" id="{21C812C9-66CC-CE89-03E0-B907D08E521F}"/>
              </a:ext>
            </a:extLst>
          </p:cNvPr>
          <p:cNvSpPr>
            <a:spLocks noGrp="1"/>
          </p:cNvSpPr>
          <p:nvPr>
            <p:ph type="subTitle" idx="1"/>
          </p:nvPr>
        </p:nvSpPr>
        <p:spPr/>
        <p:txBody>
          <a:bodyPr/>
          <a:lstStyle/>
          <a:p>
            <a:r>
              <a:rPr lang="en-GB" dirty="0"/>
              <a:t>By Oliver Leng</a:t>
            </a:r>
          </a:p>
        </p:txBody>
      </p:sp>
    </p:spTree>
    <p:extLst>
      <p:ext uri="{BB962C8B-B14F-4D97-AF65-F5344CB8AC3E}">
        <p14:creationId xmlns:p14="http://schemas.microsoft.com/office/powerpoint/2010/main" val="186669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985C-1520-E749-7B94-4867BA32C8A1}"/>
              </a:ext>
            </a:extLst>
          </p:cNvPr>
          <p:cNvSpPr>
            <a:spLocks noGrp="1"/>
          </p:cNvSpPr>
          <p:nvPr>
            <p:ph type="title"/>
          </p:nvPr>
        </p:nvSpPr>
        <p:spPr/>
        <p:txBody>
          <a:bodyPr/>
          <a:lstStyle/>
          <a:p>
            <a:r>
              <a:rPr lang="en-GB" dirty="0"/>
              <a:t>Business Questions</a:t>
            </a:r>
          </a:p>
        </p:txBody>
      </p:sp>
      <p:sp>
        <p:nvSpPr>
          <p:cNvPr id="3" name="Content Placeholder 2">
            <a:extLst>
              <a:ext uri="{FF2B5EF4-FFF2-40B4-BE49-F238E27FC236}">
                <a16:creationId xmlns:a16="http://schemas.microsoft.com/office/drawing/2014/main" id="{8EAC7DE1-4B59-240A-95AD-CDD33FD37D4D}"/>
              </a:ext>
            </a:extLst>
          </p:cNvPr>
          <p:cNvSpPr>
            <a:spLocks noGrp="1"/>
          </p:cNvSpPr>
          <p:nvPr>
            <p:ph idx="1"/>
          </p:nvPr>
        </p:nvSpPr>
        <p:spPr/>
        <p:txBody>
          <a:bodyPr/>
          <a:lstStyle/>
          <a:p>
            <a:pPr marL="0" indent="0">
              <a:buNone/>
            </a:pPr>
            <a:r>
              <a:rPr lang="en-GB" b="1" dirty="0"/>
              <a:t>Goal: Use our data to inform the developer of the best productivity features tailored to user behaviour.</a:t>
            </a:r>
            <a:endParaRPr lang="en-GB" dirty="0"/>
          </a:p>
          <a:p>
            <a:pPr marL="0" lvl="0" indent="0">
              <a:buNone/>
            </a:pPr>
            <a:r>
              <a:rPr lang="en-GB" dirty="0"/>
              <a:t>The key questions driving our analysis:</a:t>
            </a:r>
          </a:p>
          <a:p>
            <a:pPr lvl="0"/>
            <a:r>
              <a:rPr lang="en-GB" dirty="0"/>
              <a:t>What digital habits are most associated with low productivity?</a:t>
            </a:r>
          </a:p>
          <a:p>
            <a:pPr lvl="0"/>
            <a:r>
              <a:rPr lang="en-GB" dirty="0"/>
              <a:t>What features should be prioritized to best improve user productivity?</a:t>
            </a:r>
          </a:p>
          <a:p>
            <a:pPr lvl="0"/>
            <a:r>
              <a:rPr lang="en-GB" dirty="0"/>
              <a:t>Do user’s who use focus apps have an improvement in productivity? If so what is the average improvement and how can this app do better?</a:t>
            </a:r>
          </a:p>
          <a:p>
            <a:pPr lvl="0"/>
            <a:r>
              <a:rPr lang="en-GB" dirty="0"/>
              <a:t>Is there a difference in patterns across age groups in how digital habits affect productivity? Should the app use different strategies for the age groups?</a:t>
            </a:r>
          </a:p>
        </p:txBody>
      </p:sp>
    </p:spTree>
    <p:extLst>
      <p:ext uri="{BB962C8B-B14F-4D97-AF65-F5344CB8AC3E}">
        <p14:creationId xmlns:p14="http://schemas.microsoft.com/office/powerpoint/2010/main" val="43639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95280-6A13-0119-0462-52C366825510}"/>
              </a:ext>
            </a:extLst>
          </p:cNvPr>
          <p:cNvSpPr>
            <a:spLocks noGrp="1"/>
          </p:cNvSpPr>
          <p:nvPr>
            <p:ph type="title"/>
          </p:nvPr>
        </p:nvSpPr>
        <p:spPr>
          <a:xfrm>
            <a:off x="7878675" y="640079"/>
            <a:ext cx="3075836" cy="1366141"/>
          </a:xfrm>
        </p:spPr>
        <p:txBody>
          <a:bodyPr>
            <a:normAutofit/>
          </a:bodyPr>
          <a:lstStyle/>
          <a:p>
            <a:r>
              <a:rPr lang="en-GB" sz="3000"/>
              <a:t>Social Media Time vs Work Hours</a:t>
            </a:r>
          </a:p>
        </p:txBody>
      </p:sp>
      <p:pic>
        <p:nvPicPr>
          <p:cNvPr id="4" name="Picture" descr="A graph of different colored squares&#10;&#10;AI-generated content may be incorrect.">
            <a:extLst>
              <a:ext uri="{FF2B5EF4-FFF2-40B4-BE49-F238E27FC236}">
                <a16:creationId xmlns:a16="http://schemas.microsoft.com/office/drawing/2014/main" id="{FE9E7D85-233F-C76F-609E-01C7E95A1260}"/>
              </a:ext>
            </a:extLst>
          </p:cNvPr>
          <p:cNvPicPr/>
          <p:nvPr/>
        </p:nvPicPr>
        <p:blipFill>
          <a:blip r:embed="rId2"/>
          <a:stretch>
            <a:fillRect/>
          </a:stretch>
        </p:blipFill>
        <p:spPr bwMode="auto">
          <a:xfrm>
            <a:off x="633998" y="663327"/>
            <a:ext cx="6927007" cy="5541606"/>
          </a:xfrm>
          <a:prstGeom prst="rect">
            <a:avLst/>
          </a:prstGeom>
          <a:noFill/>
        </p:spPr>
      </p:pic>
      <p:sp>
        <p:nvSpPr>
          <p:cNvPr id="3" name="Content Placeholder 2">
            <a:extLst>
              <a:ext uri="{FF2B5EF4-FFF2-40B4-BE49-F238E27FC236}">
                <a16:creationId xmlns:a16="http://schemas.microsoft.com/office/drawing/2014/main" id="{167C86F2-2E2C-398D-9567-B666B486F3F4}"/>
              </a:ext>
            </a:extLst>
          </p:cNvPr>
          <p:cNvSpPr>
            <a:spLocks noGrp="1"/>
          </p:cNvSpPr>
          <p:nvPr>
            <p:ph idx="1"/>
          </p:nvPr>
        </p:nvSpPr>
        <p:spPr>
          <a:xfrm>
            <a:off x="7878675" y="2325157"/>
            <a:ext cx="3075836" cy="3854979"/>
          </a:xfrm>
        </p:spPr>
        <p:txBody>
          <a:bodyPr>
            <a:normAutofit lnSpcReduction="10000"/>
          </a:bodyPr>
          <a:lstStyle/>
          <a:p>
            <a:r>
              <a:rPr lang="en-GB" sz="1600" dirty="0"/>
              <a:t>This visualization shows that there is no significant change in average work hours across different levels of daily social media usage.</a:t>
            </a:r>
          </a:p>
          <a:p>
            <a:r>
              <a:rPr lang="en-GB" sz="1600" dirty="0"/>
              <a:t>This suggests that while people may spend varying amounts of time on social media, it does not appear to reduce the total hours they work each day. However, this does not rule out an effect on productivity—social media might be impacting focus or efficiency during work hours rather than total time worked.</a:t>
            </a:r>
          </a:p>
          <a:p>
            <a:endParaRPr lang="en-GB" sz="1600" dirty="0"/>
          </a:p>
        </p:txBody>
      </p:sp>
    </p:spTree>
    <p:extLst>
      <p:ext uri="{BB962C8B-B14F-4D97-AF65-F5344CB8AC3E}">
        <p14:creationId xmlns:p14="http://schemas.microsoft.com/office/powerpoint/2010/main" val="1706053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EBDA3-27BD-C03D-B7C0-AECF7A641C41}"/>
              </a:ext>
            </a:extLst>
          </p:cNvPr>
          <p:cNvSpPr>
            <a:spLocks noGrp="1"/>
          </p:cNvSpPr>
          <p:nvPr>
            <p:ph type="title"/>
          </p:nvPr>
        </p:nvSpPr>
        <p:spPr>
          <a:xfrm>
            <a:off x="718874" y="677863"/>
            <a:ext cx="4534047" cy="1325562"/>
          </a:xfrm>
        </p:spPr>
        <p:txBody>
          <a:bodyPr>
            <a:normAutofit fontScale="90000"/>
          </a:bodyPr>
          <a:lstStyle/>
          <a:p>
            <a:r>
              <a:rPr lang="en-GB" sz="4100"/>
              <a:t>Social Media Time Vs Productivity</a:t>
            </a:r>
          </a:p>
        </p:txBody>
      </p:sp>
      <p:sp>
        <p:nvSpPr>
          <p:cNvPr id="7" name="Rectangle 3">
            <a:extLst>
              <a:ext uri="{FF2B5EF4-FFF2-40B4-BE49-F238E27FC236}">
                <a16:creationId xmlns:a16="http://schemas.microsoft.com/office/drawing/2014/main" id="{E54CB0E5-176C-2391-2B98-6454F5D3A759}"/>
              </a:ext>
            </a:extLst>
          </p:cNvPr>
          <p:cNvSpPr>
            <a:spLocks noGrp="1" noChangeArrowheads="1"/>
          </p:cNvSpPr>
          <p:nvPr>
            <p:ph idx="1"/>
          </p:nvPr>
        </p:nvSpPr>
        <p:spPr bwMode="auto">
          <a:xfrm>
            <a:off x="718874" y="2325158"/>
            <a:ext cx="4534048" cy="38549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i="0" u="none" strike="noStrike" cap="none" normalizeH="0" baseline="0" dirty="0">
                <a:ln>
                  <a:noFill/>
                </a:ln>
                <a:effectLst/>
                <a:latin typeface="Arial" panose="020B0604020202020204" pitchFamily="34" charset="0"/>
              </a:rPr>
              <a:t>This chart shows a weak negative correlation between daily social media time and productivity scores.</a:t>
            </a:r>
          </a:p>
          <a:p>
            <a:pPr marL="0" marR="0" lvl="0" indent="0" defTabSz="914400" rtl="0" eaLnBrk="0" fontAlgn="base" latinLnBrk="0" hangingPunct="0">
              <a:spcBef>
                <a:spcPct val="0"/>
              </a:spcBef>
              <a:spcAft>
                <a:spcPts val="600"/>
              </a:spcAft>
              <a:buClrTx/>
              <a:buSzTx/>
              <a:buFontTx/>
              <a:buNone/>
              <a:tabLst/>
            </a:pPr>
            <a:r>
              <a:rPr kumimoji="0" lang="en-US" altLang="en-US" i="0" u="none" strike="noStrike" cap="none" normalizeH="0" baseline="0" dirty="0">
                <a:ln>
                  <a:noFill/>
                </a:ln>
                <a:effectLst/>
                <a:latin typeface="Arial" panose="020B0604020202020204" pitchFamily="34" charset="0"/>
              </a:rPr>
              <a:t>While increased social media use is generally associated with slightly lower productivity, the wide spread of data points suggests high individual variation. This implies that some users remain productive despite high social media usage, while others see a more noticeable decline—indicating that social media’s impact on productivity is not uniform across all individuals.</a:t>
            </a:r>
          </a:p>
        </p:txBody>
      </p:sp>
      <p:pic>
        <p:nvPicPr>
          <p:cNvPr id="4" name="Picture" descr="A graph showing a line between a black and a blue line&#10;&#10;AI-generated content may be incorrect.">
            <a:extLst>
              <a:ext uri="{FF2B5EF4-FFF2-40B4-BE49-F238E27FC236}">
                <a16:creationId xmlns:a16="http://schemas.microsoft.com/office/drawing/2014/main" id="{AD0C1EE9-BF5E-5713-D82E-D6D8B3163130}"/>
              </a:ext>
            </a:extLst>
          </p:cNvPr>
          <p:cNvPicPr/>
          <p:nvPr/>
        </p:nvPicPr>
        <p:blipFill>
          <a:blip r:embed="rId2"/>
          <a:stretch>
            <a:fillRect/>
          </a:stretch>
        </p:blipFill>
        <p:spPr bwMode="auto">
          <a:xfrm>
            <a:off x="5633157" y="1345004"/>
            <a:ext cx="5209989" cy="4167990"/>
          </a:xfrm>
          <a:prstGeom prst="rect">
            <a:avLst/>
          </a:prstGeom>
          <a:noFill/>
        </p:spPr>
      </p:pic>
    </p:spTree>
    <p:extLst>
      <p:ext uri="{BB962C8B-B14F-4D97-AF65-F5344CB8AC3E}">
        <p14:creationId xmlns:p14="http://schemas.microsoft.com/office/powerpoint/2010/main" val="323616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5F10-C33C-B392-D7DB-DC75D3C6975A}"/>
              </a:ext>
            </a:extLst>
          </p:cNvPr>
          <p:cNvSpPr>
            <a:spLocks noGrp="1"/>
          </p:cNvSpPr>
          <p:nvPr>
            <p:ph type="title"/>
          </p:nvPr>
        </p:nvSpPr>
        <p:spPr>
          <a:xfrm>
            <a:off x="7878675" y="640079"/>
            <a:ext cx="3075836" cy="1366141"/>
          </a:xfrm>
        </p:spPr>
        <p:txBody>
          <a:bodyPr>
            <a:normAutofit/>
          </a:bodyPr>
          <a:lstStyle/>
          <a:p>
            <a:r>
              <a:rPr lang="en-US" sz="2200" b="1"/>
              <a:t>Productivity by Age Group and Social Media Time</a:t>
            </a:r>
            <a:br>
              <a:rPr lang="en-GB" sz="2200"/>
            </a:br>
            <a:endParaRPr lang="en-GB" sz="2200"/>
          </a:p>
        </p:txBody>
      </p:sp>
      <p:pic>
        <p:nvPicPr>
          <p:cNvPr id="4" name="Picture" descr="A graph of a number of people&#10;&#10;AI-generated content may be incorrect.">
            <a:extLst>
              <a:ext uri="{FF2B5EF4-FFF2-40B4-BE49-F238E27FC236}">
                <a16:creationId xmlns:a16="http://schemas.microsoft.com/office/drawing/2014/main" id="{70593E22-7220-D2BC-441C-5DF115A2FA76}"/>
              </a:ext>
            </a:extLst>
          </p:cNvPr>
          <p:cNvPicPr/>
          <p:nvPr/>
        </p:nvPicPr>
        <p:blipFill>
          <a:blip r:embed="rId2"/>
          <a:stretch>
            <a:fillRect/>
          </a:stretch>
        </p:blipFill>
        <p:spPr bwMode="auto">
          <a:xfrm>
            <a:off x="633998" y="663327"/>
            <a:ext cx="6927007" cy="5541606"/>
          </a:xfrm>
          <a:prstGeom prst="rect">
            <a:avLst/>
          </a:prstGeom>
          <a:noFill/>
        </p:spPr>
      </p:pic>
      <p:sp>
        <p:nvSpPr>
          <p:cNvPr id="3" name="Content Placeholder 2">
            <a:extLst>
              <a:ext uri="{FF2B5EF4-FFF2-40B4-BE49-F238E27FC236}">
                <a16:creationId xmlns:a16="http://schemas.microsoft.com/office/drawing/2014/main" id="{AE327FD4-BF86-355E-D5A3-FFA9FB40BAF3}"/>
              </a:ext>
            </a:extLst>
          </p:cNvPr>
          <p:cNvSpPr>
            <a:spLocks noGrp="1"/>
          </p:cNvSpPr>
          <p:nvPr>
            <p:ph idx="1"/>
          </p:nvPr>
        </p:nvSpPr>
        <p:spPr>
          <a:xfrm>
            <a:off x="7878675" y="2325157"/>
            <a:ext cx="3075836" cy="3854979"/>
          </a:xfrm>
        </p:spPr>
        <p:txBody>
          <a:bodyPr>
            <a:normAutofit/>
          </a:bodyPr>
          <a:lstStyle/>
          <a:p>
            <a:r>
              <a:rPr lang="en-US" sz="1600" dirty="0"/>
              <a:t>Productivity scores appear relatively stable across age groups for each social media use range, suggesting that age is not a strong moderator in the relationship between social media use and productivity.</a:t>
            </a:r>
            <a:endParaRPr lang="en-GB" sz="1600" dirty="0"/>
          </a:p>
          <a:p>
            <a:endParaRPr lang="en-GB" sz="1600" dirty="0"/>
          </a:p>
        </p:txBody>
      </p:sp>
    </p:spTree>
    <p:extLst>
      <p:ext uri="{BB962C8B-B14F-4D97-AF65-F5344CB8AC3E}">
        <p14:creationId xmlns:p14="http://schemas.microsoft.com/office/powerpoint/2010/main" val="2576509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9993-2719-596E-9982-2C0DB54CD148}"/>
              </a:ext>
            </a:extLst>
          </p:cNvPr>
          <p:cNvSpPr>
            <a:spLocks noGrp="1"/>
          </p:cNvSpPr>
          <p:nvPr>
            <p:ph type="title"/>
          </p:nvPr>
        </p:nvSpPr>
        <p:spPr>
          <a:xfrm>
            <a:off x="718874" y="677863"/>
            <a:ext cx="4534047" cy="1325562"/>
          </a:xfrm>
        </p:spPr>
        <p:txBody>
          <a:bodyPr vert="horz" lIns="91440" tIns="45720" rIns="91440" bIns="45720" rtlCol="0" anchor="b">
            <a:normAutofit/>
          </a:bodyPr>
          <a:lstStyle/>
          <a:p>
            <a:r>
              <a:rPr lang="en-US" sz="2100" b="1"/>
              <a:t>Relationship Between Digital Habits and Productivity</a:t>
            </a:r>
            <a:br>
              <a:rPr lang="en-US" sz="2100"/>
            </a:br>
            <a:endParaRPr lang="en-US" sz="2100"/>
          </a:p>
        </p:txBody>
      </p:sp>
      <p:sp>
        <p:nvSpPr>
          <p:cNvPr id="6" name="TextBox 5">
            <a:extLst>
              <a:ext uri="{FF2B5EF4-FFF2-40B4-BE49-F238E27FC236}">
                <a16:creationId xmlns:a16="http://schemas.microsoft.com/office/drawing/2014/main" id="{C53C7682-E48F-33EF-9FCD-8E2F0B4FB688}"/>
              </a:ext>
            </a:extLst>
          </p:cNvPr>
          <p:cNvSpPr txBox="1"/>
          <p:nvPr/>
        </p:nvSpPr>
        <p:spPr>
          <a:xfrm>
            <a:off x="718874" y="2325158"/>
            <a:ext cx="4534048" cy="3854979"/>
          </a:xfrm>
          <a:prstGeom prst="rect">
            <a:avLst/>
          </a:prstGeom>
        </p:spPr>
        <p:txBody>
          <a:bodyPr vert="horz" lIns="91440" tIns="45720" rIns="91440" bIns="45720" rtlCol="0">
            <a:normAutofit/>
          </a:bodyPr>
          <a:lstStyle/>
          <a:p>
            <a:pPr indent="-182880" defTabSz="914400">
              <a:spcAft>
                <a:spcPts val="600"/>
              </a:spcAft>
              <a:buClr>
                <a:schemeClr val="accent1"/>
              </a:buClr>
              <a:buNone/>
            </a:pPr>
            <a:r>
              <a:rPr lang="en-US" dirty="0"/>
              <a:t>Among all the digital habits analyzed, daily social media time shows the strongest negative correlation with productivity.</a:t>
            </a:r>
          </a:p>
          <a:p>
            <a:pPr indent="-182880" defTabSz="914400">
              <a:spcAft>
                <a:spcPts val="600"/>
              </a:spcAft>
              <a:buClr>
                <a:schemeClr val="accent1"/>
              </a:buClr>
            </a:pPr>
            <a:r>
              <a:rPr lang="en-US" dirty="0"/>
              <a:t>This suggests that the startup app should prioritize features that reduce social media usage, such as usage limits, activity tracking, or blocking access during work hours, as this area offers the greatest opportunity to boost user productivity.</a:t>
            </a:r>
          </a:p>
        </p:txBody>
      </p:sp>
      <p:pic>
        <p:nvPicPr>
          <p:cNvPr id="4" name="Picture" descr="A graph of blue dots&#10;&#10;AI-generated content may be incorrect.">
            <a:extLst>
              <a:ext uri="{FF2B5EF4-FFF2-40B4-BE49-F238E27FC236}">
                <a16:creationId xmlns:a16="http://schemas.microsoft.com/office/drawing/2014/main" id="{F44C609A-DBB0-5396-DAD0-B6284EFD0EF0}"/>
              </a:ext>
            </a:extLst>
          </p:cNvPr>
          <p:cNvPicPr>
            <a:picLocks noGrp="1"/>
          </p:cNvPicPr>
          <p:nvPr>
            <p:ph idx="1"/>
          </p:nvPr>
        </p:nvPicPr>
        <p:blipFill>
          <a:blip r:embed="rId2"/>
          <a:stretch>
            <a:fillRect/>
          </a:stretch>
        </p:blipFill>
        <p:spPr bwMode="auto">
          <a:xfrm>
            <a:off x="5633157" y="1345004"/>
            <a:ext cx="5209989" cy="4167990"/>
          </a:xfrm>
          <a:prstGeom prst="rect">
            <a:avLst/>
          </a:prstGeom>
          <a:noFill/>
        </p:spPr>
      </p:pic>
    </p:spTree>
    <p:extLst>
      <p:ext uri="{BB962C8B-B14F-4D97-AF65-F5344CB8AC3E}">
        <p14:creationId xmlns:p14="http://schemas.microsoft.com/office/powerpoint/2010/main" val="2467468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DF40-59C4-D7E7-3A39-BE4132003763}"/>
              </a:ext>
            </a:extLst>
          </p:cNvPr>
          <p:cNvSpPr>
            <a:spLocks noGrp="1"/>
          </p:cNvSpPr>
          <p:nvPr>
            <p:ph type="title"/>
          </p:nvPr>
        </p:nvSpPr>
        <p:spPr/>
        <p:txBody>
          <a:bodyPr/>
          <a:lstStyle/>
          <a:p>
            <a:r>
              <a:rPr lang="en-GB" dirty="0"/>
              <a:t>Alternative Focus Apps</a:t>
            </a:r>
          </a:p>
        </p:txBody>
      </p:sp>
      <p:sp>
        <p:nvSpPr>
          <p:cNvPr id="3" name="Content Placeholder 2">
            <a:extLst>
              <a:ext uri="{FF2B5EF4-FFF2-40B4-BE49-F238E27FC236}">
                <a16:creationId xmlns:a16="http://schemas.microsoft.com/office/drawing/2014/main" id="{0562DD8C-5071-B77C-23F1-A07E28B29DBD}"/>
              </a:ext>
            </a:extLst>
          </p:cNvPr>
          <p:cNvSpPr>
            <a:spLocks noGrp="1"/>
          </p:cNvSpPr>
          <p:nvPr>
            <p:ph idx="1"/>
          </p:nvPr>
        </p:nvSpPr>
        <p:spPr/>
        <p:txBody>
          <a:bodyPr/>
          <a:lstStyle/>
          <a:p>
            <a:r>
              <a:rPr lang="en-GB" dirty="0"/>
              <a:t>Data shows that users who actively use other focus apps experience a slight improvement in productivity and digital habits.</a:t>
            </a:r>
            <a:br>
              <a:rPr lang="en-GB" dirty="0"/>
            </a:br>
            <a:r>
              <a:rPr lang="en-GB" dirty="0"/>
              <a:t>While the effect is modest, this indicates real potential for our new app to:</a:t>
            </a:r>
          </a:p>
          <a:p>
            <a:r>
              <a:rPr lang="en-GB" dirty="0"/>
              <a:t>Outperform existing solutions</a:t>
            </a:r>
          </a:p>
          <a:p>
            <a:r>
              <a:rPr lang="en-GB" dirty="0"/>
              <a:t>Leverage more personalized, data-driven features</a:t>
            </a:r>
          </a:p>
          <a:p>
            <a:r>
              <a:rPr lang="en-GB" dirty="0"/>
              <a:t>Deliver greater productivity gains by addressing current gaps</a:t>
            </a:r>
          </a:p>
          <a:p>
            <a:r>
              <a:rPr lang="en-GB" dirty="0"/>
              <a:t>This validates the market demand and opportunity for innovation.</a:t>
            </a:r>
          </a:p>
        </p:txBody>
      </p:sp>
      <p:pic>
        <p:nvPicPr>
          <p:cNvPr id="4" name="Picture 3" descr="A blue and black text with numbers&#10;&#10;AI-generated content may be incorrect.">
            <a:extLst>
              <a:ext uri="{FF2B5EF4-FFF2-40B4-BE49-F238E27FC236}">
                <a16:creationId xmlns:a16="http://schemas.microsoft.com/office/drawing/2014/main" id="{6DDCA3D2-52C4-C9EF-8B2D-FE8067D44D56}"/>
              </a:ext>
            </a:extLst>
          </p:cNvPr>
          <p:cNvPicPr>
            <a:picLocks noChangeAspect="1"/>
          </p:cNvPicPr>
          <p:nvPr/>
        </p:nvPicPr>
        <p:blipFill>
          <a:blip r:embed="rId3"/>
          <a:stretch>
            <a:fillRect/>
          </a:stretch>
        </p:blipFill>
        <p:spPr>
          <a:xfrm>
            <a:off x="1518926" y="4644269"/>
            <a:ext cx="9169805" cy="1255085"/>
          </a:xfrm>
          <a:prstGeom prst="rect">
            <a:avLst/>
          </a:prstGeom>
        </p:spPr>
      </p:pic>
    </p:spTree>
    <p:extLst>
      <p:ext uri="{BB962C8B-B14F-4D97-AF65-F5344CB8AC3E}">
        <p14:creationId xmlns:p14="http://schemas.microsoft.com/office/powerpoint/2010/main" val="394925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B4C8-E6FC-C73B-37B5-076E9C75418B}"/>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99B5CC82-FC9E-364A-D7E7-15A39AA70809}"/>
              </a:ext>
            </a:extLst>
          </p:cNvPr>
          <p:cNvSpPr>
            <a:spLocks noGrp="1"/>
          </p:cNvSpPr>
          <p:nvPr>
            <p:ph idx="1"/>
          </p:nvPr>
        </p:nvSpPr>
        <p:spPr/>
        <p:txBody>
          <a:bodyPr>
            <a:normAutofit lnSpcReduction="10000"/>
          </a:bodyPr>
          <a:lstStyle/>
          <a:p>
            <a:r>
              <a:rPr lang="en-GB" dirty="0"/>
              <a:t>Prioritise social media management features – social media time had the largest impact on productivity and therefore it would be the best thing to implement.</a:t>
            </a:r>
          </a:p>
          <a:p>
            <a:r>
              <a:rPr lang="en-GB" dirty="0"/>
              <a:t>Personalisation over age segmentation – age does not have a large impact on habits so focus more on customisable features because there is a large variety in user behaviour and habits.</a:t>
            </a:r>
          </a:p>
          <a:p>
            <a:r>
              <a:rPr lang="en-GB" dirty="0"/>
              <a:t>Boost impact beyond other focus apps – add features to encourage accountability such as streaks and goals.</a:t>
            </a:r>
          </a:p>
          <a:p>
            <a:r>
              <a:rPr lang="en-GB" dirty="0"/>
              <a:t>Although screen time and notifications do </a:t>
            </a:r>
            <a:r>
              <a:rPr lang="en-GB" b="1" dirty="0"/>
              <a:t>not strongly correlate</a:t>
            </a:r>
            <a:r>
              <a:rPr lang="en-GB" dirty="0"/>
              <a:t> with productivity in the dataset, this presents a </a:t>
            </a:r>
            <a:r>
              <a:rPr lang="en-GB" b="1" dirty="0"/>
              <a:t>design opportunity</a:t>
            </a:r>
            <a:r>
              <a:rPr lang="en-GB" dirty="0"/>
              <a:t> rather than a limitation. We could implement a new feature to restrict phone access and replace the lock screen with a motivational message or reminder of goals. This is to make sure the user is focused on greater productivity, not just alternatives to their phone.</a:t>
            </a:r>
          </a:p>
          <a:p>
            <a:endParaRPr lang="en-GB" dirty="0"/>
          </a:p>
        </p:txBody>
      </p:sp>
    </p:spTree>
    <p:extLst>
      <p:ext uri="{BB962C8B-B14F-4D97-AF65-F5344CB8AC3E}">
        <p14:creationId xmlns:p14="http://schemas.microsoft.com/office/powerpoint/2010/main" val="345687839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31</TotalTime>
  <Words>605</Words>
  <Application>Microsoft Office PowerPoint</Application>
  <PresentationFormat>Widescreen</PresentationFormat>
  <Paragraphs>32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Century Schoolbook</vt:lpstr>
      <vt:lpstr>Wingdings 2</vt:lpstr>
      <vt:lpstr>View</vt:lpstr>
      <vt:lpstr>The Impact of Social Media on Workplace Productivity  </vt:lpstr>
      <vt:lpstr>Business Questions</vt:lpstr>
      <vt:lpstr>Social Media Time vs Work Hours</vt:lpstr>
      <vt:lpstr>Social Media Time Vs Productivity</vt:lpstr>
      <vt:lpstr>Productivity by Age Group and Social Media Time </vt:lpstr>
      <vt:lpstr>Relationship Between Digital Habits and Productivity </vt:lpstr>
      <vt:lpstr>Alternative Focus Apps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leng</dc:creator>
  <cp:lastModifiedBy>oliver leng</cp:lastModifiedBy>
  <cp:revision>1</cp:revision>
  <dcterms:created xsi:type="dcterms:W3CDTF">2025-06-16T09:18:43Z</dcterms:created>
  <dcterms:modified xsi:type="dcterms:W3CDTF">2025-06-16T09:50:15Z</dcterms:modified>
</cp:coreProperties>
</file>