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57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75" r:id="rId23"/>
    <p:sldId id="276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64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76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1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0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68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1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8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935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47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48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9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9A68-5037-7843-BC4D-4D768B888C7C}" type="datetimeFigureOut">
              <a:rPr lang="da-DK" smtClean="0"/>
              <a:t>14/12/2017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3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526015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effect of limb position on myoelectric prosthetic 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r>
              <a:rPr lang="en-GB" dirty="0" smtClean="0"/>
              <a:t>control using linear regression 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2913614"/>
            <a:ext cx="9144000" cy="361970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Scientific Methods and Communication Conference 2017</a:t>
            </a:r>
          </a:p>
          <a:p>
            <a:endParaRPr lang="en-GB" dirty="0" smtClean="0"/>
          </a:p>
          <a:p>
            <a:r>
              <a:rPr lang="en-GB" dirty="0" smtClean="0"/>
              <a:t>December 14, 2017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Group 7404</a:t>
            </a:r>
          </a:p>
          <a:p>
            <a:r>
              <a:rPr lang="en-GB" sz="2000" dirty="0" smtClean="0"/>
              <a:t>Irene </a:t>
            </a:r>
            <a:r>
              <a:rPr lang="en-GB" sz="2000" dirty="0" err="1" smtClean="0"/>
              <a:t>Uriarte</a:t>
            </a:r>
            <a:r>
              <a:rPr lang="en-GB" sz="2000" dirty="0" smtClean="0"/>
              <a:t>, Martin </a:t>
            </a:r>
            <a:r>
              <a:rPr lang="en-GB" sz="2000" dirty="0" err="1" smtClean="0"/>
              <a:t>Garenfeld</a:t>
            </a:r>
            <a:r>
              <a:rPr lang="en-GB" sz="2000" dirty="0" smtClean="0"/>
              <a:t>, Oliver Damsgaard and Simon </a:t>
            </a:r>
            <a:r>
              <a:rPr lang="en-GB" sz="2000" dirty="0" err="1" smtClean="0"/>
              <a:t>Bruun</a:t>
            </a:r>
            <a:endParaRPr lang="en-GB" sz="2000" dirty="0" smtClean="0"/>
          </a:p>
          <a:p>
            <a:r>
              <a:rPr lang="en-GB" sz="2000" dirty="0" smtClean="0"/>
              <a:t>School of Medicine and Health</a:t>
            </a:r>
          </a:p>
          <a:p>
            <a:r>
              <a:rPr lang="en-GB" sz="2000" dirty="0" smtClean="0"/>
              <a:t>Aalborg University, Denmark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Results</a:t>
            </a:r>
            <a:endParaRPr lang="en-GB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07" y="1404676"/>
            <a:ext cx="7728993" cy="4823846"/>
          </a:xfrm>
        </p:spPr>
      </p:pic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0.0007) 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4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0.00082) </a:t>
            </a:r>
            <a:endParaRPr lang="da-DK" dirty="0" smtClean="0">
              <a:effectLst/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8" y="1391549"/>
            <a:ext cx="7709452" cy="47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44558" y="2305879"/>
            <a:ext cx="12324520" cy="3221728"/>
          </a:xfrm>
        </p:spPr>
        <p:txBody>
          <a:bodyPr/>
          <a:lstStyle/>
          <a:p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</a:t>
            </a:r>
            <a:r>
              <a:rPr lang="da-DK" dirty="0" err="1"/>
              <a:t>training</a:t>
            </a:r>
            <a:r>
              <a:rPr lang="da-DK" dirty="0"/>
              <a:t> and MAV test data (p = 0.0002</a:t>
            </a:r>
            <a:r>
              <a:rPr lang="da-DK" dirty="0" smtClean="0"/>
              <a:t>)</a:t>
            </a:r>
          </a:p>
          <a:p>
            <a:endParaRPr lang="da-DK" dirty="0" smtClean="0">
              <a:effectLst/>
            </a:endParaRPr>
          </a:p>
          <a:p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LogVar</a:t>
            </a:r>
            <a:r>
              <a:rPr lang="da-DK" dirty="0"/>
              <a:t> </a:t>
            </a:r>
            <a:r>
              <a:rPr lang="da-DK" dirty="0" err="1"/>
              <a:t>training</a:t>
            </a:r>
            <a:r>
              <a:rPr lang="da-DK" dirty="0"/>
              <a:t> and </a:t>
            </a:r>
            <a:r>
              <a:rPr lang="da-DK" dirty="0" err="1"/>
              <a:t>LogVar</a:t>
            </a:r>
            <a:r>
              <a:rPr lang="da-DK" dirty="0"/>
              <a:t> test data (p = 0.0002) 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40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p = 0.16) </a:t>
            </a:r>
            <a:endParaRPr lang="da-DK" dirty="0">
              <a:effectLst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6" y="861392"/>
            <a:ext cx="7558849" cy="5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p = </a:t>
            </a:r>
            <a:r>
              <a:rPr lang="da-DK" dirty="0" smtClean="0"/>
              <a:t>0.56</a:t>
            </a:r>
            <a:r>
              <a:rPr lang="da-DK" dirty="0"/>
              <a:t>) </a:t>
            </a:r>
            <a:endParaRPr lang="da-DK" dirty="0">
              <a:effectLst/>
            </a:endParaRPr>
          </a:p>
        </p:txBody>
      </p:sp>
      <p:pic>
        <p:nvPicPr>
          <p:cNvPr id="3" name="Billed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64" y="907270"/>
            <a:ext cx="75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44558" y="3021497"/>
            <a:ext cx="12324520" cy="322172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0.13)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6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offline and online test </a:t>
            </a:r>
            <a:endParaRPr lang="da-DK" dirty="0" smtClean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93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>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 smtClean="0">
              <a:effectLst/>
            </a:endParaRPr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Myoelectric Prosthetics </a:t>
            </a:r>
            <a:endParaRPr lang="en-GB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5" y="3180522"/>
            <a:ext cx="9472810" cy="2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>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between</a:t>
            </a:r>
            <a:r>
              <a:rPr lang="da-DK" dirty="0"/>
              <a:t> the MAV and </a:t>
            </a:r>
            <a:r>
              <a:rPr lang="da-DK" dirty="0" err="1"/>
              <a:t>LogVar</a:t>
            </a:r>
            <a:r>
              <a:rPr lang="da-DK" dirty="0"/>
              <a:t> feature </a:t>
            </a:r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>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between</a:t>
            </a:r>
            <a:r>
              <a:rPr lang="da-DK" dirty="0"/>
              <a:t> the MAV and </a:t>
            </a:r>
            <a:r>
              <a:rPr lang="da-DK" dirty="0" err="1"/>
              <a:t>LogVar</a:t>
            </a:r>
            <a:r>
              <a:rPr lang="da-DK" dirty="0"/>
              <a:t> feature </a:t>
            </a:r>
            <a:endParaRPr lang="da-DK" dirty="0" smtClean="0">
              <a:effectLst/>
            </a:endParaRPr>
          </a:p>
          <a:p>
            <a:r>
              <a:rPr lang="da-DK" dirty="0"/>
              <a:t>Large potential in </a:t>
            </a:r>
            <a:r>
              <a:rPr lang="da-DK" dirty="0" err="1"/>
              <a:t>linear</a:t>
            </a:r>
            <a:r>
              <a:rPr lang="da-DK" dirty="0"/>
              <a:t> regression-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myoelectric</a:t>
            </a:r>
            <a:r>
              <a:rPr lang="da-DK" dirty="0"/>
              <a:t> </a:t>
            </a:r>
            <a:r>
              <a:rPr lang="da-DK" dirty="0" err="1"/>
              <a:t>prosthetic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endParaRPr lang="da-DK" dirty="0" smtClean="0"/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687016"/>
            <a:ext cx="10515600" cy="3196949"/>
          </a:xfrm>
        </p:spPr>
        <p:txBody>
          <a:bodyPr/>
          <a:lstStyle/>
          <a:p>
            <a:r>
              <a:rPr lang="da-DK" dirty="0"/>
              <a:t>Supervisors: </a:t>
            </a:r>
            <a:r>
              <a:rPr lang="da-DK" dirty="0" err="1"/>
              <a:t>Strahinja</a:t>
            </a:r>
            <a:r>
              <a:rPr lang="da-DK" dirty="0"/>
              <a:t> Dosen, Jakob Dideriksen and Lotte </a:t>
            </a:r>
            <a:r>
              <a:rPr lang="da-DK" dirty="0" err="1"/>
              <a:t>Struijk</a:t>
            </a:r>
            <a:r>
              <a:rPr lang="da-DK" dirty="0"/>
              <a:t> </a:t>
            </a:r>
            <a:endParaRPr lang="da-DK" dirty="0" smtClean="0">
              <a:effectLst/>
            </a:endParaRPr>
          </a:p>
          <a:p>
            <a:r>
              <a:rPr lang="da-DK" dirty="0"/>
              <a:t>SMH for </a:t>
            </a:r>
            <a:r>
              <a:rPr lang="da-DK" dirty="0" err="1"/>
              <a:t>providing</a:t>
            </a:r>
            <a:r>
              <a:rPr lang="da-DK" dirty="0"/>
              <a:t> </a:t>
            </a:r>
            <a:r>
              <a:rPr lang="da-DK" dirty="0" err="1" smtClean="0"/>
              <a:t>equipment</a:t>
            </a:r>
            <a:endParaRPr lang="da-DK" dirty="0" smtClean="0"/>
          </a:p>
          <a:p>
            <a:r>
              <a:rPr lang="da-DK" dirty="0"/>
              <a:t>T</a:t>
            </a:r>
            <a:r>
              <a:rPr lang="da-DK" dirty="0" smtClean="0"/>
              <a:t>est </a:t>
            </a:r>
            <a:r>
              <a:rPr lang="da-DK" dirty="0" err="1" smtClean="0"/>
              <a:t>subjects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6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07393" y="2753279"/>
            <a:ext cx="3125859" cy="187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Thank you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6480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/>
          <a:lstStyle/>
          <a:p>
            <a:r>
              <a:rPr lang="en-GB" dirty="0" smtClean="0"/>
              <a:t>Variations in limb position lowers accuracy [1]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(2011) 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48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/>
          <a:lstStyle/>
          <a:p>
            <a:r>
              <a:rPr lang="en-GB" dirty="0" smtClean="0"/>
              <a:t>Variations in limb position lowers accuracy [1]</a:t>
            </a:r>
          </a:p>
          <a:p>
            <a:r>
              <a:rPr lang="en-GB" dirty="0" smtClean="0"/>
              <a:t>Classification [1] VS regression [2]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</a:t>
            </a:r>
            <a:r>
              <a:rPr lang="en-GB" dirty="0" smtClean="0"/>
              <a:t>)</a:t>
            </a:r>
          </a:p>
          <a:p>
            <a:r>
              <a:rPr lang="en-GB" dirty="0" smtClean="0"/>
              <a:t>[2] </a:t>
            </a:r>
            <a:r>
              <a:rPr lang="en-GB" dirty="0" err="1" smtClean="0"/>
              <a:t>Hahne</a:t>
            </a:r>
            <a:r>
              <a:rPr lang="en-GB" dirty="0" smtClean="0"/>
              <a:t> </a:t>
            </a:r>
            <a:r>
              <a:rPr lang="en-GB" dirty="0"/>
              <a:t>et al. IEEE TNSRE (2014</a:t>
            </a:r>
            <a:r>
              <a:rPr lang="en-GB" dirty="0" smtClean="0"/>
              <a:t>)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97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Variations in limb position lowers accuracy [1]</a:t>
            </a:r>
          </a:p>
          <a:p>
            <a:r>
              <a:rPr lang="en-GB" dirty="0" smtClean="0"/>
              <a:t>Classification [1] VS regression [2]</a:t>
            </a:r>
          </a:p>
          <a:p>
            <a:r>
              <a:rPr lang="en-GB" dirty="0"/>
              <a:t>Test performance of linear regression- based control across different limb positions </a:t>
            </a:r>
            <a:endParaRPr lang="en-GB" dirty="0" smtClean="0">
              <a:effectLst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</a:t>
            </a:r>
            <a:r>
              <a:rPr lang="en-GB" dirty="0" smtClean="0"/>
              <a:t>)</a:t>
            </a:r>
          </a:p>
          <a:p>
            <a:r>
              <a:rPr lang="en-GB" dirty="0" smtClean="0"/>
              <a:t>[2] </a:t>
            </a:r>
            <a:r>
              <a:rPr lang="en-GB" dirty="0" err="1" smtClean="0"/>
              <a:t>Hahne</a:t>
            </a:r>
            <a:r>
              <a:rPr lang="en-GB" dirty="0" smtClean="0"/>
              <a:t> </a:t>
            </a:r>
            <a:r>
              <a:rPr lang="en-GB" dirty="0"/>
              <a:t>et al. IEEE TNSRE (2014</a:t>
            </a:r>
            <a:r>
              <a:rPr lang="en-GB" dirty="0" smtClean="0"/>
              <a:t>)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16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6" y="1690688"/>
            <a:ext cx="7918027" cy="4643851"/>
          </a:xfrm>
        </p:spPr>
      </p:pic>
    </p:spTree>
    <p:extLst>
      <p:ext uri="{BB962C8B-B14F-4D97-AF65-F5344CB8AC3E}">
        <p14:creationId xmlns:p14="http://schemas.microsoft.com/office/powerpoint/2010/main" val="19639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da-DK" dirty="0"/>
          </a:p>
        </p:txBody>
      </p:sp>
      <p:pic>
        <p:nvPicPr>
          <p:cNvPr id="4" name="This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43088"/>
            <a:ext cx="10515600" cy="4316412"/>
          </a:xfrm>
        </p:spPr>
      </p:pic>
    </p:spTree>
    <p:extLst>
      <p:ext uri="{BB962C8B-B14F-4D97-AF65-F5344CB8AC3E}">
        <p14:creationId xmlns:p14="http://schemas.microsoft.com/office/powerpoint/2010/main" val="19661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Doenboef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3567" y="490022"/>
            <a:ext cx="5804866" cy="5739949"/>
          </a:xfrm>
        </p:spPr>
      </p:pic>
    </p:spTree>
    <p:extLst>
      <p:ext uri="{BB962C8B-B14F-4D97-AF65-F5344CB8AC3E}">
        <p14:creationId xmlns:p14="http://schemas.microsoft.com/office/powerpoint/2010/main" val="18126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440</Words>
  <Application>Microsoft Macintosh PowerPoint</Application>
  <PresentationFormat>Widescreen</PresentationFormat>
  <Paragraphs>111</Paragraphs>
  <Slides>23</Slides>
  <Notes>0</Notes>
  <HiddenSlides>4</HiddenSlides>
  <MMClips>2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Kontortema</vt:lpstr>
      <vt:lpstr>The effect of limb position on myoelectric prosthetic  control using linear regression </vt:lpstr>
      <vt:lpstr>Introduction</vt:lpstr>
      <vt:lpstr>Introduction</vt:lpstr>
      <vt:lpstr>Introduction</vt:lpstr>
      <vt:lpstr>Introduction</vt:lpstr>
      <vt:lpstr>Methods and Materials</vt:lpstr>
      <vt:lpstr>Methods and Materials</vt:lpstr>
      <vt:lpstr>Methods and Materials</vt:lpstr>
      <vt:lpstr>PowerPoint-præsentation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Acknowledgement</vt:lpstr>
      <vt:lpstr>PowerPoint-præsentation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limb position on myoelectric prosthetic  control using linear regression </dc:title>
  <dc:creator>Oliver Thomsen Damsgaard</dc:creator>
  <cp:lastModifiedBy>Oliver Thomsen Damsgaard</cp:lastModifiedBy>
  <cp:revision>11</cp:revision>
  <dcterms:created xsi:type="dcterms:W3CDTF">2017-12-13T15:18:34Z</dcterms:created>
  <dcterms:modified xsi:type="dcterms:W3CDTF">2017-12-14T08:51:02Z</dcterms:modified>
</cp:coreProperties>
</file>