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9"/>
  </p:notesMasterIdLst>
  <p:handoutMasterIdLst>
    <p:handoutMasterId r:id="rId30"/>
  </p:handoutMasterIdLst>
  <p:sldIdLst>
    <p:sldId id="256" r:id="rId3"/>
    <p:sldId id="265" r:id="rId4"/>
    <p:sldId id="276" r:id="rId5"/>
    <p:sldId id="298" r:id="rId6"/>
    <p:sldId id="296" r:id="rId7"/>
    <p:sldId id="277" r:id="rId8"/>
    <p:sldId id="275" r:id="rId9"/>
    <p:sldId id="278" r:id="rId10"/>
    <p:sldId id="284" r:id="rId11"/>
    <p:sldId id="280" r:id="rId12"/>
    <p:sldId id="301" r:id="rId13"/>
    <p:sldId id="300" r:id="rId14"/>
    <p:sldId id="302" r:id="rId15"/>
    <p:sldId id="299" r:id="rId16"/>
    <p:sldId id="292" r:id="rId17"/>
    <p:sldId id="294" r:id="rId18"/>
    <p:sldId id="283" r:id="rId19"/>
    <p:sldId id="303" r:id="rId20"/>
    <p:sldId id="285" r:id="rId21"/>
    <p:sldId id="295" r:id="rId22"/>
    <p:sldId id="281" r:id="rId23"/>
    <p:sldId id="297" r:id="rId24"/>
    <p:sldId id="286" r:id="rId25"/>
    <p:sldId id="290" r:id="rId26"/>
    <p:sldId id="287" r:id="rId27"/>
    <p:sldId id="289"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47" autoAdjust="0"/>
  </p:normalViewPr>
  <p:slideViewPr>
    <p:cSldViewPr showGuides="1">
      <p:cViewPr varScale="1">
        <p:scale>
          <a:sx n="59" d="100"/>
          <a:sy n="59" d="100"/>
        </p:scale>
        <p:origin x="1140" y="7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notesTextViewPr>
    <p:cViewPr>
      <p:scale>
        <a:sx n="1" d="1"/>
        <a:sy n="1" d="1"/>
      </p:scale>
      <p:origin x="0" y="0"/>
    </p:cViewPr>
  </p:notesTextViewPr>
  <p:notesViewPr>
    <p:cSldViewPr showGuides="1">
      <p:cViewPr varScale="1">
        <p:scale>
          <a:sx n="66" d="100"/>
          <a:sy n="66" d="100"/>
        </p:scale>
        <p:origin x="225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3/30/2016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‹Nº›</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3/30/2016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‹Nº›</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Nos</a:t>
            </a:r>
            <a:r>
              <a:rPr lang="es-419" baseline="0" dirty="0" smtClean="0"/>
              <a:t> presentamos</a:t>
            </a:r>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a:t>
            </a:fld>
            <a:endParaRPr lang="es-419"/>
          </a:p>
        </p:txBody>
      </p:sp>
    </p:spTree>
    <p:extLst>
      <p:ext uri="{BB962C8B-B14F-4D97-AF65-F5344CB8AC3E}">
        <p14:creationId xmlns:p14="http://schemas.microsoft.com/office/powerpoint/2010/main" val="3209558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err="1" smtClean="0"/>
              <a:t>OpenGL</a:t>
            </a:r>
            <a:r>
              <a:rPr lang="es-419" dirty="0" smtClean="0"/>
              <a:t>:</a:t>
            </a:r>
            <a:r>
              <a:rPr lang="es-419" baseline="0" dirty="0" smtClean="0"/>
              <a:t> </a:t>
            </a:r>
            <a:r>
              <a:rPr lang="es-US" baseline="0" dirty="0" smtClean="0"/>
              <a:t>Es una </a:t>
            </a:r>
            <a:r>
              <a:rPr lang="es-US" baseline="0" dirty="0" err="1" smtClean="0"/>
              <a:t>especiﬁcación</a:t>
            </a:r>
            <a:r>
              <a:rPr lang="es-US" baseline="0" dirty="0" smtClean="0"/>
              <a:t> estándar que </a:t>
            </a:r>
            <a:r>
              <a:rPr lang="es-US" baseline="0" dirty="0" err="1" smtClean="0"/>
              <a:t>deﬁne</a:t>
            </a:r>
            <a:r>
              <a:rPr lang="es-US" baseline="0" dirty="0" smtClean="0"/>
              <a:t> una API multilenguaje y multiplata-288 forma para escribir aplicaciones que produzcan </a:t>
            </a:r>
            <a:r>
              <a:rPr lang="es-US" baseline="0" dirty="0" err="1" smtClean="0"/>
              <a:t>gráﬁco</a:t>
            </a:r>
            <a:r>
              <a:rPr lang="es-US" baseline="0" dirty="0" smtClean="0"/>
              <a:t> 2D y 3D.289 El funcionamiento básico consiste en aceptar primitivas como puntos, lineas290 y polígonos y convertirlas en píxeles. Es una API basada en procedimientos291 de bajo nivel que requiere que el programador dicte los pasos exactos para292 </a:t>
            </a:r>
            <a:r>
              <a:rPr lang="es-US" baseline="0" dirty="0" err="1" smtClean="0"/>
              <a:t>renderizar</a:t>
            </a:r>
            <a:r>
              <a:rPr lang="es-US" baseline="0" dirty="0" smtClean="0"/>
              <a:t> la escena.</a:t>
            </a:r>
          </a:p>
          <a:p>
            <a:endParaRPr lang="es-419" dirty="0" smtClean="0"/>
          </a:p>
          <a:p>
            <a:r>
              <a:rPr lang="es-US" dirty="0" err="1" smtClean="0"/>
              <a:t>OpenGL</a:t>
            </a:r>
            <a:r>
              <a:rPr lang="es-US" dirty="0" smtClean="0"/>
              <a:t> [12] tiene dos propósitos esenciales:295 Ocultar la complejidad de la interfaz con las diferentes tarjetas gráﬁcas,296 presentando al programador una API única y uniforme.297</a:t>
            </a:r>
          </a:p>
          <a:p>
            <a:r>
              <a:rPr lang="es-US" dirty="0" smtClean="0"/>
              <a:t>19</a:t>
            </a:r>
          </a:p>
          <a:p>
            <a:r>
              <a:rPr lang="es-US" dirty="0" smtClean="0"/>
              <a:t>Ocultar las diferentes capacidades de las diversas plataformas hardwa-298 re, requiriendo que todas las implementaciones soporten la funcionalidad299 completa de OpenGL300 </a:t>
            </a:r>
          </a:p>
          <a:p>
            <a:endParaRPr lang="es-US" dirty="0" smtClean="0"/>
          </a:p>
          <a:p>
            <a:r>
              <a:rPr lang="es-US" dirty="0" smtClean="0"/>
              <a:t>Por</a:t>
            </a:r>
            <a:r>
              <a:rPr lang="es-US" baseline="0" dirty="0" smtClean="0"/>
              <a:t> que no la usamos? Muy bajo nivel.</a:t>
            </a:r>
          </a:p>
          <a:p>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Y" dirty="0" smtClean="0"/>
              <a:t>LWJGL y JOGL:</a:t>
            </a:r>
          </a:p>
          <a:p>
            <a:pPr marL="0" marR="0" indent="0" algn="l" defTabSz="914400" rtl="0" eaLnBrk="1" fontAlgn="auto" latinLnBrk="0" hangingPunct="1">
              <a:lnSpc>
                <a:spcPct val="100000"/>
              </a:lnSpc>
              <a:spcBef>
                <a:spcPts val="0"/>
              </a:spcBef>
              <a:spcAft>
                <a:spcPts val="0"/>
              </a:spcAft>
              <a:buClrTx/>
              <a:buSzTx/>
              <a:buFontTx/>
              <a:buNone/>
              <a:tabLst/>
              <a:defRPr/>
            </a:pPr>
            <a:endParaRPr lang="es-UY"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sonwrappers</a:t>
            </a:r>
            <a:r>
              <a:rPr lang="es-US" baseline="0" dirty="0" smtClean="0"/>
              <a:t> </a:t>
            </a:r>
            <a:r>
              <a:rPr lang="es-US" baseline="0" dirty="0" err="1" smtClean="0"/>
              <a:t>deOpenGL</a:t>
            </a:r>
            <a:r>
              <a:rPr lang="es-US" baseline="0" dirty="0" smtClean="0"/>
              <a:t> que proveen acceso de bajo nivela sus funcionalidades309 que a menudo no se implementan de manera correcta. </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JMonkeyEngine</a:t>
            </a:r>
            <a:r>
              <a:rPr lang="es-US" baseline="0" dirty="0" smtClean="0"/>
              <a:t> 3:</a:t>
            </a:r>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smtClean="0"/>
              <a:t>Esunmotordecódigoabiertoconfuerteinclinaciónparaeldesarrollodevideo-316 juegos [15], hecho especialmente para desarrolladores Java para la creación de317 aplicaciones 3D utilizando las más modernas tecnologías de una manera rápida318 y con una baja curva de aprendizaje.319 Esta desarrollado en base a JWJGL y es la suite más popular en el mundo320 java para desarrollo de videojuegos en alto nivel, con una gran comunidad de321 desarrolladores y extensivamente documentado.</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WebGL</a:t>
            </a:r>
            <a:r>
              <a:rPr lang="es-E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Dadas las bondades de las aplicaciones web se </a:t>
            </a:r>
            <a:r>
              <a:rPr lang="es-ES" baseline="0" dirty="0" err="1" smtClean="0"/>
              <a:t>decidio</a:t>
            </a:r>
            <a:r>
              <a:rPr lang="es-ES" baseline="0" dirty="0" smtClean="0"/>
              <a:t> ver las posibilidades.</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Aparece </a:t>
            </a:r>
            <a:r>
              <a:rPr lang="es-ES" baseline="0" dirty="0" err="1" smtClean="0"/>
              <a:t>WebGL</a:t>
            </a:r>
            <a:r>
              <a:rPr lang="es-E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WebGL</a:t>
            </a:r>
            <a:r>
              <a:rPr lang="es-US" baseline="0" dirty="0" smtClean="0"/>
              <a:t> [17] es una </a:t>
            </a:r>
            <a:r>
              <a:rPr lang="es-US" baseline="0" dirty="0" err="1" smtClean="0"/>
              <a:t>especiﬁcación</a:t>
            </a:r>
            <a:r>
              <a:rPr lang="es-US" baseline="0" dirty="0" smtClean="0"/>
              <a:t> estándar que está siendo desarrollada ac-341 </a:t>
            </a:r>
            <a:r>
              <a:rPr lang="es-US" baseline="0" dirty="0" err="1" smtClean="0"/>
              <a:t>tualmente</a:t>
            </a:r>
            <a:r>
              <a:rPr lang="es-US" baseline="0" dirty="0" smtClean="0"/>
              <a:t> para mostrar </a:t>
            </a:r>
            <a:r>
              <a:rPr lang="es-US" baseline="0" dirty="0" err="1" smtClean="0"/>
              <a:t>gráﬁcos</a:t>
            </a:r>
            <a:r>
              <a:rPr lang="es-US" baseline="0" dirty="0" smtClean="0"/>
              <a:t> en 3D en navegadores web. Permite mostrar342 </a:t>
            </a:r>
            <a:r>
              <a:rPr lang="es-US" baseline="0" dirty="0" err="1" smtClean="0"/>
              <a:t>gráﬁcos</a:t>
            </a:r>
            <a:r>
              <a:rPr lang="es-US" baseline="0" dirty="0" smtClean="0"/>
              <a:t> en 3D acelerados por hardware (GPU) en páginas web, sin la necesidad343 de </a:t>
            </a:r>
            <a:r>
              <a:rPr lang="es-US" baseline="0" dirty="0" err="1" smtClean="0"/>
              <a:t>emphplug-ins</a:t>
            </a:r>
            <a:r>
              <a:rPr lang="es-US" baseline="0" dirty="0" smtClean="0"/>
              <a:t> en cualquier plataforma que soporte </a:t>
            </a:r>
            <a:r>
              <a:rPr lang="es-US" baseline="0" dirty="0" err="1" smtClean="0"/>
              <a:t>OpenGL</a:t>
            </a:r>
            <a:r>
              <a:rPr lang="es-US" baseline="0" dirty="0" smtClean="0"/>
              <a:t> 2.0 u OpenGL344 ES 2.0. Técnicamente es una API para JavaScript que permite usar la imple-345 </a:t>
            </a:r>
            <a:r>
              <a:rPr lang="es-US" baseline="0" dirty="0" err="1" smtClean="0"/>
              <a:t>mentación</a:t>
            </a:r>
            <a:r>
              <a:rPr lang="es-US" baseline="0" dirty="0" smtClean="0"/>
              <a:t> nativa de </a:t>
            </a:r>
            <a:r>
              <a:rPr lang="es-US" baseline="0" dirty="0" err="1" smtClean="0"/>
              <a:t>OpenGL</a:t>
            </a:r>
            <a:r>
              <a:rPr lang="es-US" baseline="0" dirty="0" smtClean="0"/>
              <a:t> ES 2.0.346 Existe una gran gama de aplicaciones desarrolladas sobre esta tecnología, desde347 videojuegos3Dhastaaplicacionescientíﬁcas comovisualizadoresdeestructuras348 moleculares,simulacionesdelsistemasolarounaaplicacióndelaNASAllamada349 «</a:t>
            </a:r>
            <a:r>
              <a:rPr lang="es-US" baseline="0" dirty="0" err="1" smtClean="0"/>
              <a:t>ExperienceCuriosity</a:t>
            </a:r>
            <a:r>
              <a:rPr lang="es-US" baseline="0" dirty="0" smtClean="0"/>
              <a:t>»[18]porelaniversariodelaterrizajedelrobot«Curiosity350 </a:t>
            </a:r>
            <a:r>
              <a:rPr lang="es-US" baseline="0" dirty="0" err="1" smtClean="0"/>
              <a:t>Rover</a:t>
            </a:r>
            <a:r>
              <a:rPr lang="es-US" baseline="0" dirty="0" smtClean="0"/>
              <a:t>» en Marte.351 Es importante destacar que en la actualidad esta soportado por todos los prin-352 </a:t>
            </a:r>
            <a:r>
              <a:rPr lang="es-US" baseline="0" dirty="0" err="1" smtClean="0"/>
              <a:t>cipales</a:t>
            </a:r>
            <a:r>
              <a:rPr lang="es-US" baseline="0" dirty="0" smtClean="0"/>
              <a:t> navegadores web tanto en versiones de escritorio como de dispositivos353 móviles.354 Con esta gran cantidad de demostraciones de calidad en </a:t>
            </a:r>
            <a:r>
              <a:rPr lang="es-US" baseline="0" dirty="0" err="1" smtClean="0"/>
              <a:t>WebGL</a:t>
            </a:r>
            <a:r>
              <a:rPr lang="es-US" baseline="0" dirty="0" smtClean="0"/>
              <a:t> y su amplio355 soporte se </a:t>
            </a:r>
            <a:r>
              <a:rPr lang="es-US" baseline="0" dirty="0" err="1" smtClean="0"/>
              <a:t>perﬁló</a:t>
            </a:r>
            <a:r>
              <a:rPr lang="es-US" baseline="0" dirty="0" smtClean="0"/>
              <a:t> como una opción innovadora y altamente factible para la356 realización del proyecto</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11</a:t>
            </a:fld>
            <a:endParaRPr lang="es-419"/>
          </a:p>
        </p:txBody>
      </p:sp>
    </p:spTree>
    <p:extLst>
      <p:ext uri="{BB962C8B-B14F-4D97-AF65-F5344CB8AC3E}">
        <p14:creationId xmlns:p14="http://schemas.microsoft.com/office/powerpoint/2010/main" val="2086028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err="1" smtClean="0"/>
              <a:t>OpenGL</a:t>
            </a:r>
            <a:r>
              <a:rPr lang="es-419" dirty="0" smtClean="0"/>
              <a:t>:</a:t>
            </a:r>
            <a:r>
              <a:rPr lang="es-419" baseline="0" dirty="0" smtClean="0"/>
              <a:t> </a:t>
            </a:r>
            <a:r>
              <a:rPr lang="es-US" baseline="0" dirty="0" smtClean="0"/>
              <a:t>Es una </a:t>
            </a:r>
            <a:r>
              <a:rPr lang="es-US" baseline="0" dirty="0" err="1" smtClean="0"/>
              <a:t>especiﬁcación</a:t>
            </a:r>
            <a:r>
              <a:rPr lang="es-US" baseline="0" dirty="0" smtClean="0"/>
              <a:t> estándar que </a:t>
            </a:r>
            <a:r>
              <a:rPr lang="es-US" baseline="0" dirty="0" err="1" smtClean="0"/>
              <a:t>deﬁne</a:t>
            </a:r>
            <a:r>
              <a:rPr lang="es-US" baseline="0" dirty="0" smtClean="0"/>
              <a:t> una API multilenguaje y multiplata-288 forma para escribir aplicaciones que produzcan </a:t>
            </a:r>
            <a:r>
              <a:rPr lang="es-US" baseline="0" dirty="0" err="1" smtClean="0"/>
              <a:t>gráﬁco</a:t>
            </a:r>
            <a:r>
              <a:rPr lang="es-US" baseline="0" dirty="0" smtClean="0"/>
              <a:t> 2D y 3D.289 El funcionamiento básico consiste en aceptar primitivas como puntos, lineas290 y polígonos y convertirlas en píxeles. Es una API basada en procedimientos291 de bajo nivel que requiere que el programador dicte los pasos exactos para292 </a:t>
            </a:r>
            <a:r>
              <a:rPr lang="es-US" baseline="0" dirty="0" err="1" smtClean="0"/>
              <a:t>renderizar</a:t>
            </a:r>
            <a:r>
              <a:rPr lang="es-US" baseline="0" dirty="0" smtClean="0"/>
              <a:t> la escena.</a:t>
            </a:r>
          </a:p>
          <a:p>
            <a:endParaRPr lang="es-419" dirty="0" smtClean="0"/>
          </a:p>
          <a:p>
            <a:r>
              <a:rPr lang="es-US" dirty="0" err="1" smtClean="0"/>
              <a:t>OpenGL</a:t>
            </a:r>
            <a:r>
              <a:rPr lang="es-US" dirty="0" smtClean="0"/>
              <a:t> [12] tiene dos propósitos esenciales:295 Ocultar la complejidad de la interfaz con las diferentes tarjetas gráﬁcas,296 presentando al programador una API única y uniforme.297</a:t>
            </a:r>
          </a:p>
          <a:p>
            <a:r>
              <a:rPr lang="es-US" dirty="0" smtClean="0"/>
              <a:t>19</a:t>
            </a:r>
          </a:p>
          <a:p>
            <a:r>
              <a:rPr lang="es-US" dirty="0" smtClean="0"/>
              <a:t>Ocultar las diferentes capacidades de las diversas plataformas hardwa-298 re, requiriendo que todas las implementaciones soporten la funcionalidad299 completa de OpenGL300 </a:t>
            </a:r>
          </a:p>
          <a:p>
            <a:endParaRPr lang="es-US" dirty="0" smtClean="0"/>
          </a:p>
          <a:p>
            <a:r>
              <a:rPr lang="es-US" dirty="0" smtClean="0"/>
              <a:t>Por</a:t>
            </a:r>
            <a:r>
              <a:rPr lang="es-US" baseline="0" dirty="0" smtClean="0"/>
              <a:t> que no la usamos? Muy bajo nivel.</a:t>
            </a:r>
          </a:p>
          <a:p>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Y" dirty="0" smtClean="0"/>
              <a:t>LWJGL y JOGL:</a:t>
            </a:r>
          </a:p>
          <a:p>
            <a:pPr marL="0" marR="0" indent="0" algn="l" defTabSz="914400" rtl="0" eaLnBrk="1" fontAlgn="auto" latinLnBrk="0" hangingPunct="1">
              <a:lnSpc>
                <a:spcPct val="100000"/>
              </a:lnSpc>
              <a:spcBef>
                <a:spcPts val="0"/>
              </a:spcBef>
              <a:spcAft>
                <a:spcPts val="0"/>
              </a:spcAft>
              <a:buClrTx/>
              <a:buSzTx/>
              <a:buFontTx/>
              <a:buNone/>
              <a:tabLst/>
              <a:defRPr/>
            </a:pPr>
            <a:endParaRPr lang="es-UY"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sonwrappers</a:t>
            </a:r>
            <a:r>
              <a:rPr lang="es-US" baseline="0" dirty="0" smtClean="0"/>
              <a:t> </a:t>
            </a:r>
            <a:r>
              <a:rPr lang="es-US" baseline="0" dirty="0" err="1" smtClean="0"/>
              <a:t>deOpenGL</a:t>
            </a:r>
            <a:r>
              <a:rPr lang="es-US" baseline="0" dirty="0" smtClean="0"/>
              <a:t> que proveen acceso de bajo nivela sus funcionalidades309 que a menudo no se implementan de manera correcta. </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JMonkeyEngine</a:t>
            </a:r>
            <a:r>
              <a:rPr lang="es-US" baseline="0" dirty="0" smtClean="0"/>
              <a:t> 3:</a:t>
            </a:r>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smtClean="0"/>
              <a:t>Esunmotordecódigoabiertoconfuerteinclinaciónparaeldesarrollodevideo-316 juegos [15], hecho especialmente para desarrolladores Java para la creación de317 aplicaciones 3D utilizando las más modernas tecnologías de una manera rápida318 y con una baja curva de aprendizaje.319 Esta desarrollado en base a JWJGL y es la suite más popular en el mundo320 java para desarrollo de videojuegos en alto nivel, con una gran comunidad de321 desarrolladores y extensivamente documentado.</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WebGL</a:t>
            </a:r>
            <a:r>
              <a:rPr lang="es-E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Dadas las bondades de las aplicaciones web se </a:t>
            </a:r>
            <a:r>
              <a:rPr lang="es-ES" baseline="0" dirty="0" err="1" smtClean="0"/>
              <a:t>decidio</a:t>
            </a:r>
            <a:r>
              <a:rPr lang="es-ES" baseline="0" dirty="0" smtClean="0"/>
              <a:t> ver las posibilidades.</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Aparece </a:t>
            </a:r>
            <a:r>
              <a:rPr lang="es-ES" baseline="0" dirty="0" err="1" smtClean="0"/>
              <a:t>WebGL</a:t>
            </a:r>
            <a:r>
              <a:rPr lang="es-E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WebGL</a:t>
            </a:r>
            <a:r>
              <a:rPr lang="es-US" baseline="0" dirty="0" smtClean="0"/>
              <a:t> [17] es una </a:t>
            </a:r>
            <a:r>
              <a:rPr lang="es-US" baseline="0" dirty="0" err="1" smtClean="0"/>
              <a:t>especiﬁcación</a:t>
            </a:r>
            <a:r>
              <a:rPr lang="es-US" baseline="0" dirty="0" smtClean="0"/>
              <a:t> estándar que está siendo desarrollada ac-341 </a:t>
            </a:r>
            <a:r>
              <a:rPr lang="es-US" baseline="0" dirty="0" err="1" smtClean="0"/>
              <a:t>tualmente</a:t>
            </a:r>
            <a:r>
              <a:rPr lang="es-US" baseline="0" dirty="0" smtClean="0"/>
              <a:t> para mostrar </a:t>
            </a:r>
            <a:r>
              <a:rPr lang="es-US" baseline="0" dirty="0" err="1" smtClean="0"/>
              <a:t>gráﬁcos</a:t>
            </a:r>
            <a:r>
              <a:rPr lang="es-US" baseline="0" dirty="0" smtClean="0"/>
              <a:t> en 3D en navegadores web. Permite mostrar342 </a:t>
            </a:r>
            <a:r>
              <a:rPr lang="es-US" baseline="0" dirty="0" err="1" smtClean="0"/>
              <a:t>gráﬁcos</a:t>
            </a:r>
            <a:r>
              <a:rPr lang="es-US" baseline="0" dirty="0" smtClean="0"/>
              <a:t> en 3D acelerados por hardware (GPU) en páginas web, sin la necesidad343 de </a:t>
            </a:r>
            <a:r>
              <a:rPr lang="es-US" baseline="0" dirty="0" err="1" smtClean="0"/>
              <a:t>emphplug-ins</a:t>
            </a:r>
            <a:r>
              <a:rPr lang="es-US" baseline="0" dirty="0" smtClean="0"/>
              <a:t> en cualquier plataforma que soporte </a:t>
            </a:r>
            <a:r>
              <a:rPr lang="es-US" baseline="0" dirty="0" err="1" smtClean="0"/>
              <a:t>OpenGL</a:t>
            </a:r>
            <a:r>
              <a:rPr lang="es-US" baseline="0" dirty="0" smtClean="0"/>
              <a:t> 2.0 u OpenGL344 ES 2.0. Técnicamente es una API para JavaScript que permite usar la imple-345 </a:t>
            </a:r>
            <a:r>
              <a:rPr lang="es-US" baseline="0" dirty="0" err="1" smtClean="0"/>
              <a:t>mentación</a:t>
            </a:r>
            <a:r>
              <a:rPr lang="es-US" baseline="0" dirty="0" smtClean="0"/>
              <a:t> nativa de </a:t>
            </a:r>
            <a:r>
              <a:rPr lang="es-US" baseline="0" dirty="0" err="1" smtClean="0"/>
              <a:t>OpenGL</a:t>
            </a:r>
            <a:r>
              <a:rPr lang="es-US" baseline="0" dirty="0" smtClean="0"/>
              <a:t> ES 2.0.346 Existe una gran gama de aplicaciones desarrolladas sobre esta tecnología, desde347 videojuegos3Dhastaaplicacionescientíﬁcas comovisualizadoresdeestructuras348 moleculares,simulacionesdelsistemasolarounaaplicacióndelaNASAllamada349 «</a:t>
            </a:r>
            <a:r>
              <a:rPr lang="es-US" baseline="0" dirty="0" err="1" smtClean="0"/>
              <a:t>ExperienceCuriosity</a:t>
            </a:r>
            <a:r>
              <a:rPr lang="es-US" baseline="0" dirty="0" smtClean="0"/>
              <a:t>»[18]porelaniversariodelaterrizajedelrobot«Curiosity350 </a:t>
            </a:r>
            <a:r>
              <a:rPr lang="es-US" baseline="0" dirty="0" err="1" smtClean="0"/>
              <a:t>Rover</a:t>
            </a:r>
            <a:r>
              <a:rPr lang="es-US" baseline="0" dirty="0" smtClean="0"/>
              <a:t>» en Marte.351 Es importante destacar que en la actualidad esta soportado por todos los prin-352 </a:t>
            </a:r>
            <a:r>
              <a:rPr lang="es-US" baseline="0" dirty="0" err="1" smtClean="0"/>
              <a:t>cipales</a:t>
            </a:r>
            <a:r>
              <a:rPr lang="es-US" baseline="0" dirty="0" smtClean="0"/>
              <a:t> navegadores web tanto en versiones de escritorio como de dispositivos353 móviles.354 Con esta gran cantidad de demostraciones de calidad en </a:t>
            </a:r>
            <a:r>
              <a:rPr lang="es-US" baseline="0" dirty="0" err="1" smtClean="0"/>
              <a:t>WebGL</a:t>
            </a:r>
            <a:r>
              <a:rPr lang="es-US" baseline="0" dirty="0" smtClean="0"/>
              <a:t> y su amplio355 soporte se </a:t>
            </a:r>
            <a:r>
              <a:rPr lang="es-US" baseline="0" dirty="0" err="1" smtClean="0"/>
              <a:t>perﬁló</a:t>
            </a:r>
            <a:r>
              <a:rPr lang="es-US" baseline="0" dirty="0" smtClean="0"/>
              <a:t> como una opción innovadora y altamente factible para la356 realización del proyecto</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12</a:t>
            </a:fld>
            <a:endParaRPr lang="es-419"/>
          </a:p>
        </p:txBody>
      </p:sp>
    </p:spTree>
    <p:extLst>
      <p:ext uri="{BB962C8B-B14F-4D97-AF65-F5344CB8AC3E}">
        <p14:creationId xmlns:p14="http://schemas.microsoft.com/office/powerpoint/2010/main" val="2543725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err="1" smtClean="0"/>
              <a:t>OpenGL</a:t>
            </a:r>
            <a:r>
              <a:rPr lang="es-419" dirty="0" smtClean="0"/>
              <a:t>:</a:t>
            </a:r>
            <a:r>
              <a:rPr lang="es-419" baseline="0" dirty="0" smtClean="0"/>
              <a:t> </a:t>
            </a:r>
            <a:r>
              <a:rPr lang="es-US" baseline="0" dirty="0" smtClean="0"/>
              <a:t>Es una </a:t>
            </a:r>
            <a:r>
              <a:rPr lang="es-US" baseline="0" dirty="0" err="1" smtClean="0"/>
              <a:t>especiﬁcación</a:t>
            </a:r>
            <a:r>
              <a:rPr lang="es-US" baseline="0" dirty="0" smtClean="0"/>
              <a:t> estándar que </a:t>
            </a:r>
            <a:r>
              <a:rPr lang="es-US" baseline="0" dirty="0" err="1" smtClean="0"/>
              <a:t>deﬁne</a:t>
            </a:r>
            <a:r>
              <a:rPr lang="es-US" baseline="0" dirty="0" smtClean="0"/>
              <a:t> una API multilenguaje y multiplata-288 forma para escribir aplicaciones que produzcan </a:t>
            </a:r>
            <a:r>
              <a:rPr lang="es-US" baseline="0" dirty="0" err="1" smtClean="0"/>
              <a:t>gráﬁco</a:t>
            </a:r>
            <a:r>
              <a:rPr lang="es-US" baseline="0" dirty="0" smtClean="0"/>
              <a:t> 2D y 3D.289 El funcionamiento básico consiste en aceptar primitivas como puntos, lineas290 y polígonos y convertirlas en píxeles. Es una API basada en procedimientos291 de bajo nivel que requiere que el programador dicte los pasos exactos para292 </a:t>
            </a:r>
            <a:r>
              <a:rPr lang="es-US" baseline="0" dirty="0" err="1" smtClean="0"/>
              <a:t>renderizar</a:t>
            </a:r>
            <a:r>
              <a:rPr lang="es-US" baseline="0" dirty="0" smtClean="0"/>
              <a:t> la escena.</a:t>
            </a:r>
          </a:p>
          <a:p>
            <a:endParaRPr lang="es-419" dirty="0" smtClean="0"/>
          </a:p>
          <a:p>
            <a:r>
              <a:rPr lang="es-US" dirty="0" err="1" smtClean="0"/>
              <a:t>OpenGL</a:t>
            </a:r>
            <a:r>
              <a:rPr lang="es-US" dirty="0" smtClean="0"/>
              <a:t> [12] tiene dos propósitos esenciales:295 Ocultar la complejidad de la interfaz con las diferentes tarjetas gráﬁcas,296 presentando al programador una API única y uniforme.297</a:t>
            </a:r>
          </a:p>
          <a:p>
            <a:r>
              <a:rPr lang="es-US" dirty="0" smtClean="0"/>
              <a:t>19</a:t>
            </a:r>
          </a:p>
          <a:p>
            <a:r>
              <a:rPr lang="es-US" dirty="0" smtClean="0"/>
              <a:t>Ocultar las diferentes capacidades de las diversas plataformas hardwa-298 re, requiriendo que todas las implementaciones soporten la funcionalidad299 completa de OpenGL300 </a:t>
            </a:r>
          </a:p>
          <a:p>
            <a:endParaRPr lang="es-US" dirty="0" smtClean="0"/>
          </a:p>
          <a:p>
            <a:r>
              <a:rPr lang="es-US" dirty="0" smtClean="0"/>
              <a:t>Por</a:t>
            </a:r>
            <a:r>
              <a:rPr lang="es-US" baseline="0" dirty="0" smtClean="0"/>
              <a:t> que no la usamos? Muy bajo nivel.</a:t>
            </a:r>
          </a:p>
          <a:p>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Y" dirty="0" smtClean="0"/>
              <a:t>LWJGL y JOGL:</a:t>
            </a:r>
          </a:p>
          <a:p>
            <a:pPr marL="0" marR="0" indent="0" algn="l" defTabSz="914400" rtl="0" eaLnBrk="1" fontAlgn="auto" latinLnBrk="0" hangingPunct="1">
              <a:lnSpc>
                <a:spcPct val="100000"/>
              </a:lnSpc>
              <a:spcBef>
                <a:spcPts val="0"/>
              </a:spcBef>
              <a:spcAft>
                <a:spcPts val="0"/>
              </a:spcAft>
              <a:buClrTx/>
              <a:buSzTx/>
              <a:buFontTx/>
              <a:buNone/>
              <a:tabLst/>
              <a:defRPr/>
            </a:pPr>
            <a:endParaRPr lang="es-UY"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sonwrappers</a:t>
            </a:r>
            <a:r>
              <a:rPr lang="es-US" baseline="0" dirty="0" smtClean="0"/>
              <a:t> </a:t>
            </a:r>
            <a:r>
              <a:rPr lang="es-US" baseline="0" dirty="0" err="1" smtClean="0"/>
              <a:t>deOpenGL</a:t>
            </a:r>
            <a:r>
              <a:rPr lang="es-US" baseline="0" dirty="0" smtClean="0"/>
              <a:t> que proveen acceso de bajo nivela sus funcionalidades309 que a menudo no se implementan de manera correcta. </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JMonkeyEngine</a:t>
            </a:r>
            <a:r>
              <a:rPr lang="es-US" baseline="0" dirty="0" smtClean="0"/>
              <a:t> 3:</a:t>
            </a:r>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smtClean="0"/>
              <a:t>Esunmotordecódigoabiertoconfuerteinclinaciónparaeldesarrollodevideo-316 juegos [15], hecho especialmente para desarrolladores Java para la creación de317 aplicaciones 3D utilizando las más modernas tecnologías de una manera rápida318 y con una baja curva de aprendizaje.319 Esta desarrollado en base a JWJGL y es la suite más popular en el mundo320 java para desarrollo de videojuegos en alto nivel, con una gran comunidad de321 desarrolladores y extensivamente documentado.</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WebGL</a:t>
            </a:r>
            <a:r>
              <a:rPr lang="es-E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Dadas las bondades de las aplicaciones web se </a:t>
            </a:r>
            <a:r>
              <a:rPr lang="es-ES" baseline="0" dirty="0" err="1" smtClean="0"/>
              <a:t>decidio</a:t>
            </a:r>
            <a:r>
              <a:rPr lang="es-ES" baseline="0" dirty="0" smtClean="0"/>
              <a:t> ver las posibilidades.</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Aparece </a:t>
            </a:r>
            <a:r>
              <a:rPr lang="es-ES" baseline="0" dirty="0" err="1" smtClean="0"/>
              <a:t>WebGL</a:t>
            </a:r>
            <a:r>
              <a:rPr lang="es-E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WebGL</a:t>
            </a:r>
            <a:r>
              <a:rPr lang="es-US" baseline="0" dirty="0" smtClean="0"/>
              <a:t> [17] es una </a:t>
            </a:r>
            <a:r>
              <a:rPr lang="es-US" baseline="0" dirty="0" err="1" smtClean="0"/>
              <a:t>especiﬁcación</a:t>
            </a:r>
            <a:r>
              <a:rPr lang="es-US" baseline="0" dirty="0" smtClean="0"/>
              <a:t> estándar que está siendo desarrollada ac-341 </a:t>
            </a:r>
            <a:r>
              <a:rPr lang="es-US" baseline="0" dirty="0" err="1" smtClean="0"/>
              <a:t>tualmente</a:t>
            </a:r>
            <a:r>
              <a:rPr lang="es-US" baseline="0" dirty="0" smtClean="0"/>
              <a:t> para mostrar </a:t>
            </a:r>
            <a:r>
              <a:rPr lang="es-US" baseline="0" dirty="0" err="1" smtClean="0"/>
              <a:t>gráﬁcos</a:t>
            </a:r>
            <a:r>
              <a:rPr lang="es-US" baseline="0" dirty="0" smtClean="0"/>
              <a:t> en 3D en navegadores web. Permite mostrar342 </a:t>
            </a:r>
            <a:r>
              <a:rPr lang="es-US" baseline="0" dirty="0" err="1" smtClean="0"/>
              <a:t>gráﬁcos</a:t>
            </a:r>
            <a:r>
              <a:rPr lang="es-US" baseline="0" dirty="0" smtClean="0"/>
              <a:t> en 3D acelerados por hardware (GPU) en páginas web, sin la necesidad343 de </a:t>
            </a:r>
            <a:r>
              <a:rPr lang="es-US" baseline="0" dirty="0" err="1" smtClean="0"/>
              <a:t>emphplug-ins</a:t>
            </a:r>
            <a:r>
              <a:rPr lang="es-US" baseline="0" dirty="0" smtClean="0"/>
              <a:t> en cualquier plataforma que soporte </a:t>
            </a:r>
            <a:r>
              <a:rPr lang="es-US" baseline="0" dirty="0" err="1" smtClean="0"/>
              <a:t>OpenGL</a:t>
            </a:r>
            <a:r>
              <a:rPr lang="es-US" baseline="0" dirty="0" smtClean="0"/>
              <a:t> 2.0 u OpenGL344 ES 2.0. Técnicamente es una API para JavaScript que permite usar la imple-345 </a:t>
            </a:r>
            <a:r>
              <a:rPr lang="es-US" baseline="0" dirty="0" err="1" smtClean="0"/>
              <a:t>mentación</a:t>
            </a:r>
            <a:r>
              <a:rPr lang="es-US" baseline="0" dirty="0" smtClean="0"/>
              <a:t> nativa de </a:t>
            </a:r>
            <a:r>
              <a:rPr lang="es-US" baseline="0" dirty="0" err="1" smtClean="0"/>
              <a:t>OpenGL</a:t>
            </a:r>
            <a:r>
              <a:rPr lang="es-US" baseline="0" dirty="0" smtClean="0"/>
              <a:t> ES 2.0.346 Existe una gran gama de aplicaciones desarrolladas sobre esta tecnología, desde347 videojuegos3Dhastaaplicacionescientíﬁcas comovisualizadoresdeestructuras348 moleculares,simulacionesdelsistemasolarounaaplicacióndelaNASAllamada349 «</a:t>
            </a:r>
            <a:r>
              <a:rPr lang="es-US" baseline="0" dirty="0" err="1" smtClean="0"/>
              <a:t>ExperienceCuriosity</a:t>
            </a:r>
            <a:r>
              <a:rPr lang="es-US" baseline="0" dirty="0" smtClean="0"/>
              <a:t>»[18]porelaniversariodelaterrizajedelrobot«Curiosity350 </a:t>
            </a:r>
            <a:r>
              <a:rPr lang="es-US" baseline="0" dirty="0" err="1" smtClean="0"/>
              <a:t>Rover</a:t>
            </a:r>
            <a:r>
              <a:rPr lang="es-US" baseline="0" dirty="0" smtClean="0"/>
              <a:t>» en Marte.351 Es importante destacar que en la actualidad esta soportado por todos los prin-352 </a:t>
            </a:r>
            <a:r>
              <a:rPr lang="es-US" baseline="0" dirty="0" err="1" smtClean="0"/>
              <a:t>cipales</a:t>
            </a:r>
            <a:r>
              <a:rPr lang="es-US" baseline="0" dirty="0" smtClean="0"/>
              <a:t> navegadores web tanto en versiones de escritorio como de dispositivos353 móviles.354 Con esta gran cantidad de demostraciones de calidad en </a:t>
            </a:r>
            <a:r>
              <a:rPr lang="es-US" baseline="0" dirty="0" err="1" smtClean="0"/>
              <a:t>WebGL</a:t>
            </a:r>
            <a:r>
              <a:rPr lang="es-US" baseline="0" dirty="0" smtClean="0"/>
              <a:t> y su amplio355 soporte se </a:t>
            </a:r>
            <a:r>
              <a:rPr lang="es-US" baseline="0" dirty="0" err="1" smtClean="0"/>
              <a:t>perﬁló</a:t>
            </a:r>
            <a:r>
              <a:rPr lang="es-US" baseline="0" dirty="0" smtClean="0"/>
              <a:t> como una opción innovadora y altamente factible para la356 realización del proyecto</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13</a:t>
            </a:fld>
            <a:endParaRPr lang="es-419"/>
          </a:p>
        </p:txBody>
      </p:sp>
    </p:spTree>
    <p:extLst>
      <p:ext uri="{BB962C8B-B14F-4D97-AF65-F5344CB8AC3E}">
        <p14:creationId xmlns:p14="http://schemas.microsoft.com/office/powerpoint/2010/main" val="1665869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err="1" smtClean="0"/>
              <a:t>OpenGL</a:t>
            </a:r>
            <a:r>
              <a:rPr lang="es-419" dirty="0" smtClean="0"/>
              <a:t>:</a:t>
            </a:r>
            <a:r>
              <a:rPr lang="es-419" baseline="0" dirty="0" smtClean="0"/>
              <a:t> </a:t>
            </a:r>
            <a:r>
              <a:rPr lang="es-US" baseline="0" dirty="0" smtClean="0"/>
              <a:t>Es una </a:t>
            </a:r>
            <a:r>
              <a:rPr lang="es-US" baseline="0" dirty="0" err="1" smtClean="0"/>
              <a:t>especiﬁcación</a:t>
            </a:r>
            <a:r>
              <a:rPr lang="es-US" baseline="0" dirty="0" smtClean="0"/>
              <a:t> estándar que </a:t>
            </a:r>
            <a:r>
              <a:rPr lang="es-US" baseline="0" dirty="0" err="1" smtClean="0"/>
              <a:t>deﬁne</a:t>
            </a:r>
            <a:r>
              <a:rPr lang="es-US" baseline="0" dirty="0" smtClean="0"/>
              <a:t> una API multilenguaje y multiplata-288 forma para escribir aplicaciones que produzcan </a:t>
            </a:r>
            <a:r>
              <a:rPr lang="es-US" baseline="0" dirty="0" err="1" smtClean="0"/>
              <a:t>gráﬁco</a:t>
            </a:r>
            <a:r>
              <a:rPr lang="es-US" baseline="0" dirty="0" smtClean="0"/>
              <a:t> 2D y 3D.289 El funcionamiento básico consiste en aceptar primitivas como puntos, lineas290 y polígonos y convertirlas en píxeles. Es una API basada en procedimientos291 de bajo nivel que requiere que el programador dicte los pasos exactos para292 </a:t>
            </a:r>
            <a:r>
              <a:rPr lang="es-US" baseline="0" dirty="0" err="1" smtClean="0"/>
              <a:t>renderizar</a:t>
            </a:r>
            <a:r>
              <a:rPr lang="es-US" baseline="0" dirty="0" smtClean="0"/>
              <a:t> la escena.</a:t>
            </a:r>
          </a:p>
          <a:p>
            <a:endParaRPr lang="es-419" dirty="0" smtClean="0"/>
          </a:p>
          <a:p>
            <a:r>
              <a:rPr lang="es-US" dirty="0" err="1" smtClean="0"/>
              <a:t>OpenGL</a:t>
            </a:r>
            <a:r>
              <a:rPr lang="es-US" dirty="0" smtClean="0"/>
              <a:t> [12] tiene dos propósitos esenciales:295 Ocultar la complejidad de la interfaz con las diferentes tarjetas gráﬁcas,296 presentando al programador una API única y uniforme.297</a:t>
            </a:r>
          </a:p>
          <a:p>
            <a:r>
              <a:rPr lang="es-US" dirty="0" smtClean="0"/>
              <a:t>19</a:t>
            </a:r>
          </a:p>
          <a:p>
            <a:r>
              <a:rPr lang="es-US" dirty="0" smtClean="0"/>
              <a:t>Ocultar las diferentes capacidades de las diversas plataformas hardwa-298 re, requiriendo que todas las implementaciones soporten la funcionalidad299 completa de OpenGL300 </a:t>
            </a:r>
          </a:p>
          <a:p>
            <a:endParaRPr lang="es-US" dirty="0" smtClean="0"/>
          </a:p>
          <a:p>
            <a:r>
              <a:rPr lang="es-US" dirty="0" smtClean="0"/>
              <a:t>Por</a:t>
            </a:r>
            <a:r>
              <a:rPr lang="es-US" baseline="0" dirty="0" smtClean="0"/>
              <a:t> que no la usamos? Muy bajo nivel.</a:t>
            </a:r>
          </a:p>
          <a:p>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Y" dirty="0" smtClean="0"/>
              <a:t>LWJGL y JOGL:</a:t>
            </a:r>
          </a:p>
          <a:p>
            <a:pPr marL="0" marR="0" indent="0" algn="l" defTabSz="914400" rtl="0" eaLnBrk="1" fontAlgn="auto" latinLnBrk="0" hangingPunct="1">
              <a:lnSpc>
                <a:spcPct val="100000"/>
              </a:lnSpc>
              <a:spcBef>
                <a:spcPts val="0"/>
              </a:spcBef>
              <a:spcAft>
                <a:spcPts val="0"/>
              </a:spcAft>
              <a:buClrTx/>
              <a:buSzTx/>
              <a:buFontTx/>
              <a:buNone/>
              <a:tabLst/>
              <a:defRPr/>
            </a:pPr>
            <a:endParaRPr lang="es-UY"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sonwrappers</a:t>
            </a:r>
            <a:r>
              <a:rPr lang="es-US" baseline="0" dirty="0" smtClean="0"/>
              <a:t> </a:t>
            </a:r>
            <a:r>
              <a:rPr lang="es-US" baseline="0" dirty="0" err="1" smtClean="0"/>
              <a:t>deOpenGL</a:t>
            </a:r>
            <a:r>
              <a:rPr lang="es-US" baseline="0" dirty="0" smtClean="0"/>
              <a:t> que proveen acceso de bajo nivela sus funcionalidades309 que a menudo no se implementan de manera correcta. </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JMonkeyEngine</a:t>
            </a:r>
            <a:r>
              <a:rPr lang="es-US" baseline="0" dirty="0" smtClean="0"/>
              <a:t> 3:</a:t>
            </a:r>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smtClean="0"/>
              <a:t>Esunmotordecódigoabiertoconfuerteinclinaciónparaeldesarrollodevideo-316 juegos [15], hecho especialmente para desarrolladores Java para la creación de317 aplicaciones 3D utilizando las más modernas tecnologías de una manera rápida318 y con una baja curva de aprendizaje.319 Esta desarrollado en base a JWJGL y es la suite más popular en el mundo320 java para desarrollo de videojuegos en alto nivel, con una gran comunidad de321 desarrolladores y extensivamente documentado.</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WebGL</a:t>
            </a:r>
            <a:r>
              <a:rPr lang="es-E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Dadas las bondades de las aplicaciones web se </a:t>
            </a:r>
            <a:r>
              <a:rPr lang="es-ES" baseline="0" dirty="0" err="1" smtClean="0"/>
              <a:t>decidio</a:t>
            </a:r>
            <a:r>
              <a:rPr lang="es-ES" baseline="0" dirty="0" smtClean="0"/>
              <a:t> ver las posibilidades.</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Aparece </a:t>
            </a:r>
            <a:r>
              <a:rPr lang="es-ES" baseline="0" dirty="0" err="1" smtClean="0"/>
              <a:t>WebGL</a:t>
            </a:r>
            <a:r>
              <a:rPr lang="es-E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WebGL</a:t>
            </a:r>
            <a:r>
              <a:rPr lang="es-US" baseline="0" dirty="0" smtClean="0"/>
              <a:t> [17] es una </a:t>
            </a:r>
            <a:r>
              <a:rPr lang="es-US" baseline="0" dirty="0" err="1" smtClean="0"/>
              <a:t>especiﬁcación</a:t>
            </a:r>
            <a:r>
              <a:rPr lang="es-US" baseline="0" dirty="0" smtClean="0"/>
              <a:t> estándar que está siendo desarrollada ac-341 </a:t>
            </a:r>
            <a:r>
              <a:rPr lang="es-US" baseline="0" dirty="0" err="1" smtClean="0"/>
              <a:t>tualmente</a:t>
            </a:r>
            <a:r>
              <a:rPr lang="es-US" baseline="0" dirty="0" smtClean="0"/>
              <a:t> para mostrar </a:t>
            </a:r>
            <a:r>
              <a:rPr lang="es-US" baseline="0" dirty="0" err="1" smtClean="0"/>
              <a:t>gráﬁcos</a:t>
            </a:r>
            <a:r>
              <a:rPr lang="es-US" baseline="0" dirty="0" smtClean="0"/>
              <a:t> en 3D en navegadores web. Permite mostrar342 </a:t>
            </a:r>
            <a:r>
              <a:rPr lang="es-US" baseline="0" dirty="0" err="1" smtClean="0"/>
              <a:t>gráﬁcos</a:t>
            </a:r>
            <a:r>
              <a:rPr lang="es-US" baseline="0" dirty="0" smtClean="0"/>
              <a:t> en 3D acelerados por hardware (GPU) en páginas web, sin la necesidad343 de </a:t>
            </a:r>
            <a:r>
              <a:rPr lang="es-US" baseline="0" dirty="0" err="1" smtClean="0"/>
              <a:t>emphplug-ins</a:t>
            </a:r>
            <a:r>
              <a:rPr lang="es-US" baseline="0" dirty="0" smtClean="0"/>
              <a:t> en cualquier plataforma que soporte </a:t>
            </a:r>
            <a:r>
              <a:rPr lang="es-US" baseline="0" dirty="0" err="1" smtClean="0"/>
              <a:t>OpenGL</a:t>
            </a:r>
            <a:r>
              <a:rPr lang="es-US" baseline="0" dirty="0" smtClean="0"/>
              <a:t> 2.0 u OpenGL344 ES 2.0. Técnicamente es una API para JavaScript que permite usar la imple-345 </a:t>
            </a:r>
            <a:r>
              <a:rPr lang="es-US" baseline="0" dirty="0" err="1" smtClean="0"/>
              <a:t>mentación</a:t>
            </a:r>
            <a:r>
              <a:rPr lang="es-US" baseline="0" dirty="0" smtClean="0"/>
              <a:t> nativa de </a:t>
            </a:r>
            <a:r>
              <a:rPr lang="es-US" baseline="0" dirty="0" err="1" smtClean="0"/>
              <a:t>OpenGL</a:t>
            </a:r>
            <a:r>
              <a:rPr lang="es-US" baseline="0" dirty="0" smtClean="0"/>
              <a:t> ES 2.0.346 Existe una gran gama de aplicaciones desarrolladas sobre esta tecnología, desde347 videojuegos3Dhastaaplicacionescientíﬁcas comovisualizadoresdeestructuras348 moleculares,simulacionesdelsistemasolarounaaplicacióndelaNASAllamada349 «</a:t>
            </a:r>
            <a:r>
              <a:rPr lang="es-US" baseline="0" dirty="0" err="1" smtClean="0"/>
              <a:t>ExperienceCuriosity</a:t>
            </a:r>
            <a:r>
              <a:rPr lang="es-US" baseline="0" dirty="0" smtClean="0"/>
              <a:t>»[18]porelaniversariodelaterrizajedelrobot«Curiosity350 </a:t>
            </a:r>
            <a:r>
              <a:rPr lang="es-US" baseline="0" dirty="0" err="1" smtClean="0"/>
              <a:t>Rover</a:t>
            </a:r>
            <a:r>
              <a:rPr lang="es-US" baseline="0" dirty="0" smtClean="0"/>
              <a:t>» en Marte.351 Es importante destacar que en la actualidad esta soportado por todos los prin-352 </a:t>
            </a:r>
            <a:r>
              <a:rPr lang="es-US" baseline="0" dirty="0" err="1" smtClean="0"/>
              <a:t>cipales</a:t>
            </a:r>
            <a:r>
              <a:rPr lang="es-US" baseline="0" dirty="0" smtClean="0"/>
              <a:t> navegadores web tanto en versiones de escritorio como de dispositivos353 móviles.354 Con esta gran cantidad de demostraciones de calidad en </a:t>
            </a:r>
            <a:r>
              <a:rPr lang="es-US" baseline="0" dirty="0" err="1" smtClean="0"/>
              <a:t>WebGL</a:t>
            </a:r>
            <a:r>
              <a:rPr lang="es-US" baseline="0" dirty="0" smtClean="0"/>
              <a:t> y su amplio355 soporte se </a:t>
            </a:r>
            <a:r>
              <a:rPr lang="es-US" baseline="0" dirty="0" err="1" smtClean="0"/>
              <a:t>perﬁló</a:t>
            </a:r>
            <a:r>
              <a:rPr lang="es-US" baseline="0" dirty="0" smtClean="0"/>
              <a:t> como una opción innovadora y altamente factible para la356 realización del proyecto</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14</a:t>
            </a:fld>
            <a:endParaRPr lang="es-419"/>
          </a:p>
        </p:txBody>
      </p:sp>
    </p:spTree>
    <p:extLst>
      <p:ext uri="{BB962C8B-B14F-4D97-AF65-F5344CB8AC3E}">
        <p14:creationId xmlns:p14="http://schemas.microsoft.com/office/powerpoint/2010/main" val="2463371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Y" dirty="0" smtClean="0"/>
              <a:t>hasta lo mejor de nuestro conocimiento</a:t>
            </a:r>
            <a:endParaRPr lang="es-ES" dirty="0" smtClean="0"/>
          </a:p>
          <a:p>
            <a:endParaRPr lang="es-ES" dirty="0" smtClean="0"/>
          </a:p>
          <a:p>
            <a:r>
              <a:rPr lang="es-ES" dirty="0" smtClean="0"/>
              <a:t>Experiencia: Nuestra experiencia </a:t>
            </a:r>
            <a:r>
              <a:rPr lang="es-ES" dirty="0" err="1" smtClean="0"/>
              <a:t>academica</a:t>
            </a:r>
            <a:r>
              <a:rPr lang="es-ES" baseline="0" dirty="0" smtClean="0"/>
              <a:t> y laboral en este tipo de tecnologías. </a:t>
            </a:r>
            <a:r>
              <a:rPr lang="es-ES" baseline="0" dirty="0" err="1" smtClean="0"/>
              <a:t>HTML,Javascript</a:t>
            </a:r>
            <a:r>
              <a:rPr lang="es-ES" baseline="0" dirty="0" smtClean="0"/>
              <a:t>..</a:t>
            </a:r>
          </a:p>
          <a:p>
            <a:endParaRPr lang="es-ES" baseline="0" dirty="0" smtClean="0"/>
          </a:p>
          <a:p>
            <a:r>
              <a:rPr lang="es-ES" dirty="0" smtClean="0"/>
              <a:t>Portabilidad</a:t>
            </a:r>
          </a:p>
          <a:p>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Código abierto</a:t>
            </a:r>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Investigación: Durante la etapa de investigación</a:t>
            </a:r>
            <a:r>
              <a:rPr lang="es-ES" baseline="0" dirty="0" smtClean="0"/>
              <a:t> llegamos al a conclusión que seria factible una solución de este estilo. Mas aun del porte pretendido (</a:t>
            </a:r>
            <a:r>
              <a:rPr lang="es-ES" baseline="0" dirty="0" err="1" smtClean="0"/>
              <a:t>academico</a:t>
            </a:r>
            <a:r>
              <a:rPr lang="es-ES" baseline="0" dirty="0" smtClean="0"/>
              <a:t>), aunque finalmente llegamos a la </a:t>
            </a:r>
            <a:r>
              <a:rPr lang="es-ES" baseline="0" dirty="0" err="1" smtClean="0"/>
              <a:t>conlusion</a:t>
            </a:r>
            <a:r>
              <a:rPr lang="es-ES" baseline="0" dirty="0" smtClean="0"/>
              <a:t> que es posible la realización de soluciones altamente </a:t>
            </a:r>
            <a:r>
              <a:rPr lang="es-ES" baseline="0" dirty="0" err="1" smtClean="0"/>
              <a:t>performantes</a:t>
            </a:r>
            <a:r>
              <a:rPr lang="es-ES" baseline="0" dirty="0" smtClean="0"/>
              <a:t>.</a:t>
            </a:r>
            <a:endParaRPr lang="es-ES" dirty="0" smtClean="0"/>
          </a:p>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15</a:t>
            </a:fld>
            <a:endParaRPr lang="es-419"/>
          </a:p>
        </p:txBody>
      </p:sp>
    </p:spTree>
    <p:extLst>
      <p:ext uri="{BB962C8B-B14F-4D97-AF65-F5344CB8AC3E}">
        <p14:creationId xmlns:p14="http://schemas.microsoft.com/office/powerpoint/2010/main" val="2622238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smtClean="0"/>
              <a:t>Como </a:t>
            </a:r>
            <a:r>
              <a:rPr lang="es-US" dirty="0" err="1" smtClean="0"/>
              <a:t>WebGL</a:t>
            </a:r>
            <a:r>
              <a:rPr lang="es-US" dirty="0" smtClean="0"/>
              <a:t> es una tecnología diseñada para trabajar directamente con el359 GPU (unidad de procesamiento </a:t>
            </a:r>
            <a:r>
              <a:rPr lang="es-US" dirty="0" err="1" smtClean="0"/>
              <a:t>gráﬁco</a:t>
            </a:r>
            <a:r>
              <a:rPr lang="es-US" dirty="0" smtClean="0"/>
              <a:t>) es difícil de </a:t>
            </a:r>
            <a:r>
              <a:rPr lang="es-US" dirty="0" err="1" smtClean="0"/>
              <a:t>codiﬁcar</a:t>
            </a:r>
            <a:r>
              <a:rPr lang="es-US" dirty="0" smtClean="0"/>
              <a:t> en comparación360 con otros estándares web más accesibles, es por eso que muchas bibliotecas de361 JavaScript han surgido para resolver este problema.362 Entre las mismas se privilegiaron aquellas con mayor cantidad de característi-363 cas implementadas, documentación y comunidad. La investigación entonces se364 </a:t>
            </a:r>
            <a:r>
              <a:rPr lang="es-US" dirty="0" err="1" smtClean="0"/>
              <a:t>simpliﬁco</a:t>
            </a:r>
            <a:r>
              <a:rPr lang="es-US" dirty="0" smtClean="0"/>
              <a:t> a dos: </a:t>
            </a:r>
            <a:r>
              <a:rPr lang="es-US" dirty="0" err="1" smtClean="0"/>
              <a:t>ThreeJs</a:t>
            </a:r>
            <a:r>
              <a:rPr lang="es-US" dirty="0" smtClean="0"/>
              <a:t> [19] y </a:t>
            </a:r>
            <a:r>
              <a:rPr lang="es-US" dirty="0" err="1" smtClean="0"/>
              <a:t>BabylonJs</a:t>
            </a:r>
            <a:r>
              <a:rPr lang="es-US" dirty="0" smtClean="0"/>
              <a:t> [20] (Microsoft Open </a:t>
            </a:r>
            <a:r>
              <a:rPr lang="es-US" dirty="0" err="1" smtClean="0"/>
              <a:t>Source</a:t>
            </a:r>
            <a:r>
              <a:rPr lang="es-US" dirty="0" smtClean="0"/>
              <a:t>).</a:t>
            </a:r>
          </a:p>
          <a:p>
            <a:endParaRPr lang="es-US" dirty="0" smtClean="0"/>
          </a:p>
          <a:p>
            <a:r>
              <a:rPr lang="es-US" dirty="0" err="1" smtClean="0"/>
              <a:t>Ademas</a:t>
            </a:r>
            <a:r>
              <a:rPr lang="es-US" dirty="0" smtClean="0"/>
              <a:t> en sus paginas </a:t>
            </a:r>
            <a:r>
              <a:rPr lang="es-US" dirty="0" err="1" smtClean="0"/>
              <a:t>oﬁciales</a:t>
            </a:r>
            <a:r>
              <a:rPr lang="es-US" dirty="0" smtClean="0"/>
              <a:t> cuentan con cientos de códigos y aplicaciones379 de ejemplo que dejan ver el potencial de las librerías. Entre estos ejemplos se380 pueden observar editores estilo CAD que implementan varias funcionalidades381 similares a los requerimientos del proyecto lo cual asegura la factibilidad de la382 herramienta en este contexto.</a:t>
            </a:r>
          </a:p>
          <a:p>
            <a:endParaRPr lang="es-US" dirty="0" smtClean="0"/>
          </a:p>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16</a:t>
            </a:fld>
            <a:endParaRPr lang="es-419"/>
          </a:p>
        </p:txBody>
      </p:sp>
    </p:spTree>
    <p:extLst>
      <p:ext uri="{BB962C8B-B14F-4D97-AF65-F5344CB8AC3E}">
        <p14:creationId xmlns:p14="http://schemas.microsoft.com/office/powerpoint/2010/main" val="54709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US" dirty="0" smtClean="0"/>
          </a:p>
          <a:p>
            <a:endParaRPr lang="es-US" dirty="0" smtClean="0"/>
          </a:p>
          <a:p>
            <a:r>
              <a:rPr lang="es-US" dirty="0" err="1" smtClean="0"/>
              <a:t>Bootstrap</a:t>
            </a:r>
            <a:r>
              <a:rPr lang="es-US" dirty="0" smtClean="0"/>
              <a:t> [27] es un «</a:t>
            </a:r>
            <a:r>
              <a:rPr lang="es-US" dirty="0" err="1" smtClean="0"/>
              <a:t>front-end</a:t>
            </a:r>
            <a:r>
              <a:rPr lang="es-US" dirty="0" smtClean="0"/>
              <a:t> </a:t>
            </a:r>
            <a:r>
              <a:rPr lang="es-US" dirty="0" err="1" smtClean="0"/>
              <a:t>framework</a:t>
            </a:r>
            <a:r>
              <a:rPr lang="es-US" dirty="0" smtClean="0"/>
              <a:t>» open </a:t>
            </a:r>
            <a:r>
              <a:rPr lang="es-US" dirty="0" err="1" smtClean="0"/>
              <a:t>source</a:t>
            </a:r>
            <a:r>
              <a:rPr lang="es-US" dirty="0" smtClean="0"/>
              <a:t>, es la más popular de836 las librerías HTML,CSS y JS para el desarrollo de páginas web </a:t>
            </a:r>
            <a:r>
              <a:rPr lang="es-US" dirty="0" err="1" smtClean="0"/>
              <a:t>responsive</a:t>
            </a:r>
            <a:r>
              <a:rPr lang="es-US" dirty="0" smtClean="0"/>
              <a:t> y837 </a:t>
            </a:r>
            <a:r>
              <a:rPr lang="es-US" dirty="0" err="1" smtClean="0"/>
              <a:t>mobile</a:t>
            </a:r>
            <a:r>
              <a:rPr lang="es-US" dirty="0" smtClean="0"/>
              <a:t> </a:t>
            </a:r>
            <a:r>
              <a:rPr lang="es-US" dirty="0" err="1" smtClean="0"/>
              <a:t>ﬁrst</a:t>
            </a:r>
            <a:r>
              <a:rPr lang="es-US" dirty="0" smtClean="0"/>
              <a:t>, diseñado para ayudar a construir componentes de la interfaz de838 usuario.</a:t>
            </a:r>
          </a:p>
          <a:p>
            <a:endParaRPr lang="es-US" dirty="0" smtClean="0"/>
          </a:p>
          <a:p>
            <a:r>
              <a:rPr lang="es-US" dirty="0" err="1" smtClean="0"/>
              <a:t>Angular</a:t>
            </a:r>
            <a:r>
              <a:rPr lang="es-US" baseline="0" dirty="0" err="1" smtClean="0"/>
              <a:t>JS</a:t>
            </a:r>
            <a:r>
              <a:rPr lang="es-US" baseline="0" dirty="0" smtClean="0"/>
              <a:t>:</a:t>
            </a:r>
          </a:p>
          <a:p>
            <a:r>
              <a:rPr lang="es-US" baseline="0" dirty="0" smtClean="0"/>
              <a:t>Es un </a:t>
            </a:r>
            <a:r>
              <a:rPr lang="es-US" baseline="0" dirty="0" err="1" smtClean="0"/>
              <a:t>framework</a:t>
            </a:r>
            <a:r>
              <a:rPr lang="es-US" baseline="0" dirty="0" smtClean="0"/>
              <a:t> open </a:t>
            </a:r>
            <a:r>
              <a:rPr lang="es-US" baseline="0" dirty="0" err="1" smtClean="0"/>
              <a:t>source</a:t>
            </a:r>
            <a:r>
              <a:rPr lang="es-US" baseline="0" dirty="0" smtClean="0"/>
              <a:t> mantenido por Google que tiene como objetivo848 solucionarlosprincipalesproblemasencontradoseneldesarrollodeaplicaciones849 web dinámicas.850 </a:t>
            </a:r>
            <a:r>
              <a:rPr lang="es-US" baseline="0" dirty="0" err="1" smtClean="0"/>
              <a:t>AngularJs</a:t>
            </a:r>
            <a:r>
              <a:rPr lang="es-US" baseline="0" dirty="0" smtClean="0"/>
              <a:t>[28]proponelautilizacióndeprogramacióndeclarativaparalasinter-851 faces de usuario y programación imperativa para lógica de negocio. Implementa852 el patrón MVC para separar la presentación, datos y lógica. Todo esto da como853 resultado una aplicación prolija y </a:t>
            </a:r>
            <a:r>
              <a:rPr lang="es-US" baseline="0" dirty="0" err="1" smtClean="0"/>
              <a:t>testeable</a:t>
            </a:r>
            <a:r>
              <a:rPr lang="es-US" baseline="0" dirty="0" smtClean="0"/>
              <a:t> a nivel de código.854 Principales características utilizadas:855 </a:t>
            </a:r>
            <a:r>
              <a:rPr lang="es-US" baseline="0" dirty="0" err="1" smtClean="0"/>
              <a:t>emphTwo</a:t>
            </a:r>
            <a:r>
              <a:rPr lang="es-US" baseline="0" dirty="0" smtClean="0"/>
              <a:t> </a:t>
            </a:r>
            <a:r>
              <a:rPr lang="es-US" baseline="0" dirty="0" err="1" smtClean="0"/>
              <a:t>way</a:t>
            </a:r>
            <a:r>
              <a:rPr lang="es-US" baseline="0" dirty="0" smtClean="0"/>
              <a:t> data-</a:t>
            </a:r>
            <a:r>
              <a:rPr lang="es-US" baseline="0" dirty="0" err="1" smtClean="0"/>
              <a:t>binding</a:t>
            </a:r>
            <a:r>
              <a:rPr lang="es-US" baseline="0" dirty="0" smtClean="0"/>
              <a:t>: esto permite mantener el modelo y la vista856 (DOM) sincronizados sin necesidad de escribir código especial para man-857 tener dicha sincronización.858 MVC.859 Directivas:sirvenparaagregarfuncionalidadaHTMLmediantetagsHTML,860 tanto </a:t>
            </a:r>
            <a:r>
              <a:rPr lang="es-US" baseline="0" dirty="0" err="1" smtClean="0"/>
              <a:t>built</a:t>
            </a:r>
            <a:r>
              <a:rPr lang="es-US" baseline="0" dirty="0" smtClean="0"/>
              <a:t>-in como personalizados.</a:t>
            </a:r>
          </a:p>
          <a:p>
            <a:endParaRPr lang="es-US" baseline="0" dirty="0" smtClean="0"/>
          </a:p>
          <a:p>
            <a:r>
              <a:rPr lang="es-US" baseline="0" dirty="0" err="1" smtClean="0"/>
              <a:t>Electron</a:t>
            </a:r>
            <a:r>
              <a:rPr lang="es-US" baseline="0" dirty="0" smtClean="0"/>
              <a:t>:</a:t>
            </a:r>
          </a:p>
          <a:p>
            <a:r>
              <a:rPr lang="es-US" dirty="0" err="1" smtClean="0"/>
              <a:t>Esunframework</a:t>
            </a:r>
            <a:r>
              <a:rPr lang="es-US" dirty="0" smtClean="0"/>
              <a:t> quepermiteescribiraplicacionesdeescritoriomultiplataforma872 usando HTML, JavaScript y CSS.873 Esta herramienta permitió distribuir la aplicación de una manera más elegan-874 te que en una carpeta con código y un archivo HTML para ejecutarlo en un875 navegador local. A los ojos de los usuarios el producto </a:t>
            </a:r>
            <a:r>
              <a:rPr lang="es-US" dirty="0" err="1" smtClean="0"/>
              <a:t>ﬁnal</a:t>
            </a:r>
            <a:r>
              <a:rPr lang="es-US" dirty="0" smtClean="0"/>
              <a:t> es una aplicación876 nativa corriendo transparentemente una implementación mínima del navegador877 </a:t>
            </a:r>
            <a:r>
              <a:rPr lang="es-US" dirty="0" err="1" smtClean="0"/>
              <a:t>Chromium</a:t>
            </a:r>
            <a:r>
              <a:rPr lang="es-US" dirty="0" smtClean="0"/>
              <a:t>, solucionando así también posibles problemas de compatibilidad con878 algunos navegadores.</a:t>
            </a:r>
          </a:p>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17</a:t>
            </a:fld>
            <a:endParaRPr lang="es-419"/>
          </a:p>
        </p:txBody>
      </p:sp>
    </p:spTree>
    <p:extLst>
      <p:ext uri="{BB962C8B-B14F-4D97-AF65-F5344CB8AC3E}">
        <p14:creationId xmlns:p14="http://schemas.microsoft.com/office/powerpoint/2010/main" val="293394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De</a:t>
            </a:r>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19</a:t>
            </a:fld>
            <a:endParaRPr lang="es-419"/>
          </a:p>
        </p:txBody>
      </p:sp>
    </p:spTree>
    <p:extLst>
      <p:ext uri="{BB962C8B-B14F-4D97-AF65-F5344CB8AC3E}">
        <p14:creationId xmlns:p14="http://schemas.microsoft.com/office/powerpoint/2010/main" val="1935928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21</a:t>
            </a:fld>
            <a:endParaRPr lang="es-419"/>
          </a:p>
        </p:txBody>
      </p:sp>
    </p:spTree>
    <p:extLst>
      <p:ext uri="{BB962C8B-B14F-4D97-AF65-F5344CB8AC3E}">
        <p14:creationId xmlns:p14="http://schemas.microsoft.com/office/powerpoint/2010/main" val="3657291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Hablar</a:t>
            </a:r>
            <a:r>
              <a:rPr lang="es-419" baseline="0" dirty="0" smtClean="0"/>
              <a:t> de la idea inicial y la visión que tuvimos al principio.</a:t>
            </a:r>
          </a:p>
          <a:p>
            <a:r>
              <a:rPr lang="es-419" baseline="0" dirty="0" smtClean="0"/>
              <a:t/>
            </a:r>
            <a:br>
              <a:rPr lang="es-419" baseline="0" dirty="0" smtClean="0"/>
            </a:br>
            <a:r>
              <a:rPr lang="es-419" baseline="0" dirty="0" smtClean="0"/>
              <a:t>Y finalmente la solución, dado los tiempos y requerimientos iniciales de los clientes.</a:t>
            </a:r>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22</a:t>
            </a:fld>
            <a:endParaRPr lang="es-419"/>
          </a:p>
        </p:txBody>
      </p:sp>
    </p:spTree>
    <p:extLst>
      <p:ext uri="{BB962C8B-B14F-4D97-AF65-F5344CB8AC3E}">
        <p14:creationId xmlns:p14="http://schemas.microsoft.com/office/powerpoint/2010/main" val="4196453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Brevemente comentamos los puntos que vamos a tocar:</a:t>
            </a:r>
          </a:p>
          <a:p>
            <a:endParaRPr lang="es-419" dirty="0" smtClean="0"/>
          </a:p>
          <a:p>
            <a:r>
              <a:rPr lang="es-419" dirty="0" err="1" smtClean="0"/>
              <a:t>Intro</a:t>
            </a:r>
            <a:r>
              <a:rPr lang="es-419" dirty="0" smtClean="0"/>
              <a:t>: Algunos conceptos</a:t>
            </a:r>
            <a:r>
              <a:rPr lang="es-419" baseline="0" dirty="0" smtClean="0"/>
              <a:t> generales para ayudar a comprender el problema. Además Introducimos al motor original el IETFEM.</a:t>
            </a:r>
          </a:p>
          <a:p>
            <a:endParaRPr lang="es-419" baseline="0" dirty="0" smtClean="0"/>
          </a:p>
          <a:p>
            <a:r>
              <a:rPr lang="es-419" baseline="0" dirty="0" err="1" smtClean="0"/>
              <a:t>Motivacion</a:t>
            </a:r>
            <a:r>
              <a:rPr lang="es-419" baseline="0" dirty="0" smtClean="0"/>
              <a:t>: Por que es importante nuestro aporte?</a:t>
            </a:r>
          </a:p>
          <a:p>
            <a:endParaRPr lang="es-419" baseline="0" dirty="0" smtClean="0"/>
          </a:p>
          <a:p>
            <a:r>
              <a:rPr lang="es-419" baseline="0" dirty="0" err="1" smtClean="0"/>
              <a:t>Planificacion</a:t>
            </a:r>
            <a:r>
              <a:rPr lang="es-419" baseline="0" dirty="0" smtClean="0"/>
              <a:t>: Como se llevo adelante el proyecto desde el punto de vista de la gestión de proyectos. Estimaciones, fases, etc.</a:t>
            </a:r>
          </a:p>
          <a:p>
            <a:endParaRPr lang="es-419" baseline="0" dirty="0" smtClean="0"/>
          </a:p>
          <a:p>
            <a:r>
              <a:rPr lang="es-419" baseline="0" dirty="0" err="1" smtClean="0"/>
              <a:t>Tecnologias</a:t>
            </a:r>
            <a:r>
              <a:rPr lang="es-419" baseline="0" dirty="0" smtClean="0"/>
              <a:t>: Decisiones tecnológicas mas importantes y tecnologías con las cuales se desarrollo el proyecto.</a:t>
            </a:r>
          </a:p>
          <a:p>
            <a:endParaRPr lang="es-419" baseline="0" dirty="0" smtClean="0"/>
          </a:p>
          <a:p>
            <a:r>
              <a:rPr lang="es-419" baseline="0" dirty="0" smtClean="0"/>
              <a:t>Funcionalidades: Repaso por las principales funcionalidades de la app. Breve </a:t>
            </a:r>
            <a:r>
              <a:rPr lang="es-419" baseline="0" dirty="0" err="1" smtClean="0"/>
              <a:t>descripcion</a:t>
            </a:r>
            <a:r>
              <a:rPr lang="es-419" baseline="0" dirty="0" smtClean="0"/>
              <a:t> de las mismas.</a:t>
            </a:r>
          </a:p>
          <a:p>
            <a:endParaRPr lang="es-419" baseline="0" dirty="0" smtClean="0"/>
          </a:p>
          <a:p>
            <a:r>
              <a:rPr lang="es-419" baseline="0" dirty="0" smtClean="0"/>
              <a:t>Arquitectura: Diagrama de componentes. Decisiones de </a:t>
            </a:r>
            <a:r>
              <a:rPr lang="es-419" baseline="0" dirty="0" err="1" smtClean="0"/>
              <a:t>deploy</a:t>
            </a:r>
            <a:r>
              <a:rPr lang="es-419" baseline="0" dirty="0" smtClean="0"/>
              <a:t>.</a:t>
            </a:r>
          </a:p>
          <a:p>
            <a:endParaRPr lang="es-419" baseline="0" dirty="0" smtClean="0"/>
          </a:p>
          <a:p>
            <a:r>
              <a:rPr lang="es-419" baseline="0" dirty="0" smtClean="0"/>
              <a:t>Demo: Una demo para demostrar el potencial de la herramienta resolviendo un ejercicio real de examen.</a:t>
            </a:r>
          </a:p>
          <a:p>
            <a:endParaRPr lang="es-419" baseline="0" dirty="0" smtClean="0"/>
          </a:p>
          <a:p>
            <a:r>
              <a:rPr lang="es-419" baseline="0" dirty="0" smtClean="0"/>
              <a:t>Trabajo futuro:</a:t>
            </a:r>
          </a:p>
          <a:p>
            <a:endParaRPr lang="es-419" baseline="0" dirty="0" smtClean="0"/>
          </a:p>
          <a:p>
            <a:r>
              <a:rPr lang="es-419" baseline="0" dirty="0" smtClean="0"/>
              <a:t>Conclusiones: Conclusiones del trabajo realizado.</a:t>
            </a:r>
          </a:p>
          <a:p>
            <a:endParaRPr lang="es-419" baseline="0" dirty="0" smtClean="0"/>
          </a:p>
          <a:p>
            <a:endParaRPr lang="es-419" baseline="0" dirty="0" smtClean="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2</a:t>
            </a:fld>
            <a:endParaRPr lang="es-419"/>
          </a:p>
        </p:txBody>
      </p:sp>
    </p:spTree>
    <p:extLst>
      <p:ext uri="{BB962C8B-B14F-4D97-AF65-F5344CB8AC3E}">
        <p14:creationId xmlns:p14="http://schemas.microsoft.com/office/powerpoint/2010/main" val="3948098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Y" dirty="0" smtClean="0"/>
              <a:t>Se saco la generación de </a:t>
            </a:r>
            <a:r>
              <a:rPr lang="es-UY" dirty="0" err="1" smtClean="0"/>
              <a:t>imagenes</a:t>
            </a:r>
            <a:endParaRPr lang="es-UY" dirty="0"/>
          </a:p>
        </p:txBody>
      </p:sp>
      <p:sp>
        <p:nvSpPr>
          <p:cNvPr id="4" name="Marcador de número de diapositiva 3"/>
          <p:cNvSpPr>
            <a:spLocks noGrp="1"/>
          </p:cNvSpPr>
          <p:nvPr>
            <p:ph type="sldNum" sz="quarter" idx="10"/>
          </p:nvPr>
        </p:nvSpPr>
        <p:spPr/>
        <p:txBody>
          <a:bodyPr/>
          <a:lstStyle/>
          <a:p>
            <a:fld id="{6BB98AFB-CB0D-4DFE-87B9-B4B0D0DE73CD}" type="slidenum">
              <a:rPr lang="es-UY" smtClean="0"/>
              <a:t>24</a:t>
            </a:fld>
            <a:endParaRPr lang="es-UY"/>
          </a:p>
        </p:txBody>
      </p:sp>
    </p:spTree>
    <p:extLst>
      <p:ext uri="{BB962C8B-B14F-4D97-AF65-F5344CB8AC3E}">
        <p14:creationId xmlns:p14="http://schemas.microsoft.com/office/powerpoint/2010/main" val="3015821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smtClean="0"/>
              <a:t>Si bien la interfaz cumple con los requisitos y el alcance pretendido para el proyecto, existen ciertos puntos para agregar y mejorar.</a:t>
            </a:r>
          </a:p>
          <a:p>
            <a:r>
              <a:rPr lang="es-US" dirty="0" smtClean="0"/>
              <a:t>		</a:t>
            </a:r>
          </a:p>
          <a:p>
            <a:r>
              <a:rPr lang="es-US" dirty="0" smtClean="0"/>
              <a:t>		En primer lugar y quizás como el punto más directo, se encuentra extender las capacidades de la interfaz de usuario para dar soporte a la resolución de el resto de los problemas que actualmente ya es capaz de resolver el motor de calculo IETFEM. Entre estos problemas se encuentran, por ejemplo: estructuras de vigas, pórticos planos, etc.</a:t>
            </a:r>
          </a:p>
          <a:p>
            <a:r>
              <a:rPr lang="es-US" dirty="0" smtClean="0"/>
              <a:t>		</a:t>
            </a:r>
          </a:p>
          <a:p>
            <a:r>
              <a:rPr lang="es-US" dirty="0" smtClean="0"/>
              <a:t>		Además se pueden agregar varias funcionalidades accesorias como cámara ortogonal o selección múltiple, enriqueciendo la experiencia con la herramienta e incluso asemejándola a la de programas comerciales con años de desarrollo. Con el fin de mejorar la experiencia es posible dedicar esfuerzo también a detalles estéticos de la interfaz para hacerla aún más atractiva. </a:t>
            </a:r>
          </a:p>
          <a:p>
            <a:r>
              <a:rPr lang="es-US" dirty="0" smtClean="0"/>
              <a:t>		</a:t>
            </a:r>
          </a:p>
          <a:p>
            <a:r>
              <a:rPr lang="es-US" dirty="0" smtClean="0"/>
              <a:t>		Un detalle técnico que podría ser importante atacar en el futuro son cuestiones de performance. Esto es principalmente, mejoramiento de estructuras de datos y algoritmos, mejor administración de la memoria utilizada y técnicas más avanzadas en cuanto al desarrollo gráfico. Todas los puntos anteriores permitirían la capacidad de manipular y procesar estructuras muy grandes, mejorando también la fluidez de los gráficos en estas situaciones.</a:t>
            </a:r>
          </a:p>
          <a:p>
            <a:r>
              <a:rPr lang="es-US" dirty="0" smtClean="0"/>
              <a:t>		</a:t>
            </a:r>
          </a:p>
          <a:p>
            <a:r>
              <a:rPr lang="es-US" dirty="0" smtClean="0"/>
              <a:t>		\</a:t>
            </a:r>
            <a:r>
              <a:rPr lang="es-US" dirty="0" err="1" smtClean="0"/>
              <a:t>subsubsection</a:t>
            </a:r>
            <a:r>
              <a:rPr lang="es-US" dirty="0" smtClean="0"/>
              <a:t> {Despliegue de la aplicación}</a:t>
            </a:r>
          </a:p>
          <a:p>
            <a:r>
              <a:rPr lang="es-US" dirty="0" smtClean="0"/>
              <a:t>		</a:t>
            </a:r>
          </a:p>
          <a:p>
            <a:r>
              <a:rPr lang="es-US" dirty="0" smtClean="0"/>
              <a:t>		Si bien la solución presentada fue realizada con tecnologías web, la misma se ejecuta en un entorno local (sin servidor que la despliegue) y con la intervención del usuario para correr los cálculos en el motor en GNU-</a:t>
            </a:r>
            <a:r>
              <a:rPr lang="es-US" dirty="0" err="1" smtClean="0"/>
              <a:t>Octave</a:t>
            </a:r>
            <a:r>
              <a:rPr lang="es-US" dirty="0" smtClean="0"/>
              <a:t>. Sin embargo esta decisión responde a un requerimiento de los tutores con el argumento de evitar el mantenimiento de servidores. Dicho esto, el diseño completo incluye elementos del lado del servidor que se pasarán a detallar brevemente quedando como trabajo futuro.</a:t>
            </a:r>
          </a:p>
          <a:p>
            <a:r>
              <a:rPr lang="es-US" dirty="0" smtClean="0"/>
              <a:t>		</a:t>
            </a:r>
          </a:p>
          <a:p>
            <a:r>
              <a:rPr lang="es-US" dirty="0" smtClean="0"/>
              <a:t>		La solución original plantea un servidor web para el despliegue de la aplicación (interfaz de usuario) y un servidor de aplicaciones con la funcionalidad de ejecutar el código del motor de cálculo con los parámetros recibidos desde la interfaz de usuario y devolver los resultados para que la interfaz los despliegue. Todas las comunicaciones entre servidores e interfaz se realizarían mediante servicios REST.</a:t>
            </a:r>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25</a:t>
            </a:fld>
            <a:endParaRPr lang="es-419"/>
          </a:p>
        </p:txBody>
      </p:sp>
    </p:spTree>
    <p:extLst>
      <p:ext uri="{BB962C8B-B14F-4D97-AF65-F5344CB8AC3E}">
        <p14:creationId xmlns:p14="http://schemas.microsoft.com/office/powerpoint/2010/main" val="151383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Para comprender</a:t>
            </a:r>
            <a:r>
              <a:rPr lang="es-419" baseline="0" dirty="0" smtClean="0"/>
              <a:t> donde estamos parados debemos tener algunos conceptos claros.</a:t>
            </a:r>
          </a:p>
          <a:p>
            <a:endParaRPr lang="es-UY" baseline="0" dirty="0" smtClean="0"/>
          </a:p>
          <a:p>
            <a:r>
              <a:rPr lang="es-UY" baseline="0" dirty="0" err="1" smtClean="0"/>
              <a:t>axisvm</a:t>
            </a:r>
            <a:r>
              <a:rPr lang="es-UY" baseline="0" dirty="0" smtClean="0"/>
              <a:t> sap2000 mas usadas, no son pioneras, años de desarrollo</a:t>
            </a:r>
            <a:endParaRPr lang="es-419" baseline="0" dirty="0" smtClean="0"/>
          </a:p>
          <a:p>
            <a:endParaRPr lang="es-419" baseline="0" dirty="0" smtClean="0"/>
          </a:p>
          <a:p>
            <a:r>
              <a:rPr lang="es-419" baseline="0" dirty="0" smtClean="0"/>
              <a:t>Que es una estructura?</a:t>
            </a:r>
          </a:p>
          <a:p>
            <a:r>
              <a:rPr lang="es-419" baseline="0" dirty="0" smtClean="0"/>
              <a:t>Que es el calculo de estructuras?</a:t>
            </a:r>
          </a:p>
          <a:p>
            <a:endParaRPr lang="es-419" baseline="0" dirty="0" smtClean="0"/>
          </a:p>
          <a:p>
            <a:r>
              <a:rPr lang="es-419" baseline="0" dirty="0" smtClean="0"/>
              <a:t>Para apoyarnos en esto, aparecen diversas herramientas de software que dan soporte.</a:t>
            </a:r>
          </a:p>
          <a:p>
            <a:r>
              <a:rPr lang="es-419" baseline="0" dirty="0" smtClean="0"/>
              <a:t>Entre ellas, algunas de las mas importantes y en las que mas nos basamos durante la realización del proyecto son </a:t>
            </a:r>
            <a:r>
              <a:rPr lang="es-419" baseline="0" dirty="0" err="1" smtClean="0"/>
              <a:t>AxisVM</a:t>
            </a:r>
            <a:r>
              <a:rPr lang="es-419" baseline="0" dirty="0" smtClean="0"/>
              <a:t> y SAP2000.</a:t>
            </a:r>
          </a:p>
          <a:p>
            <a:r>
              <a:rPr lang="es-419" baseline="0" dirty="0" smtClean="0"/>
              <a:t>Estas son grandes herramientas comerciales con gran cantidad de funcionalidades que se utilizan en proyectos de ingeniería grandes en ambientes de producción.</a:t>
            </a:r>
          </a:p>
          <a:p>
            <a:endParaRPr lang="es-419" baseline="0" dirty="0" smtClean="0"/>
          </a:p>
          <a:p>
            <a:r>
              <a:rPr lang="es-419" baseline="0" dirty="0" smtClean="0"/>
              <a:t>La </a:t>
            </a:r>
            <a:r>
              <a:rPr lang="es-419" baseline="0" dirty="0" err="1" smtClean="0"/>
              <a:t>fing</a:t>
            </a:r>
            <a:r>
              <a:rPr lang="es-419" baseline="0" dirty="0" smtClean="0"/>
              <a:t> cuenta con un motor de calculo académico, propio para la resolución de estos problemas.</a:t>
            </a:r>
          </a:p>
          <a:p>
            <a:endParaRPr lang="es-419" baseline="0" dirty="0" smtClean="0"/>
          </a:p>
          <a:p>
            <a:endParaRPr lang="es-419" baseline="0" dirty="0" smtClean="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3</a:t>
            </a:fld>
            <a:endParaRPr lang="es-419"/>
          </a:p>
        </p:txBody>
      </p:sp>
    </p:spTree>
    <p:extLst>
      <p:ext uri="{BB962C8B-B14F-4D97-AF65-F5344CB8AC3E}">
        <p14:creationId xmlns:p14="http://schemas.microsoft.com/office/powerpoint/2010/main" val="3837191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Esta Herramienta es el IETFEM.</a:t>
            </a:r>
          </a:p>
          <a:p>
            <a:endParaRPr lang="es-419" dirty="0" smtClean="0"/>
          </a:p>
          <a:p>
            <a:r>
              <a:rPr lang="es-419" dirty="0" smtClean="0"/>
              <a:t>En</a:t>
            </a:r>
            <a:r>
              <a:rPr lang="es-419" baseline="0" dirty="0" smtClean="0"/>
              <a:t> estas imágenes podemos ver los </a:t>
            </a:r>
            <a:r>
              <a:rPr lang="es-419" baseline="0" dirty="0" err="1" smtClean="0"/>
              <a:t>graficos</a:t>
            </a:r>
            <a:r>
              <a:rPr lang="es-419" baseline="0" dirty="0" smtClean="0"/>
              <a:t> (Algo simples y estáticos)</a:t>
            </a:r>
          </a:p>
          <a:p>
            <a:endParaRPr lang="es-419" baseline="0" dirty="0" smtClean="0"/>
          </a:p>
          <a:p>
            <a:r>
              <a:rPr lang="es-419" baseline="0" dirty="0" err="1" smtClean="0"/>
              <a:t>Asi</a:t>
            </a:r>
            <a:r>
              <a:rPr lang="es-419" baseline="0" dirty="0" smtClean="0"/>
              <a:t> como el método de entrada de datos al mismo, un archivo de texto con cierto formato pre establecido</a:t>
            </a:r>
          </a:p>
          <a:p>
            <a:endParaRPr lang="es-419" baseline="0" dirty="0" smtClean="0"/>
          </a:p>
          <a:p>
            <a:r>
              <a:rPr lang="es-419" baseline="0" dirty="0" smtClean="0"/>
              <a:t>Notar Matrices de nodos, conectividad, etc.. La dificultad que esto conlleva.</a:t>
            </a:r>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5</a:t>
            </a:fld>
            <a:endParaRPr lang="es-419"/>
          </a:p>
        </p:txBody>
      </p:sp>
    </p:spTree>
    <p:extLst>
      <p:ext uri="{BB962C8B-B14F-4D97-AF65-F5344CB8AC3E}">
        <p14:creationId xmlns:p14="http://schemas.microsoft.com/office/powerpoint/2010/main" val="4150272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Entonces,</a:t>
            </a:r>
            <a:r>
              <a:rPr lang="es-419" baseline="0" dirty="0" smtClean="0"/>
              <a:t> IETFEM es..</a:t>
            </a:r>
          </a:p>
          <a:p>
            <a:endParaRPr lang="es-419" baseline="0" dirty="0" smtClean="0"/>
          </a:p>
          <a:p>
            <a:r>
              <a:rPr lang="es-419" baseline="0" dirty="0" smtClean="0"/>
              <a:t>NO MENCIONAR QUE SUPERA COMERCIALES</a:t>
            </a:r>
          </a:p>
          <a:p>
            <a:endParaRPr lang="es-419" baseline="0" dirty="0" smtClean="0"/>
          </a:p>
          <a:p>
            <a:r>
              <a:rPr lang="es-419" baseline="0" dirty="0" err="1" smtClean="0"/>
              <a:t>Metodo</a:t>
            </a:r>
            <a:r>
              <a:rPr lang="es-419" baseline="0" dirty="0" smtClean="0"/>
              <a:t> de elementos finitos: </a:t>
            </a:r>
            <a:r>
              <a:rPr lang="es-US" baseline="0" dirty="0" smtClean="0"/>
              <a:t>El MEF es, desde mediados del siglo XX, una de las principales herramientas42 utilizadas por los ingenieros para el análisis de sistemas estructurales, mecáni-43 </a:t>
            </a:r>
            <a:r>
              <a:rPr lang="es-US" baseline="0" dirty="0" err="1" smtClean="0"/>
              <a:t>cos</a:t>
            </a:r>
            <a:r>
              <a:rPr lang="es-US" baseline="0" dirty="0" smtClean="0"/>
              <a:t>, eléctricos, etc. El avance de la computación y la disponibilidad creciente de44 computadores potentes a bajo costo ha provocado que los programas comercia-45 les de MEF para el cálculo estructural sean utilizados masivamente.</a:t>
            </a:r>
          </a:p>
          <a:p>
            <a:r>
              <a:rPr lang="es-US" baseline="0" dirty="0" smtClean="0"/>
              <a:t>Es un </a:t>
            </a:r>
            <a:r>
              <a:rPr lang="es-US" baseline="0" dirty="0" err="1" smtClean="0"/>
              <a:t>desafio</a:t>
            </a:r>
            <a:r>
              <a:rPr lang="es-US" baseline="0" dirty="0" smtClean="0"/>
              <a:t> para los docentes la enseñanza del mismo.</a:t>
            </a:r>
          </a:p>
          <a:p>
            <a:endParaRPr lang="es-US" baseline="0" dirty="0" smtClean="0"/>
          </a:p>
          <a:p>
            <a:r>
              <a:rPr lang="es-US" baseline="0" dirty="0" smtClean="0"/>
              <a:t>GNU </a:t>
            </a:r>
            <a:r>
              <a:rPr lang="es-US" baseline="0" dirty="0" err="1" smtClean="0"/>
              <a:t>Octave</a:t>
            </a:r>
            <a:r>
              <a:rPr lang="es-US" baseline="0" dirty="0" smtClean="0"/>
              <a:t>, código abierto.. Los estudiantes pueden comprender mejor el MEF</a:t>
            </a:r>
          </a:p>
          <a:p>
            <a:endParaRPr lang="es-US" baseline="0" dirty="0" smtClean="0"/>
          </a:p>
          <a:p>
            <a:r>
              <a:rPr lang="es-US" baseline="0" dirty="0" smtClean="0"/>
              <a:t>Gran eficacia, mejor que algunos programas comerciales en la exactitud de los resultados para algunos problemas de los que resuelve.</a:t>
            </a:r>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6</a:t>
            </a:fld>
            <a:endParaRPr lang="es-419"/>
          </a:p>
        </p:txBody>
      </p:sp>
    </p:spTree>
    <p:extLst>
      <p:ext uri="{BB962C8B-B14F-4D97-AF65-F5344CB8AC3E}">
        <p14:creationId xmlns:p14="http://schemas.microsoft.com/office/powerpoint/2010/main" val="354131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Dada la</a:t>
            </a:r>
            <a:r>
              <a:rPr lang="es-419" baseline="0" dirty="0" smtClean="0"/>
              <a:t> herramienta que ya existía. Por que se necesita una interfaz grafica?</a:t>
            </a:r>
          </a:p>
          <a:p>
            <a:endParaRPr lang="es-419" baseline="0" dirty="0" smtClean="0"/>
          </a:p>
          <a:p>
            <a:r>
              <a:rPr lang="es-419" baseline="0" dirty="0" err="1" smtClean="0"/>
              <a:t>Ademas</a:t>
            </a:r>
            <a:r>
              <a:rPr lang="es-419" baseline="0" dirty="0" smtClean="0"/>
              <a:t> acerca al estudiante a interfaces similares que se utilizan en el desarrollo de su carrera.</a:t>
            </a:r>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7</a:t>
            </a:fld>
            <a:endParaRPr lang="es-419"/>
          </a:p>
        </p:txBody>
      </p:sp>
    </p:spTree>
    <p:extLst>
      <p:ext uri="{BB962C8B-B14F-4D97-AF65-F5344CB8AC3E}">
        <p14:creationId xmlns:p14="http://schemas.microsoft.com/office/powerpoint/2010/main" val="1432530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Que</a:t>
            </a:r>
            <a:r>
              <a:rPr lang="es-419" baseline="0" dirty="0" smtClean="0"/>
              <a:t> se quería lograr inicialmente?</a:t>
            </a:r>
          </a:p>
          <a:p>
            <a:endParaRPr lang="es-419" baseline="0" dirty="0" smtClean="0"/>
          </a:p>
          <a:p>
            <a:r>
              <a:rPr lang="es-419" baseline="0" dirty="0" smtClean="0"/>
              <a:t>Usabilidad y </a:t>
            </a:r>
            <a:r>
              <a:rPr lang="es-419" baseline="0" dirty="0" err="1" smtClean="0"/>
              <a:t>Eficicencia</a:t>
            </a:r>
            <a:endParaRPr lang="es-419" baseline="0" dirty="0" smtClean="0"/>
          </a:p>
          <a:p>
            <a:endParaRPr lang="es-419" baseline="0" dirty="0" smtClean="0"/>
          </a:p>
          <a:p>
            <a:r>
              <a:rPr lang="es-419" baseline="0" dirty="0" smtClean="0"/>
              <a:t>La parte de innovación es un objetivo personal para sacarle el mayor provecho al proyecto.</a:t>
            </a:r>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8</a:t>
            </a:fld>
            <a:endParaRPr lang="es-419"/>
          </a:p>
        </p:txBody>
      </p:sp>
    </p:spTree>
    <p:extLst>
      <p:ext uri="{BB962C8B-B14F-4D97-AF65-F5344CB8AC3E}">
        <p14:creationId xmlns:p14="http://schemas.microsoft.com/office/powerpoint/2010/main" val="338925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La</a:t>
            </a:r>
            <a:r>
              <a:rPr lang="es-419" baseline="0" dirty="0" smtClean="0"/>
              <a:t> metodología utilizada para el desarrollo fue </a:t>
            </a:r>
            <a:r>
              <a:rPr lang="es-419" baseline="0" dirty="0" err="1" smtClean="0"/>
              <a:t>Kanban</a:t>
            </a:r>
            <a:r>
              <a:rPr lang="es-419" baseline="0" dirty="0" smtClean="0"/>
              <a:t>.. Que consiste en : planilla de actividades </a:t>
            </a:r>
            <a:r>
              <a:rPr lang="es-419" baseline="0" dirty="0" err="1" smtClean="0"/>
              <a:t>sencilla,se</a:t>
            </a:r>
            <a:r>
              <a:rPr lang="es-419" baseline="0" dirty="0" smtClean="0"/>
              <a:t> priorizan.. Se decide por una metodología sencilla (</a:t>
            </a:r>
            <a:r>
              <a:rPr lang="es-419" baseline="0" dirty="0" err="1" smtClean="0"/>
              <a:t>Agil</a:t>
            </a:r>
            <a:r>
              <a:rPr lang="es-419" baseline="0" dirty="0" smtClean="0"/>
              <a:t>) de este estilo ya que parecía la mejor dada la naturaleza del proyecto y cantidad de integrantes del equipo.</a:t>
            </a:r>
          </a:p>
          <a:p>
            <a:endParaRPr lang="es-419" baseline="0" dirty="0" smtClean="0"/>
          </a:p>
          <a:p>
            <a:r>
              <a:rPr lang="es-419" baseline="0" dirty="0" smtClean="0"/>
              <a:t>En primer lugar se </a:t>
            </a:r>
            <a:r>
              <a:rPr lang="es-419" baseline="0" dirty="0" err="1" smtClean="0"/>
              <a:t>definio</a:t>
            </a:r>
            <a:r>
              <a:rPr lang="es-419" baseline="0" dirty="0" smtClean="0"/>
              <a:t> el alcance del proyecto, importante debido a la gran cantidad de posibilidades que existen.</a:t>
            </a:r>
          </a:p>
          <a:p>
            <a:endParaRPr lang="es-419" baseline="0" dirty="0" smtClean="0"/>
          </a:p>
          <a:p>
            <a:r>
              <a:rPr lang="es-US" baseline="0" dirty="0" smtClean="0"/>
              <a:t>En las primeras etapas del proyecto se focalizó el trabajo en comprender el467 problema que se quiere resolver. Se tuvieron reuniones quincenales con los tu-468 </a:t>
            </a:r>
            <a:r>
              <a:rPr lang="es-US" baseline="0" dirty="0" err="1" smtClean="0"/>
              <a:t>tores</a:t>
            </a:r>
            <a:r>
              <a:rPr lang="es-US" baseline="0" dirty="0" smtClean="0"/>
              <a:t> dónde se habló del problema del cálculo de estructuras y cómo lo resuelve469 IETFEM</a:t>
            </a:r>
          </a:p>
          <a:p>
            <a:r>
              <a:rPr lang="es-US" baseline="0" dirty="0" smtClean="0"/>
              <a:t>La </a:t>
            </a:r>
            <a:r>
              <a:rPr lang="es-US" baseline="0" dirty="0" err="1" smtClean="0"/>
              <a:t>planiﬁcación</a:t>
            </a:r>
            <a:r>
              <a:rPr lang="es-US" baseline="0" dirty="0" smtClean="0"/>
              <a:t> del proyecto se realizó tomando en cuenta el desconocimiento513 inicial del problema de cálculo de estructuras y la </a:t>
            </a:r>
            <a:r>
              <a:rPr lang="es-US" baseline="0" dirty="0" err="1" smtClean="0"/>
              <a:t>diﬁcultad</a:t>
            </a:r>
            <a:r>
              <a:rPr lang="es-US" baseline="0" dirty="0" smtClean="0"/>
              <a:t> de la programación514 </a:t>
            </a:r>
            <a:r>
              <a:rPr lang="es-US" baseline="0" dirty="0" err="1" smtClean="0"/>
              <a:t>gráﬁca</a:t>
            </a:r>
            <a:r>
              <a:rPr lang="es-US" baseline="0" dirty="0" smtClean="0"/>
              <a:t> en 3D. </a:t>
            </a:r>
          </a:p>
          <a:p>
            <a:endParaRPr lang="es-US" baseline="0" dirty="0" smtClean="0"/>
          </a:p>
          <a:p>
            <a:r>
              <a:rPr lang="es-US" baseline="0" dirty="0" smtClean="0"/>
              <a:t>Algunas etapas se solapan.. </a:t>
            </a:r>
            <a:r>
              <a:rPr lang="es-US" baseline="0" dirty="0" err="1" smtClean="0"/>
              <a:t>Testing</a:t>
            </a:r>
            <a:r>
              <a:rPr lang="es-US" baseline="0" dirty="0" smtClean="0"/>
              <a:t> con desarrollo y tesis.. </a:t>
            </a:r>
            <a:r>
              <a:rPr lang="es-US" baseline="0" dirty="0" err="1" smtClean="0"/>
              <a:t>Investigacion</a:t>
            </a:r>
            <a:r>
              <a:rPr lang="es-US" baseline="0" dirty="0" smtClean="0"/>
              <a:t> y análisis de herramientas</a:t>
            </a:r>
          </a:p>
          <a:p>
            <a:endParaRPr lang="es-US" baseline="0" dirty="0" smtClean="0"/>
          </a:p>
          <a:p>
            <a:r>
              <a:rPr lang="es-US" baseline="0" dirty="0" smtClean="0"/>
              <a:t>Parte critica en la investigación y tecnológica. Dada la dificultad de entender el problema y las soluciones existentes en este sentido. </a:t>
            </a:r>
            <a:r>
              <a:rPr lang="es-US" baseline="0" dirty="0" err="1" smtClean="0"/>
              <a:t>Asi</a:t>
            </a:r>
            <a:r>
              <a:rPr lang="es-US" baseline="0" dirty="0" smtClean="0"/>
              <a:t> como el componente 3D del proyecto</a:t>
            </a:r>
            <a:endParaRPr lang="es-419" baseline="0" dirty="0" smtClean="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9</a:t>
            </a:fld>
            <a:endParaRPr lang="es-419"/>
          </a:p>
        </p:txBody>
      </p:sp>
    </p:spTree>
    <p:extLst>
      <p:ext uri="{BB962C8B-B14F-4D97-AF65-F5344CB8AC3E}">
        <p14:creationId xmlns:p14="http://schemas.microsoft.com/office/powerpoint/2010/main" val="2568478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err="1" smtClean="0"/>
              <a:t>OpenGL</a:t>
            </a:r>
            <a:r>
              <a:rPr lang="es-419" dirty="0" smtClean="0"/>
              <a:t>:</a:t>
            </a:r>
            <a:r>
              <a:rPr lang="es-419" baseline="0" dirty="0" smtClean="0"/>
              <a:t> </a:t>
            </a:r>
            <a:r>
              <a:rPr lang="es-US" baseline="0" dirty="0" smtClean="0"/>
              <a:t>Es una </a:t>
            </a:r>
            <a:r>
              <a:rPr lang="es-US" baseline="0" dirty="0" err="1" smtClean="0"/>
              <a:t>especiﬁcación</a:t>
            </a:r>
            <a:r>
              <a:rPr lang="es-US" baseline="0" dirty="0" smtClean="0"/>
              <a:t> estándar que </a:t>
            </a:r>
            <a:r>
              <a:rPr lang="es-US" baseline="0" dirty="0" err="1" smtClean="0"/>
              <a:t>deﬁne</a:t>
            </a:r>
            <a:r>
              <a:rPr lang="es-US" baseline="0" dirty="0" smtClean="0"/>
              <a:t> una API multilenguaje y multiplata-288 forma para escribir aplicaciones que produzcan </a:t>
            </a:r>
            <a:r>
              <a:rPr lang="es-US" baseline="0" dirty="0" err="1" smtClean="0"/>
              <a:t>gráﬁco</a:t>
            </a:r>
            <a:r>
              <a:rPr lang="es-US" baseline="0" dirty="0" smtClean="0"/>
              <a:t> 2D y 3D.289 El funcionamiento básico consiste en aceptar primitivas como puntos, lineas290 y polígonos y convertirlas en píxeles. Es una API basada en procedimientos291 de bajo nivel que requiere que el programador dicte los pasos exactos para292 </a:t>
            </a:r>
            <a:r>
              <a:rPr lang="es-US" baseline="0" dirty="0" err="1" smtClean="0"/>
              <a:t>renderizar</a:t>
            </a:r>
            <a:r>
              <a:rPr lang="es-US" baseline="0" dirty="0" smtClean="0"/>
              <a:t> la escena.</a:t>
            </a:r>
          </a:p>
          <a:p>
            <a:endParaRPr lang="es-419" dirty="0" smtClean="0"/>
          </a:p>
          <a:p>
            <a:r>
              <a:rPr lang="es-US" dirty="0" err="1" smtClean="0"/>
              <a:t>OpenGL</a:t>
            </a:r>
            <a:r>
              <a:rPr lang="es-US" dirty="0" smtClean="0"/>
              <a:t> [12] tiene dos propósitos esenciales:295 Ocultar la complejidad de la interfaz con las diferentes tarjetas gráﬁcas,296 presentando al programador una API única y uniforme.297</a:t>
            </a:r>
          </a:p>
          <a:p>
            <a:r>
              <a:rPr lang="es-US" dirty="0" smtClean="0"/>
              <a:t>19</a:t>
            </a:r>
          </a:p>
          <a:p>
            <a:r>
              <a:rPr lang="es-US" dirty="0" smtClean="0"/>
              <a:t>Ocultar las diferentes capacidades de las diversas plataformas hardwa-298 re, requiriendo que todas las implementaciones soporten la funcionalidad299 completa de OpenGL300 </a:t>
            </a:r>
          </a:p>
          <a:p>
            <a:endParaRPr lang="es-US" dirty="0" smtClean="0"/>
          </a:p>
          <a:p>
            <a:r>
              <a:rPr lang="es-US" dirty="0" smtClean="0"/>
              <a:t>Por</a:t>
            </a:r>
            <a:r>
              <a:rPr lang="es-US" baseline="0" dirty="0" smtClean="0"/>
              <a:t> que no la usamos? Muy bajo nivel.</a:t>
            </a:r>
          </a:p>
          <a:p>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Y" dirty="0" smtClean="0"/>
              <a:t>LWJGL y JOGL:</a:t>
            </a:r>
          </a:p>
          <a:p>
            <a:pPr marL="0" marR="0" indent="0" algn="l" defTabSz="914400" rtl="0" eaLnBrk="1" fontAlgn="auto" latinLnBrk="0" hangingPunct="1">
              <a:lnSpc>
                <a:spcPct val="100000"/>
              </a:lnSpc>
              <a:spcBef>
                <a:spcPts val="0"/>
              </a:spcBef>
              <a:spcAft>
                <a:spcPts val="0"/>
              </a:spcAft>
              <a:buClrTx/>
              <a:buSzTx/>
              <a:buFontTx/>
              <a:buNone/>
              <a:tabLst/>
              <a:defRPr/>
            </a:pPr>
            <a:endParaRPr lang="es-UY"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sonwrappers</a:t>
            </a:r>
            <a:r>
              <a:rPr lang="es-US" baseline="0" dirty="0" smtClean="0"/>
              <a:t> </a:t>
            </a:r>
            <a:r>
              <a:rPr lang="es-US" baseline="0" dirty="0" err="1" smtClean="0"/>
              <a:t>deOpenGL</a:t>
            </a:r>
            <a:r>
              <a:rPr lang="es-US" baseline="0" dirty="0" smtClean="0"/>
              <a:t> que proveen acceso de bajo nivela sus funcionalidades309 que a menudo no se implementan de manera correcta. </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JMonkeyEngine</a:t>
            </a:r>
            <a:r>
              <a:rPr lang="es-US" baseline="0" dirty="0" smtClean="0"/>
              <a:t> 3:</a:t>
            </a:r>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smtClean="0"/>
              <a:t>Esunmotordecódigoabiertoconfuerteinclinaciónparaeldesarrollodevideo-316 juegos [15], hecho especialmente para desarrolladores Java para la creación de317 aplicaciones 3D utilizando las más modernas tecnologías de una manera rápida318 y con una baja curva de aprendizaje.319 Esta desarrollado en base a JWJGL y es la suite más popular en el mundo320 java para desarrollo de videojuegos en alto nivel, con una gran comunidad de321 desarrolladores y extensivamente documentado.</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WebGL</a:t>
            </a:r>
            <a:r>
              <a:rPr lang="es-E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Dadas las bondades de las aplicaciones web se </a:t>
            </a:r>
            <a:r>
              <a:rPr lang="es-ES" baseline="0" dirty="0" err="1" smtClean="0"/>
              <a:t>decidio</a:t>
            </a:r>
            <a:r>
              <a:rPr lang="es-ES" baseline="0" dirty="0" smtClean="0"/>
              <a:t> ver las posibilidades.</a:t>
            </a:r>
          </a:p>
          <a:p>
            <a:pPr marL="0" marR="0" indent="0" algn="l" defTabSz="914400" rtl="0" eaLnBrk="1" fontAlgn="auto" latinLnBrk="0" hangingPunct="1">
              <a:lnSpc>
                <a:spcPct val="100000"/>
              </a:lnSpc>
              <a:spcBef>
                <a:spcPts val="0"/>
              </a:spcBef>
              <a:spcAft>
                <a:spcPts val="0"/>
              </a:spcAft>
              <a:buClrTx/>
              <a:buSzTx/>
              <a:buFontTx/>
              <a:buNone/>
              <a:tabLst/>
              <a:defRPr/>
            </a:pPr>
            <a:endParaRPr lang="es-E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smtClean="0"/>
              <a:t>Aparece </a:t>
            </a:r>
            <a:r>
              <a:rPr lang="es-ES" baseline="0" dirty="0" err="1" smtClean="0"/>
              <a:t>WebGL</a:t>
            </a:r>
            <a:r>
              <a:rPr lang="es-E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s-US" baseline="0" dirty="0" err="1" smtClean="0"/>
              <a:t>WebGL</a:t>
            </a:r>
            <a:r>
              <a:rPr lang="es-US" baseline="0" dirty="0" smtClean="0"/>
              <a:t> [17] es una </a:t>
            </a:r>
            <a:r>
              <a:rPr lang="es-US" baseline="0" dirty="0" err="1" smtClean="0"/>
              <a:t>especiﬁcación</a:t>
            </a:r>
            <a:r>
              <a:rPr lang="es-US" baseline="0" dirty="0" smtClean="0"/>
              <a:t> estándar que está siendo desarrollada ac-341 </a:t>
            </a:r>
            <a:r>
              <a:rPr lang="es-US" baseline="0" dirty="0" err="1" smtClean="0"/>
              <a:t>tualmente</a:t>
            </a:r>
            <a:r>
              <a:rPr lang="es-US" baseline="0" dirty="0" smtClean="0"/>
              <a:t> para mostrar </a:t>
            </a:r>
            <a:r>
              <a:rPr lang="es-US" baseline="0" dirty="0" err="1" smtClean="0"/>
              <a:t>gráﬁcos</a:t>
            </a:r>
            <a:r>
              <a:rPr lang="es-US" baseline="0" dirty="0" smtClean="0"/>
              <a:t> en 3D en navegadores web. Permite mostrar342 </a:t>
            </a:r>
            <a:r>
              <a:rPr lang="es-US" baseline="0" dirty="0" err="1" smtClean="0"/>
              <a:t>gráﬁcos</a:t>
            </a:r>
            <a:r>
              <a:rPr lang="es-US" baseline="0" dirty="0" smtClean="0"/>
              <a:t> en 3D acelerados por hardware (GPU) en páginas web, sin la necesidad343 de </a:t>
            </a:r>
            <a:r>
              <a:rPr lang="es-US" baseline="0" dirty="0" err="1" smtClean="0"/>
              <a:t>emphplug-ins</a:t>
            </a:r>
            <a:r>
              <a:rPr lang="es-US" baseline="0" dirty="0" smtClean="0"/>
              <a:t> en cualquier plataforma que soporte </a:t>
            </a:r>
            <a:r>
              <a:rPr lang="es-US" baseline="0" dirty="0" err="1" smtClean="0"/>
              <a:t>OpenGL</a:t>
            </a:r>
            <a:r>
              <a:rPr lang="es-US" baseline="0" dirty="0" smtClean="0"/>
              <a:t> 2.0 u OpenGL344 ES 2.0. Técnicamente es una API para JavaScript que permite usar la imple-345 </a:t>
            </a:r>
            <a:r>
              <a:rPr lang="es-US" baseline="0" dirty="0" err="1" smtClean="0"/>
              <a:t>mentación</a:t>
            </a:r>
            <a:r>
              <a:rPr lang="es-US" baseline="0" dirty="0" smtClean="0"/>
              <a:t> nativa de </a:t>
            </a:r>
            <a:r>
              <a:rPr lang="es-US" baseline="0" dirty="0" err="1" smtClean="0"/>
              <a:t>OpenGL</a:t>
            </a:r>
            <a:r>
              <a:rPr lang="es-US" baseline="0" dirty="0" smtClean="0"/>
              <a:t> ES 2.0.346 Existe una gran gama de aplicaciones desarrolladas sobre esta tecnología, desde347 videojuegos3Dhastaaplicacionescientíﬁcas comovisualizadoresdeestructuras348 moleculares,simulacionesdelsistemasolarounaaplicacióndelaNASAllamada349 «</a:t>
            </a:r>
            <a:r>
              <a:rPr lang="es-US" baseline="0" dirty="0" err="1" smtClean="0"/>
              <a:t>ExperienceCuriosity</a:t>
            </a:r>
            <a:r>
              <a:rPr lang="es-US" baseline="0" dirty="0" smtClean="0"/>
              <a:t>»[18]porelaniversariodelaterrizajedelrobot«Curiosity350 </a:t>
            </a:r>
            <a:r>
              <a:rPr lang="es-US" baseline="0" dirty="0" err="1" smtClean="0"/>
              <a:t>Rover</a:t>
            </a:r>
            <a:r>
              <a:rPr lang="es-US" baseline="0" dirty="0" smtClean="0"/>
              <a:t>» en Marte.351 Es importante destacar que en la actualidad esta soportado por todos los prin-352 </a:t>
            </a:r>
            <a:r>
              <a:rPr lang="es-US" baseline="0" dirty="0" err="1" smtClean="0"/>
              <a:t>cipales</a:t>
            </a:r>
            <a:r>
              <a:rPr lang="es-US" baseline="0" dirty="0" smtClean="0"/>
              <a:t> navegadores web tanto en versiones de escritorio como de dispositivos353 móviles.354 Con esta gran cantidad de demostraciones de calidad en </a:t>
            </a:r>
            <a:r>
              <a:rPr lang="es-US" baseline="0" dirty="0" err="1" smtClean="0"/>
              <a:t>WebGL</a:t>
            </a:r>
            <a:r>
              <a:rPr lang="es-US" baseline="0" dirty="0" smtClean="0"/>
              <a:t> y su amplio355 soporte se </a:t>
            </a:r>
            <a:r>
              <a:rPr lang="es-US" baseline="0" dirty="0" err="1" smtClean="0"/>
              <a:t>perﬁló</a:t>
            </a:r>
            <a:r>
              <a:rPr lang="es-US" baseline="0" dirty="0" smtClean="0"/>
              <a:t> como una opción innovadora y altamente factible para la356 realización del proyecto</a:t>
            </a:r>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US" baseline="0" dirty="0" smtClean="0"/>
          </a:p>
          <a:p>
            <a:endParaRPr lang="es-419" dirty="0"/>
          </a:p>
        </p:txBody>
      </p:sp>
      <p:sp>
        <p:nvSpPr>
          <p:cNvPr id="4" name="Marcador de número de diapositiva 3"/>
          <p:cNvSpPr>
            <a:spLocks noGrp="1"/>
          </p:cNvSpPr>
          <p:nvPr>
            <p:ph type="sldNum" sz="quarter" idx="10"/>
          </p:nvPr>
        </p:nvSpPr>
        <p:spPr/>
        <p:txBody>
          <a:bodyPr/>
          <a:lstStyle/>
          <a:p>
            <a:fld id="{6BB98AFB-CB0D-4DFE-87B9-B4B0D0DE73CD}" type="slidenum">
              <a:rPr lang="es-419" smtClean="0"/>
              <a:t>10</a:t>
            </a:fld>
            <a:endParaRPr lang="es-419"/>
          </a:p>
        </p:txBody>
      </p:sp>
    </p:spTree>
    <p:extLst>
      <p:ext uri="{BB962C8B-B14F-4D97-AF65-F5344CB8AC3E}">
        <p14:creationId xmlns:p14="http://schemas.microsoft.com/office/powerpoint/2010/main" val="960576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s-ES" smtClean="0"/>
              <a:t>Haga clic para modificar el estilo de título del patrón</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a:p>
        </p:txBody>
      </p:sp>
      <p:sp>
        <p:nvSpPr>
          <p:cNvPr id="4" name="Date Placeholder 3"/>
          <p:cNvSpPr>
            <a:spLocks noGrp="1"/>
          </p:cNvSpPr>
          <p:nvPr>
            <p:ph type="dt" sz="half" idx="10"/>
          </p:nvPr>
        </p:nvSpPr>
        <p:spPr/>
        <p:txBody>
          <a:bodyPr/>
          <a:lstStyle/>
          <a:p>
            <a:fld id="{3E0FA9E5-6744-4841-888F-9E7CC0C2B7EC}" type="datetimeFigureOut">
              <a:rPr lang="en-US"/>
              <a:t>3/30/2016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3E0FA9E5-6744-4841-888F-9E7CC0C2B7EC}" type="datetimeFigureOut">
              <a:rPr lang="en-US"/>
              <a:t>3/30/2016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s-ES" smtClean="0"/>
              <a:t>Haga clic para modificar el estilo de título del patrón</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3E0FA9E5-6744-4841-888F-9E7CC0C2B7EC}" type="datetimeFigureOut">
              <a:rPr lang="en-US"/>
              <a:t>3/30/2016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3E0FA9E5-6744-4841-888F-9E7CC0C2B7EC}" type="datetimeFigureOut">
              <a:rPr lang="en-US"/>
              <a:t>3/30/2016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s-ES" smtClean="0"/>
              <a:t>Haga clic para modificar el estilo de título del patrón</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E0FA9E5-6744-4841-888F-9E7CC0C2B7EC}" type="datetimeFigureOut">
              <a:rPr lang="en-US"/>
              <a:t>3/30/2016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5" name="Date Placeholder 4"/>
          <p:cNvSpPr>
            <a:spLocks noGrp="1"/>
          </p:cNvSpPr>
          <p:nvPr>
            <p:ph type="dt" sz="half" idx="10"/>
          </p:nvPr>
        </p:nvSpPr>
        <p:spPr/>
        <p:txBody>
          <a:bodyPr/>
          <a:lstStyle/>
          <a:p>
            <a:fld id="{3E0FA9E5-6744-4841-888F-9E7CC0C2B7EC}" type="datetimeFigureOut">
              <a:rPr lang="en-US"/>
              <a:t>3/30/2016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s-ES" smtClean="0"/>
              <a:t>Haga clic para modificar el estilo de título del patrón</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7" name="Date Placeholder 6"/>
          <p:cNvSpPr>
            <a:spLocks noGrp="1"/>
          </p:cNvSpPr>
          <p:nvPr>
            <p:ph type="dt" sz="half" idx="10"/>
          </p:nvPr>
        </p:nvSpPr>
        <p:spPr/>
        <p:txBody>
          <a:bodyPr/>
          <a:lstStyle/>
          <a:p>
            <a:fld id="{3E0FA9E5-6744-4841-888F-9E7CC0C2B7EC}" type="datetimeFigureOut">
              <a:rPr lang="en-US"/>
              <a:t>3/30/2016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Date Placeholder 2"/>
          <p:cNvSpPr>
            <a:spLocks noGrp="1"/>
          </p:cNvSpPr>
          <p:nvPr>
            <p:ph type="dt" sz="half" idx="10"/>
          </p:nvPr>
        </p:nvSpPr>
        <p:spPr/>
        <p:txBody>
          <a:bodyPr/>
          <a:lstStyle/>
          <a:p>
            <a:fld id="{3E0FA9E5-6744-4841-888F-9E7CC0C2B7EC}" type="datetimeFigureOut">
              <a:rPr lang="en-US"/>
              <a:t>3/30/2016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FA9E5-6744-4841-888F-9E7CC0C2B7EC}" type="datetimeFigureOut">
              <a:rPr lang="en-US"/>
              <a:t>3/30/2016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s-ES" smtClean="0"/>
              <a:t>Haga clic para modificar el estilo de título del patrón</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E0FA9E5-6744-4841-888F-9E7CC0C2B7EC}" type="datetimeFigureOut">
              <a:rPr lang="en-US"/>
              <a:t>3/30/2016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AEAE4A8-A6E5-453E-B946-FB774B73F48C}" type="slidenum">
              <a:rPr/>
              <a:t>‹Nº›</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s-ES" smtClean="0"/>
              <a:t>Haga clic para modificar el estilo de título del patrón</a:t>
            </a:r>
            <a:endParaRPr/>
          </a:p>
        </p:txBody>
      </p:sp>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s-ES" smtClean="0"/>
              <a:t>Haga clic para modificar el estilo de título del patrón</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E0FA9E5-6744-4841-888F-9E7CC0C2B7EC}" type="datetimeFigureOut">
              <a:rPr lang="en-US"/>
              <a:pPr/>
              <a:t>3/30/2016</a:t>
            </a:fld>
            <a:endParaRPr/>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AAEAE4A8-A6E5-453E-B946-FB774B73F48C}" type="slidenum">
              <a:rPr/>
              <a:pPr/>
              <a:t>‹Nº›</a:t>
            </a:fld>
            <a:endParaRPr/>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file:///C:\Users\Usuario\Desktop\IETFEM\UI\index.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0812" y="0"/>
            <a:ext cx="8381998" cy="3276600"/>
          </a:xfrm>
        </p:spPr>
        <p:txBody>
          <a:bodyPr>
            <a:normAutofit/>
          </a:bodyPr>
          <a:lstStyle/>
          <a:p>
            <a:pPr>
              <a:spcBef>
                <a:spcPts val="0"/>
              </a:spcBef>
            </a:pPr>
            <a:r>
              <a:rPr lang="es-419" dirty="0" smtClean="0">
                <a:solidFill>
                  <a:srgbClr val="00AEEF"/>
                </a:solidFill>
                <a:latin typeface="Franklin Gothic Medium"/>
              </a:rPr>
              <a:t>Desarrollo de una </a:t>
            </a:r>
            <a:r>
              <a:rPr lang="es-419" dirty="0">
                <a:solidFill>
                  <a:srgbClr val="00AEEF"/>
                </a:solidFill>
              </a:rPr>
              <a:t>interfaz gráfica </a:t>
            </a:r>
            <a:r>
              <a:rPr lang="es-419" dirty="0" smtClean="0">
                <a:solidFill>
                  <a:srgbClr val="00AEEF"/>
                </a:solidFill>
                <a:latin typeface="Franklin Gothic Medium"/>
              </a:rPr>
              <a:t>para una herramienta </a:t>
            </a:r>
            <a:r>
              <a:rPr lang="es-419" dirty="0">
                <a:solidFill>
                  <a:srgbClr val="00AEEF"/>
                </a:solidFill>
              </a:rPr>
              <a:t>de cálculo </a:t>
            </a:r>
            <a:r>
              <a:rPr lang="es-419" dirty="0" smtClean="0">
                <a:solidFill>
                  <a:srgbClr val="00AEEF"/>
                </a:solidFill>
                <a:latin typeface="Franklin Gothic Medium"/>
              </a:rPr>
              <a:t>de estructuras</a:t>
            </a:r>
            <a:endParaRPr lang="es-419" sz="5400" b="1" i="0" dirty="0">
              <a:solidFill>
                <a:srgbClr val="00AEEF"/>
              </a:solidFill>
              <a:latin typeface="Franklin Gothic Medium"/>
            </a:endParaRPr>
          </a:p>
        </p:txBody>
      </p:sp>
      <p:sp>
        <p:nvSpPr>
          <p:cNvPr id="3" name="Subtítulo 2"/>
          <p:cNvSpPr>
            <a:spLocks noGrp="1"/>
          </p:cNvSpPr>
          <p:nvPr>
            <p:ph type="subTitle" idx="1"/>
          </p:nvPr>
        </p:nvSpPr>
        <p:spPr>
          <a:xfrm>
            <a:off x="303212" y="3429000"/>
            <a:ext cx="8229598" cy="2743200"/>
          </a:xfrm>
        </p:spPr>
        <p:txBody>
          <a:bodyPr>
            <a:normAutofit lnSpcReduction="10000"/>
          </a:bodyPr>
          <a:lstStyle/>
          <a:p>
            <a:r>
              <a:rPr lang="es-ES" dirty="0" smtClean="0"/>
              <a:t>Rafael Olivera – </a:t>
            </a:r>
            <a:r>
              <a:rPr lang="es-ES" dirty="0"/>
              <a:t>Federico </a:t>
            </a:r>
            <a:r>
              <a:rPr lang="es-ES" dirty="0" smtClean="0"/>
              <a:t>García</a:t>
            </a:r>
          </a:p>
          <a:p>
            <a:endParaRPr lang="es-ES" sz="2000" dirty="0" smtClean="0"/>
          </a:p>
          <a:p>
            <a:r>
              <a:rPr lang="es-ES" sz="2000" dirty="0" smtClean="0"/>
              <a:t>Tutores:	</a:t>
            </a:r>
            <a:r>
              <a:rPr lang="es-ES" sz="2000" dirty="0"/>
              <a:t> </a:t>
            </a:r>
            <a:r>
              <a:rPr lang="es-ES" sz="2000" dirty="0" smtClean="0"/>
              <a:t>  Dr. Ing. Franco Robledo (</a:t>
            </a:r>
            <a:r>
              <a:rPr lang="es-ES" sz="2000" dirty="0" err="1" smtClean="0"/>
              <a:t>InCo</a:t>
            </a:r>
            <a:r>
              <a:rPr lang="es-ES" sz="2000" dirty="0" smtClean="0"/>
              <a:t>)</a:t>
            </a:r>
          </a:p>
          <a:p>
            <a:r>
              <a:rPr lang="es-ES" sz="2000" dirty="0" smtClean="0"/>
              <a:t>	</a:t>
            </a:r>
            <a:r>
              <a:rPr lang="es-ES" sz="2000" dirty="0"/>
              <a:t> </a:t>
            </a:r>
            <a:r>
              <a:rPr lang="es-ES" sz="2000" dirty="0" smtClean="0"/>
              <a:t>  Dr. Ing. Jorge P</a:t>
            </a:r>
            <a:r>
              <a:rPr lang="es-ES" sz="2000" dirty="0"/>
              <a:t>é</a:t>
            </a:r>
            <a:r>
              <a:rPr lang="es-ES" sz="2000" dirty="0" smtClean="0"/>
              <a:t>rez Zerpa (IET)</a:t>
            </a:r>
          </a:p>
          <a:p>
            <a:r>
              <a:rPr lang="es-ES" sz="2000" dirty="0"/>
              <a:t>	 </a:t>
            </a:r>
            <a:r>
              <a:rPr lang="es-ES" sz="2000" dirty="0" smtClean="0"/>
              <a:t>  Ing. Pablo Castrillo (IET)</a:t>
            </a:r>
          </a:p>
          <a:p>
            <a:endParaRPr lang="es-ES" sz="2000" dirty="0" smtClean="0"/>
          </a:p>
          <a:p>
            <a:r>
              <a:rPr lang="es-ES" sz="2000" dirty="0" smtClean="0"/>
              <a:t>Cliente:	   </a:t>
            </a:r>
            <a:r>
              <a:rPr lang="es-UY" sz="2000" dirty="0" smtClean="0"/>
              <a:t>Grupo </a:t>
            </a:r>
            <a:r>
              <a:rPr lang="es-UY" sz="2000" dirty="0"/>
              <a:t>de Mecánica de Sólidos Computacional, Facultad </a:t>
            </a:r>
            <a:r>
              <a:rPr lang="es-UY" sz="2000" dirty="0" smtClean="0"/>
              <a:t>		   de Ingeniería</a:t>
            </a:r>
            <a:r>
              <a:rPr lang="es-UY" sz="2000" dirty="0"/>
              <a:t>, </a:t>
            </a:r>
            <a:r>
              <a:rPr lang="es-UY" sz="2000" dirty="0" err="1" smtClean="0"/>
              <a:t>UdelaR</a:t>
            </a:r>
            <a:endParaRPr lang="es-ES" sz="2000" dirty="0" smtClean="0"/>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065211" y="0"/>
            <a:ext cx="8686801" cy="1066800"/>
          </a:xfrm>
        </p:spPr>
        <p:txBody>
          <a:bodyPr>
            <a:normAutofit/>
          </a:bodyPr>
          <a:lstStyle/>
          <a:p>
            <a:pPr algn="l" defTabSz="914400">
              <a:spcBef>
                <a:spcPts val="0"/>
              </a:spcBef>
              <a:buNone/>
            </a:pPr>
            <a:r>
              <a:rPr lang="es-ES" dirty="0" smtClean="0">
                <a:solidFill>
                  <a:srgbClr val="00AEEF"/>
                </a:solidFill>
                <a:latin typeface="Franklin Gothic Medium"/>
              </a:rPr>
              <a:t>Tecnologías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a:xfrm>
            <a:off x="1052737" y="1371600"/>
            <a:ext cx="8686801" cy="5029200"/>
          </a:xfrm>
        </p:spPr>
        <p:txBody>
          <a:bodyPr>
            <a:normAutofit/>
          </a:bodyPr>
          <a:lstStyle/>
          <a:p>
            <a:r>
              <a:rPr lang="es-ES" dirty="0" err="1" smtClean="0"/>
              <a:t>OpenGL</a:t>
            </a:r>
            <a:r>
              <a:rPr lang="es-ES" dirty="0" smtClean="0"/>
              <a:t>: </a:t>
            </a:r>
          </a:p>
          <a:p>
            <a:pPr lvl="1"/>
            <a:r>
              <a:rPr lang="es-ES" dirty="0" smtClean="0"/>
              <a:t>Especificación estándar para aplicaciones gráficas</a:t>
            </a:r>
          </a:p>
          <a:p>
            <a:pPr lvl="1"/>
            <a:r>
              <a:rPr lang="es-ES" dirty="0" smtClean="0">
                <a:solidFill>
                  <a:srgbClr val="C00000"/>
                </a:solidFill>
              </a:rPr>
              <a:t>Demasiado bajo nivel </a:t>
            </a:r>
            <a:endParaRPr lang="es-ES" dirty="0"/>
          </a:p>
        </p:txBody>
      </p:sp>
    </p:spTree>
    <p:extLst>
      <p:ext uri="{BB962C8B-B14F-4D97-AF65-F5344CB8AC3E}">
        <p14:creationId xmlns:p14="http://schemas.microsoft.com/office/powerpoint/2010/main" val="182842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065211" y="0"/>
            <a:ext cx="8686801" cy="1066800"/>
          </a:xfrm>
        </p:spPr>
        <p:txBody>
          <a:bodyPr>
            <a:normAutofit/>
          </a:bodyPr>
          <a:lstStyle/>
          <a:p>
            <a:pPr algn="l" defTabSz="914400">
              <a:spcBef>
                <a:spcPts val="0"/>
              </a:spcBef>
              <a:buNone/>
            </a:pPr>
            <a:r>
              <a:rPr lang="es-ES" dirty="0" smtClean="0">
                <a:solidFill>
                  <a:srgbClr val="00AEEF"/>
                </a:solidFill>
                <a:latin typeface="Franklin Gothic Medium"/>
              </a:rPr>
              <a:t>Tecnologías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a:xfrm>
            <a:off x="1052737" y="1371600"/>
            <a:ext cx="8686801" cy="5029200"/>
          </a:xfrm>
        </p:spPr>
        <p:txBody>
          <a:bodyPr>
            <a:normAutofit/>
          </a:bodyPr>
          <a:lstStyle/>
          <a:p>
            <a:r>
              <a:rPr lang="es-ES" dirty="0" err="1" smtClean="0"/>
              <a:t>OpenGL</a:t>
            </a:r>
            <a:r>
              <a:rPr lang="es-ES" dirty="0" smtClean="0"/>
              <a:t>: </a:t>
            </a:r>
          </a:p>
          <a:p>
            <a:pPr lvl="1"/>
            <a:r>
              <a:rPr lang="es-ES" dirty="0" smtClean="0"/>
              <a:t>Especificación estándar para aplicaciones gráficas</a:t>
            </a:r>
          </a:p>
          <a:p>
            <a:pPr lvl="1"/>
            <a:r>
              <a:rPr lang="es-ES" dirty="0" smtClean="0">
                <a:solidFill>
                  <a:srgbClr val="C00000"/>
                </a:solidFill>
              </a:rPr>
              <a:t>Demasiado bajo nivel </a:t>
            </a:r>
            <a:endParaRPr lang="es-ES" dirty="0"/>
          </a:p>
          <a:p>
            <a:r>
              <a:rPr lang="es-UY" dirty="0"/>
              <a:t>LWJGL y </a:t>
            </a:r>
            <a:r>
              <a:rPr lang="es-UY" dirty="0" smtClean="0"/>
              <a:t>JOGL</a:t>
            </a:r>
          </a:p>
          <a:p>
            <a:pPr lvl="1"/>
            <a:r>
              <a:rPr lang="es-UY" dirty="0" err="1" smtClean="0"/>
              <a:t>Wrappers</a:t>
            </a:r>
            <a:r>
              <a:rPr lang="es-UY" dirty="0" smtClean="0"/>
              <a:t> de </a:t>
            </a:r>
            <a:r>
              <a:rPr lang="es-UY" dirty="0" err="1" smtClean="0"/>
              <a:t>OpenGL</a:t>
            </a:r>
            <a:endParaRPr lang="es-UY" dirty="0" smtClean="0"/>
          </a:p>
          <a:p>
            <a:pPr lvl="1"/>
            <a:r>
              <a:rPr lang="es-UY" dirty="0" smtClean="0">
                <a:solidFill>
                  <a:srgbClr val="C00000"/>
                </a:solidFill>
              </a:rPr>
              <a:t>Mayor nivel de abstracción pero bajo nivel</a:t>
            </a:r>
          </a:p>
        </p:txBody>
      </p:sp>
    </p:spTree>
    <p:extLst>
      <p:ext uri="{BB962C8B-B14F-4D97-AF65-F5344CB8AC3E}">
        <p14:creationId xmlns:p14="http://schemas.microsoft.com/office/powerpoint/2010/main" val="61608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065211" y="0"/>
            <a:ext cx="8686801" cy="1066800"/>
          </a:xfrm>
        </p:spPr>
        <p:txBody>
          <a:bodyPr>
            <a:normAutofit/>
          </a:bodyPr>
          <a:lstStyle/>
          <a:p>
            <a:pPr algn="l" defTabSz="914400">
              <a:spcBef>
                <a:spcPts val="0"/>
              </a:spcBef>
              <a:buNone/>
            </a:pPr>
            <a:r>
              <a:rPr lang="es-ES" dirty="0" smtClean="0">
                <a:solidFill>
                  <a:srgbClr val="00AEEF"/>
                </a:solidFill>
                <a:latin typeface="Franklin Gothic Medium"/>
              </a:rPr>
              <a:t>Tecnologías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a:xfrm>
            <a:off x="1052737" y="1371600"/>
            <a:ext cx="8686801" cy="5029200"/>
          </a:xfrm>
        </p:spPr>
        <p:txBody>
          <a:bodyPr>
            <a:normAutofit/>
          </a:bodyPr>
          <a:lstStyle/>
          <a:p>
            <a:r>
              <a:rPr lang="es-ES" dirty="0" err="1" smtClean="0"/>
              <a:t>OpenGL</a:t>
            </a:r>
            <a:r>
              <a:rPr lang="es-ES" dirty="0" smtClean="0"/>
              <a:t>: </a:t>
            </a:r>
          </a:p>
          <a:p>
            <a:pPr lvl="1"/>
            <a:r>
              <a:rPr lang="es-ES" dirty="0" smtClean="0"/>
              <a:t>Especificación estándar para aplicaciones gráficas</a:t>
            </a:r>
          </a:p>
          <a:p>
            <a:pPr lvl="1"/>
            <a:r>
              <a:rPr lang="es-ES" dirty="0" smtClean="0">
                <a:solidFill>
                  <a:srgbClr val="C00000"/>
                </a:solidFill>
              </a:rPr>
              <a:t>Demasiado bajo nivel </a:t>
            </a:r>
            <a:endParaRPr lang="es-ES" dirty="0"/>
          </a:p>
          <a:p>
            <a:r>
              <a:rPr lang="es-UY" dirty="0"/>
              <a:t>LWJGL y </a:t>
            </a:r>
            <a:r>
              <a:rPr lang="es-UY" dirty="0" smtClean="0"/>
              <a:t>JOGL</a:t>
            </a:r>
          </a:p>
          <a:p>
            <a:pPr lvl="1"/>
            <a:r>
              <a:rPr lang="es-UY" dirty="0" err="1" smtClean="0"/>
              <a:t>Wrappers</a:t>
            </a:r>
            <a:r>
              <a:rPr lang="es-UY" dirty="0" smtClean="0"/>
              <a:t> de </a:t>
            </a:r>
            <a:r>
              <a:rPr lang="es-UY" dirty="0" err="1" smtClean="0"/>
              <a:t>OpenGL</a:t>
            </a:r>
            <a:endParaRPr lang="es-UY" dirty="0" smtClean="0"/>
          </a:p>
          <a:p>
            <a:pPr lvl="1"/>
            <a:r>
              <a:rPr lang="es-UY" dirty="0" smtClean="0">
                <a:solidFill>
                  <a:srgbClr val="C00000"/>
                </a:solidFill>
              </a:rPr>
              <a:t>Mayor nivel de abstracción pero bajo nivel</a:t>
            </a:r>
          </a:p>
          <a:p>
            <a:r>
              <a:rPr lang="es-ES" dirty="0" err="1" smtClean="0"/>
              <a:t>JMonkeyEngine</a:t>
            </a:r>
            <a:r>
              <a:rPr lang="es-ES" dirty="0" smtClean="0"/>
              <a:t> 3</a:t>
            </a:r>
          </a:p>
          <a:p>
            <a:pPr lvl="1"/>
            <a:r>
              <a:rPr lang="es-ES" dirty="0" smtClean="0"/>
              <a:t>Motor open-</a:t>
            </a:r>
            <a:r>
              <a:rPr lang="es-ES" dirty="0" err="1" smtClean="0"/>
              <a:t>source</a:t>
            </a:r>
            <a:r>
              <a:rPr lang="es-ES" dirty="0" smtClean="0"/>
              <a:t> para desarrollo de videojuegos (Java).</a:t>
            </a:r>
          </a:p>
          <a:p>
            <a:pPr lvl="1"/>
            <a:r>
              <a:rPr lang="es-ES" dirty="0" smtClean="0"/>
              <a:t>Gran cantidad de características</a:t>
            </a:r>
          </a:p>
        </p:txBody>
      </p:sp>
    </p:spTree>
    <p:extLst>
      <p:ext uri="{BB962C8B-B14F-4D97-AF65-F5344CB8AC3E}">
        <p14:creationId xmlns:p14="http://schemas.microsoft.com/office/powerpoint/2010/main" val="376197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065211" y="0"/>
            <a:ext cx="8686801" cy="1066800"/>
          </a:xfrm>
        </p:spPr>
        <p:txBody>
          <a:bodyPr>
            <a:normAutofit/>
          </a:bodyPr>
          <a:lstStyle/>
          <a:p>
            <a:pPr algn="l" defTabSz="914400">
              <a:spcBef>
                <a:spcPts val="0"/>
              </a:spcBef>
              <a:buNone/>
            </a:pPr>
            <a:r>
              <a:rPr lang="es-ES" dirty="0" smtClean="0">
                <a:solidFill>
                  <a:srgbClr val="00AEEF"/>
                </a:solidFill>
                <a:latin typeface="Franklin Gothic Medium"/>
              </a:rPr>
              <a:t>Tecnologías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a:xfrm>
            <a:off x="1052737" y="1371600"/>
            <a:ext cx="8686801" cy="5029200"/>
          </a:xfrm>
        </p:spPr>
        <p:txBody>
          <a:bodyPr>
            <a:normAutofit/>
          </a:bodyPr>
          <a:lstStyle/>
          <a:p>
            <a:r>
              <a:rPr lang="es-ES" dirty="0" err="1" smtClean="0"/>
              <a:t>OpenGL</a:t>
            </a:r>
            <a:r>
              <a:rPr lang="es-ES" dirty="0" smtClean="0"/>
              <a:t>: </a:t>
            </a:r>
          </a:p>
          <a:p>
            <a:pPr lvl="1"/>
            <a:r>
              <a:rPr lang="es-ES" dirty="0" smtClean="0"/>
              <a:t>Especificación estándar para aplicaciones gráficas</a:t>
            </a:r>
          </a:p>
          <a:p>
            <a:pPr lvl="1"/>
            <a:r>
              <a:rPr lang="es-ES" dirty="0" smtClean="0">
                <a:solidFill>
                  <a:srgbClr val="C00000"/>
                </a:solidFill>
              </a:rPr>
              <a:t>Demasiado bajo nivel </a:t>
            </a:r>
            <a:endParaRPr lang="es-ES" dirty="0"/>
          </a:p>
          <a:p>
            <a:r>
              <a:rPr lang="es-UY" dirty="0"/>
              <a:t>LWJGL y </a:t>
            </a:r>
            <a:r>
              <a:rPr lang="es-UY" dirty="0" smtClean="0"/>
              <a:t>JOGL</a:t>
            </a:r>
          </a:p>
          <a:p>
            <a:pPr lvl="1"/>
            <a:r>
              <a:rPr lang="es-UY" dirty="0" err="1" smtClean="0"/>
              <a:t>Wrappers</a:t>
            </a:r>
            <a:r>
              <a:rPr lang="es-UY" dirty="0" smtClean="0"/>
              <a:t> de </a:t>
            </a:r>
            <a:r>
              <a:rPr lang="es-UY" dirty="0" err="1" smtClean="0"/>
              <a:t>OpenGL</a:t>
            </a:r>
            <a:endParaRPr lang="es-UY" dirty="0" smtClean="0"/>
          </a:p>
          <a:p>
            <a:pPr lvl="1"/>
            <a:r>
              <a:rPr lang="es-UY" dirty="0" smtClean="0">
                <a:solidFill>
                  <a:srgbClr val="C00000"/>
                </a:solidFill>
              </a:rPr>
              <a:t>Mayor nivel de abstracción pero bajo nivel</a:t>
            </a:r>
          </a:p>
          <a:p>
            <a:r>
              <a:rPr lang="es-ES" dirty="0" err="1" smtClean="0"/>
              <a:t>JMonkeyEngine</a:t>
            </a:r>
            <a:r>
              <a:rPr lang="es-ES" dirty="0" smtClean="0"/>
              <a:t> 3</a:t>
            </a:r>
          </a:p>
          <a:p>
            <a:pPr lvl="1"/>
            <a:r>
              <a:rPr lang="es-ES" dirty="0" smtClean="0"/>
              <a:t>Motor open-</a:t>
            </a:r>
            <a:r>
              <a:rPr lang="es-ES" dirty="0" err="1" smtClean="0"/>
              <a:t>source</a:t>
            </a:r>
            <a:r>
              <a:rPr lang="es-ES" dirty="0" smtClean="0"/>
              <a:t> para desarrollo de videojuegos (Java).</a:t>
            </a:r>
          </a:p>
          <a:p>
            <a:pPr lvl="1"/>
            <a:r>
              <a:rPr lang="es-ES" dirty="0" smtClean="0"/>
              <a:t>Gran cantidad de características</a:t>
            </a:r>
          </a:p>
          <a:p>
            <a:r>
              <a:rPr lang="es-ES" dirty="0" err="1" smtClean="0"/>
              <a:t>WebGL</a:t>
            </a:r>
            <a:endParaRPr lang="es-ES" dirty="0" smtClean="0"/>
          </a:p>
          <a:p>
            <a:pPr lvl="1"/>
            <a:r>
              <a:rPr lang="es-ES" dirty="0" smtClean="0"/>
              <a:t>Especificación estándar, API JavaScript que implementa </a:t>
            </a:r>
            <a:r>
              <a:rPr lang="es-ES" dirty="0" err="1" smtClean="0"/>
              <a:t>OpenGL</a:t>
            </a:r>
            <a:r>
              <a:rPr lang="es-ES" dirty="0" smtClean="0"/>
              <a:t> ES 2.0</a:t>
            </a:r>
          </a:p>
          <a:p>
            <a:pPr lvl="1"/>
            <a:r>
              <a:rPr lang="es-ES" dirty="0" smtClean="0"/>
              <a:t>Gráficos acelerados por GPU en entorno Web</a:t>
            </a:r>
          </a:p>
        </p:txBody>
      </p:sp>
    </p:spTree>
    <p:extLst>
      <p:ext uri="{BB962C8B-B14F-4D97-AF65-F5344CB8AC3E}">
        <p14:creationId xmlns:p14="http://schemas.microsoft.com/office/powerpoint/2010/main" val="393265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065211" y="0"/>
            <a:ext cx="8686801" cy="1066800"/>
          </a:xfrm>
        </p:spPr>
        <p:txBody>
          <a:bodyPr>
            <a:normAutofit/>
          </a:bodyPr>
          <a:lstStyle/>
          <a:p>
            <a:pPr algn="l" defTabSz="914400">
              <a:spcBef>
                <a:spcPts val="0"/>
              </a:spcBef>
              <a:buNone/>
            </a:pPr>
            <a:r>
              <a:rPr lang="es-ES" dirty="0" smtClean="0">
                <a:solidFill>
                  <a:srgbClr val="00AEEF"/>
                </a:solidFill>
                <a:latin typeface="Franklin Gothic Medium"/>
              </a:rPr>
              <a:t>Tecnologías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a:xfrm>
            <a:off x="1052737" y="1371600"/>
            <a:ext cx="8686801" cy="5029200"/>
          </a:xfrm>
        </p:spPr>
        <p:txBody>
          <a:bodyPr>
            <a:normAutofit/>
          </a:bodyPr>
          <a:lstStyle/>
          <a:p>
            <a:r>
              <a:rPr lang="es-ES" dirty="0" err="1" smtClean="0"/>
              <a:t>OpenGL</a:t>
            </a:r>
            <a:r>
              <a:rPr lang="es-ES" dirty="0" smtClean="0"/>
              <a:t>: </a:t>
            </a:r>
          </a:p>
          <a:p>
            <a:pPr lvl="1"/>
            <a:r>
              <a:rPr lang="es-ES" dirty="0" smtClean="0"/>
              <a:t>Especificación estándar para aplicaciones gráficas</a:t>
            </a:r>
          </a:p>
          <a:p>
            <a:pPr lvl="1"/>
            <a:r>
              <a:rPr lang="es-ES" dirty="0" smtClean="0">
                <a:solidFill>
                  <a:srgbClr val="C00000"/>
                </a:solidFill>
              </a:rPr>
              <a:t>Demasiado bajo nivel </a:t>
            </a:r>
            <a:endParaRPr lang="es-ES" dirty="0"/>
          </a:p>
          <a:p>
            <a:r>
              <a:rPr lang="es-UY" dirty="0"/>
              <a:t>LWJGL y </a:t>
            </a:r>
            <a:r>
              <a:rPr lang="es-UY" dirty="0" smtClean="0"/>
              <a:t>JOGL</a:t>
            </a:r>
          </a:p>
          <a:p>
            <a:pPr lvl="1"/>
            <a:r>
              <a:rPr lang="es-UY" dirty="0" err="1" smtClean="0"/>
              <a:t>Wrappers</a:t>
            </a:r>
            <a:r>
              <a:rPr lang="es-UY" dirty="0" smtClean="0"/>
              <a:t> de </a:t>
            </a:r>
            <a:r>
              <a:rPr lang="es-UY" dirty="0" err="1" smtClean="0"/>
              <a:t>OpenGL</a:t>
            </a:r>
            <a:endParaRPr lang="es-UY" dirty="0" smtClean="0"/>
          </a:p>
          <a:p>
            <a:pPr lvl="1"/>
            <a:r>
              <a:rPr lang="es-UY" dirty="0" smtClean="0">
                <a:solidFill>
                  <a:srgbClr val="C00000"/>
                </a:solidFill>
              </a:rPr>
              <a:t>Mayor nivel de abstracción pero bajo nivel</a:t>
            </a:r>
          </a:p>
          <a:p>
            <a:r>
              <a:rPr lang="es-ES" dirty="0" err="1" smtClean="0"/>
              <a:t>JMonkeyEngine</a:t>
            </a:r>
            <a:r>
              <a:rPr lang="es-ES" dirty="0" smtClean="0"/>
              <a:t> 3</a:t>
            </a:r>
          </a:p>
          <a:p>
            <a:pPr lvl="1"/>
            <a:r>
              <a:rPr lang="es-ES" dirty="0" smtClean="0"/>
              <a:t>Motor open-</a:t>
            </a:r>
            <a:r>
              <a:rPr lang="es-ES" dirty="0" err="1" smtClean="0"/>
              <a:t>source</a:t>
            </a:r>
            <a:r>
              <a:rPr lang="es-ES" dirty="0" smtClean="0"/>
              <a:t> para desarrollo de videojuegos (Java).</a:t>
            </a:r>
          </a:p>
          <a:p>
            <a:pPr lvl="1"/>
            <a:r>
              <a:rPr lang="es-ES" dirty="0" smtClean="0"/>
              <a:t>Gran cantidad de características</a:t>
            </a:r>
          </a:p>
          <a:p>
            <a:r>
              <a:rPr lang="es-ES" dirty="0" err="1" smtClean="0">
                <a:solidFill>
                  <a:schemeClr val="accent5">
                    <a:lumMod val="75000"/>
                  </a:schemeClr>
                </a:solidFill>
              </a:rPr>
              <a:t>WebGL</a:t>
            </a:r>
            <a:endParaRPr lang="es-ES" dirty="0" smtClean="0">
              <a:solidFill>
                <a:schemeClr val="accent5">
                  <a:lumMod val="75000"/>
                </a:schemeClr>
              </a:solidFill>
            </a:endParaRPr>
          </a:p>
          <a:p>
            <a:pPr lvl="1"/>
            <a:r>
              <a:rPr lang="es-ES" dirty="0" smtClean="0">
                <a:solidFill>
                  <a:schemeClr val="accent5">
                    <a:lumMod val="75000"/>
                  </a:schemeClr>
                </a:solidFill>
              </a:rPr>
              <a:t>Especificación estándar, API JavaScript que implementa </a:t>
            </a:r>
            <a:r>
              <a:rPr lang="es-ES" dirty="0" err="1" smtClean="0">
                <a:solidFill>
                  <a:schemeClr val="accent5">
                    <a:lumMod val="75000"/>
                  </a:schemeClr>
                </a:solidFill>
              </a:rPr>
              <a:t>OpenGL</a:t>
            </a:r>
            <a:r>
              <a:rPr lang="es-ES" dirty="0" smtClean="0">
                <a:solidFill>
                  <a:schemeClr val="accent5">
                    <a:lumMod val="75000"/>
                  </a:schemeClr>
                </a:solidFill>
              </a:rPr>
              <a:t> ES 2.0</a:t>
            </a:r>
          </a:p>
          <a:p>
            <a:pPr lvl="1"/>
            <a:r>
              <a:rPr lang="es-ES" dirty="0" smtClean="0">
                <a:solidFill>
                  <a:schemeClr val="accent5">
                    <a:lumMod val="75000"/>
                  </a:schemeClr>
                </a:solidFill>
              </a:rPr>
              <a:t>Gráficos acelerados por GPU en entorno Web</a:t>
            </a:r>
          </a:p>
        </p:txBody>
      </p:sp>
    </p:spTree>
    <p:extLst>
      <p:ext uri="{BB962C8B-B14F-4D97-AF65-F5344CB8AC3E}">
        <p14:creationId xmlns:p14="http://schemas.microsoft.com/office/powerpoint/2010/main" val="15412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¿Por qué tecnologías Web?</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ES" dirty="0" smtClean="0"/>
              <a:t>Experiencia</a:t>
            </a:r>
          </a:p>
          <a:p>
            <a:r>
              <a:rPr lang="es-ES" dirty="0" smtClean="0"/>
              <a:t>Portabilidad</a:t>
            </a:r>
          </a:p>
          <a:p>
            <a:r>
              <a:rPr lang="es-ES" dirty="0" smtClean="0"/>
              <a:t>Código abierto</a:t>
            </a:r>
          </a:p>
          <a:p>
            <a:r>
              <a:rPr lang="es-ES" dirty="0" smtClean="0"/>
              <a:t>Innovación</a:t>
            </a:r>
          </a:p>
          <a:p>
            <a:pPr lvl="1"/>
            <a:r>
              <a:rPr lang="es-ES" dirty="0" smtClean="0"/>
              <a:t>Tecnología novedosa</a:t>
            </a:r>
          </a:p>
          <a:p>
            <a:pPr lvl="1"/>
            <a:r>
              <a:rPr lang="es-ES" dirty="0" smtClean="0"/>
              <a:t>Existen MUY pocos sistemas del rubro en esta tecnología</a:t>
            </a:r>
          </a:p>
          <a:p>
            <a:r>
              <a:rPr lang="es-ES" dirty="0" smtClean="0"/>
              <a:t>Investigación</a:t>
            </a:r>
            <a:endParaRPr lang="es-ES" dirty="0"/>
          </a:p>
          <a:p>
            <a:pPr lvl="1"/>
            <a:endParaRPr lang="es-ES" dirty="0"/>
          </a:p>
        </p:txBody>
      </p:sp>
    </p:spTree>
    <p:extLst>
      <p:ext uri="{BB962C8B-B14F-4D97-AF65-F5344CB8AC3E}">
        <p14:creationId xmlns:p14="http://schemas.microsoft.com/office/powerpoint/2010/main" val="70529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Y" dirty="0" smtClean="0"/>
              <a:t>Librerías 3D sobre </a:t>
            </a:r>
            <a:r>
              <a:rPr lang="es-UY" dirty="0" err="1" smtClean="0"/>
              <a:t>WebGL</a:t>
            </a:r>
            <a:endParaRPr lang="es-UY" dirty="0"/>
          </a:p>
        </p:txBody>
      </p:sp>
      <p:sp>
        <p:nvSpPr>
          <p:cNvPr id="3" name="Marcador de contenido 2"/>
          <p:cNvSpPr>
            <a:spLocks noGrp="1"/>
          </p:cNvSpPr>
          <p:nvPr>
            <p:ph idx="1"/>
          </p:nvPr>
        </p:nvSpPr>
        <p:spPr/>
        <p:txBody>
          <a:bodyPr/>
          <a:lstStyle/>
          <a:p>
            <a:r>
              <a:rPr lang="es-UY" dirty="0" err="1" smtClean="0"/>
              <a:t>ThreeJS</a:t>
            </a:r>
            <a:endParaRPr lang="es-UY" dirty="0" smtClean="0"/>
          </a:p>
          <a:p>
            <a:pPr lvl="1"/>
            <a:endParaRPr lang="es-UY" dirty="0" smtClean="0"/>
          </a:p>
          <a:p>
            <a:r>
              <a:rPr lang="es-UY" dirty="0" err="1" smtClean="0"/>
              <a:t>BabylonJS</a:t>
            </a:r>
            <a:endParaRPr lang="es-UY" dirty="0"/>
          </a:p>
        </p:txBody>
      </p:sp>
    </p:spTree>
    <p:extLst>
      <p:ext uri="{BB962C8B-B14F-4D97-AF65-F5344CB8AC3E}">
        <p14:creationId xmlns:p14="http://schemas.microsoft.com/office/powerpoint/2010/main" val="299735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sz="3600" b="1" i="0" dirty="0" smtClean="0">
                <a:solidFill>
                  <a:srgbClr val="00AEEF"/>
                </a:solidFill>
                <a:latin typeface="Franklin Gothic Medium"/>
                <a:ea typeface="+mj-ea"/>
                <a:cs typeface="+mj-cs"/>
              </a:rPr>
              <a:t>Otras tecnologías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ES" dirty="0" smtClean="0"/>
              <a:t>HTML 5 - CSS 3 - </a:t>
            </a:r>
            <a:r>
              <a:rPr lang="es-ES" dirty="0" err="1" smtClean="0"/>
              <a:t>Javascript</a:t>
            </a:r>
            <a:endParaRPr lang="es-ES" dirty="0" smtClean="0"/>
          </a:p>
          <a:p>
            <a:r>
              <a:rPr lang="es-ES" dirty="0" err="1" smtClean="0"/>
              <a:t>Bootstrap</a:t>
            </a:r>
            <a:r>
              <a:rPr lang="es-ES" dirty="0" smtClean="0"/>
              <a:t> 3</a:t>
            </a:r>
          </a:p>
          <a:p>
            <a:r>
              <a:rPr lang="es-ES" dirty="0" err="1" smtClean="0"/>
              <a:t>AngularJs</a:t>
            </a:r>
            <a:endParaRPr lang="es-ES" dirty="0" smtClean="0"/>
          </a:p>
          <a:p>
            <a:r>
              <a:rPr lang="es-ES" dirty="0" err="1" smtClean="0"/>
              <a:t>Electron</a:t>
            </a:r>
            <a:endParaRPr lang="es-ES" dirty="0" smtClean="0"/>
          </a:p>
          <a:p>
            <a:endParaRPr lang="es-ES" dirty="0" smtClean="0"/>
          </a:p>
        </p:txBody>
      </p:sp>
    </p:spTree>
    <p:extLst>
      <p:ext uri="{BB962C8B-B14F-4D97-AF65-F5344CB8AC3E}">
        <p14:creationId xmlns:p14="http://schemas.microsoft.com/office/powerpoint/2010/main" val="301254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Y" dirty="0" smtClean="0"/>
              <a:t>¿Cómo se modela la estructura?</a:t>
            </a:r>
            <a:endParaRPr lang="es-UY" dirty="0"/>
          </a:p>
        </p:txBody>
      </p:sp>
      <p:sp>
        <p:nvSpPr>
          <p:cNvPr id="3" name="Marcador de contenido 2"/>
          <p:cNvSpPr>
            <a:spLocks noGrp="1"/>
          </p:cNvSpPr>
          <p:nvPr>
            <p:ph idx="1"/>
          </p:nvPr>
        </p:nvSpPr>
        <p:spPr/>
        <p:txBody>
          <a:bodyPr/>
          <a:lstStyle/>
          <a:p>
            <a:r>
              <a:rPr lang="es-UY" dirty="0" smtClean="0"/>
              <a:t>Una estructura se conforma de nodos y barras</a:t>
            </a:r>
          </a:p>
          <a:p>
            <a:r>
              <a:rPr lang="es-UY" dirty="0" smtClean="0"/>
              <a:t>A cada nodo se le asignan coordenadas, fuerzas externas, condiciones de desplazamiento y resortes</a:t>
            </a:r>
          </a:p>
          <a:p>
            <a:r>
              <a:rPr lang="es-UY" dirty="0" smtClean="0"/>
              <a:t>A cada barra se le asigna un material, una sección, un nodo de inicio y uno de final</a:t>
            </a:r>
            <a:endParaRPr lang="es-UY" dirty="0"/>
          </a:p>
        </p:txBody>
      </p:sp>
    </p:spTree>
    <p:extLst>
      <p:ext uri="{BB962C8B-B14F-4D97-AF65-F5344CB8AC3E}">
        <p14:creationId xmlns:p14="http://schemas.microsoft.com/office/powerpoint/2010/main" val="297598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Funcionalidades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a:xfrm>
            <a:off x="1066844" y="2057400"/>
            <a:ext cx="8686801" cy="4114800"/>
          </a:xfrm>
        </p:spPr>
        <p:txBody>
          <a:bodyPr>
            <a:normAutofit/>
          </a:bodyPr>
          <a:lstStyle/>
          <a:p>
            <a:r>
              <a:rPr lang="es-ES" dirty="0" smtClean="0"/>
              <a:t>Funciones de entrada</a:t>
            </a:r>
          </a:p>
          <a:p>
            <a:pPr lvl="1"/>
            <a:r>
              <a:rPr lang="es-ES" dirty="0" smtClean="0"/>
              <a:t>ABM </a:t>
            </a:r>
            <a:r>
              <a:rPr lang="es-ES" dirty="0" smtClean="0"/>
              <a:t>Materiales y Secciones</a:t>
            </a:r>
          </a:p>
          <a:p>
            <a:pPr lvl="1"/>
            <a:r>
              <a:rPr lang="es-ES" dirty="0" smtClean="0"/>
              <a:t>ABM Nodos y Barras</a:t>
            </a:r>
          </a:p>
          <a:p>
            <a:pPr lvl="1"/>
            <a:r>
              <a:rPr lang="es-ES" dirty="0" smtClean="0"/>
              <a:t>Grillas</a:t>
            </a:r>
            <a:endParaRPr lang="es-ES" dirty="0" smtClean="0"/>
          </a:p>
          <a:p>
            <a:pPr lvl="1"/>
            <a:r>
              <a:rPr lang="es-ES" dirty="0" smtClean="0"/>
              <a:t>Opciones visualización	</a:t>
            </a:r>
          </a:p>
          <a:p>
            <a:pPr lvl="1"/>
            <a:r>
              <a:rPr lang="es-ES" dirty="0" smtClean="0"/>
              <a:t>Abrir, Guardar, Limpiar escena</a:t>
            </a:r>
          </a:p>
          <a:p>
            <a:pPr lvl="1"/>
            <a:r>
              <a:rPr lang="es-ES" dirty="0" smtClean="0"/>
              <a:t>Generar especificación</a:t>
            </a:r>
          </a:p>
        </p:txBody>
      </p:sp>
    </p:spTree>
    <p:extLst>
      <p:ext uri="{BB962C8B-B14F-4D97-AF65-F5344CB8AC3E}">
        <p14:creationId xmlns:p14="http://schemas.microsoft.com/office/powerpoint/2010/main" val="158112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Cronograma</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fontScale="92500" lnSpcReduction="10000"/>
          </a:bodyPr>
          <a:lstStyle/>
          <a:p>
            <a:r>
              <a:rPr lang="es-ES" dirty="0" smtClean="0"/>
              <a:t>Introducción</a:t>
            </a:r>
          </a:p>
          <a:p>
            <a:r>
              <a:rPr lang="es-ES" dirty="0" smtClean="0"/>
              <a:t>Motivación</a:t>
            </a:r>
          </a:p>
          <a:p>
            <a:r>
              <a:rPr lang="es-ES" dirty="0" smtClean="0"/>
              <a:t>Planificación</a:t>
            </a:r>
          </a:p>
          <a:p>
            <a:r>
              <a:rPr lang="es-ES" dirty="0" smtClean="0"/>
              <a:t>Tecnologías</a:t>
            </a:r>
          </a:p>
          <a:p>
            <a:r>
              <a:rPr lang="es-ES" dirty="0" smtClean="0"/>
              <a:t>Funcionalidades</a:t>
            </a:r>
          </a:p>
          <a:p>
            <a:r>
              <a:rPr lang="es-ES" dirty="0" smtClean="0"/>
              <a:t>Arquitectura</a:t>
            </a:r>
          </a:p>
          <a:p>
            <a:r>
              <a:rPr lang="es-ES" dirty="0" smtClean="0"/>
              <a:t>Demo</a:t>
            </a:r>
          </a:p>
          <a:p>
            <a:r>
              <a:rPr lang="es-ES" dirty="0" smtClean="0"/>
              <a:t>Conclusiones</a:t>
            </a:r>
          </a:p>
          <a:p>
            <a:r>
              <a:rPr lang="es-ES" dirty="0" smtClean="0"/>
              <a:t>Trabajo a futuro</a:t>
            </a:r>
          </a:p>
          <a:p>
            <a:endParaRPr lang="es-ES" dirty="0"/>
          </a:p>
          <a:p>
            <a:pPr marL="45720" indent="0">
              <a:buNone/>
            </a:pPr>
            <a:endParaRPr lang="es-ES" dirty="0"/>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Funcionalidades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a:xfrm>
            <a:off x="1066844" y="2057400"/>
            <a:ext cx="8686801" cy="4114800"/>
          </a:xfrm>
        </p:spPr>
        <p:txBody>
          <a:bodyPr>
            <a:normAutofit/>
          </a:bodyPr>
          <a:lstStyle/>
          <a:p>
            <a:r>
              <a:rPr lang="es-ES" dirty="0" smtClean="0"/>
              <a:t>Funciones de salida</a:t>
            </a:r>
          </a:p>
          <a:p>
            <a:pPr lvl="1"/>
            <a:r>
              <a:rPr lang="es-ES" dirty="0" smtClean="0"/>
              <a:t>Procesar resultado</a:t>
            </a:r>
          </a:p>
          <a:p>
            <a:pPr lvl="1"/>
            <a:r>
              <a:rPr lang="es-ES" dirty="0" smtClean="0"/>
              <a:t>Escalar deformada</a:t>
            </a:r>
          </a:p>
          <a:p>
            <a:pPr lvl="1"/>
            <a:r>
              <a:rPr lang="es-ES" dirty="0" smtClean="0"/>
              <a:t>Colorear estructura</a:t>
            </a:r>
          </a:p>
        </p:txBody>
      </p:sp>
    </p:spTree>
    <p:extLst>
      <p:ext uri="{BB962C8B-B14F-4D97-AF65-F5344CB8AC3E}">
        <p14:creationId xmlns:p14="http://schemas.microsoft.com/office/powerpoint/2010/main" val="162169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75012" y="359475"/>
            <a:ext cx="6949811" cy="6498525"/>
          </a:xfrm>
        </p:spPr>
      </p:pic>
      <p:sp>
        <p:nvSpPr>
          <p:cNvPr id="13" name="Título 12"/>
          <p:cNvSpPr>
            <a:spLocks noGrp="1"/>
          </p:cNvSpPr>
          <p:nvPr>
            <p:ph type="title"/>
          </p:nvPr>
        </p:nvSpPr>
        <p:spPr>
          <a:xfrm>
            <a:off x="1065210" y="76200"/>
            <a:ext cx="8686801" cy="1066800"/>
          </a:xfrm>
        </p:spPr>
        <p:txBody>
          <a:bodyPr>
            <a:normAutofit/>
          </a:bodyPr>
          <a:lstStyle/>
          <a:p>
            <a:pPr algn="l" defTabSz="914400">
              <a:spcBef>
                <a:spcPts val="0"/>
              </a:spcBef>
              <a:buNone/>
            </a:pPr>
            <a:r>
              <a:rPr lang="es-ES" dirty="0" smtClean="0">
                <a:solidFill>
                  <a:srgbClr val="00AEEF"/>
                </a:solidFill>
                <a:latin typeface="Franklin Gothic Medium"/>
              </a:rPr>
              <a:t>Arquitectura</a:t>
            </a:r>
            <a:endParaRPr lang="es-ES" sz="3600" b="1" i="0" dirty="0">
              <a:solidFill>
                <a:srgbClr val="00AEEF"/>
              </a:solidFill>
              <a:latin typeface="Franklin Gothic Medium"/>
              <a:ea typeface="+mj-ea"/>
              <a:cs typeface="+mj-cs"/>
            </a:endParaRPr>
          </a:p>
        </p:txBody>
      </p:sp>
    </p:spTree>
    <p:extLst>
      <p:ext uri="{BB962C8B-B14F-4D97-AF65-F5344CB8AC3E}">
        <p14:creationId xmlns:p14="http://schemas.microsoft.com/office/powerpoint/2010/main" val="333621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065210" y="76200"/>
            <a:ext cx="8686801" cy="1066800"/>
          </a:xfrm>
        </p:spPr>
        <p:txBody>
          <a:bodyPr>
            <a:normAutofit/>
          </a:bodyPr>
          <a:lstStyle/>
          <a:p>
            <a:pPr algn="l" defTabSz="914400">
              <a:spcBef>
                <a:spcPts val="0"/>
              </a:spcBef>
              <a:buNone/>
            </a:pPr>
            <a:r>
              <a:rPr lang="es-ES" dirty="0" smtClean="0">
                <a:solidFill>
                  <a:srgbClr val="00AEEF"/>
                </a:solidFill>
                <a:latin typeface="Franklin Gothic Medium"/>
              </a:rPr>
              <a:t>Arquitectura</a:t>
            </a:r>
            <a:endParaRPr lang="es-ES" sz="3600" b="1" i="0" dirty="0">
              <a:solidFill>
                <a:srgbClr val="00AEEF"/>
              </a:solidFill>
              <a:latin typeface="Franklin Gothic Medium"/>
              <a:ea typeface="+mj-ea"/>
              <a:cs typeface="+mj-cs"/>
            </a:endParaRPr>
          </a:p>
        </p:txBody>
      </p:sp>
      <p:pic>
        <p:nvPicPr>
          <p:cNvPr id="3" name="Marcador de contenido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265612" y="76200"/>
            <a:ext cx="6400800" cy="6421651"/>
          </a:xfrm>
        </p:spPr>
      </p:pic>
    </p:spTree>
    <p:extLst>
      <p:ext uri="{BB962C8B-B14F-4D97-AF65-F5344CB8AC3E}">
        <p14:creationId xmlns:p14="http://schemas.microsoft.com/office/powerpoint/2010/main" val="366223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Demo</a:t>
            </a:r>
            <a:endParaRPr lang="es-ES" sz="3600" b="1" i="0" dirty="0">
              <a:solidFill>
                <a:srgbClr val="00AEEF"/>
              </a:solidFill>
              <a:latin typeface="Franklin Gothic Medium"/>
              <a:ea typeface="+mj-ea"/>
              <a:cs typeface="+mj-cs"/>
            </a:endParaRPr>
          </a:p>
        </p:txBody>
      </p:sp>
      <p:sp>
        <p:nvSpPr>
          <p:cNvPr id="3" name="Marcador de contenido 2"/>
          <p:cNvSpPr>
            <a:spLocks noGrp="1"/>
          </p:cNvSpPr>
          <p:nvPr>
            <p:ph idx="1"/>
          </p:nvPr>
        </p:nvSpPr>
        <p:spPr/>
        <p:txBody>
          <a:bodyPr/>
          <a:lstStyle/>
          <a:p>
            <a:r>
              <a:rPr lang="es-UY" dirty="0" smtClean="0">
                <a:hlinkClick r:id="rId2" action="ppaction://hlinkfile"/>
              </a:rPr>
              <a:t>Demostración grillas y dibujado</a:t>
            </a:r>
            <a:endParaRPr lang="es-UY" dirty="0" smtClean="0"/>
          </a:p>
          <a:p>
            <a:r>
              <a:rPr lang="es-UY" dirty="0" smtClean="0">
                <a:hlinkClick r:id="rId2" action="ppaction://hlinkfile"/>
              </a:rPr>
              <a:t>Ejercicio de Examen</a:t>
            </a:r>
            <a:endParaRPr lang="es-UY" dirty="0" smtClean="0"/>
          </a:p>
          <a:p>
            <a:r>
              <a:rPr lang="es-UY" dirty="0" smtClean="0">
                <a:hlinkClick r:id="rId2" action="ppaction://hlinkfile"/>
              </a:rPr>
              <a:t>Grúa</a:t>
            </a:r>
            <a:endParaRPr lang="es-UY" dirty="0" smtClean="0"/>
          </a:p>
          <a:p>
            <a:endParaRPr lang="es-UY" dirty="0"/>
          </a:p>
        </p:txBody>
      </p:sp>
    </p:spTree>
    <p:extLst>
      <p:ext uri="{BB962C8B-B14F-4D97-AF65-F5344CB8AC3E}">
        <p14:creationId xmlns:p14="http://schemas.microsoft.com/office/powerpoint/2010/main" val="96851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sz="3600" b="1" i="0" dirty="0" smtClean="0">
                <a:solidFill>
                  <a:srgbClr val="00AEEF"/>
                </a:solidFill>
                <a:latin typeface="Franklin Gothic Medium"/>
                <a:ea typeface="+mj-ea"/>
                <a:cs typeface="+mj-cs"/>
              </a:rPr>
              <a:t>Conclusiones</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a:xfrm>
            <a:off x="1065212" y="1752600"/>
            <a:ext cx="8686801" cy="5105400"/>
          </a:xfrm>
        </p:spPr>
        <p:txBody>
          <a:bodyPr>
            <a:normAutofit/>
          </a:bodyPr>
          <a:lstStyle/>
          <a:p>
            <a:pPr marL="45720" indent="0">
              <a:buNone/>
            </a:pPr>
            <a:r>
              <a:rPr lang="es-ES" sz="2400" dirty="0" smtClean="0"/>
              <a:t>Se cumplieron los objetivos satisfactoriamente, superando las expectativas iniciales</a:t>
            </a:r>
          </a:p>
          <a:p>
            <a:pPr marL="45720" indent="0">
              <a:buNone/>
            </a:pPr>
            <a:endParaRPr lang="es-ES" dirty="0"/>
          </a:p>
          <a:p>
            <a:r>
              <a:rPr lang="es-ES" dirty="0" smtClean="0"/>
              <a:t>Interfaz mejoró notablemente</a:t>
            </a:r>
          </a:p>
          <a:p>
            <a:r>
              <a:rPr lang="es-ES" dirty="0" smtClean="0"/>
              <a:t>La herramienta es mucho más eficiente</a:t>
            </a:r>
          </a:p>
          <a:p>
            <a:pPr lvl="1"/>
            <a:r>
              <a:rPr lang="es-ES" dirty="0" smtClean="0"/>
              <a:t>El motor funciona más de 100 veces más rápido</a:t>
            </a:r>
          </a:p>
          <a:p>
            <a:pPr lvl="1"/>
            <a:r>
              <a:rPr lang="es-ES" dirty="0" smtClean="0"/>
              <a:t>Se redujeron los errores de sintaxis</a:t>
            </a:r>
          </a:p>
          <a:p>
            <a:r>
              <a:rPr lang="es-ES" dirty="0" smtClean="0"/>
              <a:t>Herramienta innovadora</a:t>
            </a:r>
            <a:endParaRPr lang="es-ES" dirty="0"/>
          </a:p>
          <a:p>
            <a:pPr lvl="1"/>
            <a:r>
              <a:rPr lang="es-ES" dirty="0" smtClean="0"/>
              <a:t>Primer sistema académico 3D de cálculo de estructuras en Latinoamérica (¡y Web!)</a:t>
            </a:r>
            <a:endParaRPr lang="es-ES" dirty="0"/>
          </a:p>
          <a:p>
            <a:pPr marL="45720" indent="0">
              <a:buNone/>
            </a:pPr>
            <a:endParaRPr lang="es-ES" dirty="0" smtClean="0"/>
          </a:p>
        </p:txBody>
      </p:sp>
    </p:spTree>
    <p:extLst>
      <p:ext uri="{BB962C8B-B14F-4D97-AF65-F5344CB8AC3E}">
        <p14:creationId xmlns:p14="http://schemas.microsoft.com/office/powerpoint/2010/main" val="424920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Trabajo futuro</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a:xfrm>
            <a:off x="1065211" y="1905000"/>
            <a:ext cx="8686801" cy="4191000"/>
          </a:xfrm>
        </p:spPr>
        <p:txBody>
          <a:bodyPr>
            <a:normAutofit/>
          </a:bodyPr>
          <a:lstStyle/>
          <a:p>
            <a:r>
              <a:rPr lang="es-ES" dirty="0" smtClean="0"/>
              <a:t>Servidor donde alojar la aplicación</a:t>
            </a:r>
          </a:p>
          <a:p>
            <a:r>
              <a:rPr lang="es-ES" dirty="0" smtClean="0"/>
              <a:t>Acompañar el desarrollo del motor</a:t>
            </a:r>
          </a:p>
          <a:p>
            <a:r>
              <a:rPr lang="es-ES" dirty="0" smtClean="0"/>
              <a:t>Funcionalidades accesorias (cámara ortogonal, selección múltiple, etc.)</a:t>
            </a:r>
          </a:p>
        </p:txBody>
      </p:sp>
    </p:spTree>
    <p:extLst>
      <p:ext uri="{BB962C8B-B14F-4D97-AF65-F5344CB8AC3E}">
        <p14:creationId xmlns:p14="http://schemas.microsoft.com/office/powerpoint/2010/main" val="192451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sz="3600" b="1" i="0" dirty="0" smtClean="0">
                <a:solidFill>
                  <a:srgbClr val="00AEEF"/>
                </a:solidFill>
                <a:latin typeface="Franklin Gothic Medium"/>
                <a:ea typeface="+mj-ea"/>
                <a:cs typeface="+mj-cs"/>
              </a:rPr>
              <a:t>Preguntas?</a:t>
            </a:r>
            <a:endParaRPr lang="es-ES" sz="3600" b="1" i="0" dirty="0">
              <a:solidFill>
                <a:srgbClr val="00AEEF"/>
              </a:solidFill>
              <a:latin typeface="Franklin Gothic Medium"/>
              <a:ea typeface="+mj-ea"/>
              <a:cs typeface="+mj-cs"/>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0114" y="1828800"/>
            <a:ext cx="7478696" cy="4191000"/>
          </a:xfrm>
        </p:spPr>
      </p:pic>
    </p:spTree>
    <p:extLst>
      <p:ext uri="{BB962C8B-B14F-4D97-AF65-F5344CB8AC3E}">
        <p14:creationId xmlns:p14="http://schemas.microsoft.com/office/powerpoint/2010/main" val="42938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Introducción</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UY" dirty="0" smtClean="0"/>
              <a:t>Una estructura es un conjunto de elementos resistentes capaz de mantener sus formas y cualidades a lo largo del tiempo, bajo la acción de las cargas y agentes exteriores a que ha de estar sometido</a:t>
            </a:r>
          </a:p>
          <a:p>
            <a:r>
              <a:rPr lang="es-UY" dirty="0"/>
              <a:t>El Cálculo de Estructuras tiene por objeto el estudio de la estabilidad y resistencia de las construcciones de manera que bajo las acciones que aquellas </a:t>
            </a:r>
            <a:r>
              <a:rPr lang="es-UY" dirty="0" smtClean="0"/>
              <a:t>soportan tanto las fuerzas internas como las deformaciones que se presentan han </a:t>
            </a:r>
            <a:r>
              <a:rPr lang="es-UY" dirty="0"/>
              <a:t>de quedar dentro de ciertos límites establecidos.</a:t>
            </a:r>
          </a:p>
          <a:p>
            <a:r>
              <a:rPr lang="es-ES" dirty="0"/>
              <a:t>Existen diversos sistemas informáticos</a:t>
            </a:r>
          </a:p>
          <a:p>
            <a:pPr lvl="1"/>
            <a:r>
              <a:rPr lang="es-ES" dirty="0" err="1" smtClean="0"/>
              <a:t>AxisVM</a:t>
            </a:r>
            <a:endParaRPr lang="es-ES" dirty="0" smtClean="0"/>
          </a:p>
          <a:p>
            <a:pPr lvl="1"/>
            <a:r>
              <a:rPr lang="es-ES" dirty="0" smtClean="0"/>
              <a:t>SAP2000</a:t>
            </a:r>
          </a:p>
          <a:p>
            <a:r>
              <a:rPr lang="es-ES" dirty="0" smtClean="0"/>
              <a:t>Pero la Facultad de Ingeniería desarrolló uno propio…</a:t>
            </a:r>
            <a:endParaRPr lang="es-ES" dirty="0"/>
          </a:p>
          <a:p>
            <a:pPr marL="45720" indent="0">
              <a:buNone/>
            </a:pPr>
            <a:endParaRPr lang="es-ES" dirty="0"/>
          </a:p>
        </p:txBody>
      </p:sp>
    </p:spTree>
    <p:extLst>
      <p:ext uri="{BB962C8B-B14F-4D97-AF65-F5344CB8AC3E}">
        <p14:creationId xmlns:p14="http://schemas.microsoft.com/office/powerpoint/2010/main" val="98302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61412" y="1262743"/>
            <a:ext cx="2209800" cy="685800"/>
          </a:xfrm>
        </p:spPr>
        <p:txBody>
          <a:bodyPr/>
          <a:lstStyle/>
          <a:p>
            <a:r>
              <a:rPr lang="es-UY" dirty="0" smtClean="0"/>
              <a:t>Sap2000</a:t>
            </a:r>
            <a:endParaRPr lang="es-UY"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0812" y="228600"/>
            <a:ext cx="6330461" cy="3429000"/>
          </a:xfrm>
        </p:spPr>
      </p:pic>
      <p:sp>
        <p:nvSpPr>
          <p:cNvPr id="5" name="Título 1"/>
          <p:cNvSpPr txBox="1">
            <a:spLocks/>
          </p:cNvSpPr>
          <p:nvPr/>
        </p:nvSpPr>
        <p:spPr>
          <a:xfrm>
            <a:off x="1598612" y="5060390"/>
            <a:ext cx="1752600"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s-UY" dirty="0" err="1" smtClean="0"/>
              <a:t>AxisVM</a:t>
            </a:r>
            <a:endParaRPr lang="es-UY"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6212" y="3200400"/>
            <a:ext cx="6323013" cy="3556695"/>
          </a:xfrm>
          <a:prstGeom prst="rect">
            <a:avLst/>
          </a:prstGeom>
        </p:spPr>
      </p:pic>
    </p:spTree>
    <p:extLst>
      <p:ext uri="{BB962C8B-B14F-4D97-AF65-F5344CB8AC3E}">
        <p14:creationId xmlns:p14="http://schemas.microsoft.com/office/powerpoint/2010/main" val="162586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 y="2790175"/>
            <a:ext cx="5455292" cy="4093583"/>
          </a:xfrm>
          <a:prstGeom prst="rect">
            <a:avLst/>
          </a:prstGeom>
        </p:spPr>
      </p:pic>
      <p:pic>
        <p:nvPicPr>
          <p:cNvPr id="4" name="Marcador de contenido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2724" y="130533"/>
            <a:ext cx="5668888" cy="2057400"/>
          </a:xfrm>
        </p:spPr>
      </p:pic>
      <p:pic>
        <p:nvPicPr>
          <p:cNvPr id="6" name="Imagen 5"/>
          <p:cNvPicPr>
            <a:picLocks noChangeAspect="1"/>
          </p:cNvPicPr>
          <p:nvPr/>
        </p:nvPicPr>
        <p:blipFill>
          <a:blip r:embed="rId5"/>
          <a:stretch>
            <a:fillRect/>
          </a:stretch>
        </p:blipFill>
        <p:spPr>
          <a:xfrm>
            <a:off x="6094412" y="304800"/>
            <a:ext cx="4371975" cy="5724525"/>
          </a:xfrm>
          <a:prstGeom prst="rect">
            <a:avLst/>
          </a:prstGeom>
        </p:spPr>
      </p:pic>
    </p:spTree>
    <p:extLst>
      <p:ext uri="{BB962C8B-B14F-4D97-AF65-F5344CB8AC3E}">
        <p14:creationId xmlns:p14="http://schemas.microsoft.com/office/powerpoint/2010/main" val="11594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Introducción</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ES" dirty="0" smtClean="0"/>
              <a:t>IETFEM es una herramienta académica de calculo de estructuras </a:t>
            </a:r>
            <a:r>
              <a:rPr lang="es-ES" b="1" dirty="0" smtClean="0"/>
              <a:t>de código abierto </a:t>
            </a:r>
            <a:r>
              <a:rPr lang="es-ES" dirty="0" smtClean="0"/>
              <a:t>desarrollada por docentes del IET</a:t>
            </a:r>
          </a:p>
          <a:p>
            <a:r>
              <a:rPr lang="es-ES" dirty="0" smtClean="0"/>
              <a:t>Permite resolver problemas de </a:t>
            </a:r>
            <a:r>
              <a:rPr lang="es-UY" dirty="0" smtClean="0"/>
              <a:t>estructuras </a:t>
            </a:r>
            <a:r>
              <a:rPr lang="es-UY" dirty="0"/>
              <a:t>de barras articuladas </a:t>
            </a:r>
            <a:r>
              <a:rPr lang="es-UY" dirty="0" smtClean="0"/>
              <a:t>o </a:t>
            </a:r>
            <a:r>
              <a:rPr lang="es-UY" dirty="0" err="1" smtClean="0"/>
              <a:t>aporticadas</a:t>
            </a:r>
            <a:r>
              <a:rPr lang="es-UY" dirty="0" smtClean="0"/>
              <a:t> en el </a:t>
            </a:r>
            <a:r>
              <a:rPr lang="es-UY" dirty="0"/>
              <a:t>plano con cargas aplicadas en los nodos</a:t>
            </a:r>
            <a:r>
              <a:rPr lang="es-UY" dirty="0" smtClean="0"/>
              <a:t>.</a:t>
            </a:r>
          </a:p>
          <a:p>
            <a:r>
              <a:rPr lang="es-UY" dirty="0" smtClean="0"/>
              <a:t>Desarrollado en GNU-</a:t>
            </a:r>
            <a:r>
              <a:rPr lang="es-UY" dirty="0" err="1" smtClean="0"/>
              <a:t>Octave</a:t>
            </a:r>
            <a:endParaRPr lang="es-UY" dirty="0" smtClean="0"/>
          </a:p>
          <a:p>
            <a:r>
              <a:rPr lang="es-UY" dirty="0" smtClean="0"/>
              <a:t>Utiliza el Método de los </a:t>
            </a:r>
            <a:r>
              <a:rPr lang="es-UY" dirty="0"/>
              <a:t>E</a:t>
            </a:r>
            <a:r>
              <a:rPr lang="es-UY" dirty="0" smtClean="0"/>
              <a:t>lementos Finitos</a:t>
            </a:r>
          </a:p>
          <a:p>
            <a:r>
              <a:rPr lang="es-ES" dirty="0" smtClean="0"/>
              <a:t>Gran eficacia</a:t>
            </a:r>
            <a:endParaRPr lang="es-ES" dirty="0"/>
          </a:p>
          <a:p>
            <a:pPr marL="45720" indent="0">
              <a:buNone/>
            </a:pPr>
            <a:endParaRPr lang="es-ES" dirty="0" smtClean="0"/>
          </a:p>
        </p:txBody>
      </p:sp>
    </p:spTree>
    <p:extLst>
      <p:ext uri="{BB962C8B-B14F-4D97-AF65-F5344CB8AC3E}">
        <p14:creationId xmlns:p14="http://schemas.microsoft.com/office/powerpoint/2010/main" val="160807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Motivación</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ES" dirty="0" smtClean="0"/>
              <a:t>No cuenta con una interfaz gráfica acorde</a:t>
            </a:r>
          </a:p>
          <a:p>
            <a:pPr lvl="1"/>
            <a:r>
              <a:rPr lang="es-ES" dirty="0" smtClean="0"/>
              <a:t>Ingreso de datos por archivo de texto</a:t>
            </a:r>
          </a:p>
          <a:p>
            <a:pPr lvl="1"/>
            <a:r>
              <a:rPr lang="es-ES" dirty="0" smtClean="0"/>
              <a:t>Proclive a errores sintácticos</a:t>
            </a:r>
          </a:p>
          <a:p>
            <a:pPr lvl="1"/>
            <a:r>
              <a:rPr lang="es-ES" dirty="0" smtClean="0"/>
              <a:t>Dificultad de ingreso para estructuras grandes</a:t>
            </a:r>
          </a:p>
          <a:p>
            <a:pPr lvl="1"/>
            <a:endParaRPr lang="es-ES" dirty="0" smtClean="0"/>
          </a:p>
          <a:p>
            <a:r>
              <a:rPr lang="es-ES" dirty="0" smtClean="0"/>
              <a:t>Presenta problemas de eficiencia en grandes estructuras</a:t>
            </a:r>
          </a:p>
          <a:p>
            <a:pPr lvl="1"/>
            <a:r>
              <a:rPr lang="es-ES" dirty="0" smtClean="0"/>
              <a:t>Generación de gráficos poco performante</a:t>
            </a:r>
          </a:p>
          <a:p>
            <a:pPr lvl="1"/>
            <a:r>
              <a:rPr lang="es-ES" dirty="0" smtClean="0"/>
              <a:t>Varias ejecuciones para ajustar valores</a:t>
            </a:r>
          </a:p>
          <a:p>
            <a:pPr lvl="1"/>
            <a:endParaRPr lang="es-ES" dirty="0" smtClean="0"/>
          </a:p>
        </p:txBody>
      </p:sp>
    </p:spTree>
    <p:extLst>
      <p:ext uri="{BB962C8B-B14F-4D97-AF65-F5344CB8AC3E}">
        <p14:creationId xmlns:p14="http://schemas.microsoft.com/office/powerpoint/2010/main" val="95560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Objetivos del proyecto</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ES" dirty="0" smtClean="0"/>
              <a:t>Mejorar la Usabilidad</a:t>
            </a:r>
          </a:p>
          <a:p>
            <a:pPr lvl="1"/>
            <a:r>
              <a:rPr lang="es-ES" dirty="0" smtClean="0"/>
              <a:t>Desarrollo de una interfaz gráfica </a:t>
            </a:r>
            <a:r>
              <a:rPr lang="es-ES" dirty="0" smtClean="0"/>
              <a:t>3D</a:t>
            </a:r>
          </a:p>
          <a:p>
            <a:pPr lvl="1"/>
            <a:endParaRPr lang="es-ES" dirty="0" smtClean="0"/>
          </a:p>
          <a:p>
            <a:r>
              <a:rPr lang="es-ES" dirty="0" smtClean="0"/>
              <a:t>Mejorar </a:t>
            </a:r>
            <a:r>
              <a:rPr lang="es-ES" dirty="0"/>
              <a:t>la </a:t>
            </a:r>
            <a:r>
              <a:rPr lang="es-ES" dirty="0" smtClean="0"/>
              <a:t>Eficiencia</a:t>
            </a:r>
            <a:endParaRPr lang="es-ES" dirty="0"/>
          </a:p>
          <a:p>
            <a:pPr lvl="1"/>
            <a:r>
              <a:rPr lang="es-ES" dirty="0" smtClean="0"/>
              <a:t>Entrada y salida de datos simplificada</a:t>
            </a:r>
          </a:p>
          <a:p>
            <a:pPr lvl="1"/>
            <a:r>
              <a:rPr lang="es-ES" dirty="0" smtClean="0"/>
              <a:t>Reducir trabajo en el motor</a:t>
            </a:r>
          </a:p>
          <a:p>
            <a:pPr marL="365760" lvl="1" indent="0">
              <a:buNone/>
            </a:pPr>
            <a:endParaRPr lang="es-ES" dirty="0" smtClean="0"/>
          </a:p>
          <a:p>
            <a:r>
              <a:rPr lang="es-ES" dirty="0" smtClean="0"/>
              <a:t>Código abierto</a:t>
            </a:r>
          </a:p>
          <a:p>
            <a:r>
              <a:rPr lang="es-ES" dirty="0" smtClean="0"/>
              <a:t>Innovar!</a:t>
            </a:r>
            <a:endParaRPr lang="es-ES" dirty="0"/>
          </a:p>
        </p:txBody>
      </p:sp>
    </p:spTree>
    <p:extLst>
      <p:ext uri="{BB962C8B-B14F-4D97-AF65-F5344CB8AC3E}">
        <p14:creationId xmlns:p14="http://schemas.microsoft.com/office/powerpoint/2010/main" val="418384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normAutofit/>
          </a:bodyPr>
          <a:lstStyle/>
          <a:p>
            <a:pPr algn="l" defTabSz="914400">
              <a:spcBef>
                <a:spcPts val="0"/>
              </a:spcBef>
              <a:buNone/>
            </a:pPr>
            <a:r>
              <a:rPr lang="es-ES" dirty="0" smtClean="0">
                <a:solidFill>
                  <a:srgbClr val="00AEEF"/>
                </a:solidFill>
                <a:latin typeface="Franklin Gothic Medium"/>
              </a:rPr>
              <a:t>Planificación</a:t>
            </a:r>
            <a:endParaRPr lang="es-ES" sz="3600" b="1" i="0" dirty="0">
              <a:solidFill>
                <a:srgbClr val="00AEEF"/>
              </a:solidFill>
              <a:latin typeface="Franklin Gothic Medium"/>
              <a:ea typeface="+mj-ea"/>
              <a:cs typeface="+mj-cs"/>
            </a:endParaRPr>
          </a:p>
        </p:txBody>
      </p:sp>
      <p:sp>
        <p:nvSpPr>
          <p:cNvPr id="14" name="Marcador de posición de contenido 13"/>
          <p:cNvSpPr>
            <a:spLocks noGrp="1"/>
          </p:cNvSpPr>
          <p:nvPr>
            <p:ph idx="1"/>
          </p:nvPr>
        </p:nvSpPr>
        <p:spPr/>
        <p:txBody>
          <a:bodyPr>
            <a:normAutofit/>
          </a:bodyPr>
          <a:lstStyle/>
          <a:p>
            <a:r>
              <a:rPr lang="es-ES" dirty="0" smtClean="0"/>
              <a:t>Metodología </a:t>
            </a:r>
            <a:r>
              <a:rPr lang="es-ES" dirty="0" err="1" smtClean="0"/>
              <a:t>Kanban</a:t>
            </a:r>
            <a:endParaRPr lang="es-ES" dirty="0" smtClean="0"/>
          </a:p>
          <a:p>
            <a:r>
              <a:rPr lang="es-ES" dirty="0" smtClean="0"/>
              <a:t>Investigación</a:t>
            </a:r>
          </a:p>
          <a:p>
            <a:r>
              <a:rPr lang="es-ES" dirty="0" smtClean="0"/>
              <a:t>Familiarización con el motor y otras herramientas</a:t>
            </a:r>
          </a:p>
          <a:p>
            <a:r>
              <a:rPr lang="es-ES" dirty="0" smtClean="0"/>
              <a:t>Tecnologías y herramientas</a:t>
            </a:r>
          </a:p>
          <a:p>
            <a:r>
              <a:rPr lang="es-ES" dirty="0" smtClean="0"/>
              <a:t>Desarrollo</a:t>
            </a:r>
          </a:p>
          <a:p>
            <a:r>
              <a:rPr lang="es-ES" dirty="0" err="1" smtClean="0"/>
              <a:t>Testing</a:t>
            </a:r>
            <a:endParaRPr lang="es-ES" dirty="0"/>
          </a:p>
          <a:p>
            <a:r>
              <a:rPr lang="es-ES" dirty="0" smtClean="0"/>
              <a:t>Tesis</a:t>
            </a:r>
          </a:p>
          <a:p>
            <a:endParaRPr lang="es-ES" dirty="0" smtClean="0"/>
          </a:p>
        </p:txBody>
      </p:sp>
    </p:spTree>
    <p:extLst>
      <p:ext uri="{BB962C8B-B14F-4D97-AF65-F5344CB8AC3E}">
        <p14:creationId xmlns:p14="http://schemas.microsoft.com/office/powerpoint/2010/main" val="350554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D182A0E-7F17-4A86-A7C5-8846F54E43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contraste empresarial (panorámica)</Template>
  <TotalTime>0</TotalTime>
  <Words>3732</Words>
  <Application>Microsoft Office PowerPoint</Application>
  <PresentationFormat>Personalizado</PresentationFormat>
  <Paragraphs>402</Paragraphs>
  <Slides>26</Slides>
  <Notes>21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26</vt:i4>
      </vt:variant>
    </vt:vector>
  </HeadingPairs>
  <TitlesOfParts>
    <vt:vector size="29" baseType="lpstr">
      <vt:lpstr>Arial</vt:lpstr>
      <vt:lpstr>Franklin Gothic Medium</vt:lpstr>
      <vt:lpstr>Business Contrast 16x9</vt:lpstr>
      <vt:lpstr>Desarrollo de una interfaz gráfica para una herramienta de cálculo de estructuras</vt:lpstr>
      <vt:lpstr>Cronograma</vt:lpstr>
      <vt:lpstr>Introducción</vt:lpstr>
      <vt:lpstr>Sap2000</vt:lpstr>
      <vt:lpstr>Presentación de PowerPoint</vt:lpstr>
      <vt:lpstr>Introducción</vt:lpstr>
      <vt:lpstr>Motivación</vt:lpstr>
      <vt:lpstr>Objetivos del proyecto</vt:lpstr>
      <vt:lpstr>Planificación</vt:lpstr>
      <vt:lpstr>Tecnologías</vt:lpstr>
      <vt:lpstr>Tecnologías</vt:lpstr>
      <vt:lpstr>Tecnologías</vt:lpstr>
      <vt:lpstr>Tecnologías</vt:lpstr>
      <vt:lpstr>Tecnologías</vt:lpstr>
      <vt:lpstr>¿Por qué tecnologías Web?</vt:lpstr>
      <vt:lpstr>Librerías 3D sobre WebGL</vt:lpstr>
      <vt:lpstr>Otras tecnologías</vt:lpstr>
      <vt:lpstr>¿Cómo se modela la estructura?</vt:lpstr>
      <vt:lpstr>Funcionalidades</vt:lpstr>
      <vt:lpstr>Funcionalidades</vt:lpstr>
      <vt:lpstr>Arquitectura</vt:lpstr>
      <vt:lpstr>Arquitectura</vt:lpstr>
      <vt:lpstr>Demo</vt:lpstr>
      <vt:lpstr>Conclusiones</vt:lpstr>
      <vt:lpstr>Trabajo futuro</vt:lpstr>
      <vt:lpstr>Preguntas?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2016-03-24T00:26:03Z</dcterms:created>
  <dcterms:modified xsi:type="dcterms:W3CDTF">2016-03-31T03:40:32Z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TC028952669991</vt:lpwstr>
  </property>
</Properties>
</file>