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6" r:id="rId3"/>
    <p:sldId id="265" r:id="rId4"/>
    <p:sldId id="276" r:id="rId5"/>
    <p:sldId id="277" r:id="rId6"/>
    <p:sldId id="275" r:id="rId7"/>
    <p:sldId id="278" r:id="rId8"/>
    <p:sldId id="279" r:id="rId9"/>
    <p:sldId id="284" r:id="rId10"/>
    <p:sldId id="280" r:id="rId11"/>
    <p:sldId id="283" r:id="rId12"/>
    <p:sldId id="281" r:id="rId13"/>
    <p:sldId id="282" r:id="rId14"/>
    <p:sldId id="285" r:id="rId15"/>
    <p:sldId id="286" r:id="rId16"/>
    <p:sldId id="287" r:id="rId17"/>
    <p:sldId id="288" r:id="rId18"/>
    <p:sldId id="290" r:id="rId19"/>
    <p:sldId id="289" r:id="rId20"/>
    <p:sldId id="266" r:id="rId21"/>
    <p:sldId id="268" r:id="rId22"/>
    <p:sldId id="267" r:id="rId23"/>
    <p:sldId id="269" r:id="rId24"/>
    <p:sldId id="270" r:id="rId25"/>
    <p:sldId id="271" r:id="rId26"/>
    <p:sldId id="272" r:id="rId27"/>
    <p:sldId id="273" r:id="rId28"/>
    <p:sldId id="274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>
        <p:scale>
          <a:sx n="100" d="100"/>
          <a:sy n="100" d="100"/>
        </p:scale>
        <p:origin x="72" y="38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349204512"/>
        <c:axId val="134919907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9204512"/>
        <c:axId val="1349199072"/>
      </c:lineChart>
      <c:catAx>
        <c:axId val="134920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49199072"/>
        <c:crosses val="autoZero"/>
        <c:auto val="1"/>
        <c:lblAlgn val="ctr"/>
        <c:lblOffset val="100"/>
        <c:noMultiLvlLbl val="0"/>
      </c:catAx>
      <c:valAx>
        <c:axId val="134919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4920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pPr algn="ctr" defTabSz="914400">
            <a:buNone/>
          </a:pPr>
          <a:r>
            <a:rPr lang="es-ES" sz="1800" b="0" i="0" noProof="0" dirty="0" smtClean="0">
              <a:latin typeface="Franklin Gothic Medium"/>
              <a:ea typeface="+mn-ea"/>
              <a:cs typeface="+mn-cs"/>
            </a:rPr>
            <a:t>Grupo A</a:t>
          </a:r>
          <a:endParaRPr lang="es-ES" sz="1800" b="0" i="0" noProof="0" dirty="0">
            <a:latin typeface="Franklin Gothic Medium"/>
            <a:ea typeface="+mn-ea"/>
            <a:cs typeface="+mn-cs"/>
          </a:endParaRP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pPr algn="ctr" defTabSz="914400">
            <a:buNone/>
          </a:pPr>
          <a:r>
            <a:rPr lang="es-ES" sz="1800" b="0" i="0" noProof="0" dirty="0" smtClean="0">
              <a:latin typeface="Franklin Gothic Medium"/>
              <a:ea typeface="+mn-ea"/>
              <a:cs typeface="+mn-cs"/>
            </a:rPr>
            <a:t>Tarea 1</a:t>
          </a:r>
          <a:endParaRPr lang="es-ES" sz="1800" b="0" i="0" noProof="0" dirty="0">
            <a:latin typeface="Franklin Gothic Medium"/>
            <a:ea typeface="+mn-ea"/>
            <a:cs typeface="+mn-cs"/>
          </a:endParaRP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/>
      <dgm:spPr/>
      <dgm:t>
        <a:bodyPr/>
        <a:lstStyle/>
        <a:p>
          <a:pPr algn="ctr" defTabSz="914400">
            <a:buNone/>
          </a:pPr>
          <a:r>
            <a:rPr lang="es-ES" sz="1800" b="0" i="0" noProof="0" dirty="0" smtClean="0">
              <a:latin typeface="Franklin Gothic Medium"/>
              <a:ea typeface="+mn-ea"/>
              <a:cs typeface="+mn-cs"/>
            </a:rPr>
            <a:t>Tarea 2</a:t>
          </a:r>
          <a:endParaRPr lang="es-ES" sz="1800" b="0" i="0" noProof="0" dirty="0">
            <a:latin typeface="Franklin Gothic Medium"/>
            <a:ea typeface="+mn-ea"/>
            <a:cs typeface="+mn-cs"/>
          </a:endParaRPr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20EB584B-A7B7-43D9-BF6A-2C9338C05B4D}">
      <dgm:prSet phldrT="[Text]"/>
      <dgm:spPr/>
      <dgm:t>
        <a:bodyPr/>
        <a:lstStyle/>
        <a:p>
          <a:pPr algn="ctr" defTabSz="914400">
            <a:buNone/>
          </a:pPr>
          <a:r>
            <a:rPr lang="es-ES" sz="1800" b="0" i="0" noProof="0" dirty="0" smtClean="0">
              <a:latin typeface="Franklin Gothic Medium"/>
              <a:ea typeface="+mn-ea"/>
              <a:cs typeface="+mn-cs"/>
            </a:rPr>
            <a:t>Tarea 3</a:t>
          </a:r>
          <a:endParaRPr lang="es-ES" sz="1800" b="0" i="0" noProof="0" dirty="0">
            <a:latin typeface="Franklin Gothic Medium"/>
            <a:ea typeface="+mn-ea"/>
            <a:cs typeface="+mn-cs"/>
          </a:endParaRPr>
        </a:p>
      </dgm: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</dgm:pt>
    <dgm:pt modelId="{7E2B8B4E-293F-43EE-AB7D-6598814ECB3C}">
      <dgm:prSet phldrT="[Text]"/>
      <dgm:spPr/>
      <dgm:t>
        <a:bodyPr/>
        <a:lstStyle/>
        <a:p>
          <a:pPr algn="ctr" defTabSz="914400">
            <a:buNone/>
          </a:pPr>
          <a:r>
            <a:rPr lang="es-ES" sz="1800" b="0" i="0" noProof="0" dirty="0" smtClean="0">
              <a:latin typeface="Franklin Gothic Medium"/>
              <a:ea typeface="+mn-ea"/>
              <a:cs typeface="+mn-cs"/>
            </a:rPr>
            <a:t>Tarea 4</a:t>
          </a:r>
          <a:endParaRPr lang="es-ES" sz="1800" b="0" i="0" noProof="0" dirty="0">
            <a:latin typeface="Franklin Gothic Medium"/>
            <a:ea typeface="+mn-ea"/>
            <a:cs typeface="+mn-cs"/>
          </a:endParaRPr>
        </a:p>
      </dgm: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3/23/2016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812" y="0"/>
            <a:ext cx="8381998" cy="3276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419" dirty="0" smtClean="0">
                <a:solidFill>
                  <a:srgbClr val="00AEEF"/>
                </a:solidFill>
                <a:latin typeface="Franklin Gothic Medium"/>
              </a:rPr>
              <a:t>Desarrollo de una </a:t>
            </a:r>
            <a:r>
              <a:rPr lang="es-419" dirty="0">
                <a:solidFill>
                  <a:srgbClr val="00AEEF"/>
                </a:solidFill>
              </a:rPr>
              <a:t>interfaz gráfica </a:t>
            </a:r>
            <a:r>
              <a:rPr lang="es-419" dirty="0" smtClean="0">
                <a:solidFill>
                  <a:srgbClr val="00AEEF"/>
                </a:solidFill>
                <a:latin typeface="Franklin Gothic Medium"/>
              </a:rPr>
              <a:t>para una herramienta </a:t>
            </a:r>
            <a:r>
              <a:rPr lang="es-419" dirty="0">
                <a:solidFill>
                  <a:srgbClr val="00AEEF"/>
                </a:solidFill>
              </a:rPr>
              <a:t>de cálculo </a:t>
            </a:r>
            <a:r>
              <a:rPr lang="es-419" dirty="0" smtClean="0">
                <a:solidFill>
                  <a:srgbClr val="00AEEF"/>
                </a:solidFill>
                <a:latin typeface="Franklin Gothic Medium"/>
              </a:rPr>
              <a:t>de estructuras</a:t>
            </a:r>
            <a:endParaRPr lang="es-419" sz="5400" b="1" i="0" dirty="0">
              <a:solidFill>
                <a:srgbClr val="00AEEF"/>
              </a:solidFill>
              <a:latin typeface="Franklin Gothic Mediu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3212" y="3429000"/>
            <a:ext cx="8229598" cy="2057400"/>
          </a:xfrm>
        </p:spPr>
        <p:txBody>
          <a:bodyPr>
            <a:normAutofit/>
          </a:bodyPr>
          <a:lstStyle/>
          <a:p>
            <a:r>
              <a:rPr lang="es-ES" dirty="0" smtClean="0"/>
              <a:t>Rafael Olivera – </a:t>
            </a:r>
            <a:r>
              <a:rPr lang="es-ES" dirty="0"/>
              <a:t>Federico </a:t>
            </a:r>
            <a:r>
              <a:rPr lang="es-ES" dirty="0" smtClean="0"/>
              <a:t>García</a:t>
            </a:r>
          </a:p>
          <a:p>
            <a:endParaRPr lang="es-ES" sz="2000" dirty="0" smtClean="0"/>
          </a:p>
          <a:p>
            <a:r>
              <a:rPr lang="es-ES" sz="2000" dirty="0" smtClean="0"/>
              <a:t>Tutor:		Dr. Ing. Franco Robledo</a:t>
            </a:r>
          </a:p>
          <a:p>
            <a:r>
              <a:rPr lang="es-ES" sz="2000" dirty="0" smtClean="0"/>
              <a:t>Co-Tutores:    	Dr. Ing. Jorge P</a:t>
            </a:r>
            <a:r>
              <a:rPr lang="es-ES" sz="2000" dirty="0"/>
              <a:t>é</a:t>
            </a:r>
            <a:r>
              <a:rPr lang="es-ES" sz="2000" dirty="0" smtClean="0"/>
              <a:t>rez Zerpa</a:t>
            </a:r>
          </a:p>
          <a:p>
            <a:r>
              <a:rPr lang="es-ES" sz="2000" dirty="0"/>
              <a:t>	</a:t>
            </a:r>
            <a:r>
              <a:rPr lang="es-ES" sz="2000" dirty="0"/>
              <a:t> </a:t>
            </a:r>
            <a:r>
              <a:rPr lang="es-ES" sz="2000" dirty="0" smtClean="0"/>
              <a:t>       	Ing. Pablo Castrillo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Tecnología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Cosas con las que implementamos</a:t>
            </a:r>
          </a:p>
          <a:p>
            <a:r>
              <a:rPr lang="es-ES" dirty="0" err="1" smtClean="0"/>
              <a:t>Bootstrap</a:t>
            </a:r>
            <a:r>
              <a:rPr lang="es-ES" dirty="0" smtClean="0"/>
              <a:t> 3, </a:t>
            </a:r>
            <a:r>
              <a:rPr lang="es-ES" dirty="0" err="1" smtClean="0"/>
              <a:t>ThreeJs</a:t>
            </a:r>
            <a:r>
              <a:rPr lang="es-ES" dirty="0" smtClean="0"/>
              <a:t>, Angular JS, CSS3, HTML5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1254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Arquitectura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Cosas de la arquitectura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362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Arquitectura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Cosas de la arquitectura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2861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Funcionalidades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Hablamos de las mas importantes</a:t>
            </a:r>
          </a:p>
        </p:txBody>
      </p:sp>
    </p:spTree>
    <p:extLst>
      <p:ext uri="{BB962C8B-B14F-4D97-AF65-F5344CB8AC3E}">
        <p14:creationId xmlns:p14="http://schemas.microsoft.com/office/powerpoint/2010/main" val="15811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Demo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Ejercicio de examen</a:t>
            </a:r>
          </a:p>
          <a:p>
            <a:endParaRPr lang="es-ES" dirty="0"/>
          </a:p>
          <a:p>
            <a:r>
              <a:rPr lang="es-ES" dirty="0" smtClean="0"/>
              <a:t>Video? En vivo?</a:t>
            </a:r>
          </a:p>
        </p:txBody>
      </p:sp>
    </p:spTree>
    <p:extLst>
      <p:ext uri="{BB962C8B-B14F-4D97-AF65-F5344CB8AC3E}">
        <p14:creationId xmlns:p14="http://schemas.microsoft.com/office/powerpoint/2010/main" val="9685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Trabajo futuro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ES" dirty="0" smtClean="0"/>
              <a:t>Cosas de la tesis..</a:t>
            </a:r>
          </a:p>
        </p:txBody>
      </p:sp>
    </p:spTree>
    <p:extLst>
      <p:ext uri="{BB962C8B-B14F-4D97-AF65-F5344CB8AC3E}">
        <p14:creationId xmlns:p14="http://schemas.microsoft.com/office/powerpoint/2010/main" val="19245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Trabajo futuro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ES" dirty="0" smtClean="0"/>
              <a:t>Cosas de la tesis..</a:t>
            </a:r>
          </a:p>
        </p:txBody>
      </p:sp>
    </p:spTree>
    <p:extLst>
      <p:ext uri="{BB962C8B-B14F-4D97-AF65-F5344CB8AC3E}">
        <p14:creationId xmlns:p14="http://schemas.microsoft.com/office/powerpoint/2010/main" val="151078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Conclusiones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492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Preguntas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ES" dirty="0" smtClean="0"/>
              <a:t>???????????</a:t>
            </a:r>
          </a:p>
        </p:txBody>
      </p:sp>
    </p:spTree>
    <p:extLst>
      <p:ext uri="{BB962C8B-B14F-4D97-AF65-F5344CB8AC3E}">
        <p14:creationId xmlns:p14="http://schemas.microsoft.com/office/powerpoint/2010/main" val="42938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144000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Diseño del título y del contenido con gráfico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graphicFrame>
        <p:nvGraphicFramePr>
          <p:cNvPr id="14" name="Marcador de posición de contenido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880053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Cronograma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Aca</a:t>
            </a:r>
            <a:r>
              <a:rPr lang="es-ES" dirty="0" smtClean="0"/>
              <a:t> ponemos los puntos macro que vamos a tocar durante la presentación</a:t>
            </a:r>
          </a:p>
          <a:p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Diseño de dos contenidos con tabla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Primera viñeta</a:t>
            </a:r>
          </a:p>
          <a:p>
            <a:r>
              <a:rPr lang="es-ES" dirty="0"/>
              <a:t>Segunda viñeta</a:t>
            </a:r>
          </a:p>
          <a:p>
            <a:r>
              <a:rPr lang="es-ES" dirty="0"/>
              <a:t>Tercera viñeta</a:t>
            </a:r>
          </a:p>
        </p:txBody>
      </p:sp>
      <p:graphicFrame>
        <p:nvGraphicFramePr>
          <p:cNvPr id="8" name="Marcador de posición de conteni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6528077"/>
              </p:ext>
            </p:extLst>
          </p:nvPr>
        </p:nvGraphicFramePr>
        <p:xfrm>
          <a:off x="5464175" y="1828800"/>
          <a:ext cx="42529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1417638"/>
              </a:tblGrid>
              <a:tr h="495300"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Grupo 1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Grupo 2</a:t>
                      </a:r>
                      <a:endParaRPr lang="es-ES" noProof="0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Clase 1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82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95</a:t>
                      </a:r>
                      <a:endParaRPr lang="es-ES" noProof="0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Clase 2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76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88</a:t>
                      </a:r>
                      <a:endParaRPr lang="es-ES" noProof="0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Clase 3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84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90</a:t>
                      </a:r>
                      <a:endParaRPr lang="es-ES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Diseño de dos contenidos con SmartArt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6" name="Marcador de posición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Primera viñeta</a:t>
            </a:r>
          </a:p>
          <a:p>
            <a:r>
              <a:rPr lang="es-ES" dirty="0"/>
              <a:t>Segunda viñeta</a:t>
            </a:r>
          </a:p>
          <a:p>
            <a:r>
              <a:rPr lang="es-ES" dirty="0"/>
              <a:t>Tercera viñeta</a:t>
            </a:r>
          </a:p>
        </p:txBody>
      </p:sp>
      <p:graphicFrame>
        <p:nvGraphicFramePr>
          <p:cNvPr id="8" name="Marcador de posición de conteni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3182779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Introducción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Calculo de estructuras</a:t>
            </a:r>
          </a:p>
          <a:p>
            <a:r>
              <a:rPr lang="es-ES" dirty="0" smtClean="0"/>
              <a:t>MEF</a:t>
            </a:r>
          </a:p>
          <a:p>
            <a:r>
              <a:rPr lang="es-ES" dirty="0" smtClean="0"/>
              <a:t>Sistemas informáticos le dan soporte</a:t>
            </a:r>
          </a:p>
          <a:p>
            <a:r>
              <a:rPr lang="es-ES" dirty="0" smtClean="0"/>
              <a:t>FING tiene uno..</a:t>
            </a: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30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Introducción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IETFEM desarrollado por.. </a:t>
            </a:r>
            <a:r>
              <a:rPr lang="es-ES" dirty="0" smtClean="0"/>
              <a:t>zaza</a:t>
            </a:r>
            <a:endParaRPr lang="es-ES" dirty="0"/>
          </a:p>
          <a:p>
            <a:pPr marL="45720" indent="0">
              <a:buNone/>
            </a:pPr>
            <a:r>
              <a:rPr lang="es-ES" dirty="0" smtClean="0"/>
              <a:t>Que es?</a:t>
            </a:r>
          </a:p>
          <a:p>
            <a:pPr marL="45720" indent="0">
              <a:buNone/>
            </a:pPr>
            <a:r>
              <a:rPr lang="es-ES" dirty="0" smtClean="0"/>
              <a:t>Que hace?</a:t>
            </a:r>
          </a:p>
        </p:txBody>
      </p:sp>
    </p:spTree>
    <p:extLst>
      <p:ext uri="{BB962C8B-B14F-4D97-AF65-F5344CB8AC3E}">
        <p14:creationId xmlns:p14="http://schemas.microsoft.com/office/powerpoint/2010/main" val="160807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Motivación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Problemas que tiene</a:t>
            </a:r>
          </a:p>
          <a:p>
            <a:r>
              <a:rPr lang="es-ES" dirty="0" smtClean="0"/>
              <a:t>Y por que surge  la necesidad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556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Objetivos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Requerimientos iniciales</a:t>
            </a:r>
          </a:p>
          <a:p>
            <a:endParaRPr lang="es-ES" dirty="0"/>
          </a:p>
          <a:p>
            <a:pPr marL="45720" indent="0">
              <a:buNone/>
            </a:pPr>
            <a:r>
              <a:rPr lang="es-ES" dirty="0" err="1" smtClean="0"/>
              <a:t>Req</a:t>
            </a:r>
            <a:r>
              <a:rPr lang="es-ES" dirty="0" smtClean="0"/>
              <a:t> funcionales y no funcionales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8384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IETFEM - UI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Presentamos IETFEM..</a:t>
            </a:r>
          </a:p>
          <a:p>
            <a:r>
              <a:rPr lang="es-ES" dirty="0" smtClean="0"/>
              <a:t>FOTO MUY ATRACTIVA</a:t>
            </a:r>
          </a:p>
        </p:txBody>
      </p:sp>
    </p:spTree>
    <p:extLst>
      <p:ext uri="{BB962C8B-B14F-4D97-AF65-F5344CB8AC3E}">
        <p14:creationId xmlns:p14="http://schemas.microsoft.com/office/powerpoint/2010/main" val="218106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Planificación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Cosas de </a:t>
            </a:r>
            <a:r>
              <a:rPr lang="es-ES" dirty="0" err="1" smtClean="0"/>
              <a:t>Ing</a:t>
            </a:r>
            <a:r>
              <a:rPr lang="es-ES" dirty="0" smtClean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350554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Tecnología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Tecnologias</a:t>
            </a:r>
            <a:r>
              <a:rPr lang="es-ES" dirty="0" smtClean="0"/>
              <a:t> disponibles</a:t>
            </a:r>
          </a:p>
          <a:p>
            <a:r>
              <a:rPr lang="es-ES" dirty="0" err="1" smtClean="0"/>
              <a:t>Xq</a:t>
            </a:r>
            <a:r>
              <a:rPr lang="es-ES" dirty="0" smtClean="0"/>
              <a:t> elegimos hacerlo web resaltar </a:t>
            </a:r>
            <a:r>
              <a:rPr lang="es-ES" dirty="0" err="1" smtClean="0"/>
              <a:t>WebGL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284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contraste empresarial (panorámica)</Template>
  <TotalTime>0</TotalTime>
  <Words>217</Words>
  <Application>Microsoft Office PowerPoint</Application>
  <PresentationFormat>Personalizado</PresentationFormat>
  <Paragraphs>77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Franklin Gothic Medium</vt:lpstr>
      <vt:lpstr>Business Contrast 16x9</vt:lpstr>
      <vt:lpstr>Desarrollo de una interfaz gráfica para una herramienta de cálculo de estructuras</vt:lpstr>
      <vt:lpstr>Cronograma</vt:lpstr>
      <vt:lpstr>Introducción</vt:lpstr>
      <vt:lpstr>Introducción</vt:lpstr>
      <vt:lpstr>Motivación</vt:lpstr>
      <vt:lpstr>Objetivos</vt:lpstr>
      <vt:lpstr>IETFEM - UI</vt:lpstr>
      <vt:lpstr>Planificación</vt:lpstr>
      <vt:lpstr>Tecnología</vt:lpstr>
      <vt:lpstr>Tecnología</vt:lpstr>
      <vt:lpstr>Arquitectura</vt:lpstr>
      <vt:lpstr>Arquitectura</vt:lpstr>
      <vt:lpstr>Funcionalidades</vt:lpstr>
      <vt:lpstr>Demo</vt:lpstr>
      <vt:lpstr>Trabajo futuro</vt:lpstr>
      <vt:lpstr>Trabajo futuro</vt:lpstr>
      <vt:lpstr>Conclusiones</vt:lpstr>
      <vt:lpstr>Preguntas</vt:lpstr>
      <vt:lpstr>Diseño del título y del contenido con gráfico</vt:lpstr>
      <vt:lpstr>Diseño de dos contenidos con tabla</vt:lpstr>
      <vt:lpstr>Diseño de dos contenidos con SmartArt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2016-03-24T00:26:03Z</dcterms:created>
  <dcterms:modified xsi:type="dcterms:W3CDTF">2016-03-24T01:29:43Z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