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76" r:id="rId5"/>
    <p:sldId id="296" r:id="rId6"/>
    <p:sldId id="277" r:id="rId7"/>
    <p:sldId id="275" r:id="rId8"/>
    <p:sldId id="278" r:id="rId9"/>
    <p:sldId id="279" r:id="rId10"/>
    <p:sldId id="284" r:id="rId11"/>
    <p:sldId id="280" r:id="rId12"/>
    <p:sldId id="291" r:id="rId13"/>
    <p:sldId id="294" r:id="rId14"/>
    <p:sldId id="293" r:id="rId15"/>
    <p:sldId id="292" r:id="rId16"/>
    <p:sldId id="283" r:id="rId17"/>
    <p:sldId id="281" r:id="rId18"/>
    <p:sldId id="285" r:id="rId19"/>
    <p:sldId id="295" r:id="rId20"/>
    <p:sldId id="286" r:id="rId21"/>
    <p:sldId id="287" r:id="rId22"/>
    <p:sldId id="290" r:id="rId23"/>
    <p:sldId id="289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812" y="0"/>
            <a:ext cx="8381998" cy="3276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Desarrollo de una </a:t>
            </a:r>
            <a:r>
              <a:rPr lang="es-419" dirty="0">
                <a:solidFill>
                  <a:srgbClr val="00AEEF"/>
                </a:solidFill>
              </a:rPr>
              <a:t>interfaz gráfica </a:t>
            </a: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para una herramienta </a:t>
            </a:r>
            <a:r>
              <a:rPr lang="es-419" dirty="0">
                <a:solidFill>
                  <a:srgbClr val="00AEEF"/>
                </a:solidFill>
              </a:rPr>
              <a:t>de cálculo </a:t>
            </a:r>
            <a:r>
              <a:rPr lang="es-419" dirty="0" smtClean="0">
                <a:solidFill>
                  <a:srgbClr val="00AEEF"/>
                </a:solidFill>
                <a:latin typeface="Franklin Gothic Medium"/>
              </a:rPr>
              <a:t>de estructuras</a:t>
            </a:r>
            <a:endParaRPr lang="es-419" sz="5400" b="1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212" y="3429000"/>
            <a:ext cx="8229598" cy="2057400"/>
          </a:xfrm>
        </p:spPr>
        <p:txBody>
          <a:bodyPr>
            <a:normAutofit/>
          </a:bodyPr>
          <a:lstStyle/>
          <a:p>
            <a:r>
              <a:rPr lang="es-ES" dirty="0" smtClean="0"/>
              <a:t>Rafael Olivera – </a:t>
            </a:r>
            <a:r>
              <a:rPr lang="es-ES" dirty="0"/>
              <a:t>Federico </a:t>
            </a:r>
            <a:r>
              <a:rPr lang="es-ES" dirty="0" smtClean="0"/>
              <a:t>García</a:t>
            </a:r>
          </a:p>
          <a:p>
            <a:endParaRPr lang="es-ES" sz="2000" dirty="0" smtClean="0"/>
          </a:p>
          <a:p>
            <a:r>
              <a:rPr lang="es-ES" sz="2000" dirty="0" smtClean="0"/>
              <a:t>Tutor:		Dr. Ing. Franco Robledo</a:t>
            </a:r>
          </a:p>
          <a:p>
            <a:r>
              <a:rPr lang="es-ES" sz="2000" dirty="0" smtClean="0"/>
              <a:t>Co-Tutores:    	Dr. Ing. Jorge P</a:t>
            </a:r>
            <a:r>
              <a:rPr lang="es-ES" sz="2000" dirty="0"/>
              <a:t>é</a:t>
            </a:r>
            <a:r>
              <a:rPr lang="es-ES" sz="2000" dirty="0" smtClean="0"/>
              <a:t>rez Zerpa</a:t>
            </a:r>
          </a:p>
          <a:p>
            <a:r>
              <a:rPr lang="es-ES" sz="2000" dirty="0"/>
              <a:t>	 </a:t>
            </a:r>
            <a:r>
              <a:rPr lang="es-ES" sz="2000" dirty="0" smtClean="0"/>
              <a:t>       	Ing. Pablo Castrillo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Tecnologías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OpenGL</a:t>
            </a:r>
            <a:endParaRPr lang="es-ES" dirty="0"/>
          </a:p>
          <a:p>
            <a:r>
              <a:rPr lang="es-UY" dirty="0"/>
              <a:t>LWJGL </a:t>
            </a:r>
            <a:r>
              <a:rPr lang="es-UY" dirty="0"/>
              <a:t>y </a:t>
            </a:r>
            <a:r>
              <a:rPr lang="es-UY" dirty="0" smtClean="0"/>
              <a:t>JOGL</a:t>
            </a:r>
          </a:p>
          <a:p>
            <a:r>
              <a:rPr lang="es-ES" dirty="0" err="1" smtClean="0"/>
              <a:t>JMonkeyEngine</a:t>
            </a:r>
            <a:endParaRPr lang="es-ES" dirty="0" smtClean="0"/>
          </a:p>
          <a:p>
            <a:r>
              <a:rPr lang="es-ES" dirty="0" err="1" smtClean="0"/>
              <a:t>WebGL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284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Tecnologías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OpenGL</a:t>
            </a:r>
            <a:endParaRPr lang="es-ES" dirty="0"/>
          </a:p>
          <a:p>
            <a:r>
              <a:rPr lang="es-UY" dirty="0"/>
              <a:t>LWJGL y JOGL</a:t>
            </a:r>
          </a:p>
          <a:p>
            <a:r>
              <a:rPr lang="es-ES" dirty="0" err="1"/>
              <a:t>JMonkeyEngine</a:t>
            </a:r>
            <a:endParaRPr lang="es-ES" dirty="0"/>
          </a:p>
          <a:p>
            <a:r>
              <a:rPr lang="es-ES" sz="2400" dirty="0" err="1">
                <a:solidFill>
                  <a:srgbClr val="FF0000"/>
                </a:solidFill>
              </a:rPr>
              <a:t>WebGL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Librerías 3D sobre </a:t>
            </a:r>
            <a:r>
              <a:rPr lang="es-UY" dirty="0" err="1" smtClean="0"/>
              <a:t>WebGL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err="1" smtClean="0"/>
              <a:t>ThreeJS</a:t>
            </a:r>
            <a:endParaRPr lang="es-UY" dirty="0" smtClean="0"/>
          </a:p>
          <a:p>
            <a:r>
              <a:rPr lang="es-UY" dirty="0" err="1" smtClean="0"/>
              <a:t>BabylonJS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973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Librerías 3D sobre </a:t>
            </a:r>
            <a:r>
              <a:rPr lang="es-UY" dirty="0" err="1"/>
              <a:t>WebGL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400" dirty="0" err="1" smtClean="0">
                <a:solidFill>
                  <a:srgbClr val="FF0000"/>
                </a:solidFill>
              </a:rPr>
              <a:t>ThreeJS</a:t>
            </a:r>
            <a:endParaRPr lang="es-UY" sz="2400" dirty="0" smtClean="0">
              <a:solidFill>
                <a:srgbClr val="FF0000"/>
              </a:solidFill>
            </a:endParaRPr>
          </a:p>
          <a:p>
            <a:r>
              <a:rPr lang="es-UY" dirty="0" err="1" smtClean="0"/>
              <a:t>BabylonJS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457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¿Por qué tecnologías Web?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Experiencia</a:t>
            </a:r>
          </a:p>
          <a:p>
            <a:r>
              <a:rPr lang="es-ES" dirty="0" smtClean="0"/>
              <a:t>Portabilidad</a:t>
            </a:r>
          </a:p>
          <a:p>
            <a:r>
              <a:rPr lang="es-ES" dirty="0" smtClean="0"/>
              <a:t>Código abierto</a:t>
            </a:r>
          </a:p>
          <a:p>
            <a:r>
              <a:rPr lang="es-ES" dirty="0" smtClean="0"/>
              <a:t>Innovación</a:t>
            </a:r>
          </a:p>
          <a:p>
            <a:pPr lvl="1"/>
            <a:r>
              <a:rPr lang="es-ES" dirty="0" smtClean="0"/>
              <a:t>Tecnología novedosa</a:t>
            </a:r>
          </a:p>
          <a:p>
            <a:pPr lvl="1"/>
            <a:r>
              <a:rPr lang="es-ES" dirty="0" smtClean="0"/>
              <a:t>Existen MUY pocos sistemas del rubro en esta tecnología</a:t>
            </a:r>
          </a:p>
          <a:p>
            <a:pPr lvl="1"/>
            <a:r>
              <a:rPr lang="es-ES" dirty="0" smtClean="0"/>
              <a:t>Único proyecto de Latinoamérica</a:t>
            </a:r>
          </a:p>
          <a:p>
            <a:r>
              <a:rPr lang="es-ES" dirty="0" smtClean="0"/>
              <a:t>Investigación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Otras tecnologías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HTML 5 - CSS 3 -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err="1" smtClean="0"/>
              <a:t>Bootstrap</a:t>
            </a:r>
            <a:r>
              <a:rPr lang="es-ES" dirty="0" smtClean="0"/>
              <a:t> 3</a:t>
            </a:r>
          </a:p>
          <a:p>
            <a:r>
              <a:rPr lang="es-ES" dirty="0" err="1" smtClean="0"/>
              <a:t>AngularJs</a:t>
            </a:r>
            <a:endParaRPr lang="es-ES" dirty="0" smtClean="0"/>
          </a:p>
          <a:p>
            <a:r>
              <a:rPr lang="es-ES" dirty="0" err="1" smtClean="0"/>
              <a:t>Electron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25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59475"/>
            <a:ext cx="6949811" cy="6498525"/>
          </a:xfr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0" y="76200"/>
            <a:ext cx="8686801" cy="1066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Arquitectura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6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Funcionalidades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6844" y="2057400"/>
            <a:ext cx="8686801" cy="411480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de entrada</a:t>
            </a:r>
          </a:p>
          <a:p>
            <a:pPr lvl="1"/>
            <a:r>
              <a:rPr lang="es-ES" dirty="0" smtClean="0"/>
              <a:t>ABM Materiales</a:t>
            </a:r>
          </a:p>
          <a:p>
            <a:pPr lvl="1"/>
            <a:r>
              <a:rPr lang="es-ES" dirty="0" smtClean="0"/>
              <a:t>ABM Secciones</a:t>
            </a:r>
          </a:p>
          <a:p>
            <a:pPr lvl="1"/>
            <a:r>
              <a:rPr lang="es-ES" dirty="0" smtClean="0"/>
              <a:t>ABM Nodos</a:t>
            </a:r>
          </a:p>
          <a:p>
            <a:pPr lvl="1"/>
            <a:r>
              <a:rPr lang="es-ES" dirty="0" smtClean="0"/>
              <a:t>ABM Barras</a:t>
            </a:r>
          </a:p>
          <a:p>
            <a:pPr lvl="1"/>
            <a:r>
              <a:rPr lang="es-ES" dirty="0" smtClean="0"/>
              <a:t>Grillas</a:t>
            </a:r>
          </a:p>
          <a:p>
            <a:pPr lvl="1"/>
            <a:r>
              <a:rPr lang="es-ES" dirty="0" smtClean="0"/>
              <a:t>Opciones visualización	</a:t>
            </a:r>
          </a:p>
          <a:p>
            <a:pPr lvl="1"/>
            <a:r>
              <a:rPr lang="es-ES" dirty="0" smtClean="0"/>
              <a:t>Abrir, Guardar, Limpiar escena</a:t>
            </a:r>
          </a:p>
          <a:p>
            <a:pPr lvl="1"/>
            <a:r>
              <a:rPr lang="es-ES" dirty="0" smtClean="0"/>
              <a:t>Generar especificación</a:t>
            </a:r>
          </a:p>
        </p:txBody>
      </p:sp>
    </p:spTree>
    <p:extLst>
      <p:ext uri="{BB962C8B-B14F-4D97-AF65-F5344CB8AC3E}">
        <p14:creationId xmlns:p14="http://schemas.microsoft.com/office/powerpoint/2010/main" val="15811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Funcionalidades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6844" y="2057400"/>
            <a:ext cx="8686801" cy="411480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de salida</a:t>
            </a:r>
          </a:p>
          <a:p>
            <a:pPr lvl="1"/>
            <a:r>
              <a:rPr lang="es-ES" dirty="0" smtClean="0"/>
              <a:t>Procesar resultado</a:t>
            </a:r>
          </a:p>
          <a:p>
            <a:pPr lvl="1"/>
            <a:r>
              <a:rPr lang="es-ES" dirty="0" smtClean="0"/>
              <a:t>Escalar deformada</a:t>
            </a:r>
          </a:p>
          <a:p>
            <a:pPr lvl="1"/>
            <a:r>
              <a:rPr lang="es-ES" dirty="0" smtClean="0"/>
              <a:t>Colorear estructura</a:t>
            </a:r>
          </a:p>
        </p:txBody>
      </p:sp>
    </p:spTree>
    <p:extLst>
      <p:ext uri="{BB962C8B-B14F-4D97-AF65-F5344CB8AC3E}">
        <p14:creationId xmlns:p14="http://schemas.microsoft.com/office/powerpoint/2010/main" val="16216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Demo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46" y="1828800"/>
            <a:ext cx="7786333" cy="4191000"/>
          </a:xfrm>
        </p:spPr>
      </p:pic>
    </p:spTree>
    <p:extLst>
      <p:ext uri="{BB962C8B-B14F-4D97-AF65-F5344CB8AC3E}">
        <p14:creationId xmlns:p14="http://schemas.microsoft.com/office/powerpoint/2010/main" val="9685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Cronograma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Motivación</a:t>
            </a:r>
          </a:p>
          <a:p>
            <a:r>
              <a:rPr lang="es-ES" dirty="0" smtClean="0"/>
              <a:t>Planificación</a:t>
            </a:r>
          </a:p>
          <a:p>
            <a:r>
              <a:rPr lang="es-ES" dirty="0" smtClean="0"/>
              <a:t>Tecnologías</a:t>
            </a:r>
          </a:p>
          <a:p>
            <a:r>
              <a:rPr lang="es-ES" dirty="0" smtClean="0"/>
              <a:t>Arquitectura</a:t>
            </a:r>
          </a:p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Trabajo a Futuro</a:t>
            </a:r>
          </a:p>
          <a:p>
            <a:r>
              <a:rPr lang="es-ES" dirty="0" smtClean="0"/>
              <a:t>Conclusiones</a:t>
            </a:r>
            <a:endParaRPr lang="es-ES" dirty="0" smtClean="0"/>
          </a:p>
          <a:p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Trabajo futuro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211" y="1905000"/>
            <a:ext cx="8686801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Servidor donde alojar la aplicación</a:t>
            </a:r>
          </a:p>
          <a:p>
            <a:r>
              <a:rPr lang="es-ES" dirty="0" smtClean="0"/>
              <a:t>Extender funcionalidades</a:t>
            </a:r>
          </a:p>
          <a:p>
            <a:r>
              <a:rPr lang="es-ES" dirty="0" smtClean="0"/>
              <a:t>Funcionalidades accesorias (cámara ortogonal, selección múltiple, etc.)</a:t>
            </a:r>
          </a:p>
          <a:p>
            <a:r>
              <a:rPr lang="es-ES" dirty="0" smtClean="0"/>
              <a:t>Performance</a:t>
            </a: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245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Conclusiones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Interfaz mejoró notablemente</a:t>
            </a:r>
          </a:p>
          <a:p>
            <a:pPr lvl="1"/>
            <a:r>
              <a:rPr lang="es-ES" dirty="0" smtClean="0"/>
              <a:t>Espacio 3D para ingresar la estructura</a:t>
            </a:r>
          </a:p>
          <a:p>
            <a:r>
              <a:rPr lang="es-ES" dirty="0" smtClean="0"/>
              <a:t>La herramienta es mucho mas eficiente</a:t>
            </a:r>
          </a:p>
          <a:p>
            <a:pPr lvl="1"/>
            <a:r>
              <a:rPr lang="es-ES" dirty="0" smtClean="0"/>
              <a:t>El motor funciona más de 100 veces más rápido</a:t>
            </a:r>
          </a:p>
          <a:p>
            <a:pPr lvl="1"/>
            <a:r>
              <a:rPr lang="es-ES" dirty="0" smtClean="0"/>
              <a:t>Se redujo el tiempo de ingreso de la estructura</a:t>
            </a:r>
          </a:p>
          <a:p>
            <a:pPr lvl="1"/>
            <a:r>
              <a:rPr lang="es-ES" dirty="0" smtClean="0"/>
              <a:t>Se redujeron los errores de sintaxis</a:t>
            </a:r>
          </a:p>
          <a:p>
            <a:r>
              <a:rPr lang="es-ES" dirty="0" smtClean="0"/>
              <a:t>Herramienta innovadora</a:t>
            </a:r>
            <a:endParaRPr lang="es-ES" dirty="0"/>
          </a:p>
          <a:p>
            <a:pPr lvl="1"/>
            <a:r>
              <a:rPr lang="es-ES" dirty="0" smtClean="0"/>
              <a:t>Primer sistema 3D de cálculo de estructuras en Latinoamérica (¡y Web!)</a:t>
            </a: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492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sz="36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Preguntas?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4" y="1828800"/>
            <a:ext cx="7478696" cy="4191000"/>
          </a:xfrm>
        </p:spPr>
      </p:pic>
    </p:spTree>
    <p:extLst>
      <p:ext uri="{BB962C8B-B14F-4D97-AF65-F5344CB8AC3E}">
        <p14:creationId xmlns:p14="http://schemas.microsoft.com/office/powerpoint/2010/main" val="42938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Introducción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Una estructura es un conjunto de elementos resistentes capaz de mantener sus formas y cualidades a lo largo del tiempo, bajo la acción de las cargas y agentes exteriores a que ha de estar sometido</a:t>
            </a:r>
          </a:p>
          <a:p>
            <a:r>
              <a:rPr lang="es-UY" dirty="0"/>
              <a:t>El Cálculo de </a:t>
            </a:r>
            <a:r>
              <a:rPr lang="es-UY" u="sng" dirty="0"/>
              <a:t>Estructuras</a:t>
            </a:r>
            <a:r>
              <a:rPr lang="es-UY" dirty="0"/>
              <a:t> tiene por objeto el estudio de la estabilidad y resistencia de las construcciones </a:t>
            </a:r>
            <a:r>
              <a:rPr lang="es-UY" dirty="0"/>
              <a:t>de manera </a:t>
            </a:r>
            <a:r>
              <a:rPr lang="es-UY" dirty="0"/>
              <a:t>que bajo las acciones que aquellas </a:t>
            </a:r>
            <a:r>
              <a:rPr lang="es-UY" dirty="0" smtClean="0"/>
              <a:t>soportan tanto las fuerzas internas como las deformaciones que se presentan han </a:t>
            </a:r>
            <a:r>
              <a:rPr lang="es-UY" dirty="0"/>
              <a:t>de quedar dentro de ciertos límites establecidos.</a:t>
            </a:r>
            <a:endParaRPr lang="es-UY" dirty="0"/>
          </a:p>
          <a:p>
            <a:r>
              <a:rPr lang="es-ES" dirty="0"/>
              <a:t>Existen diversos sistemas informáticos</a:t>
            </a:r>
          </a:p>
          <a:p>
            <a:pPr lvl="1"/>
            <a:r>
              <a:rPr lang="es-ES" dirty="0" err="1" smtClean="0"/>
              <a:t>AxisVM</a:t>
            </a:r>
            <a:endParaRPr lang="es-ES" dirty="0" smtClean="0"/>
          </a:p>
          <a:p>
            <a:pPr lvl="1"/>
            <a:r>
              <a:rPr lang="es-ES" dirty="0" smtClean="0"/>
              <a:t>SAP2000</a:t>
            </a:r>
            <a:endParaRPr lang="es-ES" dirty="0" smtClean="0"/>
          </a:p>
          <a:p>
            <a:r>
              <a:rPr lang="es-ES" dirty="0" smtClean="0"/>
              <a:t>Pero la FING cuenta con uno propio…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0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" y="2790175"/>
            <a:ext cx="5455292" cy="4093583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4" y="130533"/>
            <a:ext cx="5668888" cy="205740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04800"/>
            <a:ext cx="43719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Introducción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IETFEM </a:t>
            </a:r>
            <a:r>
              <a:rPr lang="es-ES" dirty="0" smtClean="0"/>
              <a:t>es una herramienta de calculo de estructuras </a:t>
            </a:r>
            <a:r>
              <a:rPr lang="es-ES" b="1" dirty="0" smtClean="0"/>
              <a:t>de código abierto </a:t>
            </a:r>
            <a:r>
              <a:rPr lang="es-ES" dirty="0" smtClean="0"/>
              <a:t>desarrollada por docentes del IET.</a:t>
            </a:r>
          </a:p>
          <a:p>
            <a:r>
              <a:rPr lang="es-ES" dirty="0" smtClean="0"/>
              <a:t>Permite resolver problemas de </a:t>
            </a:r>
            <a:r>
              <a:rPr lang="es-UY" dirty="0" smtClean="0"/>
              <a:t>estructuras </a:t>
            </a:r>
            <a:r>
              <a:rPr lang="es-UY" dirty="0"/>
              <a:t>de barras articuladas </a:t>
            </a:r>
            <a:r>
              <a:rPr lang="es-UY" dirty="0" smtClean="0"/>
              <a:t>o </a:t>
            </a:r>
            <a:r>
              <a:rPr lang="es-UY" dirty="0" err="1" smtClean="0"/>
              <a:t>aporticadas</a:t>
            </a:r>
            <a:r>
              <a:rPr lang="es-UY" dirty="0" smtClean="0"/>
              <a:t> en el </a:t>
            </a:r>
            <a:r>
              <a:rPr lang="es-UY" dirty="0"/>
              <a:t>plano con cargas aplicadas en los nodos</a:t>
            </a:r>
            <a:r>
              <a:rPr lang="es-UY" dirty="0" smtClean="0"/>
              <a:t>.</a:t>
            </a:r>
          </a:p>
          <a:p>
            <a:r>
              <a:rPr lang="es-UY" dirty="0" smtClean="0"/>
              <a:t>Desarrollado en GNU-</a:t>
            </a:r>
            <a:r>
              <a:rPr lang="es-UY" dirty="0" err="1" smtClean="0"/>
              <a:t>Octave</a:t>
            </a:r>
            <a:endParaRPr lang="es-UY" dirty="0" smtClean="0"/>
          </a:p>
          <a:p>
            <a:r>
              <a:rPr lang="es-UY" dirty="0" smtClean="0"/>
              <a:t>Utiliza el Método de los </a:t>
            </a:r>
            <a:r>
              <a:rPr lang="es-UY" dirty="0"/>
              <a:t>E</a:t>
            </a:r>
            <a:r>
              <a:rPr lang="es-UY" dirty="0" smtClean="0"/>
              <a:t>lementos Finitos (MEF para la resolución de problemas</a:t>
            </a:r>
            <a:endParaRPr lang="es-UY" dirty="0" smtClean="0"/>
          </a:p>
          <a:p>
            <a:r>
              <a:rPr lang="es-ES" dirty="0" smtClean="0"/>
              <a:t>Gran eficacia</a:t>
            </a: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080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Motivación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 cuenta con una interfaz gráfica acorde</a:t>
            </a:r>
          </a:p>
          <a:p>
            <a:pPr lvl="1"/>
            <a:r>
              <a:rPr lang="es-ES" dirty="0" smtClean="0"/>
              <a:t>Ingreso de datos por archivo de texto</a:t>
            </a:r>
          </a:p>
          <a:p>
            <a:pPr lvl="1"/>
            <a:r>
              <a:rPr lang="es-ES" dirty="0" smtClean="0"/>
              <a:t>Proclive a errores sintácticos</a:t>
            </a:r>
          </a:p>
          <a:p>
            <a:pPr lvl="1"/>
            <a:r>
              <a:rPr lang="es-ES" dirty="0" smtClean="0"/>
              <a:t>Dificultad de ingreso para estructuras grandes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Presenta problemas de eficiencia en grandes estructuras</a:t>
            </a:r>
          </a:p>
          <a:p>
            <a:pPr lvl="1"/>
            <a:r>
              <a:rPr lang="es-ES" dirty="0" smtClean="0"/>
              <a:t>Generación de gráficos poco performante</a:t>
            </a:r>
          </a:p>
          <a:p>
            <a:pPr lvl="1"/>
            <a:r>
              <a:rPr lang="es-ES" dirty="0" smtClean="0"/>
              <a:t>Varias ejecuciones para ajustar valores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556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Objetivos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Mejorar la Usabilidad</a:t>
            </a:r>
          </a:p>
          <a:p>
            <a:pPr lvl="1"/>
            <a:r>
              <a:rPr lang="es-ES" dirty="0" smtClean="0"/>
              <a:t>Desarrollo de una interfaz gráfica 3d</a:t>
            </a:r>
          </a:p>
          <a:p>
            <a:pPr lvl="1"/>
            <a:r>
              <a:rPr lang="es-ES" dirty="0" smtClean="0"/>
              <a:t>Interacción con el motor (entrada y salida)</a:t>
            </a:r>
          </a:p>
          <a:p>
            <a:pPr marL="365760" lvl="1" indent="0">
              <a:buNone/>
            </a:pPr>
            <a:endParaRPr lang="es-ES" dirty="0" smtClean="0"/>
          </a:p>
          <a:p>
            <a:r>
              <a:rPr lang="es-ES" dirty="0"/>
              <a:t>Mejorar la </a:t>
            </a:r>
            <a:r>
              <a:rPr lang="es-ES" dirty="0" smtClean="0"/>
              <a:t>Eficiencia</a:t>
            </a:r>
            <a:endParaRPr lang="es-ES" dirty="0"/>
          </a:p>
          <a:p>
            <a:pPr lvl="1"/>
            <a:r>
              <a:rPr lang="es-ES" dirty="0" smtClean="0"/>
              <a:t>Entrada y salida de datos simplificada</a:t>
            </a:r>
          </a:p>
          <a:p>
            <a:pPr lvl="1"/>
            <a:r>
              <a:rPr lang="es-ES" dirty="0" smtClean="0"/>
              <a:t>Reducir trabajo en el motor</a:t>
            </a:r>
          </a:p>
          <a:p>
            <a:pPr marL="365760" lvl="1" indent="0">
              <a:buNone/>
            </a:pPr>
            <a:endParaRPr lang="es-ES" dirty="0" smtClean="0"/>
          </a:p>
          <a:p>
            <a:r>
              <a:rPr lang="es-ES" dirty="0" smtClean="0"/>
              <a:t>Innovar!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8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IETFEM - UI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44" y="1752600"/>
            <a:ext cx="10172761" cy="472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10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AEEF"/>
                </a:solidFill>
                <a:latin typeface="Franklin Gothic Medium"/>
              </a:rPr>
              <a:t>Planificación</a:t>
            </a:r>
            <a:endParaRPr lang="es-ES" sz="36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Metodología </a:t>
            </a:r>
            <a:r>
              <a:rPr lang="es-ES" dirty="0" err="1" smtClean="0"/>
              <a:t>Kanban</a:t>
            </a:r>
            <a:endParaRPr lang="es-ES" dirty="0" smtClean="0"/>
          </a:p>
          <a:p>
            <a:r>
              <a:rPr lang="es-ES" dirty="0" smtClean="0"/>
              <a:t>Investigación (4 semanas)</a:t>
            </a:r>
          </a:p>
          <a:p>
            <a:r>
              <a:rPr lang="es-ES" dirty="0" smtClean="0"/>
              <a:t>Familiarización con el motor y otras herramientas (7 semanas)</a:t>
            </a:r>
          </a:p>
          <a:p>
            <a:r>
              <a:rPr lang="es-ES" dirty="0" smtClean="0"/>
              <a:t>Tecnologías y herramientas (4 semanas)</a:t>
            </a:r>
          </a:p>
          <a:p>
            <a:r>
              <a:rPr lang="es-ES" dirty="0" smtClean="0"/>
              <a:t>Desarrollo (10 semanas)</a:t>
            </a:r>
          </a:p>
          <a:p>
            <a:r>
              <a:rPr lang="es-ES" dirty="0" err="1" smtClean="0"/>
              <a:t>Testing</a:t>
            </a:r>
            <a:r>
              <a:rPr lang="es-ES" dirty="0" smtClean="0"/>
              <a:t> (3 semanas)</a:t>
            </a:r>
          </a:p>
          <a:p>
            <a:r>
              <a:rPr lang="es-ES" dirty="0" smtClean="0"/>
              <a:t>Tesis (8 semanas)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055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476</Words>
  <Application>Microsoft Office PowerPoint</Application>
  <PresentationFormat>Personalizado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Franklin Gothic Medium</vt:lpstr>
      <vt:lpstr>Business Contrast 16x9</vt:lpstr>
      <vt:lpstr>Desarrollo de una interfaz gráfica para una herramienta de cálculo de estructuras</vt:lpstr>
      <vt:lpstr>Cronograma</vt:lpstr>
      <vt:lpstr>Introducción</vt:lpstr>
      <vt:lpstr>Presentación de PowerPoint</vt:lpstr>
      <vt:lpstr>Introducción</vt:lpstr>
      <vt:lpstr>Motivación</vt:lpstr>
      <vt:lpstr>Objetivos</vt:lpstr>
      <vt:lpstr>IETFEM - UI</vt:lpstr>
      <vt:lpstr>Planificación</vt:lpstr>
      <vt:lpstr>Tecnologías</vt:lpstr>
      <vt:lpstr>Tecnologías</vt:lpstr>
      <vt:lpstr>Librerías 3D sobre WebGL</vt:lpstr>
      <vt:lpstr>Librerías 3D sobre WebGL</vt:lpstr>
      <vt:lpstr>¿Por qué tecnologías Web?</vt:lpstr>
      <vt:lpstr>Otras tecnologías</vt:lpstr>
      <vt:lpstr>Arquitectura</vt:lpstr>
      <vt:lpstr>Funcionalidades</vt:lpstr>
      <vt:lpstr>Funcionalidades</vt:lpstr>
      <vt:lpstr>Demo</vt:lpstr>
      <vt:lpstr>Trabajo futuro</vt:lpstr>
      <vt:lpstr>Conclusiones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2016-03-24T00:26:03Z</dcterms:created>
  <dcterms:modified xsi:type="dcterms:W3CDTF">2016-03-29T04:16:37Z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