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6" r:id="rId3"/>
    <p:sldId id="267" r:id="rId4"/>
    <p:sldId id="27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7" r:id="rId34"/>
    <p:sldId id="315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 autoAdjust="0"/>
    <p:restoredTop sz="76108" autoAdjust="0"/>
  </p:normalViewPr>
  <p:slideViewPr>
    <p:cSldViewPr snapToGrid="0">
      <p:cViewPr varScale="1">
        <p:scale>
          <a:sx n="124" d="100"/>
          <a:sy n="124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8160-444E-4086-B454-8FE8F8BAE13D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0A2B-5328-41E6-8B05-DBD9FD3C82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4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*****Preparation Notes*****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taking this course should already have covered</a:t>
            </a:r>
            <a:r>
              <a:rPr lang="en-US" baseline="0" dirty="0"/>
              <a:t> linear algebra elsewhere.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use linear algebra extensively in this course.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2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1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2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Next: Slides with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1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Next: Slides with Annotation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40A2B-5328-41E6-8B05-DBD9FD3C824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5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b="1">
                <a:latin typeface="Arial" panose="020B0604020202020204" pitchFamily="34" charset="0"/>
              </a:rPr>
              <a:t>Now: Slides with Annotation</a:t>
            </a:r>
          </a:p>
          <a:p>
            <a:pPr marL="228600" indent="-228600"/>
            <a:r>
              <a:rPr lang="en-US" altLang="en-US" b="1">
                <a:latin typeface="Arial" panose="020B0604020202020204" pitchFamily="34" charset="0"/>
              </a:rPr>
              <a:t>Next: Slides with Annotation</a:t>
            </a:r>
          </a:p>
        </p:txBody>
      </p:sp>
    </p:spTree>
    <p:extLst>
      <p:ext uri="{BB962C8B-B14F-4D97-AF65-F5344CB8AC3E}">
        <p14:creationId xmlns:p14="http://schemas.microsoft.com/office/powerpoint/2010/main" val="14093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b="1" dirty="0">
                <a:latin typeface="Arial" panose="020B0604020202020204" pitchFamily="34" charset="0"/>
              </a:rPr>
              <a:t>Now: Slides with Annotation</a:t>
            </a:r>
          </a:p>
        </p:txBody>
      </p:sp>
    </p:spTree>
    <p:extLst>
      <p:ext uri="{BB962C8B-B14F-4D97-AF65-F5344CB8AC3E}">
        <p14:creationId xmlns:p14="http://schemas.microsoft.com/office/powerpoint/2010/main" val="277969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0098" y="1562793"/>
            <a:ext cx="7892169" cy="239504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000" b="1">
                <a:latin typeface="Minion Pro" panose="02040503050306020203" pitchFamily="18" charset="0"/>
              </a:defRPr>
            </a:lvl1pPr>
          </a:lstStyle>
          <a:p>
            <a:r>
              <a:rPr lang="en-US" dirty="0"/>
              <a:t>Add title here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9429" y="4236521"/>
            <a:ext cx="7882839" cy="1655762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800" b="1" kern="1200" spc="90" baseline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Lesson number here</a:t>
            </a:r>
          </a:p>
          <a:p>
            <a:r>
              <a:rPr lang="en-US" dirty="0"/>
              <a:t>Add </a:t>
            </a:r>
            <a:r>
              <a:rPr lang="en-US"/>
              <a:t>Lesson title here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FDA4AE-1378-3C46-929F-B390F52B241D}"/>
              </a:ext>
            </a:extLst>
          </p:cNvPr>
          <p:cNvSpPr txBox="1">
            <a:spLocks/>
          </p:cNvSpPr>
          <p:nvPr userDrawn="1"/>
        </p:nvSpPr>
        <p:spPr>
          <a:xfrm>
            <a:off x="228600" y="64750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99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© 2020 UMass Amherst Global. All rights reserved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8899B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3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7400" y="668434"/>
            <a:ext cx="10452100" cy="7557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91129"/>
            <a:ext cx="10280779" cy="4343048"/>
          </a:xfrm>
        </p:spPr>
        <p:txBody>
          <a:bodyPr>
            <a:normAutofit/>
          </a:bodyPr>
          <a:lstStyle>
            <a:lvl1pPr>
              <a:defRPr sz="24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B6576D-8035-A446-8367-09CBB399F654}"/>
              </a:ext>
            </a:extLst>
          </p:cNvPr>
          <p:cNvSpPr txBox="1">
            <a:spLocks/>
          </p:cNvSpPr>
          <p:nvPr userDrawn="1"/>
        </p:nvSpPr>
        <p:spPr>
          <a:xfrm>
            <a:off x="838200" y="646750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Chapter 2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4095" y="668129"/>
            <a:ext cx="10683809" cy="7557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95" y="1603829"/>
            <a:ext cx="10280779" cy="4343048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EA23BB-DB06-A242-858E-28CAEAE48C91}"/>
              </a:ext>
            </a:extLst>
          </p:cNvPr>
          <p:cNvSpPr txBox="1">
            <a:spLocks/>
          </p:cNvSpPr>
          <p:nvPr userDrawn="1"/>
        </p:nvSpPr>
        <p:spPr>
          <a:xfrm>
            <a:off x="838200" y="646750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Chapter 2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Header - 2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2F2B-FF99-4569-9466-C8658579E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20E83-DDB6-406A-84E0-9F28DCD6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68337"/>
            <a:ext cx="10591800" cy="7540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D2BB2B-4866-4680-95FD-DD4C8D0B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622301"/>
            <a:ext cx="10280779" cy="3810396"/>
          </a:xfrm>
        </p:spPr>
        <p:txBody>
          <a:bodyPr>
            <a:normAutofit/>
          </a:bodyPr>
          <a:lstStyle>
            <a:lvl1pPr>
              <a:defRPr sz="22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1D12C0-3292-8547-8122-308ECC648658}"/>
              </a:ext>
            </a:extLst>
          </p:cNvPr>
          <p:cNvSpPr txBox="1">
            <a:spLocks/>
          </p:cNvSpPr>
          <p:nvPr userDrawn="1"/>
        </p:nvSpPr>
        <p:spPr>
          <a:xfrm>
            <a:off x="838200" y="646750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Chapter 2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8334"/>
            <a:ext cx="10515600" cy="75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020" y="1959429"/>
            <a:ext cx="10280779" cy="26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Add bullets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10600" y="64145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fld id="{953FA840-7BA5-48A8-BEB4-818C152EB02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CCFAA1C-E226-624F-93C0-FE1C2453892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19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99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© 2020 UMass Amherst Global. All rights reserved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8899B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02CE62-0164-FC4E-B92F-3A1A6D01514C}"/>
              </a:ext>
            </a:extLst>
          </p:cNvPr>
          <p:cNvSpPr txBox="1">
            <a:spLocks/>
          </p:cNvSpPr>
          <p:nvPr userDrawn="1"/>
        </p:nvSpPr>
        <p:spPr>
          <a:xfrm>
            <a:off x="838200" y="646750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Chapter 2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4.png"/><Relationship Id="rId2" Type="http://schemas.openxmlformats.org/officeDocument/2006/relationships/tags" Target="../tags/tag20.xml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image" Target="../media/image23.png"/><Relationship Id="rId10" Type="http://schemas.openxmlformats.org/officeDocument/2006/relationships/tags" Target="../tags/tag28.xml"/><Relationship Id="rId19" Type="http://schemas.openxmlformats.org/officeDocument/2006/relationships/image" Target="../media/image26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tags" Target="../tags/tag31.xml"/><Relationship Id="rId16" Type="http://schemas.openxmlformats.org/officeDocument/2006/relationships/image" Target="../media/image24.png"/><Relationship Id="rId20" Type="http://schemas.openxmlformats.org/officeDocument/2006/relationships/image" Target="../media/image32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15" Type="http://schemas.openxmlformats.org/officeDocument/2006/relationships/image" Target="../media/image17.png"/><Relationship Id="rId10" Type="http://schemas.openxmlformats.org/officeDocument/2006/relationships/tags" Target="../tags/tag39.xml"/><Relationship Id="rId19" Type="http://schemas.openxmlformats.org/officeDocument/2006/relationships/image" Target="../media/image31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34.png"/><Relationship Id="rId5" Type="http://schemas.openxmlformats.org/officeDocument/2006/relationships/tags" Target="../tags/tag44.xml"/><Relationship Id="rId10" Type="http://schemas.openxmlformats.org/officeDocument/2006/relationships/image" Target="../media/image16.png"/><Relationship Id="rId4" Type="http://schemas.openxmlformats.org/officeDocument/2006/relationships/tags" Target="../tags/tag43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9.xml"/><Relationship Id="rId7" Type="http://schemas.openxmlformats.org/officeDocument/2006/relationships/image" Target="../media/image3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6.pn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2.png"/><Relationship Id="rId5" Type="http://schemas.openxmlformats.org/officeDocument/2006/relationships/tags" Target="../tags/tag55.xml"/><Relationship Id="rId10" Type="http://schemas.openxmlformats.org/officeDocument/2006/relationships/image" Target="../media/image41.png"/><Relationship Id="rId4" Type="http://schemas.openxmlformats.org/officeDocument/2006/relationships/tags" Target="../tags/tag54.xml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4.png"/><Relationship Id="rId5" Type="http://schemas.openxmlformats.org/officeDocument/2006/relationships/tags" Target="../tags/tag61.xml"/><Relationship Id="rId10" Type="http://schemas.openxmlformats.org/officeDocument/2006/relationships/image" Target="../media/image16.png"/><Relationship Id="rId4" Type="http://schemas.openxmlformats.org/officeDocument/2006/relationships/tags" Target="../tags/tag60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16.png"/><Relationship Id="rId5" Type="http://schemas.openxmlformats.org/officeDocument/2006/relationships/tags" Target="../tags/tag67.xml"/><Relationship Id="rId10" Type="http://schemas.openxmlformats.org/officeDocument/2006/relationships/image" Target="../media/image18.png"/><Relationship Id="rId4" Type="http://schemas.openxmlformats.org/officeDocument/2006/relationships/tags" Target="../tags/tag66.xml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71.xml"/><Relationship Id="rId7" Type="http://schemas.openxmlformats.org/officeDocument/2006/relationships/image" Target="../media/image49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75.xml"/><Relationship Id="rId7" Type="http://schemas.openxmlformats.org/officeDocument/2006/relationships/image" Target="../media/image4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9.xml"/><Relationship Id="rId7" Type="http://schemas.openxmlformats.org/officeDocument/2006/relationships/image" Target="../media/image1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81.xml"/><Relationship Id="rId10" Type="http://schemas.openxmlformats.org/officeDocument/2006/relationships/image" Target="../media/image54.png"/><Relationship Id="rId4" Type="http://schemas.openxmlformats.org/officeDocument/2006/relationships/tags" Target="../tags/tag80.xml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54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53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6.png"/><Relationship Id="rId5" Type="http://schemas.openxmlformats.org/officeDocument/2006/relationships/tags" Target="../tags/tag89.xml"/><Relationship Id="rId10" Type="http://schemas.openxmlformats.org/officeDocument/2006/relationships/image" Target="../media/image58.png"/><Relationship Id="rId4" Type="http://schemas.openxmlformats.org/officeDocument/2006/relationships/tags" Target="../tags/tag88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62.png"/><Relationship Id="rId5" Type="http://schemas.openxmlformats.org/officeDocument/2006/relationships/tags" Target="../tags/tag95.xml"/><Relationship Id="rId10" Type="http://schemas.openxmlformats.org/officeDocument/2006/relationships/image" Target="../media/image61.png"/><Relationship Id="rId4" Type="http://schemas.openxmlformats.org/officeDocument/2006/relationships/tags" Target="../tags/tag94.xml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8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6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102.xml"/><Relationship Id="rId7" Type="http://schemas.openxmlformats.org/officeDocument/2006/relationships/image" Target="../media/image18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3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62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61.png"/><Relationship Id="rId5" Type="http://schemas.openxmlformats.org/officeDocument/2006/relationships/tags" Target="../tags/tag108.xml"/><Relationship Id="rId15" Type="http://schemas.openxmlformats.org/officeDocument/2006/relationships/image" Target="../media/image70.png"/><Relationship Id="rId10" Type="http://schemas.openxmlformats.org/officeDocument/2006/relationships/image" Target="../media/image68.png"/><Relationship Id="rId4" Type="http://schemas.openxmlformats.org/officeDocument/2006/relationships/tags" Target="../tags/tag107.xml"/><Relationship Id="rId9" Type="http://schemas.openxmlformats.org/officeDocument/2006/relationships/image" Target="../media/image60.png"/><Relationship Id="rId1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73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116.xml"/><Relationship Id="rId7" Type="http://schemas.openxmlformats.org/officeDocument/2006/relationships/image" Target="../media/image16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Relationship Id="rId9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120.xml"/><Relationship Id="rId7" Type="http://schemas.openxmlformats.org/officeDocument/2006/relationships/image" Target="../media/image76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9.png"/><Relationship Id="rId4" Type="http://schemas.openxmlformats.org/officeDocument/2006/relationships/tags" Target="../tags/tag121.xml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chapter3/3_1_1_random_variables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abilitycour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202" y="3501086"/>
            <a:ext cx="7882839" cy="1655762"/>
          </a:xfrm>
        </p:spPr>
        <p:txBody>
          <a:bodyPr>
            <a:noAutofit/>
          </a:bodyPr>
          <a:lstStyle/>
          <a:p>
            <a:r>
              <a:rPr lang="en-US" dirty="0"/>
              <a:t>Lesson 4</a:t>
            </a:r>
          </a:p>
          <a:p>
            <a:r>
              <a:rPr lang="en-US" sz="2800" b="1" dirty="0"/>
              <a:t>Chapter 2</a:t>
            </a:r>
          </a:p>
          <a:p>
            <a:r>
              <a:rPr lang="en-US" dirty="0"/>
              <a:t>Counting Methods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64202" y="1113486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</a:rPr>
              <a:t>ECE 603</a:t>
            </a:r>
            <a:br>
              <a:rPr lang="en-GB" dirty="0"/>
            </a:br>
            <a:r>
              <a:rPr lang="en-US" dirty="0"/>
              <a:t>Probability and Random Processes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423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10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01" y="1664649"/>
            <a:ext cx="3922285" cy="303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22" y="2346785"/>
            <a:ext cx="3483429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For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accent1"/>
                </a:solidFill>
              </a:rPr>
              <a:t>Ordered Sampling with Replacement (repetition allowed)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80" y="1665173"/>
            <a:ext cx="2967771" cy="3035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48" y="2587147"/>
            <a:ext cx="2445562" cy="1112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61" y="3009944"/>
            <a:ext cx="894171" cy="2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26225" y="2881511"/>
            <a:ext cx="168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Possibilities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F4564D-59D6-1D4B-B44E-33E9649CB6AC}"/>
              </a:ext>
            </a:extLst>
          </p:cNvPr>
          <p:cNvGrpSpPr/>
          <p:nvPr/>
        </p:nvGrpSpPr>
        <p:grpSpPr>
          <a:xfrm>
            <a:off x="2200918" y="3961004"/>
            <a:ext cx="5082456" cy="1712306"/>
            <a:chOff x="2209800" y="4307088"/>
            <a:chExt cx="5082456" cy="1712306"/>
          </a:xfrm>
        </p:grpSpPr>
        <p:pic>
          <p:nvPicPr>
            <p:cNvPr id="14" name="Picture 1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778" y="4307088"/>
              <a:ext cx="2596571" cy="303543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09800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08498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81558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00836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259" y="5001486"/>
              <a:ext cx="360228" cy="47543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2427289" y="5319709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225987" y="5324472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038600" y="5305425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635789" y="5300662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975" y="5849337"/>
              <a:ext cx="528458" cy="1700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942" y="5826773"/>
              <a:ext cx="528458" cy="17005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558" y="5826773"/>
              <a:ext cx="528458" cy="170057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970" y="5826772"/>
              <a:ext cx="528458" cy="17005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784" y="5915886"/>
              <a:ext cx="360228" cy="475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056" y="5225415"/>
              <a:ext cx="883200" cy="288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24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689168"/>
            <a:ext cx="10452100" cy="755779"/>
          </a:xfrm>
        </p:spPr>
        <p:txBody>
          <a:bodyPr>
            <a:noAutofit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846518"/>
            <a:ext cx="10280779" cy="434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How many different 7-place license plates are possible if the first 3 places are to be occupied by letters and the final 4 by numbers?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7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en-US" dirty="0">
                <a:solidFill>
                  <a:schemeClr val="accent1"/>
                </a:solidFill>
              </a:rPr>
              <a:t>Ordered Sampling without Replacement (repetition not allowed)</a:t>
            </a:r>
          </a:p>
          <a:p>
            <a:pPr marL="4114800" lvl="8" indent="-457200">
              <a:lnSpc>
                <a:spcPct val="150000"/>
              </a:lnSpc>
              <a:buFont typeface="+mj-lt"/>
              <a:buAutoNum type="arabicParenR" startAt="2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general: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13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97" y="2284223"/>
            <a:ext cx="2967771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97" y="2787488"/>
            <a:ext cx="2445562" cy="695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10" y="3079659"/>
            <a:ext cx="894171" cy="20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25974" y="2951226"/>
            <a:ext cx="168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Possibilities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024CEA-EC48-DA4D-8E49-0ED59725D8B4}"/>
              </a:ext>
            </a:extLst>
          </p:cNvPr>
          <p:cNvGrpSpPr/>
          <p:nvPr/>
        </p:nvGrpSpPr>
        <p:grpSpPr>
          <a:xfrm>
            <a:off x="2415637" y="3682829"/>
            <a:ext cx="6061946" cy="1874234"/>
            <a:chOff x="2209800" y="4205490"/>
            <a:chExt cx="6061946" cy="1874234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778" y="4205490"/>
              <a:ext cx="2596571" cy="303543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209800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89498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20698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76296" y="4858604"/>
              <a:ext cx="434978" cy="3706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759" y="5001486"/>
              <a:ext cx="360228" cy="4754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V="1">
              <a:off x="2427289" y="5319709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06987" y="5324472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777740" y="5305425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411249" y="5300662"/>
              <a:ext cx="0" cy="32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975" y="5849337"/>
              <a:ext cx="484419" cy="15588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192" y="5805366"/>
              <a:ext cx="1150476" cy="25295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398" y="5803913"/>
              <a:ext cx="1150476" cy="25295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270" y="5826772"/>
              <a:ext cx="1662476" cy="25295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284" y="5915886"/>
              <a:ext cx="360228" cy="47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6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Number of    -permutations</a:t>
            </a:r>
            <a:r>
              <a:rPr lang="en-US" b="0" dirty="0"/>
              <a:t> </a:t>
            </a:r>
            <a:r>
              <a:rPr lang="en-US" dirty="0"/>
              <a:t>of     -objects: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number of    -permutations of     distinguishable objects is given by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14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2" y="2400300"/>
            <a:ext cx="7312457" cy="7442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710327"/>
            <a:ext cx="159086" cy="2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7" y="1772014"/>
            <a:ext cx="197486" cy="138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45" y="3753214"/>
            <a:ext cx="197486" cy="1389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3691527"/>
            <a:ext cx="159086" cy="212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71" y="4429054"/>
            <a:ext cx="4587884" cy="7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846518"/>
            <a:ext cx="10280779" cy="4343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(Birthday Paradox) In a group of     people, what is the probability that at least two have the same birthday?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15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515167"/>
            <a:ext cx="159086" cy="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Sample of size     from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16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18B17-1211-EE4E-8CF3-4D6D590C8192}"/>
              </a:ext>
            </a:extLst>
          </p:cNvPr>
          <p:cNvGrpSpPr/>
          <p:nvPr/>
        </p:nvGrpSpPr>
        <p:grpSpPr>
          <a:xfrm>
            <a:off x="1030552" y="1677874"/>
            <a:ext cx="9889595" cy="3194861"/>
            <a:chOff x="1296539" y="2033474"/>
            <a:chExt cx="9889595" cy="3194861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971" y="2047121"/>
              <a:ext cx="159086" cy="2121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960" y="2033474"/>
              <a:ext cx="2596571" cy="30354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2565779" y="3213937"/>
              <a:ext cx="1323833" cy="662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65779" y="4039739"/>
              <a:ext cx="1323833" cy="64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0360" y="2995261"/>
              <a:ext cx="97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Ordered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8984" y="4512452"/>
              <a:ext cx="121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Unordered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026882" y="2805766"/>
              <a:ext cx="1186527" cy="33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220226" y="4230808"/>
              <a:ext cx="1145583" cy="425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013234" y="3258480"/>
              <a:ext cx="1200175" cy="22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47522" y="4775664"/>
              <a:ext cx="1118287" cy="28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96539" y="3762466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Sampling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1571" y="2533375"/>
              <a:ext cx="191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 replacement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03914" y="3287487"/>
              <a:ext cx="223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Without replacement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3913" y="3962521"/>
              <a:ext cx="223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Without replacement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3913" y="4859003"/>
              <a:ext cx="191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 replacement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848" y="3325337"/>
              <a:ext cx="2386286" cy="138057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379" y="2525365"/>
              <a:ext cx="315124" cy="253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09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Unordered Sampling without Replacement (Combinations):</a:t>
            </a:r>
          </a:p>
          <a:p>
            <a:pPr marL="0" indent="0">
              <a:buNone/>
            </a:pPr>
            <a:r>
              <a:rPr lang="en-US" dirty="0"/>
              <a:t>There are     distinguishable objects; we want to choose     objects, but ordering does not matter:</a:t>
            </a:r>
          </a:p>
          <a:p>
            <a:pPr marL="0" indent="0">
              <a:buNone/>
            </a:pPr>
            <a:r>
              <a:rPr lang="en-US" dirty="0"/>
              <a:t>Let                                and                 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17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62" y="2553839"/>
            <a:ext cx="3188113" cy="236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38" y="2954197"/>
            <a:ext cx="1876114" cy="3035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47" y="2947996"/>
            <a:ext cx="888686" cy="26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1" y="3504584"/>
            <a:ext cx="3630630" cy="2782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99112" y="3393969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possibilities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16" y="2185348"/>
            <a:ext cx="159086" cy="212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57" y="2260282"/>
            <a:ext cx="197486" cy="1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In general: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# of ways to choose     elements from     elements (Unordered):     -Combinations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If ordered: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If unordered: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4" y="2065090"/>
            <a:ext cx="771657" cy="72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40" y="2351129"/>
            <a:ext cx="159086" cy="212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67" y="2348919"/>
            <a:ext cx="159086" cy="2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64" y="2400527"/>
            <a:ext cx="197486" cy="1389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57" y="3286647"/>
            <a:ext cx="3690057" cy="746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71" y="4575769"/>
            <a:ext cx="3713828" cy="7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1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19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 the number of     -combinations of      objects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number of ways to choose     objects out of      distinguishable objects is equal to 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00" y="2240103"/>
            <a:ext cx="3931428" cy="758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85" y="4018223"/>
            <a:ext cx="618514" cy="66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19" y="1686449"/>
            <a:ext cx="159086" cy="2121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05" y="1761271"/>
            <a:ext cx="197486" cy="138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74" y="3672306"/>
            <a:ext cx="159086" cy="212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64" y="3733480"/>
            <a:ext cx="197486" cy="1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B200-A4A1-4851-90AE-F6218B6F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</a:t>
            </a:fld>
            <a:endParaRPr lang="en-GB"/>
          </a:p>
        </p:txBody>
      </p:sp>
      <p:sp>
        <p:nvSpPr>
          <p:cNvPr id="9" name="Google Shape;79;p2">
            <a:extLst>
              <a:ext uri="{FF2B5EF4-FFF2-40B4-BE49-F238E27FC236}">
                <a16:creationId xmlns:a16="http://schemas.microsoft.com/office/drawing/2014/main" id="{C2CD166F-6EFC-1949-B267-A0320351037A}"/>
              </a:ext>
            </a:extLst>
          </p:cNvPr>
          <p:cNvSpPr txBox="1">
            <a:spLocks/>
          </p:cNvSpPr>
          <p:nvPr/>
        </p:nvSpPr>
        <p:spPr>
          <a:xfrm>
            <a:off x="787400" y="1571625"/>
            <a:ext cx="98644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n-US" dirty="0"/>
              <a:t>Examine counting as a result of the multiplication principle.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ts val="2400"/>
            </a:pPr>
            <a:r>
              <a:rPr lang="en-US" dirty="0"/>
              <a:t>Apply the basic introductions of the material to probability.</a:t>
            </a:r>
          </a:p>
        </p:txBody>
      </p:sp>
    </p:spTree>
    <p:extLst>
      <p:ext uri="{BB962C8B-B14F-4D97-AF65-F5344CB8AC3E}">
        <p14:creationId xmlns:p14="http://schemas.microsoft.com/office/powerpoint/2010/main" val="225479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Example.</a:t>
            </a:r>
          </a:p>
          <a:p>
            <a:pPr marL="0" indent="0">
              <a:buNone/>
            </a:pPr>
            <a:r>
              <a:rPr lang="en-US" dirty="0"/>
              <a:t>The number of five-card poker hands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 of    -combinations of an    -element set is given by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09" y="1971060"/>
            <a:ext cx="740876" cy="66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33" y="4300752"/>
            <a:ext cx="5039543" cy="746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53" y="3562444"/>
            <a:ext cx="159086" cy="2121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66" y="3631213"/>
            <a:ext cx="197486" cy="1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846518"/>
            <a:ext cx="10280779" cy="434304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Example.</a:t>
            </a:r>
          </a:p>
          <a:p>
            <a:pPr marL="0" indent="0">
              <a:buNone/>
            </a:pPr>
            <a:r>
              <a:rPr lang="en-US" dirty="0"/>
              <a:t>A committee of 5 is to be selected from a group of 6 men and 9 women. If the selection is made randomly, what is the probability that the committee consists of 3 men and 2 women?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39" y="1833717"/>
            <a:ext cx="10280779" cy="4343048"/>
          </a:xfrm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Another interpretation of</a:t>
            </a:r>
          </a:p>
          <a:p>
            <a:pPr>
              <a:lnSpc>
                <a:spcPct val="150000"/>
              </a:lnSpc>
            </a:pPr>
            <a:r>
              <a:rPr lang="en-US" dirty="0"/>
              <a:t>The number of possible divisions of n distinct objects to two groups of sets of sizes     and                is also equal to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</a:t>
            </a:r>
            <a:r>
              <a:rPr lang="en-US" dirty="0"/>
              <a:t>: We toss a coin 5 times and observe the sequence of heads and tails. How many different outcomes are possible if we know two tails and three heads have been observed?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26" y="1694017"/>
            <a:ext cx="707352" cy="66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29" y="2832984"/>
            <a:ext cx="618514" cy="66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35" y="3074975"/>
            <a:ext cx="159086" cy="2121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09" y="3091944"/>
            <a:ext cx="808229" cy="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number of observation sequences for     sub-experiments with the sample space                                               with 0 appearing       times and 1 appearing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times is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Example</a:t>
            </a:r>
            <a:r>
              <a:rPr lang="en-US" dirty="0"/>
              <a:t>. How many distinct sequences can we make using 3 As and 5 </a:t>
            </a:r>
            <a:r>
              <a:rPr lang="en-US" dirty="0" err="1"/>
              <a:t>Bs</a:t>
            </a:r>
            <a:r>
              <a:rPr lang="en-US" dirty="0"/>
              <a:t>? (AAABBBBB, AABABBBB, ….) </a:t>
            </a:r>
            <a:r>
              <a:rPr lang="en-US" b="1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62" y="1898137"/>
            <a:ext cx="197486" cy="138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2389554"/>
            <a:ext cx="2980267" cy="278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33" y="2444049"/>
            <a:ext cx="332800" cy="184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34" y="3108845"/>
            <a:ext cx="1810286" cy="184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1" y="2823775"/>
            <a:ext cx="757638" cy="6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Orchestrated Conversation:</a:t>
            </a:r>
            <a:br>
              <a:rPr lang="en-US" dirty="0"/>
            </a:br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846518"/>
            <a:ext cx="10280779" cy="4343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</a:t>
            </a:r>
            <a:r>
              <a:rPr lang="en-US" dirty="0"/>
              <a:t>. We toss a coin      times and observe the sequence of heads and tails. How many different outcomes are possible if we know       tails and                heads have been observed?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88" y="2084506"/>
            <a:ext cx="197486" cy="1389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04" y="2451442"/>
            <a:ext cx="332800" cy="1846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285" y="2465090"/>
            <a:ext cx="1810286" cy="1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90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Multinomial Coefficients:</a:t>
            </a:r>
            <a:r>
              <a:rPr lang="fa-IR" sz="2800" dirty="0">
                <a:solidFill>
                  <a:schemeClr val="accent1"/>
                </a:solidFill>
              </a:rPr>
              <a:t> </a:t>
            </a:r>
            <a:r>
              <a:rPr lang="en-US" dirty="0"/>
              <a:t>More generally if                                                      we define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is the number of possible divisions of     distinct objects into distinct groups of respective sizes  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74" y="1776864"/>
            <a:ext cx="3426742" cy="2505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66" y="2450138"/>
            <a:ext cx="4575086" cy="72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6" y="3456497"/>
            <a:ext cx="2003048" cy="66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20" y="3803299"/>
            <a:ext cx="197486" cy="1389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16" y="3803299"/>
            <a:ext cx="144457" cy="1389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8" y="4341302"/>
            <a:ext cx="1925486" cy="1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Theorem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For     repetitions of sub-experiment with sample space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number of length                                                           observation sequences with      appearing        times 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61" y="1844154"/>
            <a:ext cx="197486" cy="138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99" y="2183896"/>
            <a:ext cx="3262171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63" y="2764864"/>
            <a:ext cx="3779657" cy="23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21" y="3180508"/>
            <a:ext cx="235886" cy="184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04" y="3195831"/>
            <a:ext cx="298057" cy="1846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68" y="3748205"/>
            <a:ext cx="2786743" cy="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Bernoulli Trials: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</a:t>
            </a:r>
            <a:r>
              <a:rPr lang="en-US" dirty="0"/>
              <a:t>. We toss an unfair coin (                       )      times. What is the probability of observing     heads?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52" y="2308180"/>
            <a:ext cx="1493943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29" y="2404113"/>
            <a:ext cx="197486" cy="1389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18" y="2692219"/>
            <a:ext cx="159086" cy="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5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Binomial Formula: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    independent Bernoulli trials where each trial has success probability       the probability of     successes is given by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28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48" y="2334925"/>
            <a:ext cx="197486" cy="1389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13" y="2645753"/>
            <a:ext cx="159086" cy="212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023" y="2334747"/>
            <a:ext cx="265143" cy="1956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13" y="3294324"/>
            <a:ext cx="3871086" cy="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5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Generally, assume the sub-experiment has sample space                                            with                                For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trials, the probability that      appears       times for all                                                 is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29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9" y="1813401"/>
            <a:ext cx="3262171" cy="30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86" y="2360765"/>
            <a:ext cx="1987657" cy="3035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54" y="2406412"/>
            <a:ext cx="3779657" cy="23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56" y="3018125"/>
            <a:ext cx="235886" cy="184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44" y="3033448"/>
            <a:ext cx="298057" cy="1846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86" y="3974173"/>
            <a:ext cx="8429716" cy="72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54" y="2930989"/>
            <a:ext cx="3117714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Rationale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8275-B17B-4977-90CA-8BA28802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</a:t>
            </a:fld>
            <a:endParaRPr lang="en-GB"/>
          </a:p>
        </p:txBody>
      </p:sp>
      <p:sp>
        <p:nvSpPr>
          <p:cNvPr id="9" name="Google Shape;88;p3">
            <a:extLst>
              <a:ext uri="{FF2B5EF4-FFF2-40B4-BE49-F238E27FC236}">
                <a16:creationId xmlns:a16="http://schemas.microsoft.com/office/drawing/2014/main" id="{B60943DD-94B7-6D4D-8D49-6B3F69874E44}"/>
              </a:ext>
            </a:extLst>
          </p:cNvPr>
          <p:cNvSpPr txBox="1">
            <a:spLocks/>
          </p:cNvSpPr>
          <p:nvPr/>
        </p:nvSpPr>
        <p:spPr>
          <a:xfrm>
            <a:off x="787400" y="1609725"/>
            <a:ext cx="98644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/>
              <a:t>Counting is necessary for solving some probability problems. This lesson will focus on methods for counting elements in an efficient manner.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/>
              <a:t>Almost everything you need to know about counting comes from the multiplication principle.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/>
              <a:t>This lesson will take what you previously reviewed about the Cartesian viewpoint and explore a different perspective.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Unordered Sampling with Replacement (repetition allowed):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Example: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81" y="2526545"/>
            <a:ext cx="4282514" cy="303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67" y="2990641"/>
            <a:ext cx="1550476" cy="1112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38" y="3453269"/>
            <a:ext cx="913524" cy="1877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0347" y="3299905"/>
            <a:ext cx="105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4665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Lemma.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total number of distinct     samples from an    -element set such that repetition is allowed and ordering does not matter is the same as the number of distinct solutions to the equation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80" y="2259206"/>
            <a:ext cx="159086" cy="212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34" y="2337967"/>
            <a:ext cx="197486" cy="1389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43" y="3557547"/>
            <a:ext cx="7380114" cy="303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50" y="4437738"/>
            <a:ext cx="4236800" cy="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Let's summarize the formulas for the four categories of sampling.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0109-82C0-494C-8A38-1619A9CE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32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12206"/>
              </p:ext>
            </p:extLst>
          </p:nvPr>
        </p:nvGraphicFramePr>
        <p:xfrm>
          <a:off x="1830314" y="2366563"/>
          <a:ext cx="8531372" cy="3207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6327">
                  <a:extLst>
                    <a:ext uri="{9D8B030D-6E8A-4147-A177-3AD203B41FA5}">
                      <a16:colId xmlns:a16="http://schemas.microsoft.com/office/drawing/2014/main" val="542210057"/>
                    </a:ext>
                  </a:extLst>
                </a:gridCol>
                <a:gridCol w="2925045">
                  <a:extLst>
                    <a:ext uri="{9D8B030D-6E8A-4147-A177-3AD203B41FA5}">
                      <a16:colId xmlns:a16="http://schemas.microsoft.com/office/drawing/2014/main" val="197343971"/>
                    </a:ext>
                  </a:extLst>
                </a:gridCol>
              </a:tblGrid>
              <a:tr h="80180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 sampling with replacement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54837"/>
                  </a:ext>
                </a:extLst>
              </a:tr>
              <a:tr h="801807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 sampling without replacement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69778"/>
                  </a:ext>
                </a:extLst>
              </a:tr>
              <a:tr h="80180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 sampling without replacement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63355816"/>
                  </a:ext>
                </a:extLst>
              </a:tr>
              <a:tr h="801807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unordered sampling with replacement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8303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31" y="2524997"/>
            <a:ext cx="343771" cy="276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27" y="3236279"/>
            <a:ext cx="1888000" cy="651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47" y="4022430"/>
            <a:ext cx="2281600" cy="652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50" y="4864051"/>
            <a:ext cx="1462857" cy="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8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this Lesson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0109-82C0-494C-8A38-1619A9CE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33</a:t>
            </a:fld>
            <a:endParaRPr lang="en-GB"/>
          </a:p>
        </p:txBody>
      </p:sp>
      <p:sp>
        <p:nvSpPr>
          <p:cNvPr id="12" name="Google Shape;106;g87de1a312c_0_24">
            <a:extLst>
              <a:ext uri="{FF2B5EF4-FFF2-40B4-BE49-F238E27FC236}">
                <a16:creationId xmlns:a16="http://schemas.microsoft.com/office/drawing/2014/main" id="{9BE26A7D-3CF8-8D41-9CFA-DACC3B3CAD9E}"/>
              </a:ext>
            </a:extLst>
          </p:cNvPr>
          <p:cNvSpPr txBox="1">
            <a:spLocks/>
          </p:cNvSpPr>
          <p:nvPr/>
        </p:nvSpPr>
        <p:spPr>
          <a:xfrm>
            <a:off x="787400" y="1609725"/>
            <a:ext cx="9864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You examined the necessity of counting for solving some probability problems. You also focused on methods for counting elements in an efficient manner. </a:t>
            </a:r>
          </a:p>
        </p:txBody>
      </p:sp>
    </p:spTree>
    <p:extLst>
      <p:ext uri="{BB962C8B-B14F-4D97-AF65-F5344CB8AC3E}">
        <p14:creationId xmlns:p14="http://schemas.microsoft.com/office/powerpoint/2010/main" val="535899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Post-work for this Lesson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/>
              <a:t>Complete the homework assignment for Lesson 4: HW#2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en-US" dirty="0"/>
              <a:t>Go to the online classroom for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ED0E4-4249-4C68-85E8-3A603256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2B2E-7EB8-4820-B145-AA87ED70D8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18" tIns="41459" rIns="82918" bIns="41459" rtlCol="0" anchor="ctr">
            <a:noAutofit/>
          </a:bodyPr>
          <a:lstStyle/>
          <a:p>
            <a:r>
              <a:rPr lang="en-US" altLang="en-US" dirty="0"/>
              <a:t>To Prepare for the Next Lesson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E2A7-4675-467C-8098-AF5C477E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2B2E-7EB8-4820-B145-AA87ED70D823}" type="slidenum">
              <a:rPr lang="en-US" smtClean="0"/>
              <a:t>35</a:t>
            </a:fld>
            <a:endParaRPr lang="en-US"/>
          </a:p>
        </p:txBody>
      </p:sp>
      <p:sp>
        <p:nvSpPr>
          <p:cNvPr id="9" name="Google Shape;115;g87de1a312c_0_32">
            <a:extLst>
              <a:ext uri="{FF2B5EF4-FFF2-40B4-BE49-F238E27FC236}">
                <a16:creationId xmlns:a16="http://schemas.microsoft.com/office/drawing/2014/main" id="{AF35224E-F8B7-014C-AC67-6AE96FD14879}"/>
              </a:ext>
            </a:extLst>
          </p:cNvPr>
          <p:cNvSpPr txBox="1">
            <a:spLocks/>
          </p:cNvSpPr>
          <p:nvPr/>
        </p:nvSpPr>
        <p:spPr>
          <a:xfrm>
            <a:off x="787400" y="1597025"/>
            <a:ext cx="1102525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 Chapter 3 in your online textbook: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hlinkClick r:id="rId3"/>
              </a:rPr>
              <a:t>https://www.probabilitycourse.com/chapter3/3_1_1_random_variables.php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Complete the Pre-work for Lessons 5-6.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Arial" panose="020B0604020202020204" pitchFamily="34" charset="0"/>
              <a:buNone/>
            </a:pPr>
            <a:r>
              <a:rPr lang="en-US" dirty="0"/>
              <a:t>Visit the online classroom for details.</a:t>
            </a:r>
          </a:p>
        </p:txBody>
      </p:sp>
    </p:spTree>
    <p:extLst>
      <p:ext uri="{BB962C8B-B14F-4D97-AF65-F5344CB8AC3E}">
        <p14:creationId xmlns:p14="http://schemas.microsoft.com/office/powerpoint/2010/main" val="186303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Basic </a:t>
            </a:r>
            <a:r>
              <a:rPr lang="en-US" dirty="0"/>
              <a:t>Concepts</a:t>
            </a:r>
          </a:p>
          <a:p>
            <a:r>
              <a:rPr lang="en-US" dirty="0"/>
              <a:t>Access to the online textbook: </a:t>
            </a:r>
            <a:r>
              <a:rPr lang="en-US" dirty="0">
                <a:hlinkClick r:id="rId3"/>
              </a:rPr>
              <a:t>https://www.probabilitycourse.com/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6100-B6C8-4622-8095-3D942BC7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7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finite sample space     with equally likely outcomes, the probability of an event      is given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57" y="1686953"/>
            <a:ext cx="199314" cy="219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65" y="2015566"/>
            <a:ext cx="241371" cy="215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017" y="2781091"/>
            <a:ext cx="2671543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1"/>
                </a:solidFill>
              </a:rPr>
              <a:t>Multiplication Principle:</a:t>
            </a:r>
          </a:p>
          <a:p>
            <a:pPr marL="0" indent="0">
              <a:buNone/>
            </a:pPr>
            <a:r>
              <a:rPr lang="en-US" dirty="0"/>
              <a:t>If we are to perform     experiments in order such that there are        possible outcomes of the first experiment,        possible outcomes of the second experiment, … ,        possible outcomes of the         experiment, then there is a total of                                                        outcomes of the sequence of the experiments.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71" y="2205466"/>
            <a:ext cx="144457" cy="138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12" y="2191818"/>
            <a:ext cx="325486" cy="184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77" y="2535681"/>
            <a:ext cx="330972" cy="182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91" y="2875038"/>
            <a:ext cx="330972" cy="184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91" y="3160467"/>
            <a:ext cx="3552914" cy="2084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13" y="3195209"/>
            <a:ext cx="144457" cy="138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34" y="2752091"/>
            <a:ext cx="416915" cy="2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dirty="0"/>
              <a:t>A college planning committee consists of 3 freshmen, 4 sophomores, 5 juniors, and 2 Seniors. A subcommittee of one person from each class is to be chosen. How many different subcommittees are possible?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3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8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Drawing (choosing) objects from a set                                                  is referred to as sampling.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will often draw multiple samples from a set. If we put the object back after each draw, this is called </a:t>
            </a:r>
            <a:r>
              <a:rPr lang="en-US" dirty="0">
                <a:solidFill>
                  <a:srgbClr val="FF0000"/>
                </a:solidFill>
              </a:rPr>
              <a:t>sampling with replacement</a:t>
            </a:r>
            <a:r>
              <a:rPr lang="en-US" dirty="0"/>
              <a:t>; if not it is called </a:t>
            </a:r>
            <a:r>
              <a:rPr lang="en-US" dirty="0">
                <a:solidFill>
                  <a:srgbClr val="FF0000"/>
                </a:solidFill>
              </a:rPr>
              <a:t>sampling without replacement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result of drawing multiple samples can be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(order of draws matters;                                  ) or </a:t>
            </a:r>
            <a:r>
              <a:rPr lang="en-US" dirty="0">
                <a:solidFill>
                  <a:srgbClr val="FF0000"/>
                </a:solidFill>
              </a:rPr>
              <a:t>unordered</a:t>
            </a:r>
            <a:r>
              <a:rPr lang="en-US" dirty="0"/>
              <a:t> (                                  ).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111" y="1664225"/>
            <a:ext cx="3104915" cy="3035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80" y="3917665"/>
            <a:ext cx="2082743" cy="279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51" y="3917665"/>
            <a:ext cx="2082743" cy="2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General scenario:</a:t>
            </a:r>
          </a:p>
          <a:p>
            <a:pPr marL="0" indent="0">
              <a:buNone/>
            </a:pPr>
            <a:r>
              <a:rPr lang="en-US" dirty="0"/>
              <a:t>We have a set of      elements, e.g. ,                                         and we draw     samples from the set: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A840-7BA5-48A8-BEB4-818C152EB02B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6" y="2199943"/>
            <a:ext cx="197486" cy="138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33" y="2132551"/>
            <a:ext cx="2596571" cy="303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84" y="2132551"/>
            <a:ext cx="159086" cy="21211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65BA93-AC80-7046-B27E-FFAE50B8D6F6}"/>
              </a:ext>
            </a:extLst>
          </p:cNvPr>
          <p:cNvGrpSpPr/>
          <p:nvPr/>
        </p:nvGrpSpPr>
        <p:grpSpPr>
          <a:xfrm>
            <a:off x="2254981" y="3066732"/>
            <a:ext cx="7345616" cy="2710349"/>
            <a:chOff x="1017139" y="2984892"/>
            <a:chExt cx="7345616" cy="271034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286379" y="3665454"/>
              <a:ext cx="1323833" cy="6620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86379" y="4491256"/>
              <a:ext cx="1323833" cy="64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90960" y="3446778"/>
              <a:ext cx="97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79584" y="4963969"/>
              <a:ext cx="121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Unordered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4747482" y="3257283"/>
              <a:ext cx="1186527" cy="33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940826" y="4682325"/>
              <a:ext cx="1145583" cy="4253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733834" y="3709997"/>
              <a:ext cx="1200175" cy="22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68122" y="5227181"/>
              <a:ext cx="1118287" cy="28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17139" y="4213983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Sampling</a:t>
              </a:r>
              <a:endParaRPr lang="en-US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02171" y="2984892"/>
              <a:ext cx="191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 replacement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24514" y="3739004"/>
              <a:ext cx="223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Without replacement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24513" y="4414038"/>
              <a:ext cx="223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Without replacement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56921" y="5325909"/>
              <a:ext cx="191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With replacement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579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81.73976"/>
  <p:tag name="LATEXADDIN" val="\documentclass{article}&#10;\usepackage{amsmath,amsfonts,amssymb,amsthm,epsfig,epstopdf,titling,url,array,color,soul,multicol}&#10;\pagestyle{empty}&#10;\begin{document}&#10;&#10;\boldmath&#10;\begin{equation*}&#10;S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0.9787"/>
  <p:tag name="LATEXADDIN" val="\documentclass{article}&#10;\usepackage{amsmath,amsfonts,amssymb,amsthm,epsfig,epstopdf,titling,url,array,color,soul,multicol}&#10;\pagestyle{empty}&#10;\begin{document}&#10;&#10;\boldmath&#10;\begin{equation*}&#10;r^{th}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8.7364"/>
  <p:tag name="LATEXADDIN" val="\documentclass{article}&#10;\usepackage{amsmath,amsfonts,amssymb,amsthm,epsfig,epstopdf,titling,url,array,color,soul,multicol}&#10;\pagestyle{empty}&#10;\begin{document}&#10;&#10;\boldmath&#10;\begin{equation*}&#10;p,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87.552"/>
  <p:tag name="LATEXADDIN" val="\documentclass{article}&#10;\usepackage{amsmath,amsfonts,amssymb,amsthm,epsfig,epstopdf,titling,url,array,color,soul,multicol}&#10;\pagestyle{empty}&#10;\begin{document}&#10;&#10;\boldmath&#10;\begin{equation*}&#10;P(k)={n \choose k}p^k(1-p)^{n-k}.&#10;\end{equation*}&#10;&#10;&#10;\end{document}"/>
  <p:tag name="IGUANATEXSIZE" val="24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37.833"/>
  <p:tag name="LATEXADDIN" val="\documentclass{article}&#10;\usepackage{amsmath,amsfonts,amssymb,amsthm,epsfig,epstopdf,titling,url,array,color,soul,multicol}&#10;\pagestyle{empty}&#10;\begin{document}&#10;&#10;\boldmath&#10;\begin{equation*}&#10;S=\{s_0,s_1, ... ,s_{m-1}\},&#10;\end{equation*}&#10;&#10;&#10;\end{document}"/>
  <p:tag name="IGUANATEXSIZE" val="24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15.1481"/>
  <p:tag name="LATEXADDIN" val="\documentclass{article}&#10;\usepackage{amsmath,amsfonts,amssymb,amsthm,epsfig,epstopdf,titling,url,array,color,soul,multicol}&#10;\pagestyle{empty}&#10;\begin{document}&#10;&#10;\boldmath&#10;\begin{equation*}&#10;P(\{s_i\})=p_i.&#10;\end{equation*}&#10;&#10;&#10;\end{document}"/>
  <p:tag name="IGUANATEXSIZE" val="24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1550.056"/>
  <p:tag name="LATEXADDIN" val="\documentclass{article}&#10;\usepackage{amsmath,amsfonts,amssymb,amsthm,epsfig,epstopdf,titling,url,array,color,soul,multicol}&#10;\pagestyle{empty}&#10;\begin{document}&#10;&#10;\boldmath&#10;\begin{equation*}&#10;n=n_0+n_1+...+n_{m-1}&#10;\end{equation*}&#10;&#10;&#10;\end{document}"/>
  <p:tag name="IGUANATEXSIZE" val="24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96.73788"/>
  <p:tag name="LATEXADDIN" val="\documentclass{article}&#10;\usepackage{amsmath,amsfonts,amssymb,amsthm,epsfig,epstopdf,titling,url,array,color,soul,multicol}&#10;\pagestyle{empty}&#10;\begin{document}&#10;&#10;\boldmath&#10;\begin{equation*}&#10;s_i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22.2347"/>
  <p:tag name="LATEXADDIN" val="\documentclass{article}&#10;\usepackage{amsmath,amsfonts,amssymb,amsthm,epsfig,epstopdf,titling,url,array,color,soul,multicol}&#10;\pagestyle{empty}&#10;\begin{document}&#10;&#10;\boldmath&#10;\begin{equation*}&#10;n_i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457.068"/>
  <p:tag name="LATEXADDIN" val="\documentclass{article}&#10;\usepackage{amsmath,amsfonts,amssymb,amsthm,epsfig,epstopdf,titling,url,array,color,soul,multicol}&#10;\pagestyle{empty}&#10;\begin{document}&#10;&#10;\boldmath&#10;\begin{equation*}&#10;P(s_0,s_1,\cdots,s_{m-1})= {n \choose n_0,n_1,...,n_{m-1}} p_0^{n_0} p_1^{n_1} ... p_{m-1}^{n_{m-1}}.&#10;\end{equation*}&#10;&#10;&#10;\end{document}"/>
  <p:tag name="IGUANATEXSIZE" val="24"/>
  <p:tag name="IGUANATEXCURSOR" val="2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73.341"/>
  <p:tag name="LATEXADDIN" val="\documentclass{article}&#10;\usepackage{amsmath,amsfonts,amssymb,amsthm,epsfig,epstopdf,titling,url,array,color,soul,multicol}&#10;\pagestyle{empty}&#10;\begin{document}&#10;&#10;\boldmath&#10;\begin{equation*}&#10;A=\{a_1, a_2,\cdots, a_n\}&#10;\end{equation*}&#10;&#10;&#10;\end{document}"/>
  <p:tag name="IGUANATEXSIZE" val="24"/>
  <p:tag name="IGUANATEXCURSOR" val="1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78.59"/>
  <p:tag name="LATEXADDIN" val="\documentclass{article}&#10;\usepackage{amsmath,amsfonts,amssymb,amsthm,epsfig,epstopdf,titling,url,array,color,soul,multicol}&#10;\pagestyle{empty}&#10;\begin{document}&#10;&#10;\boldmath&#10;\begin{equation*}&#10;i \in \{0,1,\cdots,m-1\}&#10;\end{equation*}&#10;&#10;&#10;\end{document}"/>
  <p:tag name="IGUANATEXSIZE" val="24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56.281"/>
  <p:tag name="LATEXADDIN" val="\documentclass{article}&#10;\usepackage{amsmath,amsfonts,amssymb,amsthm,epsfig,epstopdf,titling,url,array,color,soul,multicol}&#10;\pagestyle{empty}&#10;\begin{document}&#10;&#10;\boldmath&#10;\begin{equation*}&#10;A=\{1,2,3\}, \ \ n=3, \ \ k=2&#10;\end{equation*}&#10;&#10;&#10;\end{document}"/>
  <p:tag name="IGUANATEXSIZE" val="24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7.9377"/>
  <p:tag name="ORIGINALWIDTH" val="693.6633"/>
  <p:tag name="LATEXADDIN" val="\documentclass{article}&#10;\usepackage{amsmath,amsfonts,amssymb,amsthm,epsfig,epstopdf,titling,url,array,color,soul,multicol}&#10;\pagestyle{empty}&#10;\begin{document}&#10;&#10;\boldmath&#10;\begin{align*}&#10;&amp; (1,1) \ \ (2,2) \\&#10;&amp; (1,2) \ \ (2,3) \\&#10;&amp; (1,3) \ \ (3,3) &#10;\end{align*}&#10;&#10;&#10;\end{document}"/>
  <p:tag name="IGUANATEXSIZE" val="22"/>
  <p:tag name="IGUANATEXCURSOR" val="2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408.6989"/>
  <p:tag name="LATEXADDIN" val="\documentclass{article}&#10;\usepackage{amsmath,amsfonts,amssymb,amsthm,epsfig,epstopdf,titling,url,array,color,soul,multicol}&#10;\pagestyle{empty}&#10;\begin{document}&#10;&#10;\boldmath&#10;\begin{equation*}&#10;\longrightarrow \ \ 6&#10;\end{equation*}&#10;&#10;&#10;\end{document}"/>
  <p:tag name="IGUANATEXSIZE" val="22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026.622"/>
  <p:tag name="LATEXADDIN" val="\documentclass{article}&#10;\usepackage{amsmath,amsfonts,amssymb,amsthm,epsfig,epstopdf,titling,url,array,color,soul,multicol}&#10;\pagestyle{empty}&#10;\begin{document}&#10;&#10;\boldmath&#10;\begin{equation*}&#10;x_1+x_2+...+x_n=k, \textbf{ where } x_i \in \{0,1,2,3,...\}.&#10;\end{equation*}&#10;&#10;&#10;\end{document}"/>
  <p:tag name="IGUANATEXSIZE" val="24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37.533"/>
  <p:tag name="LATEXADDIN" val="\documentclass{article}&#10;\usepackage{amsmath,amsfonts,amssymb,amsthm,epsfig,epstopdf,titling,url,array,color,soul,multicol}&#10;\pagestyle{empty}&#10;\begin{document}&#10;&#10;\boldmath&#10;\begin{equation*}&#10;{n-k+1 \choose k}={n-k+1 \choose n-1}.&#10;\end{equation*}&#10;&#10;&#10;\end{document}"/>
  <p:tag name="IGUANATEXSIZE" val="24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0.9824"/>
  <p:tag name="LATEXADDIN" val="\documentclass{article}&#10;\usepackage{amsmath,amsfonts,amssymb,amsthm,epsfig,epstopdf,titling,url,array,color,soul,multicol}&#10;\pagestyle{empty}&#10;\begin{document}&#10;&#10;\boldmath&#10;\begin{equation*}&#10;n^k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884.8893"/>
  <p:tag name="LATEXADDIN" val="\documentclass{article}&#10;\usepackage{amsmath,amsfonts,amssymb,amsthm,epsfig,epstopdf,titling,url,array,color,soul,multicol}&#10;\pagestyle{empty}&#10;\begin{document}&#10;&#10;\boldmath&#10;\begin{equation*}&#10;P^n_k=\frac{n!}{(n-k)!}&#10;\end{equation*}&#10;&#10;&#10;\end{document}"/>
  <p:tag name="IGUANATEXSIZE" val="21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54.1432"/>
  <p:tag name="LATEXADDIN" val="\documentclass{article}&#10;\usepackage{amsmath,amsfonts,amssymb,amsthm,epsfig,epstopdf,titling,url,array,color,soul,multicol}&#10;\pagestyle{empty}&#10;\begin{document}&#10;&#10;\boldmath&#10;\begin{equation*}&#10;1,2,3 \neq 2,3,1&#10;\end{equation*}&#10;&#10;&#10;\end{document}"/>
  <p:tag name="IGUANATEXSIZE" val="24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069.366"/>
  <p:tag name="LATEXADDIN" val="\documentclass{article}&#10;\usepackage{amsmath,amsfonts,amssymb,amsthm,epsfig,epstopdf,titling,url,array,color,soul,multicol}&#10;\pagestyle{empty}&#10;\begin{document}&#10;&#10;\boldmath&#10;\begin{equation*}&#10;{n \choose k}= \frac{n!}{k!(n-k)!}&#10;\end{equation*}&#10;&#10;&#10;\end{document}"/>
  <p:tag name="IGUANATEXSIZE" val="21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19.91"/>
  <p:tag name="LATEXADDIN" val="\documentclass{article}&#10;\usepackage{amsmath,amsfonts,amssymb,amsthm,epsfig,epstopdf,titling,url,array,color,soul,multicol}&#10;\pagestyle{empty}&#10;\begin{document}&#10;&#10;\boldmath&#10;\begin{equation*}&#10;{n+k-1 \choose k}&#10;\end{equation*}&#10;&#10;&#10;\end{document}"/>
  <p:tag name="IGUANATEXSIZE" val="20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854.1432"/>
  <p:tag name="LATEXADDIN" val="\documentclass{article}&#10;\usepackage{amsmath,amsfonts,amssymb,amsthm,epsfig,epstopdf,titling,url,array,color,soul,multicol}&#10;\pagestyle{empty}&#10;\begin{document}&#10;&#10;\boldmath&#10;\begin{equation*}&#10;1,2,3 = 2,3,1&#10;\end{equation*}&#10;&#10;&#10;\end{document}"/>
  <p:tag name="IGUANATEXSIZE" val="24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64.867"/>
  <p:tag name="LATEXADDIN" val="\documentclass{article}&#10;\usepackage{amsmath,amsfonts,amssymb,amsthm,epsfig,epstopdf,titling,url,array,color,soul,multicol}&#10;\pagestyle{empty}&#10;\begin{document}&#10;&#10;\boldmath&#10;\begin{equation*}&#10;A = \{1,2,\cdots,n\}&#10;\end{equation*}&#10;&#10;&#10;\end{document}"/>
  <p:tag name="IGUANATEXSIZE" val="24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08.549"/>
  <p:tag name="LATEXADDIN" val="\documentclass{article}&#10;\usepackage{amsmath,amsfonts,amssymb,amsthm,epsfig,epstopdf,titling,url,array,color,soul,multicol}&#10;\pagestyle{empty}&#10;\begin{document}&#10;&#10;\boldmath&#10;\begin{equation*}&#10;n! = n \times (n-1) \times \cdots \times 1&#10;\end{equation*}&#10;&#10;&#10;\end{document}"/>
  <p:tag name="IGUANATEXSIZE" val="24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428.571"/>
  <p:tag name="LATEXADDIN" val="\documentclass{article}&#10;\usepackage{amsmath,amsfonts,amssymb,amsthm,epsfig,epstopdf,titling,url,array,color,soul,multicol}&#10;\pagestyle{empty}&#10;\begin{document}&#10;&#10;\boldmath&#10;\begin{equation*}&#10;\textbf{e.g., } 3! = 3 \times 2 \times 1 = 6&#10;\end{equation*}&#10;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17.098"/>
  <p:tag name="LATEXADDIN" val="\documentclass{article}&#10;\usepackage{amsmath,amsfonts,amssymb,amsthm,epsfig,epstopdf,titling,url,array,color,soul,multicol}&#10;\pagestyle{empty}&#10;\begin{document}&#10;&#10;\boldmath&#10;\begin{equation*}&#10;A=\{1,2,3\}, \ k=2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98.98764"/>
  <p:tag name="LATEXADDIN" val="\documentclass{article}&#10;\usepackage{amsmath,amsfonts,amssymb,amsthm,epsfig,epstopdf,titling,url,array,color,soul,multicol}&#10;\pagestyle{empty}&#10;\begin{document}&#10;&#10;\boldmath&#10;\begin{equation*}&#10;A &#10;\end{equation*}&#10;&#10;&#10;\end{document}"/>
  <p:tag name="IGUANATEXSIZE" val="24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7.9377"/>
  <p:tag name="ORIGINALWIDTH" val="1094.113"/>
  <p:tag name="LATEXADDIN" val="\documentclass{article}&#10;\usepackage{amsmath,amsfonts,amssymb,amsthm,epsfig,epstopdf,titling,url,array,color,soul,multicol}&#10;\pagestyle{empty}&#10;\begin{document}&#10;&#10;\boldmath&#10;\begin{align*}&#10;&amp; (1,1) \ \ (2,1) \ \ (3,1) \\&#10;&amp; (1,2) \ \ (2,2) \ \ (3,2) \\&#10;&amp; (1,3) \ \ (2,3) \ \ (3,3)&#10;\end{align*}&#10;&#10;&#10;\end{document}"/>
  <p:tag name="IGUANATEXSIZE" val="22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6.7042"/>
  <p:tag name="LATEXADDIN" val="\documentclass{article}&#10;\usepackage{amsmath,amsfonts,amssymb,amsthm,epsfig,epstopdf,titling,url,array,color,soul,multicol}&#10;\pagestyle{empty}&#10;\begin{document}&#10;&#10;\boldmath&#10;\begin{equation*}&#10;\longrightarrow \ 9&#10;\end{equation*}&#10;&#10;&#10;\end{document}"/>
  <p:tag name="IGUANATEXSIZE" val="24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64.867"/>
  <p:tag name="LATEXADDIN" val="\documentclass{article}&#10;\usepackage{amsmath,amsfonts,amssymb,amsthm,epsfig,epstopdf,titling,url,array,color,soul,multicol}&#10;\pagestyle{empty}&#10;\begin{document}&#10;&#10;\boldmath&#10;\begin{equation*}&#10;A = \{1,2,\cdots, n\}&#10;\end{equation*}&#10;&#10;&#10;\end{document}"/>
  <p:tag name="IGUANATEXSIZE" val="24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.49756"/>
  <p:tag name="ORIGINALWIDTH" val="147.7315"/>
  <p:tag name="LATEXADDIN" val="\documentclass{article}&#10;\usepackage{amsmath,amsfonts,amssymb,amsthm,epsfig,epstopdf,titling,url,array,color,soul,multicol}&#10;\pagestyle{empty}&#10;\begin{document}&#10;&#10;\boldmath&#10;\begin{equation*}&#10;\cdots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6.7229"/>
  <p:tag name="LATEXADDIN" val="\documentclass{article}&#10;\usepackage{amsmath,amsfonts,amssymb,amsthm,epsfig,epstopdf,titling,url,array,color,soul,multicol}&#10;\pagestyle{empty}&#10;\begin{document}&#10;&#10;\boldmath&#10;\begin{equation*}&#10;n \ \times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6.7229"/>
  <p:tag name="LATEXADDIN" val="\documentclass{article}&#10;\usepackage{amsmath,amsfonts,amssymb,amsthm,epsfig,epstopdf,titling,url,array,color,soul,multicol}&#10;\pagestyle{empty}&#10;\begin{document}&#10;&#10;\boldmath&#10;\begin{equation*}&#10;n \ \times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6.7229"/>
  <p:tag name="LATEXADDIN" val="\documentclass{article}&#10;\usepackage{amsmath,amsfonts,amssymb,amsthm,epsfig,epstopdf,titling,url,array,color,soul,multicol}&#10;\pagestyle{empty}&#10;\begin{document}&#10;&#10;\boldmath&#10;\begin{equation*}&#10;n \ \times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6.7229"/>
  <p:tag name="LATEXADDIN" val="\documentclass{article}&#10;\usepackage{amsmath,amsfonts,amssymb,amsthm,epsfig,epstopdf,titling,url,array,color,soul,multicol}&#10;\pagestyle{empty}&#10;\begin{document}&#10;&#10;\boldmath&#10;\begin{equation*}&#10;\times \ n&#10;\end{equation*}&#10;&#10;&#10;\end{document}"/>
  <p:tag name="IGUANATEXSIZE" val="24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.49756"/>
  <p:tag name="ORIGINALWIDTH" val="147.7315"/>
  <p:tag name="LATEXADDIN" val="\documentclass{article}&#10;\usepackage{amsmath,amsfonts,amssymb,amsthm,epsfig,epstopdf,titling,url,array,color,soul,multicol}&#10;\pagestyle{empty}&#10;\begin{document}&#10;&#10;\boldmath&#10;\begin{equation*}&#10;\cdots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62.2047"/>
  <p:tag name="LATEXADDIN" val="\documentclass{article}&#10;\usepackage{amsmath,amsfonts,amssymb,amsthm,epsfig,epstopdf,titling,url,array,color,soul,multicol}&#10;\pagestyle{empty}&#10;\begin{document}&#10;&#10;\boldmath&#10;\begin{equation*}&#10;\Rightarrow \ n^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095.613"/>
  <p:tag name="LATEXADDIN" val="\documentclass{article}&#10;\usepackage{amsmath,amsfonts,amssymb,amsthm,epsfig,epstopdf,titling,url,array,color,soul,multicol}&#10;\pagestyle{empty}&#10;\begin{document}&#10;&#10;\boldmath&#10;\begin{equation*}&#10;P(A)=\frac{|A|}{|S|}=\frac{M}{N}&#10;\end{equation*}&#10;&#10;&#10;\end{document}"/>
  <p:tag name="IGUANATEXSIZE" val="24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17.098"/>
  <p:tag name="LATEXADDIN" val="\documentclass{article}&#10;\usepackage{amsmath,amsfonts,amssymb,amsthm,epsfig,epstopdf,titling,url,array,color,soul,multicol}&#10;\pagestyle{empty}&#10;\begin{document}&#10;&#10;\boldmath&#10;\begin{equation*}&#10;A=\{1,2,3\}, \ k=2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094.113"/>
  <p:tag name="LATEXADDIN" val="\documentclass{article}&#10;\usepackage{amsmath,amsfonts,amssymb,amsthm,epsfig,epstopdf,titling,url,array,color,soul,multicol}&#10;\pagestyle{empty}&#10;\begin{document}&#10;&#10;\boldmath&#10;\begin{align*}&#10;&amp; (1,2) \ \ (2,1) \ \ (3,1) \\&#10;&amp; (1,3) \ \ (2,3) \ \ (3,2)&#10;\end{align*}&#10;&#10;&#10;\end{document}"/>
  <p:tag name="IGUANATEXSIZE" val="22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6.7042"/>
  <p:tag name="LATEXADDIN" val="\documentclass{article}&#10;\usepackage{amsmath,amsfonts,amssymb,amsthm,epsfig,epstopdf,titling,url,array,color,soul,multicol}&#10;\pagestyle{empty}&#10;\begin{document}&#10;&#10;\boldmath&#10;\begin{equation*}&#10;\longrightarrow \ 6&#10;\end{equation*}&#10;&#10;&#10;\end{document}"/>
  <p:tag name="IGUANATEXSIZE" val="24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64.867"/>
  <p:tag name="LATEXADDIN" val="\documentclass{article}&#10;\usepackage{amsmath,amsfonts,amssymb,amsthm,epsfig,epstopdf,titling,url,array,color,soul,multicol}&#10;\pagestyle{empty}&#10;\begin{document}&#10;&#10;\boldmath&#10;\begin{equation*}&#10;A = \{1,2,\cdots, n\}&#10;\end{equation*}&#10;&#10;&#10;\end{document}"/>
  <p:tag name="IGUANATEXSIZE" val="24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.49756"/>
  <p:tag name="ORIGINALWIDTH" val="147.7315"/>
  <p:tag name="LATEXADDIN" val="\documentclass{article}&#10;\usepackage{amsmath,amsfonts,amssymb,amsthm,epsfig,epstopdf,titling,url,array,color,soul,multicol}&#10;\pagestyle{empty}&#10;\begin{document}&#10;&#10;\boldmath&#10;\begin{equation*}&#10;\cdots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6.7229"/>
  <p:tag name="LATEXADDIN" val="\documentclass{article}&#10;\usepackage{amsmath,amsfonts,amssymb,amsthm,epsfig,epstopdf,titling,url,array,color,soul,multicol}&#10;\pagestyle{empty}&#10;\begin{document}&#10;&#10;\boldmath&#10;\begin{equation*}&#10;n \ \times&#10;\end{equation*}&#10;&#10;&#10;\end{document}"/>
  <p:tag name="IGUANATEXSIZE" val="22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66.1792"/>
  <p:tag name="LATEXADDIN" val="\documentclass{article}&#10;\usepackage{amsmath,amsfonts,amssymb,amsthm,epsfig,epstopdf,titling,url,array,color,soul,multicol}&#10;\pagestyle{empty}&#10;\begin{document}&#10;&#10;\boldmath&#10;\begin{equation*}&#10;(n-1) \ \times&#10;\end{equation*}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66.1792"/>
  <p:tag name="LATEXADDIN" val="\documentclass{article}&#10;\usepackage{amsmath,amsfonts,amssymb,amsthm,epsfig,epstopdf,titling,url,array,color,soul,multicol}&#10;\pagestyle{empty}&#10;\begin{document}&#10;&#10;\boldmath&#10;\begin{equation*}&#10;(n-2) \ \times&#10;\end{equation*}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18.1477"/>
  <p:tag name="LATEXADDIN" val="\documentclass{article}&#10;\usepackage{amsmath,amsfonts,amssymb,amsthm,epsfig,epstopdf,titling,url,array,color,soul,multicol}&#10;\pagestyle{empty}&#10;\begin{document}&#10;&#10;\boldmath&#10;\begin{equation*}&#10;\times \ (n-k+1)&#10;\end{equation*}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.49756"/>
  <p:tag name="ORIGINALWIDTH" val="147.7315"/>
  <p:tag name="LATEXADDIN" val="\documentclass{article}&#10;\usepackage{amsmath,amsfonts,amssymb,amsthm,epsfig,epstopdf,titling,url,array,color,soul,multicol}&#10;\pagestyle{empty}&#10;\begin{document}&#10;&#10;\boldmath&#10;\begin{equation*}&#10;\cdots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9.2426"/>
  <p:tag name="LATEXADDIN" val="\documentclass{article}&#10;\usepackage{amsmath,amsfonts,amssymb,amsthm,epsfig,epstopdf,titling,url,array,color,soul,multicol}&#10;\pagestyle{empty}&#10;\begin{document}&#10;&#10;\boldmath&#10;\begin{equation*}&#10;r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2998.875"/>
  <p:tag name="LATEXADDIN" val="\documentclass{article}&#10;\usepackage{amsmath,amsfonts,amssymb,amsthm,epsfig,epstopdf,titling,url,array,color,soul,multicol}&#10;\pagestyle{empty}&#10;\begin{document}&#10;&#10;\boldmath&#10;\begin{equation*}&#10;P^n_k=n \times (n-1) \times ... \times (n-k+1) = \frac{n!}{(n-k)!}.&#10;\end{equation*}&#10;&#10;&#10;\end{document}"/>
  <p:tag name="IGUANATEXSIZE" val="24"/>
  <p:tag name="IGUANATEXCURSOR" val="2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881.515"/>
  <p:tag name="LATEXADDIN" val="\documentclass{article}&#10;\usepackage{amsmath,amsfonts,amssymb,amsthm,epsfig,epstopdf,titling,url,array,color,soul,multicol}&#10;\pagestyle{empty}&#10;\begin{document}&#10;&#10;\boldmath&#10;\begin{equation*}&#10;P^n_k= \frac{n!}{(n-k)!}, \textbf{ for } 0\leq k\leq n.&#10;\end{equation*}&#10;&#10;&#10;\end{document}"/>
  <p:tag name="IGUANATEXSIZE" val="24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\color{blue}&#10;k&#10;\end{equation*}&#10;&#10;&#10;\end{document}"/>
  <p:tag name="IGUANATEXSIZE" val="24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64.867"/>
  <p:tag name="LATEXADDIN" val="\documentclass{article}&#10;\usepackage{amsmath,amsfonts,amssymb,amsthm,epsfig,epstopdf,titling,url,array,color,soul,multicol}&#10;\pagestyle{empty}&#10;\begin{document}&#10;&#10;\boldmath&#10;\begin{equation*}\color{blue}&#10;A=\{1,2,\cdots,n\}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9.415"/>
  <p:tag name="ORIGINALWIDTH" val="1174.353"/>
  <p:tag name="LATEXADDIN" val="\documentclass{article}&#10;\usepackage{amsmath,amsfonts,amssymb,amsthm,epsfig,epstopdf,titling,url,array,color,soul,multicol}&#10;\pagestyle{empty}&#10;\begin{document}&#10;&#10;\boldmath&#10;\begin{align*}\color{blue}&#10;P^n_k  &amp; \color{blue} =n \times (n-1) \times  \\ &amp; \color{blue}... \times (n-k+1) \\ &#10;&amp; \color{blue} = \frac{n!}{(n-k)!}. \color{blue}&#10;\end{align*}&#10;&#10;&#10;\end{document}"/>
  <p:tag name="IGUANATEXSIZE" val="20"/>
  <p:tag name="IGUANATEXCURSOR" val="2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33.4833"/>
  <p:tag name="LATEXADDIN" val="\documentclass{article}&#10;\usepackage{amsmath,amsfonts,amssymb,amsthm,epsfig,epstopdf,titling,url,array,color,soul,multicol}&#10;\pagestyle{empty}&#10;\begin{document}&#10;&#10;\boldmath&#10;\begin{equation*}&#10;n_1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0.9824"/>
  <p:tag name="LATEXADDIN" val="\documentclass{article}&#10;\usepackage{amsmath,amsfonts,amssymb,amsthm,epsfig,epstopdf,titling,url,array,color,soul,multicol}&#10;\pagestyle{empty}&#10;\begin{document}&#10;&#10;\boldmath&#10;\begin{equation*}\color{blue}&#10;n^k&#10;\end{equation*}&#10;&#10;&#10;\end{document}"/>
  <p:tag name="IGUANATEXSIZE" val="22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426.322"/>
  <p:tag name="LATEXADDIN" val="\documentclass{article}&#10;\usepackage{amsmath,amsfonts,amssymb,amsthm,epsfig,epstopdf,titling,url,array,color,soul,multicol}&#10;\pagestyle{empty}&#10;\begin{document}&#10;&#10;\boldmath&#10;\begin{equation*}&#10;1,2,3=2,3,1=3,2,1.&#10;\end{equation*}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69.4038"/>
  <p:tag name="LATEXADDIN" val="\documentclass{article}&#10;\usepackage{amsmath,amsfonts,amssymb,amsthm,epsfig,epstopdf,titling,url,array,color,soul,multicol}&#10;\pagestyle{empty}&#10;\begin{document}&#10;&#10;\boldmath&#10;\begin{equation*}&#10;A=\{1,2,3\}&#10;\end{equation*}&#10;&#10;&#10;\end{document}"/>
  <p:tag name="IGUANATEXSIZE" val="24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64.4544"/>
  <p:tag name="LATEXADDIN" val="\documentclass{article}&#10;\usepackage{amsmath,amsfonts,amssymb,amsthm,epsfig,epstopdf,titling,url,array,color,soul,multicol}&#10;\pagestyle{empty}&#10;\begin{document}&#10;&#10;\boldmath&#10;\begin{equation*}&#10;k=2,&#10;\end{equation*}&#10;&#10;&#10;\end{document}"/>
  <p:tag name="IGUANATEXSIZE" val="24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624.297"/>
  <p:tag name="LATEXADDIN" val="\documentclass{article}&#10;\usepackage{amsmath,amsfonts,amssymb,amsthm,epsfig,epstopdf,titling,url,array,color,soul,multicol}&#10;\pagestyle{empty}&#10;\begin{document}&#10;&#10;\boldmath&#10;\begin{equation*}&#10;\{1,2\} \ \ \{1,3\} \ \ \{2,3\} \ \longrightarrow 3&#10;\end{equation*}&#10;&#10;&#10;\end{document}"/>
  <p:tag name="IGUANATEXSIZE" val="22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16.4605"/>
  <p:tag name="LATEXADDIN" val="\documentclass{article}&#10;\usepackage{amsmath,amsfonts,amssymb,amsthm,epsfig,epstopdf,titling,url,array,color,soul,multicol}&#10;\pagestyle{empty}&#10;\begin{document}&#10;&#10;\boldmath&#10;\begin{equation*}&#10;{n \choose k}:&#10;\end{equation*}&#10;&#10;&#10;\end{document}"/>
  <p:tag name="IGUANATEXSIZE" val="24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35.7331"/>
  <p:tag name="LATEXADDIN" val="\documentclass{article}&#10;\usepackage{amsmath,amsfonts,amssymb,amsthm,epsfig,epstopdf,titling,url,array,color,soul,multicol}&#10;\pagestyle{empty}&#10;\begin{document}&#10;&#10;\boldmath&#10;\begin{equation*}&#10;n_2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513.311"/>
  <p:tag name="LATEXADDIN" val="\documentclass{article}&#10;\usepackage{amsmath,amsfonts,amssymb,amsthm,epsfig,epstopdf,titling,url,array,color,soul,multicol}&#10;\pagestyle{empty}&#10;\begin{document}&#10;&#10;\boldmath&#10;\begin{equation*}&#10;P^n_k = \frac{n!}{(n-k)!} = k! {n \choose k}.&#10;\end{equation*}&#10;&#10;&#10;\end{document}"/>
  <p:tag name="IGUANATEXSIZE" val="24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1523.06"/>
  <p:tag name="LATEXADDIN" val="\documentclass{article}&#10;\usepackage{amsmath,amsfonts,amssymb,amsthm,epsfig,epstopdf,titling,url,array,color,soul,multicol}&#10;\pagestyle{empty}&#10;\begin{document}&#10;&#10;\boldmath&#10;\begin{equation*}&#10;{n \choose k}=\frac{P_k^n}{k!}=\frac{n!}{k!(n-k)!}.&#10;\end{equation*}&#10;&#10;&#10;\end{document}"/>
  <p:tag name="IGUANATEXSIZE" val="24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612.298"/>
  <p:tag name="LATEXADDIN" val="\documentclass{article}&#10;\usepackage{amsmath,amsfonts,amssymb,amsthm,epsfig,epstopdf,titling,url,array,color,soul,multicol}&#10;\pagestyle{empty}&#10;\begin{document}&#10;&#10;\boldmath&#10;\begin{equation*}&#10;{n \choose k}=\frac{(n)k}{k!}=\frac{n!}{k!(n-k)!}.&#10;\end{equation*}&#10;&#10;&#10;\end{document}"/>
  <p:tag name="IGUANATEXSIZE" val="24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76.7154"/>
  <p:tag name="LATEXADDIN" val="\documentclass{article}&#10;\usepackage{amsmath,amsfonts,amssymb,amsthm,epsfig,epstopdf,titling,url,array,color,soul,multicol}&#10;\pagestyle{empty}&#10;\begin{document}&#10;&#10;\boldmath&#10;\begin{equation*}&#10;{n \choose k}.&#10;\end{equation*}&#10;&#10;&#10;\end{document}"/>
  <p:tag name="IGUANATEXSIZE" val="22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31.4586"/>
  <p:tag name="LATEXADDIN" val="\documentclass{article}&#10;\usepackage{amsmath,amsfonts,amssymb,amsthm,epsfig,epstopdf,titling,url,array,color,soul,multicol}&#10;\pagestyle{empty}&#10;\begin{document}&#10;&#10;\boldmath&#10;\begin{equation*}&#10;{52 \choose 5}.&#10;\end{equation*}&#10;&#10;&#10;\end{document}"/>
  <p:tag name="IGUANATEXSIZE" val="22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35.7331"/>
  <p:tag name="LATEXADDIN" val="\documentclass{article}&#10;\usepackage{amsmath,amsfonts,amssymb,amsthm,epsfig,epstopdf,titling,url,array,color,soul,multicol}&#10;\pagestyle{empty}&#10;\begin{document}&#10;&#10;\boldmath&#10;\begin{equation*}&#10;n_r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066.742"/>
  <p:tag name="LATEXADDIN" val="\documentclass{article}&#10;\usepackage{amsmath,amsfonts,amssymb,amsthm,epsfig,epstopdf,titling,url,array,color,soul,multicol}&#10;\pagestyle{empty}&#10;\begin{document}&#10;&#10;\boldmath&#10;\begin{equation*}&#10;{n \choose k}=\frac{n!}{k!(n-k)!}, \textbf{ for } 0\leq k\leq n.&#10;\end{equation*}&#10;&#10;&#10;\end{document}"/>
  <p:tag name="IGUANATEXSIZE" val="24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16.4605"/>
  <p:tag name="LATEXADDIN" val="\documentclass{article}&#10;\usepackage{amsmath,amsfonts,amssymb,amsthm,epsfig,epstopdf,titling,url,array,color,soul,multicol}&#10;\pagestyle{empty}&#10;\begin{document}&#10;&#10;\boldmath&#10;\begin{equation*}\color{blue}&#10;{n \choose k}:&#10;\end{equation*}&#10;&#10;&#10;\end{document}"/>
  <p:tag name="IGUANATEXSIZE" val="22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76.7154"/>
  <p:tag name="LATEXADDIN" val="\documentclass{article}&#10;\usepackage{amsmath,amsfonts,amssymb,amsthm,epsfig,epstopdf,titling,url,array,color,soul,multicol}&#10;\pagestyle{empty}&#10;\begin{document}&#10;&#10;\boldmath&#10;\begin{equation*}&#10;{n \choose k}.&#10;\end{equation*}&#10;&#10;&#10;\end{document}"/>
  <p:tag name="IGUANATEXSIZE" val="22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31.4586"/>
  <p:tag name="LATEXADDIN" val="\documentclass{article}&#10;\usepackage{amsmath,amsfonts,amssymb,amsthm,epsfig,epstopdf,titling,url,array,color,soul,multicol}&#10;\pagestyle{empty}&#10;\begin{document}&#10;&#10;\boldmath&#10;\begin{equation*}&#10;n-k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33.333"/>
  <p:tag name="LATEXADDIN" val="\documentclass{article}&#10;\usepackage{amsmath,amsfonts,amssymb,amsthm,epsfig,epstopdf,titling,url,array,color,soul,multicol}&#10;\pagestyle{empty}&#10;\begin{document}&#10;&#10;\boldmath&#10;\begin{equation*}&#10;S=\{0,1\}(\textbf{or }\{T,H\})&#10;\end{equation*}&#10;&#10;&#10;\end{document}"/>
  <p:tag name="IGUANATEXSIZE" val="22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36.4829"/>
  <p:tag name="LATEXADDIN" val="\documentclass{article}&#10;\usepackage{amsmath,amsfonts,amssymb,amsthm,epsfig,epstopdf,titling,url,array,color,soul,multicol}&#10;\pagestyle{empty}&#10;\begin{document}&#10;&#10;\boldmath&#10;\begin{equation*}&#10;n_0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57.068"/>
  <p:tag name="LATEXADDIN" val="\documentclass{article}&#10;\usepackage{amsmath,amsfonts,amssymb,amsthm,epsfig,epstopdf,titling,url,array,color,soul,multicol}&#10;\pagestyle{empty}&#10;\begin{document}&#10;&#10;\boldmath&#10;\begin{equation*}&#10;n_1 \times n_2 \times n_3 \times \cdots \times n_r&#10;\end{equation*}&#10;&#10;&#10;\end{document}"/>
  <p:tag name="IGUANATEXSIZE" val="24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742.4072"/>
  <p:tag name="LATEXADDIN" val="\documentclass{article}&#10;\usepackage{amsmath,amsfonts,amssymb,amsthm,epsfig,epstopdf,titling,url,array,color,soul,multicol}&#10;\pagestyle{empty}&#10;\begin{document}&#10;&#10;\boldmath&#10;\begin{equation*}&#10;n_1=n-n_0&#10;\end{equation*}&#10;&#10;&#10;\end{document}"/>
  <p:tag name="IGUANATEXSIZE" val="24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38.9576"/>
  <p:tag name="LATEXADDIN" val="\documentclass{article}&#10;\usepackage{amsmath,amsfonts,amssymb,amsthm,epsfig,epstopdf,titling,url,array,color,soul,multicol}&#10;\pagestyle{empty}&#10;\begin{document}&#10;&#10;\boldmath&#10;\begin{equation*}&#10;{n \choose n_0}.&#10;\end{equation*}&#10;&#10;&#10;\end{document}"/>
  <p:tag name="IGUANATEXSIZE" val="22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36.4829"/>
  <p:tag name="LATEXADDIN" val="\documentclass{article}&#10;\usepackage{amsmath,amsfonts,amssymb,amsthm,epsfig,epstopdf,titling,url,array,color,soul,multicol}&#10;\pagestyle{empty}&#10;\begin{document}&#10;&#10;\boldmath&#10;\begin{equation*}&#10;n_0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742.4072"/>
  <p:tag name="LATEXADDIN" val="\documentclass{article}&#10;\usepackage{amsmath,amsfonts,amssymb,amsthm,epsfig,epstopdf,titling,url,array,color,soul,multicol}&#10;\pagestyle{empty}&#10;\begin{document}&#10;&#10;\boldmath&#10;\begin{equation*}&#10;n_1=n-n_0&#10;\end{equation*}&#10;&#10;&#10;\end{document}"/>
  <p:tag name="IGUANATEXSIZE" val="24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405.324"/>
  <p:tag name="LATEXADDIN" val="\documentclass{article}&#10;\usepackage{amsmath,amsfonts,amssymb,amsthm,epsfig,epstopdf,titling,url,array,color,soul,multicol}&#10;\pagestyle{empty}&#10;\begin{document}&#10;&#10;\boldmath&#10;\begin{equation*}&#10;n=n_1+n_2+...+n_r,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876.266"/>
  <p:tag name="LATEXADDIN" val="\documentclass{article}&#10;\usepackage{amsmath,amsfonts,amssymb,amsthm,epsfig,epstopdf,titling,url,array,color,soul,multicol}&#10;\pagestyle{empty}&#10;\begin{document}&#10;&#10;\boldmath&#10;\begin{equation*}&#10;{n \choose n_1,n_2,...,n_r}=\frac{n!}{n_1! n_2! ... n_r!}.&#10;\end{equation*}&#10;&#10;&#10;\end{document}"/>
  <p:tag name="IGUANATEXSIZE" val="24"/>
  <p:tag name="IGUANATEXCURSOR" val="2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96.1379"/>
  <p:tag name="LATEXADDIN" val="\documentclass{article}&#10;\usepackage{amsmath,amsfonts,amssymb,amsthm,epsfig,epstopdf,titling,url,array,color,soul,multicol}&#10;\pagestyle{empty}&#10;\begin{document}&#10;&#10;\boldmath&#10;\begin{equation*}\color{red}&#10;{n \choose n_1,n_2,...,n_r}&#10;\end{equation*}&#10;&#10;&#10;\end{document}"/>
  <p:tag name="IGUANATEXSIZE" val="22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9.2426"/>
  <p:tag name="LATEXADDIN" val="\documentclass{article}&#10;\usepackage{amsmath,amsfonts,amssymb,amsthm,epsfig,epstopdf,titling,url,array,color,soul,multicol}&#10;\pagestyle{empty}&#10;\begin{document}&#10;&#10;\boldmath&#10;\begin{equation*}&#10;r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59.2426"/>
  <p:tag name="LATEXADDIN" val="\documentclass{article}&#10;\usepackage{amsmath,amsfonts,amssymb,amsthm,epsfig,epstopdf,titling,url,array,color,soul,multicol}&#10;\pagestyle{empty}&#10;\begin{document}&#10;&#10;\boldmath&#10;\begin{equation*}&#10;r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89.6512"/>
  <p:tag name="LATEXADDIN" val="\documentclass{article}&#10;\usepackage{amsmath,amsfonts,amssymb,amsthm,epsfig,epstopdf,titling,url,array,color,soul,multicol}&#10;\pagestyle{empty}&#10;\begin{document}&#10;&#10;\boldmath&#10;\begin{equation*}&#10;n_1, n_2,..., n_r.&#10;\end{equation*}&#10;&#10;&#10;\end{document}"/>
  <p:tag name="IGUANATEXSIZE" val="24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37.833"/>
  <p:tag name="LATEXADDIN" val="\documentclass{article}&#10;\usepackage{amsmath,amsfonts,amssymb,amsthm,epsfig,epstopdf,titling,url,array,color,soul,multicol}&#10;\pagestyle{empty}&#10;\begin{document}&#10;&#10;\boldmath&#10;\begin{equation*}&#10;S=\{s_0,s_1, ... ,s_{m-1}\},&#10;\end{equation*}&#10;&#10;&#10;\end{document}"/>
  <p:tag name="IGUANATEXSIZE" val="24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1550.056"/>
  <p:tag name="LATEXADDIN" val="\documentclass{article}&#10;\usepackage{amsmath,amsfonts,amssymb,amsthm,epsfig,epstopdf,titling,url,array,color,soul,multicol}&#10;\pagestyle{empty}&#10;\begin{document}&#10;&#10;\boldmath&#10;\begin{equation*}&#10;n=n_0+n_1+...+n_{m-1}&#10;\end{equation*}&#10;&#10;&#10;\end{document}"/>
  <p:tag name="IGUANATEXSIZE" val="24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96.73788"/>
  <p:tag name="LATEXADDIN" val="\documentclass{article}&#10;\usepackage{amsmath,amsfonts,amssymb,amsthm,epsfig,epstopdf,titling,url,array,color,soul,multicol}&#10;\pagestyle{empty}&#10;\begin{document}&#10;&#10;\boldmath&#10;\begin{equation*}&#10;s_i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22.2347"/>
  <p:tag name="LATEXADDIN" val="\documentclass{article}&#10;\usepackage{amsmath,amsfonts,amssymb,amsthm,epsfig,epstopdf,titling,url,array,color,soul,multicol}&#10;\pagestyle{empty}&#10;\begin{document}&#10;&#10;\boldmath&#10;\begin{equation*}&#10;n_i&#10;\end{equation*}&#10;&#10;&#10;\end{document}"/>
  <p:tag name="IGUANATEXSIZE" val="24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2.857"/>
  <p:tag name="LATEXADDIN" val="\documentclass{article}&#10;\usepackage{amsmath,amsfonts,amssymb,amsthm,epsfig,epstopdf,titling,url,array,color,soul,multicol}&#10;\pagestyle{empty}&#10;\begin{document}&#10;&#10;\boldmath&#10;\begin{equation*}&#10;{n \choose n_0,n_1,...,n_{m-1}}.&#10;\end{equation*}&#10;&#10;&#10;\end{document}"/>
  <p:tag name="IGUANATEXSIZE" val="24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12.6734"/>
  <p:tag name="LATEXADDIN" val="\documentclass{article}&#10;\usepackage{amsmath,amsfonts,amssymb,amsthm,epsfig,epstopdf,titling,url,array,color,soul,multicol}&#10;\pagestyle{empty}&#10;\begin{document}&#10;&#10;\boldmath&#10;\begin{equation*}&#10;P(H)=p&#10;\end{equation*}&#10;&#10;&#10;\end{document}"/>
  <p:tag name="IGUANATEXSIZE" val="24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0.98985"/>
  <p:tag name="LATEXADDIN" val="\documentclass{article}&#10;\usepackage{amsmath,amsfonts,amssymb,amsthm,epsfig,epstopdf,titling,url,array,color,soul,multicol}&#10;\pagestyle{empty}&#10;\begin{document}&#10;&#10;\boldmath&#10;\begin{equation*}&#10;n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65.24181"/>
  <p:tag name="LATEXADDIN" val="\documentclass{article}&#10;\usepackage{amsmath,amsfonts,amssymb,amsthm,epsfig,epstopdf,titling,url,array,color,soul,multicol}&#10;\pagestyle{empty}&#10;\begin{document}&#10;&#10;\boldmath&#10;\begin{equation*}&#10;k&#10;\end{equation*}&#10;&#10;&#10;\end{document}"/>
  <p:tag name="IGUANATEXSIZE" val="24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horelight_First_M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inion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relight_First_MW" id="{9EE3B217-3E0E-4669-B32E-CD89D8110D9C}" vid="{520CEAE8-E141-494F-B056-50C0B8AE7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Shorelight_First_MW</Template>
  <TotalTime>15742</TotalTime>
  <Words>1210</Words>
  <Application>Microsoft Macintosh PowerPoint</Application>
  <PresentationFormat>Widescreen</PresentationFormat>
  <Paragraphs>218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Minion Pro</vt:lpstr>
      <vt:lpstr>Wingdings</vt:lpstr>
      <vt:lpstr>Shorelight_First_MW</vt:lpstr>
      <vt:lpstr>ECE 603 Probability and Random Processes</vt:lpstr>
      <vt:lpstr>Objectives</vt:lpstr>
      <vt:lpstr>Rationale</vt:lpstr>
      <vt:lpstr>Prior Learning</vt:lpstr>
      <vt:lpstr>Counting Methods</vt:lpstr>
      <vt:lpstr>Counting Methods</vt:lpstr>
      <vt:lpstr>Counting Methods</vt:lpstr>
      <vt:lpstr>Counting Methods</vt:lpstr>
      <vt:lpstr>Counting Methods</vt:lpstr>
      <vt:lpstr>Counting Methods</vt:lpstr>
      <vt:lpstr>Counting Methods</vt:lpstr>
      <vt:lpstr>Orchestrated Conversation: Counting Methods</vt:lpstr>
      <vt:lpstr>Counting Methods</vt:lpstr>
      <vt:lpstr>Counting Methods</vt:lpstr>
      <vt:lpstr>Orchestrated Conversation: Counting Methods</vt:lpstr>
      <vt:lpstr>Counting Methods</vt:lpstr>
      <vt:lpstr>Counting Methods</vt:lpstr>
      <vt:lpstr>Counting Methods</vt:lpstr>
      <vt:lpstr>Counting Methods</vt:lpstr>
      <vt:lpstr>Counting Methods</vt:lpstr>
      <vt:lpstr>Orchestrated Conversation: Counting Methods</vt:lpstr>
      <vt:lpstr>Orchestrated Conversation: Counting Methods</vt:lpstr>
      <vt:lpstr>Counting Methods</vt:lpstr>
      <vt:lpstr>Orchestrated Conversation: Counting Methods</vt:lpstr>
      <vt:lpstr>Counting Methods</vt:lpstr>
      <vt:lpstr>Counting Methods</vt:lpstr>
      <vt:lpstr>Counting Methods</vt:lpstr>
      <vt:lpstr>Counting Methods</vt:lpstr>
      <vt:lpstr>Counting Methods</vt:lpstr>
      <vt:lpstr>Counting Methods</vt:lpstr>
      <vt:lpstr>Counting Methods</vt:lpstr>
      <vt:lpstr>Review</vt:lpstr>
      <vt:lpstr>Summary of this Lesson</vt:lpstr>
      <vt:lpstr>Post-work for this Lesson</vt:lpstr>
      <vt:lpstr>To Prepare for the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Mani Krishna</dc:creator>
  <cp:lastModifiedBy>Marguerite Newcomb</cp:lastModifiedBy>
  <cp:revision>597</cp:revision>
  <dcterms:created xsi:type="dcterms:W3CDTF">2016-08-14T23:39:53Z</dcterms:created>
  <dcterms:modified xsi:type="dcterms:W3CDTF">2020-06-22T13:07:43Z</dcterms:modified>
</cp:coreProperties>
</file>