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66" r:id="rId3"/>
    <p:sldId id="267" r:id="rId4"/>
    <p:sldId id="27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76108" autoAdjust="0"/>
  </p:normalViewPr>
  <p:slideViewPr>
    <p:cSldViewPr snapToGrid="0">
      <p:cViewPr varScale="1">
        <p:scale>
          <a:sx n="101" d="100"/>
          <a:sy n="101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8160-444E-4086-B454-8FE8F8BAE13D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0A2B-5328-41E6-8B05-DBD9FD3C8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*****Preparation Notes*****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taking this course should already have covered</a:t>
            </a:r>
            <a:r>
              <a:rPr lang="en-US" baseline="0" dirty="0"/>
              <a:t> linear algebra elsewhere.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use linear algebra extensively in this course.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1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1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b="1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>
                <a:latin typeface="Arial" panose="020B0604020202020204" pitchFamily="34" charset="0"/>
              </a:rPr>
              <a:t>Next: Slides with Annotation</a:t>
            </a:r>
          </a:p>
        </p:txBody>
      </p:sp>
    </p:spTree>
    <p:extLst>
      <p:ext uri="{BB962C8B-B14F-4D97-AF65-F5344CB8AC3E}">
        <p14:creationId xmlns:p14="http://schemas.microsoft.com/office/powerpoint/2010/main" val="343612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</p:txBody>
      </p:sp>
    </p:spTree>
    <p:extLst>
      <p:ext uri="{BB962C8B-B14F-4D97-AF65-F5344CB8AC3E}">
        <p14:creationId xmlns:p14="http://schemas.microsoft.com/office/powerpoint/2010/main" val="16180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098" y="1562793"/>
            <a:ext cx="7892169" cy="23950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000" b="1">
                <a:latin typeface="Minion Pro" panose="02040503050306020203" pitchFamily="18" charset="0"/>
              </a:defRPr>
            </a:lvl1pPr>
          </a:lstStyle>
          <a:p>
            <a:r>
              <a:rPr lang="en-US" dirty="0"/>
              <a:t>Add title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9429" y="4236521"/>
            <a:ext cx="7882839" cy="165576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800" b="1" kern="1200" spc="90" baseline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Lesson number here</a:t>
            </a:r>
          </a:p>
          <a:p>
            <a:r>
              <a:rPr lang="en-US" dirty="0"/>
              <a:t>Add </a:t>
            </a:r>
            <a:r>
              <a:rPr lang="en-US"/>
              <a:t>Lesson title here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59836" y="6458988"/>
            <a:ext cx="3844213" cy="399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© 2020 UMass Amherst Global.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83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635" y="769729"/>
            <a:ext cx="10678729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35" y="1630245"/>
            <a:ext cx="10280779" cy="4343048"/>
          </a:xfrm>
        </p:spPr>
        <p:txBody>
          <a:bodyPr>
            <a:normAutofit/>
          </a:bodyPr>
          <a:lstStyle>
            <a:lvl1pPr>
              <a:defRPr sz="24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0FCC36C-E6F7-E543-81E6-C03EBF9889B4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3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663877"/>
            <a:ext cx="10642884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618053"/>
            <a:ext cx="10280779" cy="4343048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87F7F61-98F5-FD4A-AB80-3CA994AE3665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3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F78E-71B1-48FB-87EC-0A576DAED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2F2B-FF99-4569-9466-C8658579E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20E83-DDB6-406A-84E0-9F28DCD64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288" y="723709"/>
            <a:ext cx="10573512" cy="1286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2BB2B-4866-4680-95FD-DD4C8D0B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88" y="2010016"/>
            <a:ext cx="10280779" cy="3810396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B4817E3-A883-644F-9528-3E246D350096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3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480" y="688261"/>
            <a:ext cx="10678729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1581477"/>
            <a:ext cx="10280779" cy="26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bullets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6.xml"/><Relationship Id="rId10" Type="http://schemas.openxmlformats.org/officeDocument/2006/relationships/image" Target="../media/image30.png"/><Relationship Id="rId4" Type="http://schemas.openxmlformats.org/officeDocument/2006/relationships/tags" Target="../tags/tag35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5.png"/><Relationship Id="rId5" Type="http://schemas.openxmlformats.org/officeDocument/2006/relationships/tags" Target="../tags/tag41.xml"/><Relationship Id="rId10" Type="http://schemas.openxmlformats.org/officeDocument/2006/relationships/image" Target="../media/image34.png"/><Relationship Id="rId4" Type="http://schemas.openxmlformats.org/officeDocument/2006/relationships/tags" Target="../tags/tag40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image" Target="../media/image3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7.xml"/><Relationship Id="rId10" Type="http://schemas.openxmlformats.org/officeDocument/2006/relationships/image" Target="../media/image39.png"/><Relationship Id="rId4" Type="http://schemas.openxmlformats.org/officeDocument/2006/relationships/tags" Target="../tags/tag46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0.xml"/><Relationship Id="rId7" Type="http://schemas.openxmlformats.org/officeDocument/2006/relationships/image" Target="../media/image4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4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7.xml"/><Relationship Id="rId7" Type="http://schemas.openxmlformats.org/officeDocument/2006/relationships/image" Target="../media/image4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image" Target="../media/image11.png"/><Relationship Id="rId4" Type="http://schemas.openxmlformats.org/officeDocument/2006/relationships/tags" Target="../tags/tag58.xml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62.xml"/><Relationship Id="rId7" Type="http://schemas.openxmlformats.org/officeDocument/2006/relationships/image" Target="../media/image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64.xml"/><Relationship Id="rId10" Type="http://schemas.openxmlformats.org/officeDocument/2006/relationships/image" Target="../media/image51.png"/><Relationship Id="rId4" Type="http://schemas.openxmlformats.org/officeDocument/2006/relationships/tags" Target="../tags/tag63.xm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6.pn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5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54.png"/><Relationship Id="rId5" Type="http://schemas.openxmlformats.org/officeDocument/2006/relationships/tags" Target="../tags/tag69.xml"/><Relationship Id="rId10" Type="http://schemas.openxmlformats.org/officeDocument/2006/relationships/image" Target="../media/image53.png"/><Relationship Id="rId4" Type="http://schemas.openxmlformats.org/officeDocument/2006/relationships/tags" Target="../tags/tag68.xml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73.xml"/><Relationship Id="rId21" Type="http://schemas.openxmlformats.org/officeDocument/2006/relationships/image" Target="../media/image63.png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59.png"/><Relationship Id="rId2" Type="http://schemas.openxmlformats.org/officeDocument/2006/relationships/tags" Target="../tags/tag72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image" Target="../media/image36.png"/><Relationship Id="rId23" Type="http://schemas.openxmlformats.org/officeDocument/2006/relationships/image" Target="../media/image65.png"/><Relationship Id="rId10" Type="http://schemas.openxmlformats.org/officeDocument/2006/relationships/tags" Target="../tags/tag80.xml"/><Relationship Id="rId19" Type="http://schemas.openxmlformats.org/officeDocument/2006/relationships/image" Target="../media/image61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57.png"/><Relationship Id="rId22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8.png"/><Relationship Id="rId17" Type="http://schemas.openxmlformats.org/officeDocument/2006/relationships/image" Target="../media/image36.png"/><Relationship Id="rId2" Type="http://schemas.openxmlformats.org/officeDocument/2006/relationships/tags" Target="../tags/tag84.xml"/><Relationship Id="rId16" Type="http://schemas.openxmlformats.org/officeDocument/2006/relationships/image" Target="../media/image71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67.png"/><Relationship Id="rId5" Type="http://schemas.openxmlformats.org/officeDocument/2006/relationships/tags" Target="../tags/tag87.xml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76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tags" Target="../tags/tag92.xml"/><Relationship Id="rId16" Type="http://schemas.openxmlformats.org/officeDocument/2006/relationships/image" Target="../media/image79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74.png"/><Relationship Id="rId5" Type="http://schemas.openxmlformats.org/officeDocument/2006/relationships/tags" Target="../tags/tag95.xml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tags" Target="../tags/tag9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5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84.png"/><Relationship Id="rId5" Type="http://schemas.openxmlformats.org/officeDocument/2006/relationships/tags" Target="../tags/tag103.xml"/><Relationship Id="rId10" Type="http://schemas.openxmlformats.org/officeDocument/2006/relationships/image" Target="../media/image83.png"/><Relationship Id="rId4" Type="http://schemas.openxmlformats.org/officeDocument/2006/relationships/tags" Target="../tags/tag102.xml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89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8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87.png"/><Relationship Id="rId5" Type="http://schemas.openxmlformats.org/officeDocument/2006/relationships/tags" Target="../tags/tag109.xml"/><Relationship Id="rId10" Type="http://schemas.openxmlformats.org/officeDocument/2006/relationships/image" Target="../media/image53.png"/><Relationship Id="rId4" Type="http://schemas.openxmlformats.org/officeDocument/2006/relationships/tags" Target="../tags/tag108.xml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13.xml"/><Relationship Id="rId7" Type="http://schemas.openxmlformats.org/officeDocument/2006/relationships/image" Target="../media/image7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5" Type="http://schemas.openxmlformats.org/officeDocument/2006/relationships/tags" Target="../tags/tag115.xml"/><Relationship Id="rId10" Type="http://schemas.openxmlformats.org/officeDocument/2006/relationships/image" Target="../media/image92.png"/><Relationship Id="rId4" Type="http://schemas.openxmlformats.org/officeDocument/2006/relationships/tags" Target="../tags/tag114.xml"/><Relationship Id="rId9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7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96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95.png"/><Relationship Id="rId5" Type="http://schemas.openxmlformats.org/officeDocument/2006/relationships/tags" Target="../tags/tag120.xml"/><Relationship Id="rId15" Type="http://schemas.openxmlformats.org/officeDocument/2006/relationships/image" Target="../media/image99.png"/><Relationship Id="rId10" Type="http://schemas.openxmlformats.org/officeDocument/2006/relationships/image" Target="../media/image71.png"/><Relationship Id="rId4" Type="http://schemas.openxmlformats.org/officeDocument/2006/relationships/tags" Target="../tags/tag119.xml"/><Relationship Id="rId9" Type="http://schemas.openxmlformats.org/officeDocument/2006/relationships/image" Target="../media/image94.png"/><Relationship Id="rId1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25.xml"/><Relationship Id="rId7" Type="http://schemas.openxmlformats.org/officeDocument/2006/relationships/image" Target="../media/image7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27.xml"/><Relationship Id="rId10" Type="http://schemas.openxmlformats.org/officeDocument/2006/relationships/image" Target="../media/image102.png"/><Relationship Id="rId4" Type="http://schemas.openxmlformats.org/officeDocument/2006/relationships/tags" Target="../tags/tag126.xml"/><Relationship Id="rId9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30.xml"/><Relationship Id="rId7" Type="http://schemas.openxmlformats.org/officeDocument/2006/relationships/image" Target="../media/image8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132.xml"/><Relationship Id="rId10" Type="http://schemas.openxmlformats.org/officeDocument/2006/relationships/image" Target="../media/image105.png"/><Relationship Id="rId4" Type="http://schemas.openxmlformats.org/officeDocument/2006/relationships/tags" Target="../tags/tag131.xml"/><Relationship Id="rId9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135.xml"/><Relationship Id="rId7" Type="http://schemas.openxmlformats.org/officeDocument/2006/relationships/image" Target="../media/image10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10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8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49.xml"/><Relationship Id="rId7" Type="http://schemas.openxmlformats.org/officeDocument/2006/relationships/image" Target="../media/image113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112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8.png"/><Relationship Id="rId3" Type="http://schemas.openxmlformats.org/officeDocument/2006/relationships/tags" Target="../tags/tag1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7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116.png"/><Relationship Id="rId5" Type="http://schemas.openxmlformats.org/officeDocument/2006/relationships/tags" Target="../tags/tag154.xml"/><Relationship Id="rId10" Type="http://schemas.openxmlformats.org/officeDocument/2006/relationships/image" Target="../media/image115.png"/><Relationship Id="rId4" Type="http://schemas.openxmlformats.org/officeDocument/2006/relationships/tags" Target="../tags/tag153.xml"/><Relationship Id="rId9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123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57.png"/><Relationship Id="rId2" Type="http://schemas.openxmlformats.org/officeDocument/2006/relationships/tags" Target="../tags/tag159.xml"/><Relationship Id="rId16" Type="http://schemas.openxmlformats.org/officeDocument/2006/relationships/image" Target="../media/image126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22.png"/><Relationship Id="rId5" Type="http://schemas.openxmlformats.org/officeDocument/2006/relationships/tags" Target="../tags/tag162.xml"/><Relationship Id="rId1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0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image" Target="../media/image129.png"/><Relationship Id="rId5" Type="http://schemas.openxmlformats.org/officeDocument/2006/relationships/tags" Target="../tags/tag170.xml"/><Relationship Id="rId10" Type="http://schemas.openxmlformats.org/officeDocument/2006/relationships/image" Target="../media/image128.png"/><Relationship Id="rId4" Type="http://schemas.openxmlformats.org/officeDocument/2006/relationships/tags" Target="../tags/tag169.xml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4.png"/><Relationship Id="rId3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3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image" Target="../media/image132.png"/><Relationship Id="rId5" Type="http://schemas.openxmlformats.org/officeDocument/2006/relationships/tags" Target="../tags/tag176.xml"/><Relationship Id="rId10" Type="http://schemas.openxmlformats.org/officeDocument/2006/relationships/image" Target="../media/image21.png"/><Relationship Id="rId4" Type="http://schemas.openxmlformats.org/officeDocument/2006/relationships/tags" Target="../tags/tag175.xml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180.xml"/><Relationship Id="rId7" Type="http://schemas.openxmlformats.org/officeDocument/2006/relationships/image" Target="../media/image135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10" Type="http://schemas.openxmlformats.org/officeDocument/2006/relationships/image" Target="../media/image138.png"/><Relationship Id="rId4" Type="http://schemas.openxmlformats.org/officeDocument/2006/relationships/tags" Target="../tags/tag181.xml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142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91.xml"/><Relationship Id="rId7" Type="http://schemas.openxmlformats.org/officeDocument/2006/relationships/image" Target="../media/image143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Relationship Id="rId9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147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0.png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149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33.png"/><Relationship Id="rId5" Type="http://schemas.openxmlformats.org/officeDocument/2006/relationships/tags" Target="../tags/tag200.xml"/><Relationship Id="rId15" Type="http://schemas.openxmlformats.org/officeDocument/2006/relationships/image" Target="../media/image152.png"/><Relationship Id="rId10" Type="http://schemas.openxmlformats.org/officeDocument/2006/relationships/image" Target="../media/image148.png"/><Relationship Id="rId4" Type="http://schemas.openxmlformats.org/officeDocument/2006/relationships/tags" Target="../tags/tag199.xml"/><Relationship Id="rId9" Type="http://schemas.openxmlformats.org/officeDocument/2006/relationships/image" Target="../media/image8.png"/><Relationship Id="rId14" Type="http://schemas.openxmlformats.org/officeDocument/2006/relationships/image" Target="../media/image15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7.png"/><Relationship Id="rId3" Type="http://schemas.openxmlformats.org/officeDocument/2006/relationships/tags" Target="../tags/tag20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6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155.png"/><Relationship Id="rId5" Type="http://schemas.openxmlformats.org/officeDocument/2006/relationships/tags" Target="../tags/tag207.xml"/><Relationship Id="rId10" Type="http://schemas.openxmlformats.org/officeDocument/2006/relationships/image" Target="../media/image154.png"/><Relationship Id="rId4" Type="http://schemas.openxmlformats.org/officeDocument/2006/relationships/tags" Target="../tags/tag206.xml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image" Target="../media/image160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tags" Target="../tags/tag214.xml"/><Relationship Id="rId7" Type="http://schemas.openxmlformats.org/officeDocument/2006/relationships/image" Target="../media/image161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216.xml"/><Relationship Id="rId10" Type="http://schemas.openxmlformats.org/officeDocument/2006/relationships/image" Target="../media/image133.png"/><Relationship Id="rId4" Type="http://schemas.openxmlformats.org/officeDocument/2006/relationships/tags" Target="../tags/tag215.xml"/><Relationship Id="rId9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image" Target="../media/image169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24.xml"/><Relationship Id="rId7" Type="http://schemas.openxmlformats.org/officeDocument/2006/relationships/image" Target="../media/image8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7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Relationship Id="rId9" Type="http://schemas.openxmlformats.org/officeDocument/2006/relationships/image" Target="../media/image1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5" Type="http://schemas.openxmlformats.org/officeDocument/2006/relationships/image" Target="../media/image17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0.png"/><Relationship Id="rId3" Type="http://schemas.openxmlformats.org/officeDocument/2006/relationships/tags" Target="../tags/tag2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9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../media/image178.png"/><Relationship Id="rId5" Type="http://schemas.openxmlformats.org/officeDocument/2006/relationships/tags" Target="../tags/tag235.xml"/><Relationship Id="rId10" Type="http://schemas.openxmlformats.org/officeDocument/2006/relationships/image" Target="../media/image91.png"/><Relationship Id="rId4" Type="http://schemas.openxmlformats.org/officeDocument/2006/relationships/tags" Target="../tags/tag234.xml"/><Relationship Id="rId9" Type="http://schemas.openxmlformats.org/officeDocument/2006/relationships/image" Target="../media/image1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7" Type="http://schemas.openxmlformats.org/officeDocument/2006/relationships/image" Target="../media/image182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181.png"/><Relationship Id="rId5" Type="http://schemas.openxmlformats.org/officeDocument/2006/relationships/image" Target="../media/image100.png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chapter4/4_0_0_intro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02" y="3501086"/>
            <a:ext cx="7882839" cy="16557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Lessons 5-6</a:t>
            </a:r>
          </a:p>
          <a:p>
            <a:pPr algn="l"/>
            <a:r>
              <a:rPr lang="en-US"/>
              <a:t>Chapter 3</a:t>
            </a:r>
            <a:endParaRPr lang="en-US" sz="2800" b="1" dirty="0"/>
          </a:p>
          <a:p>
            <a:r>
              <a:rPr lang="en-US" dirty="0"/>
              <a:t>Discrete Random Variables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64202" y="111348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ECE 603</a:t>
            </a:r>
            <a:br>
              <a:rPr lang="en-GB" dirty="0"/>
            </a:br>
            <a:r>
              <a:rPr lang="en-US" dirty="0"/>
              <a:t>Probability and Random Processes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2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Countably infinite sets: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List: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4" y="2304483"/>
            <a:ext cx="2788571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8" y="2924521"/>
            <a:ext cx="5253485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7" y="3597674"/>
            <a:ext cx="4573256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4" y="4306087"/>
            <a:ext cx="2810515" cy="5961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3342" y="4392866"/>
            <a:ext cx="132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Countable</a:t>
            </a:r>
            <a:r>
              <a:rPr lang="en-US" dirty="0"/>
              <a:t> 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3B4A4A7-1D2F-1D42-B375-6DED339D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However      is Not countable, in fact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is Not countable.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11" y="1714773"/>
            <a:ext cx="210286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3" y="2165418"/>
            <a:ext cx="4143542" cy="30354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5DE4DB-B17B-4F44-A059-86E31E63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24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Definition:</a:t>
            </a:r>
            <a:r>
              <a:rPr lang="en-US" b="1" dirty="0"/>
              <a:t>      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discrete random </a:t>
            </a:r>
            <a:r>
              <a:rPr lang="en-US" dirty="0"/>
              <a:t>variable, if its range is countable.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 show the values in the range by lower case letters.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51" y="1807726"/>
            <a:ext cx="279771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93" y="2458307"/>
            <a:ext cx="3209143" cy="3035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B51E81-A7D6-BD4E-B2B2-63565AAE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57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Definition:</a:t>
            </a:r>
            <a:r>
              <a:rPr lang="en-US" dirty="0"/>
              <a:t>       is a discrete random variable,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function: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is called the </a:t>
            </a:r>
            <a:r>
              <a:rPr lang="en-US" dirty="0">
                <a:solidFill>
                  <a:srgbClr val="FF0000"/>
                </a:solidFill>
              </a:rPr>
              <a:t>probability mass function (PMF)</a:t>
            </a:r>
            <a:r>
              <a:rPr lang="en-US" dirty="0"/>
              <a:t> of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47" y="1809016"/>
            <a:ext cx="279771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89" y="2335971"/>
            <a:ext cx="5218742" cy="303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10" y="3372028"/>
            <a:ext cx="6065371" cy="3035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03" y="4119221"/>
            <a:ext cx="354742" cy="2084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BEE2AA-CB18-6A42-BE86-19A89C5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6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 1</a:t>
            </a:r>
            <a:r>
              <a:rPr lang="en-US" dirty="0"/>
              <a:t>. Toss a</a:t>
            </a:r>
            <a:r>
              <a:rPr lang="en-US" b="0" dirty="0"/>
              <a:t> </a:t>
            </a:r>
            <a:r>
              <a:rPr lang="en-US" dirty="0"/>
              <a:t>fair coin twice,            # of heads.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the range of                   as well as its probability mass function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14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22" y="1814281"/>
            <a:ext cx="649143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09" y="2312970"/>
            <a:ext cx="1033143" cy="26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49" y="2313640"/>
            <a:ext cx="535771" cy="25417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AF7196-04B1-864E-B05B-C4A32DF6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0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 2:</a:t>
            </a:r>
            <a:r>
              <a:rPr lang="en-US" dirty="0"/>
              <a:t>              # of rolls of a die until the first 6 appears.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the range of                   as well as its probability mass function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15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9" y="1807727"/>
            <a:ext cx="649143" cy="208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55" y="2307707"/>
            <a:ext cx="1033143" cy="266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95" y="2322025"/>
            <a:ext cx="535771" cy="25417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45793-0D9E-0549-BF16-0C563E4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2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Thm</a:t>
            </a:r>
            <a:r>
              <a:rPr lang="en-US" dirty="0">
                <a:solidFill>
                  <a:schemeClr val="accent1"/>
                </a:solidFill>
              </a:rPr>
              <a:t>. For a discrete random variable with PMF                and Range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indent="-457200">
              <a:lnSpc>
                <a:spcPct val="250000"/>
              </a:lnSpc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17" y="1788693"/>
            <a:ext cx="901486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40" y="2442183"/>
            <a:ext cx="4220343" cy="303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1" y="3314590"/>
            <a:ext cx="4530743" cy="278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78" y="3958367"/>
            <a:ext cx="2167314" cy="772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1" y="5042293"/>
            <a:ext cx="9066515" cy="62689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DC79676-FBA1-B746-9283-7D4D41BF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16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If we repeat the experiment over and over and plot the histogram, it will look like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PMF in example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17</a:t>
            </a:fld>
            <a:endParaRPr lang="en-GB"/>
          </a:p>
        </p:txBody>
      </p:sp>
      <p:pic>
        <p:nvPicPr>
          <p:cNvPr id="2050" name="Picture 2" descr="p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80537"/>
            <a:ext cx="444236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C9E852-D179-C84C-8C21-BE234087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1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Definition:</a:t>
            </a:r>
            <a:r>
              <a:rPr lang="en-US" dirty="0"/>
              <a:t> Consider two discrete random variables      and      . We say that      and      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if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general, if two random variables are independent, then you can write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67" y="1813099"/>
            <a:ext cx="279771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00" y="1813100"/>
            <a:ext cx="254172" cy="208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9" y="2198719"/>
            <a:ext cx="254172" cy="2084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31" y="1813099"/>
            <a:ext cx="279771" cy="208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8" y="2645645"/>
            <a:ext cx="7687008" cy="66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5" y="4284778"/>
            <a:ext cx="9974856" cy="72960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C0A0E2E-BE85-6C47-95A1-974A738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31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Definition:</a:t>
            </a:r>
            <a:r>
              <a:rPr lang="en-US" dirty="0"/>
              <a:t> Consider      discrete random variables                                        We say that                                        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if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79" y="2026662"/>
            <a:ext cx="197486" cy="138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90" y="1977023"/>
            <a:ext cx="2541105" cy="244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78" y="2550551"/>
            <a:ext cx="2450590" cy="244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10" y="3203961"/>
            <a:ext cx="5244343" cy="72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63" y="4242989"/>
            <a:ext cx="9570743" cy="30354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BA2A24-F583-0149-B4D1-107088CB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random variables</a:t>
            </a:r>
          </a:p>
          <a:p>
            <a:r>
              <a:rPr lang="en-US" dirty="0"/>
              <a:t>Examine Independent Random Variables</a:t>
            </a:r>
          </a:p>
          <a:p>
            <a:r>
              <a:rPr lang="en-US" dirty="0"/>
              <a:t>Analyze Probability Mass Function (PMF)</a:t>
            </a:r>
          </a:p>
          <a:p>
            <a:r>
              <a:rPr lang="en-US" dirty="0"/>
              <a:t>Apply Special Distributions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6AB2-0655-40C5-8771-AE1A4D0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B200-A4A1-4851-90AE-F6218B6F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9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Discrete Random Variable                                     is countable, i.e.,</a:t>
            </a:r>
          </a:p>
          <a:p>
            <a:endParaRPr lang="en-US" dirty="0"/>
          </a:p>
          <a:p>
            <a:r>
              <a:rPr lang="en-US" dirty="0"/>
              <a:t>PMF:</a:t>
            </a:r>
          </a:p>
          <a:p>
            <a:endParaRPr lang="en-US" dirty="0"/>
          </a:p>
          <a:p>
            <a:r>
              <a:rPr lang="en-US" dirty="0"/>
              <a:t>Independent Random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12" y="1727622"/>
            <a:ext cx="1788343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79" y="2342843"/>
            <a:ext cx="2277943" cy="278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55" y="2865111"/>
            <a:ext cx="3209143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55" y="3646691"/>
            <a:ext cx="3209143" cy="30354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FA36366-BC82-EB4D-B3D8-C9F3B4C7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50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Families of discrete random variable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Bernoulli RVs:</a:t>
            </a:r>
          </a:p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Flip a coin {H,T}. Take an exam {Pass, Fail}.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PMF: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6" y="3140872"/>
            <a:ext cx="2742857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5" y="3905098"/>
            <a:ext cx="6835505" cy="834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25" y="5102438"/>
            <a:ext cx="3902170" cy="27824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B83F09-C989-4549-9F18-3C844AB5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75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Geometric RVs: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Random experiment: </a:t>
            </a:r>
            <a:r>
              <a:rPr lang="en-US" dirty="0"/>
              <a:t>consider a coin with                          Toss the coin repeatedly until the first heads is observed.</a:t>
            </a:r>
          </a:p>
          <a:p>
            <a:pPr marL="0" indent="0">
              <a:buNone/>
            </a:pPr>
            <a:r>
              <a:rPr lang="en-US" dirty="0"/>
              <a:t>           The total number of coin tosses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8" y="2312147"/>
            <a:ext cx="2858057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8" y="2917722"/>
            <a:ext cx="4761600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38" y="3637158"/>
            <a:ext cx="1570743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8" y="4408318"/>
            <a:ext cx="649143" cy="208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8" y="4887141"/>
            <a:ext cx="2858057" cy="30354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D6CC74F-0DA4-6C49-8F03-738D05BA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8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23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A random variable      is said to be a </a:t>
            </a:r>
            <a:r>
              <a:rPr lang="en-US" i="1" dirty="0"/>
              <a:t>geometric</a:t>
            </a:r>
            <a:r>
              <a:rPr lang="en-US" dirty="0"/>
              <a:t> random variable with parameter     , shown as                                        ,  if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40" y="1949924"/>
            <a:ext cx="279771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19" y="2576729"/>
            <a:ext cx="184686" cy="195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28" y="2515513"/>
            <a:ext cx="2619886" cy="278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5" y="3081340"/>
            <a:ext cx="3538285" cy="3035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5" y="3879051"/>
            <a:ext cx="5710628" cy="3492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B17803-98E0-A347-B800-4D9A5470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12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A random variable      is said to be a </a:t>
            </a:r>
            <a:r>
              <a:rPr lang="en-US" dirty="0">
                <a:solidFill>
                  <a:srgbClr val="FF0000"/>
                </a:solidFill>
              </a:rPr>
              <a:t>binomial random variable </a:t>
            </a:r>
            <a:r>
              <a:rPr lang="en-US" dirty="0"/>
              <a:t>with parameters      and                                , shown as                                            , if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20" y="2290989"/>
            <a:ext cx="279771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93" y="2934715"/>
            <a:ext cx="197486" cy="138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11486"/>
            <a:ext cx="2038860" cy="303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38" y="2837781"/>
            <a:ext cx="2832762" cy="27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14" y="3388202"/>
            <a:ext cx="2949486" cy="303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0" y="3902711"/>
            <a:ext cx="7191771" cy="729600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C8EB34F-17ED-0F41-B93A-91BF94A4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75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Remember:</a:t>
            </a:r>
          </a:p>
          <a:p>
            <a:pPr marL="0" indent="0">
              <a:buNone/>
            </a:pPr>
            <a:r>
              <a:rPr lang="en-US" dirty="0"/>
              <a:t>HTH    . . .    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HH   . . .  HTT   . . .  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                then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85462" y="2110096"/>
            <a:ext cx="211940" cy="1654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12" y="3140503"/>
            <a:ext cx="181028" cy="1273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9608" y="300858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32" y="2512703"/>
            <a:ext cx="1481143" cy="2249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35" y="2334184"/>
            <a:ext cx="2130438" cy="695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35" y="2292763"/>
            <a:ext cx="1232457" cy="72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9587" y="3611851"/>
            <a:ext cx="164257" cy="12824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1773" y="3611843"/>
            <a:ext cx="164259" cy="1282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15" y="4417471"/>
            <a:ext cx="145828" cy="19443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85611" y="43537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Heads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15" y="4437693"/>
            <a:ext cx="740874" cy="1944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52477" y="4359590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Tails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86" y="4005030"/>
            <a:ext cx="2658743" cy="3492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3" y="5244874"/>
            <a:ext cx="923429" cy="2578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88" y="5241332"/>
            <a:ext cx="4825600" cy="303543"/>
          </a:xfrm>
          <a:prstGeom prst="rect">
            <a:avLst/>
          </a:prstGeom>
        </p:spPr>
      </p:pic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6DAB434-132C-B640-ACD1-21B3BE6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0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Lemma</a:t>
            </a:r>
            <a:r>
              <a:rPr lang="en-US" dirty="0"/>
              <a:t>. If                                  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                               random variable, then the random variable       define by                                                           is a                                    RV.  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2400" b="1" dirty="0"/>
              <a:t> distribution.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32" y="1977248"/>
            <a:ext cx="2079086" cy="26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65" y="1958961"/>
            <a:ext cx="1965714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22" y="2550451"/>
            <a:ext cx="279771" cy="2084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30" y="2550450"/>
            <a:ext cx="3770513" cy="266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21" y="3068790"/>
            <a:ext cx="2313143" cy="3035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EC02491-8BE4-8443-83E5-8186BC3EF17A}"/>
              </a:ext>
            </a:extLst>
          </p:cNvPr>
          <p:cNvGrpSpPr/>
          <p:nvPr/>
        </p:nvGrpSpPr>
        <p:grpSpPr>
          <a:xfrm>
            <a:off x="3298162" y="4067435"/>
            <a:ext cx="4965700" cy="2010595"/>
            <a:chOff x="3009900" y="3870219"/>
            <a:chExt cx="4965700" cy="201059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900" y="3870219"/>
              <a:ext cx="4965700" cy="178550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0" y="5549900"/>
              <a:ext cx="92571" cy="12571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200" y="5562601"/>
              <a:ext cx="123429" cy="8685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694" y="5657271"/>
              <a:ext cx="746057" cy="223543"/>
            </a:xfrm>
            <a:prstGeom prst="rect">
              <a:avLst/>
            </a:prstGeom>
          </p:spPr>
        </p:pic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099A891-1555-704F-99D9-40C0A0CF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90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Pascal Distribution (Negative Binomial):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Example. You flip a coin until you observe       heads.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/>
              <a:t>         </a:t>
            </a:r>
            <a:r>
              <a:rPr lang="en-US" dirty="0"/>
              <a:t>total number of coin toss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5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PMF.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                                                       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    is the event that we observe                heads in the first              trials.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    is the event that we observe a heads in the kth (the last) trial.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5" y="2828143"/>
            <a:ext cx="469943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6" y="3264871"/>
            <a:ext cx="4467201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21" y="2390566"/>
            <a:ext cx="294400" cy="1389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20" y="4307744"/>
            <a:ext cx="4178744" cy="2782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20" y="4815815"/>
            <a:ext cx="226286" cy="1910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49" y="4832951"/>
            <a:ext cx="879543" cy="201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23" y="4821933"/>
            <a:ext cx="749714" cy="2121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3" y="5319846"/>
            <a:ext cx="222933" cy="20114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4B0A771-E900-2740-94FF-B2421580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88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28</a:t>
            </a:fld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6" y="1731274"/>
            <a:ext cx="3786515" cy="27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6" y="2216681"/>
            <a:ext cx="9384990" cy="278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6" y="2686040"/>
            <a:ext cx="2537752" cy="278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6" y="3760340"/>
            <a:ext cx="9715200" cy="66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6635" y="3085400"/>
            <a:ext cx="324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Using binomial formula,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36" y="3193364"/>
            <a:ext cx="3270248" cy="278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6" y="4762299"/>
            <a:ext cx="8114438" cy="66880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878127-5B8E-E540-8FB7-8CCF18AA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68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A random variable      is said to be a </a:t>
            </a:r>
            <a:r>
              <a:rPr lang="en-US" dirty="0">
                <a:solidFill>
                  <a:srgbClr val="FF0000"/>
                </a:solidFill>
              </a:rPr>
              <a:t>Pascal random variable </a:t>
            </a:r>
            <a:r>
              <a:rPr lang="en-US" dirty="0"/>
              <a:t>with parameters      and                                , shown as                                        , if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Where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29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04" y="1954399"/>
            <a:ext cx="279771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81" y="2584477"/>
            <a:ext cx="294400" cy="138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0" y="2488544"/>
            <a:ext cx="2038860" cy="303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8" y="2501190"/>
            <a:ext cx="2507580" cy="2782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37" y="3224751"/>
            <a:ext cx="8914286" cy="72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88" y="4566551"/>
            <a:ext cx="1523200" cy="25782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8245F66-EAC4-6E4E-B1B9-9F8E960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55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to analyze random experiments, we usually focus on some numerical aspects of the experiment. </a:t>
            </a:r>
          </a:p>
          <a:p>
            <a:r>
              <a:rPr lang="en-US" dirty="0"/>
              <a:t>For example, in a soccer game we may be interested in the number of goals, shots, shots on goal, corners kicks, fouls, etc. </a:t>
            </a:r>
          </a:p>
          <a:p>
            <a:r>
              <a:rPr lang="en-US" dirty="0"/>
              <a:t>In a nutshell, a random variable is a real-valued variable whose value is determined by an underlying random experiment.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8275-B17B-4977-90CA-8BA2880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78BF89-ADE9-B94A-975D-DCF3CEEE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8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Hypergeometric Distribution: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sz="2500" dirty="0"/>
              <a:t>. </a:t>
            </a:r>
            <a:r>
              <a:rPr lang="en-US" dirty="0"/>
              <a:t>You have a bag that contains     blue marbles and     red marbles. You choose                        marbles at random (without replacement).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The number of blue marbles in your sample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5" y="3220543"/>
            <a:ext cx="469943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15" y="3958513"/>
            <a:ext cx="8221715" cy="858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80" y="2357994"/>
            <a:ext cx="138972" cy="2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0" y="2429914"/>
            <a:ext cx="144457" cy="138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56" y="2732478"/>
            <a:ext cx="1378743" cy="2742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8B2EB14-F409-C643-97E7-E8247E5D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19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Poisson Random Variable: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Poisson RVs are used to model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Arrival of customers at a service facility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Arrival of information request at a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FF0000"/>
                </a:solidFill>
              </a:rPr>
              <a:t>Counting the occurrence of certain events in an interval of time or space.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31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E31993-2857-8E4C-8AE1-9DF44E64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35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Arrival of customers in an interval: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</a:t>
            </a:r>
            <a:r>
              <a:rPr lang="en-US" sz="2200" dirty="0"/>
              <a:t>the average number of arrivals in that interval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4" y="2246022"/>
            <a:ext cx="360228" cy="2139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F5A51E3-96F4-1244-B37C-2AA8E848AC29}"/>
              </a:ext>
            </a:extLst>
          </p:cNvPr>
          <p:cNvGrpSpPr/>
          <p:nvPr/>
        </p:nvGrpSpPr>
        <p:grpSpPr>
          <a:xfrm>
            <a:off x="1729606" y="3000570"/>
            <a:ext cx="8732786" cy="1602398"/>
            <a:chOff x="1602343" y="2995026"/>
            <a:chExt cx="8732786" cy="160239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678675" y="3610619"/>
              <a:ext cx="6931925" cy="19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6400" y="3400425"/>
              <a:ext cx="9525" cy="457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04203" y="3372204"/>
              <a:ext cx="9525" cy="457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71701" y="3481387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67001" y="3455371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62301" y="3489955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7601" y="3463939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2901" y="3481387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8201" y="3455371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43501" y="3462982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38801" y="3436966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34101" y="3462982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29401" y="3436966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24701" y="3479183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0001" y="3453167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13738" y="3444932"/>
              <a:ext cx="9524" cy="2952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343" y="3901451"/>
              <a:ext cx="135772" cy="18438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314" y="3900657"/>
              <a:ext cx="209524" cy="187733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1738115" y="3372204"/>
              <a:ext cx="43358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33415" y="3372204"/>
              <a:ext cx="43358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676525" y="3372204"/>
              <a:ext cx="43358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479" y="3111597"/>
              <a:ext cx="193371" cy="15908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491" y="3292200"/>
              <a:ext cx="933638" cy="608457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2233415" y="3111597"/>
              <a:ext cx="29005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514975" y="3111597"/>
              <a:ext cx="2838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732" y="2995026"/>
              <a:ext cx="167619" cy="1961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754" y="4041234"/>
              <a:ext cx="2916571" cy="556190"/>
            </a:xfrm>
            <a:prstGeom prst="rect">
              <a:avLst/>
            </a:prstGeom>
          </p:spPr>
        </p:pic>
        <p:cxnSp>
          <p:nvCxnSpPr>
            <p:cNvPr id="52" name="Curved Connector 51"/>
            <p:cNvCxnSpPr/>
            <p:nvPr/>
          </p:nvCxnSpPr>
          <p:spPr>
            <a:xfrm>
              <a:off x="1954908" y="3850546"/>
              <a:ext cx="570970" cy="425137"/>
            </a:xfrm>
            <a:prstGeom prst="curvedConnector3">
              <a:avLst>
                <a:gd name="adj1" fmla="val -100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2085B269-1393-8F43-BFFA-BDC108EF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37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the total number of customers =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Thus,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0" y="1758299"/>
            <a:ext cx="469943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00" y="1758299"/>
            <a:ext cx="2311314" cy="266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0" y="2267238"/>
            <a:ext cx="3523351" cy="6118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95" y="3137649"/>
            <a:ext cx="8811731" cy="66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95" y="4688528"/>
            <a:ext cx="2975238" cy="65874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00F4-15FA-2F48-954B-78145E0C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771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34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A random variable      is said to be a </a:t>
            </a:r>
            <a:r>
              <a:rPr lang="en-US" dirty="0">
                <a:solidFill>
                  <a:srgbClr val="FF0000"/>
                </a:solidFill>
              </a:rPr>
              <a:t>Poisson random variable </a:t>
            </a:r>
            <a:r>
              <a:rPr lang="en-US" dirty="0"/>
              <a:t>with parameter     , shown as                                   ,  if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54" y="1953961"/>
            <a:ext cx="279771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35" y="2533921"/>
            <a:ext cx="182857" cy="2139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32" y="2522131"/>
            <a:ext cx="2284647" cy="278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7" y="3160092"/>
            <a:ext cx="3181713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6" y="3856203"/>
            <a:ext cx="5286400" cy="71862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289AD24-0E8E-004C-B293-0026DA8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37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Special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6635" y="1798500"/>
            <a:ext cx="10280779" cy="434304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The number of hits to a website is a Poisson with average 2 hits per second.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What is the probability of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hits in 0.25 seconds?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What is the probability of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more than 2 hits in 1 second?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EA5399-63B1-9544-8F3E-44C9AEA5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75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36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A random variable      is said to be a </a:t>
            </a:r>
            <a:r>
              <a:rPr lang="en-US" dirty="0">
                <a:solidFill>
                  <a:srgbClr val="FF0000"/>
                </a:solidFill>
              </a:rPr>
              <a:t>Uniform random variable</a:t>
            </a:r>
            <a:r>
              <a:rPr lang="en-US" dirty="0"/>
              <a:t>, shown as                                          ,  if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3" y="1942042"/>
            <a:ext cx="279771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4" y="2519900"/>
            <a:ext cx="2759009" cy="278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90" y="3167549"/>
            <a:ext cx="3386512" cy="303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89" y="3863659"/>
            <a:ext cx="2373486" cy="731428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284A7CC-2E86-194C-AD1B-B9BCC9D2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83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35" y="1798500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Let       be any random variable, the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called the </a:t>
            </a:r>
            <a:r>
              <a:rPr lang="en-US" dirty="0">
                <a:solidFill>
                  <a:srgbClr val="FF0000"/>
                </a:solidFill>
              </a:rPr>
              <a:t>CDF</a:t>
            </a:r>
            <a:r>
              <a:rPr lang="en-US" dirty="0"/>
              <a:t> of      .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In  a family with three children,       is the number of daughters. Find CDF.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76" y="1926554"/>
            <a:ext cx="279771" cy="20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15" y="2547523"/>
            <a:ext cx="5120000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00" y="4288091"/>
            <a:ext cx="279771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09" y="3307710"/>
            <a:ext cx="279771" cy="20845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11268BF-1870-9444-9C03-917DAC12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241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35" y="1817627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The cumulative distribution function (CDF) of random variable      is defined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Example. Toss a coin twice, let       be the number of observed heads. Find the CDF of     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57" y="2628186"/>
            <a:ext cx="5116342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05" y="1938911"/>
            <a:ext cx="279771" cy="20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84" y="3654404"/>
            <a:ext cx="279771" cy="208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78" y="3972266"/>
            <a:ext cx="279771" cy="20845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8543167-3798-354C-9D76-7CC2824A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1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Toss a coin twice, let       be the number of observed heads. Find the CDF of     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39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01" y="1765078"/>
            <a:ext cx="279771" cy="208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75" y="2095960"/>
            <a:ext cx="279771" cy="20845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DC61BF-0C78-8842-9EE7-A52E211D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Concepts</a:t>
            </a:r>
          </a:p>
          <a:p>
            <a:r>
              <a:rPr lang="en-US" dirty="0"/>
              <a:t>Counting Methods</a:t>
            </a:r>
          </a:p>
          <a:p>
            <a:r>
              <a:rPr lang="en-US" dirty="0"/>
              <a:t>Access to the online textbook: </a:t>
            </a:r>
            <a:r>
              <a:rPr lang="en-US" dirty="0">
                <a:hlinkClick r:id="rId3"/>
              </a:rPr>
              <a:t>https://www.probabilitycourse.com/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6100-B6C8-4622-8095-3D942BC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E44FA8-44E9-0E41-BA9A-54DE0208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77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If       is </a:t>
            </a:r>
            <a:r>
              <a:rPr lang="en-US" dirty="0"/>
              <a:t>a discrete random variable with range                                               such that </a:t>
            </a:r>
            <a:r>
              <a:rPr lang="en-US" sz="25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29" y="1721228"/>
            <a:ext cx="279771" cy="208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50" y="1721228"/>
            <a:ext cx="2945068" cy="278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14" y="2104925"/>
            <a:ext cx="2785828" cy="251429"/>
          </a:xfrm>
          <a:prstGeom prst="rect">
            <a:avLst/>
          </a:prstGeom>
        </p:spPr>
      </p:pic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13" y="3063979"/>
            <a:ext cx="5785621" cy="290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A682B73-6C7C-1941-B605-517881B6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118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41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Theorem.</a:t>
            </a:r>
            <a:r>
              <a:rPr lang="en-US" dirty="0"/>
              <a:t> Let       be a discrete random variable with range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   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15" y="1781626"/>
            <a:ext cx="279771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77" y="2290972"/>
            <a:ext cx="2941716" cy="278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1" y="3011495"/>
            <a:ext cx="6687085" cy="3035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1" y="3655667"/>
            <a:ext cx="3887543" cy="303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1" y="4323921"/>
            <a:ext cx="9718858" cy="303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1" y="4995389"/>
            <a:ext cx="5368686" cy="3126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A49504-8E8E-FD4F-B105-9E88B478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106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all                 we have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40" y="1851874"/>
            <a:ext cx="879543" cy="27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95" y="2817031"/>
            <a:ext cx="4906058" cy="3035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9E3189-8C2D-254E-BC44-235F503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3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Proof: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43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41" y="2253179"/>
            <a:ext cx="5563276" cy="278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41" y="2843753"/>
            <a:ext cx="5563276" cy="2782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3773" y="2727458"/>
            <a:ext cx="185180" cy="11048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6191" y="2727458"/>
            <a:ext cx="185180" cy="11048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76" y="3484561"/>
            <a:ext cx="707048" cy="252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57" y="3484561"/>
            <a:ext cx="736000" cy="2529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20" y="4247561"/>
            <a:ext cx="6300800" cy="278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3" y="4949507"/>
            <a:ext cx="4984990" cy="278248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273CE6-AC57-6B4B-B5FF-51B1F95C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04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. Let       be a discrete random variable with range                                          Suppose the PMF of       is given by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and plot the CDF of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44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27" y="1807727"/>
            <a:ext cx="279771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82" y="1794079"/>
            <a:ext cx="2673371" cy="303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60" y="2192139"/>
            <a:ext cx="279771" cy="208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87" y="2574678"/>
            <a:ext cx="4364800" cy="656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73" y="3641074"/>
            <a:ext cx="1545140" cy="303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87" y="4128281"/>
            <a:ext cx="2188800" cy="30354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DCFFAEB-1237-EA4F-89B4-251FC1B5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38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Expected value (= mean=average):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</a:t>
            </a:r>
            <a:r>
              <a:rPr lang="en-US" dirty="0"/>
              <a:t> Let      be a discrete random variable with range                                         The </a:t>
            </a:r>
            <a:r>
              <a:rPr lang="en-US" dirty="0">
                <a:solidFill>
                  <a:srgbClr val="FF0000"/>
                </a:solidFill>
              </a:rPr>
              <a:t>expected value </a:t>
            </a:r>
            <a:r>
              <a:rPr lang="en-US" dirty="0"/>
              <a:t>of         denoted by           is defined 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43" y="2237078"/>
            <a:ext cx="5613562" cy="595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25" y="3350679"/>
            <a:ext cx="279771" cy="2084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42" y="3337030"/>
            <a:ext cx="2941716" cy="27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77" y="3728499"/>
            <a:ext cx="358399" cy="26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33" y="3722636"/>
            <a:ext cx="539429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5" y="4406289"/>
            <a:ext cx="7930513" cy="6838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97D762-1754-0C44-9ECF-2249B709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687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46</a:t>
            </a:fld>
            <a:endParaRPr lang="en-GB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56635" y="1650510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Repeat the experiment       times (      large).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6" y="2253738"/>
            <a:ext cx="8788267" cy="626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53" y="3063285"/>
            <a:ext cx="2708724" cy="27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6" y="3771136"/>
            <a:ext cx="8020571" cy="2110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4" y="1793914"/>
            <a:ext cx="299886" cy="208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06" y="1793914"/>
            <a:ext cx="299886" cy="208457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CC56BB-744D-1247-900B-EEBECF9A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67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. Let                                             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47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41" y="1790270"/>
            <a:ext cx="2852572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50" y="1831214"/>
            <a:ext cx="614400" cy="20845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5948B1-F5E8-064F-8BD9-9ACBBEC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14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Example.</a:t>
            </a:r>
            <a:r>
              <a:rPr lang="en-US" dirty="0"/>
              <a:t> Let                                              find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48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58" y="1817566"/>
            <a:ext cx="614400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97" y="1790270"/>
            <a:ext cx="2965941" cy="3035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8FA7A8-0449-724E-ABD2-E12343E1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67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Example.</a:t>
            </a:r>
            <a:r>
              <a:rPr lang="en-US" dirty="0"/>
              <a:t> Let                                         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49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7" y="1791561"/>
            <a:ext cx="614400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16" y="1777913"/>
            <a:ext cx="2600229" cy="3035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3C3269-C131-9E4D-83F1-BD9C3F73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06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Random experiments</a:t>
            </a:r>
            <a:r>
              <a:rPr lang="en-US" dirty="0"/>
              <a:t> have sometimes numerical outputs, such as </a:t>
            </a:r>
          </a:p>
          <a:p>
            <a:r>
              <a:rPr lang="en-US" dirty="0"/>
              <a:t>Lifetime of a certain product:</a:t>
            </a:r>
          </a:p>
          <a:p>
            <a:r>
              <a:rPr lang="en-US" dirty="0"/>
              <a:t>Amount of money a gambler wins on a trip to the casino 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US" dirty="0"/>
              <a:t>Even if the event is not numerical, it can often be considered in terms of numbers (for convenience and mathematical analysis).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78" y="2191427"/>
            <a:ext cx="1665828" cy="274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DA6B23-4156-954D-B329-05898F5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232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Discrete RVs:</a:t>
            </a:r>
          </a:p>
          <a:p>
            <a:pPr>
              <a:lnSpc>
                <a:spcPct val="150000"/>
              </a:lnSpc>
            </a:pPr>
            <a:r>
              <a:rPr lang="en-US" dirty="0"/>
              <a:t>Range: </a:t>
            </a:r>
          </a:p>
          <a:p>
            <a:pPr>
              <a:lnSpc>
                <a:spcPct val="150000"/>
              </a:lnSpc>
            </a:pPr>
            <a:r>
              <a:rPr lang="en-US" dirty="0"/>
              <a:t>PMF:</a:t>
            </a:r>
          </a:p>
          <a:p>
            <a:pPr>
              <a:lnSpc>
                <a:spcPct val="150000"/>
              </a:lnSpc>
            </a:pPr>
            <a:r>
              <a:rPr lang="en-US" dirty="0"/>
              <a:t>CDF: </a:t>
            </a:r>
          </a:p>
          <a:p>
            <a:pPr>
              <a:lnSpc>
                <a:spcPct val="150000"/>
              </a:lnSpc>
            </a:pPr>
            <a:r>
              <a:rPr lang="en-US" dirty="0"/>
              <a:t> Excepted value: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9" y="2442812"/>
            <a:ext cx="2941716" cy="27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6" y="3106728"/>
            <a:ext cx="3037257" cy="2782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84" y="3784841"/>
            <a:ext cx="4689981" cy="278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20" y="4387987"/>
            <a:ext cx="4270933" cy="62689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92ADD9B-0CB4-B941-83CE-53ADFCFA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720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51</a:t>
            </a:fld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6" y="1852346"/>
            <a:ext cx="4059732" cy="278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6" y="2356734"/>
            <a:ext cx="4230705" cy="655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7" y="3238266"/>
            <a:ext cx="3848533" cy="27824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A4D492-2F1A-B943-8EE1-0E7803C1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15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If      </a:t>
            </a:r>
            <a:r>
              <a:rPr lang="en-US" dirty="0"/>
              <a:t>is a random variable and                        , then       itself is a random variable.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5" y="1727471"/>
            <a:ext cx="279771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78" y="1700175"/>
            <a:ext cx="1461029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20" y="1727471"/>
            <a:ext cx="254172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84" y="2138463"/>
            <a:ext cx="1270857" cy="266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01" y="2772142"/>
            <a:ext cx="5921980" cy="278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16" y="2759787"/>
            <a:ext cx="3357409" cy="278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5" y="4015805"/>
            <a:ext cx="5794743" cy="303543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97CFA71-2672-B942-AB4F-E2153C9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269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53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Example.</a:t>
            </a:r>
            <a:r>
              <a:rPr lang="en-US" dirty="0"/>
              <a:t> Let       be a discrete random variable uniformly distributed with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for                                                 Let         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Find PMF of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86" y="1800742"/>
            <a:ext cx="279771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45" y="2385265"/>
            <a:ext cx="3095771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7" y="2223712"/>
            <a:ext cx="1568914" cy="605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32" y="2412103"/>
            <a:ext cx="1312914" cy="303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86" y="3085047"/>
            <a:ext cx="1457371" cy="3035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06" y="3659616"/>
            <a:ext cx="546743" cy="20845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C079E01-45A9-2241-A747-291CBD8F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270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Law of the unconscious statistician (LOTUS) for discrete random variables: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the previous example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2" y="2407727"/>
            <a:ext cx="4620800" cy="683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9" y="3665566"/>
            <a:ext cx="1804800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72" y="4267617"/>
            <a:ext cx="6877409" cy="131413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D6D7DD-20AA-FA48-A657-D294155A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821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Linearity of expectation: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Proof</a:t>
            </a:r>
            <a:r>
              <a:rPr lang="en-US" sz="2500" dirty="0">
                <a:solidFill>
                  <a:schemeClr val="accent1"/>
                </a:solidFill>
              </a:rPr>
              <a:t>:</a:t>
            </a:r>
            <a:r>
              <a:rPr lang="en-US" sz="2500" dirty="0"/>
              <a:t> </a:t>
            </a:r>
            <a:r>
              <a:rPr lang="en-US" dirty="0"/>
              <a:t>Here                                   so using LOTUS we have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39" y="2272416"/>
            <a:ext cx="6423770" cy="303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7" y="3064485"/>
            <a:ext cx="2187428" cy="2782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F5FA9F7-DCBB-0C48-9499-7A32031B82BD}"/>
              </a:ext>
            </a:extLst>
          </p:cNvPr>
          <p:cNvGrpSpPr/>
          <p:nvPr/>
        </p:nvGrpSpPr>
        <p:grpSpPr>
          <a:xfrm>
            <a:off x="1904685" y="3569544"/>
            <a:ext cx="8382628" cy="2176938"/>
            <a:chOff x="2075971" y="4007488"/>
            <a:chExt cx="8382628" cy="2176938"/>
          </a:xfrm>
        </p:grpSpPr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971" y="4007488"/>
              <a:ext cx="8382628" cy="2029867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6728346" y="5691116"/>
              <a:ext cx="764276" cy="21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830101" y="5691116"/>
              <a:ext cx="982639" cy="21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198" y="6010712"/>
              <a:ext cx="449524" cy="17371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848" y="5974425"/>
              <a:ext cx="113981" cy="182705"/>
            </a:xfrm>
            <a:prstGeom prst="rect">
              <a:avLst/>
            </a:prstGeom>
          </p:spPr>
        </p:pic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130F5D5-D44B-5448-811A-E2F7921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69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56</a:t>
            </a:fld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56635" y="1625797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1"/>
                </a:solidFill>
              </a:rPr>
              <a:t>More generally (Linearity of expectation):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800" dirty="0"/>
              <a:t>Example.</a:t>
            </a:r>
            <a:r>
              <a:rPr lang="en-US" sz="2500" dirty="0"/>
              <a:t>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9" y="2356492"/>
            <a:ext cx="9517714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1" y="3139778"/>
            <a:ext cx="4097829" cy="30354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7655BD-64C0-DA43-983F-4B9E0B91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372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57</a:t>
            </a:fld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56635" y="1525508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Example.</a:t>
            </a:r>
            <a:r>
              <a:rPr lang="en-US" sz="2500" dirty="0"/>
              <a:t> Let                                              , </a:t>
            </a:r>
            <a:r>
              <a:rPr lang="en-US" dirty="0"/>
              <a:t>such that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Find  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13" y="1648340"/>
            <a:ext cx="3080838" cy="60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15" y="2419976"/>
            <a:ext cx="7056762" cy="605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2" y="3226448"/>
            <a:ext cx="1526857" cy="30354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4CA1B6C-FCF3-9847-889B-8E4A3A90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185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 is a measure of how spread out the distribution of a random variable is.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 of a random variable      , with mean                      , is defined 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58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47" y="2802988"/>
            <a:ext cx="8282058" cy="27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74" y="3590787"/>
            <a:ext cx="279771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1" y="3608597"/>
            <a:ext cx="1340952" cy="249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83" y="4335671"/>
            <a:ext cx="5758167" cy="37485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439C0-9CA5-6741-841D-0699C416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17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standard deviation</a:t>
            </a:r>
            <a:r>
              <a:rPr lang="en-US" dirty="0"/>
              <a:t> of a random variable       is defined as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59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3" y="1770656"/>
            <a:ext cx="279771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13" y="2420361"/>
            <a:ext cx="3927773" cy="36571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48ABE2-CB46-0849-BF95-1805D55B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43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Toss a coin five times. Observe the number of heads: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define a </a:t>
            </a:r>
            <a:r>
              <a:rPr lang="en-US" dirty="0">
                <a:solidFill>
                  <a:srgbClr val="FF0000"/>
                </a:solidFill>
              </a:rPr>
              <a:t>random variable </a:t>
            </a:r>
            <a:r>
              <a:rPr lang="en-US" dirty="0"/>
              <a:t>that gets its value from the outcome of the random experiment: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 random variable is a real-valued variable that gets its value from a random experiment.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81" y="2268703"/>
            <a:ext cx="5354058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36824"/>
            <a:ext cx="2764800" cy="2669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04F2531-1518-2E46-9735-84CFE2B7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8039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Theorem.</a:t>
            </a:r>
            <a:r>
              <a:rPr lang="en-US" dirty="0"/>
              <a:t> Computational formula for the variance: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Proof: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331118"/>
            <a:ext cx="4072230" cy="431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99" y="3458378"/>
            <a:ext cx="9539201" cy="215055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4C4828-A291-504F-9B3B-BA51E7E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974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61</a:t>
            </a:fld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6635" y="1525508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Example.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47" y="1681441"/>
            <a:ext cx="4309944" cy="30354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E0DE72-8667-3045-A50D-B74660C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54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62</a:t>
            </a:fld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6635" y="1525508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Theorem.</a:t>
            </a:r>
            <a:r>
              <a:rPr lang="en-US" dirty="0"/>
              <a:t> For a random variable       and real numbers     and     ,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Proof: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If                                                               . Thus,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81" y="1708736"/>
            <a:ext cx="279771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14" y="1764573"/>
            <a:ext cx="170057" cy="138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96" y="1705079"/>
            <a:ext cx="138972" cy="212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40" y="2160672"/>
            <a:ext cx="4015544" cy="341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96" y="3281141"/>
            <a:ext cx="4066438" cy="24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19" y="3837324"/>
            <a:ext cx="5504610" cy="172144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DD6B5AB-2446-BA47-90E2-701AD792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369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63</a:t>
            </a:fld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6635" y="1625797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Theorem.</a:t>
            </a:r>
            <a:r>
              <a:rPr lang="en-US" dirty="0"/>
              <a:t> If                                     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random variables 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                     , then 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55" y="1796937"/>
            <a:ext cx="2311314" cy="26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" y="2303288"/>
            <a:ext cx="3785143" cy="25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15" y="3002661"/>
            <a:ext cx="7166172" cy="30354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CABD12-96E3-7E4F-A56E-702E3E26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6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64</a:t>
            </a:fld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6635" y="1525508"/>
            <a:ext cx="10280779" cy="4343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Example.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51" y="1681442"/>
            <a:ext cx="4653715" cy="30354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B687C-333B-0D4C-BE93-C12951D5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14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Post-work for Lessons 5-6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Complete homework assignment for Lessons 5-6:  HW#3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en-US" dirty="0"/>
              <a:t>Go to the online classroom for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D0E4-4249-4C68-85E8-3A603256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2B2E-7EB8-4820-B145-AA87ED70D823}" type="slidenum">
              <a:rPr lang="en-US" smtClean="0"/>
              <a:t>65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2A0197-E8CE-704A-8AEF-115C1B6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69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rtlCol="0" anchor="ctr">
            <a:noAutofit/>
          </a:bodyPr>
          <a:lstStyle/>
          <a:p>
            <a:r>
              <a:rPr lang="en-US" altLang="en-US" dirty="0"/>
              <a:t>To Prepare for the Next Lesson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756635" y="1630245"/>
            <a:ext cx="10982284" cy="4343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 Chapter 4 in your online textbook: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hlinkClick r:id="rId3"/>
              </a:rPr>
              <a:t>https://www.probabilitycourse.com/chapter4/4_0_0_intro.php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Complete the Pre-work for Lessons 7-9.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-US" dirty="0"/>
              <a:t>Visit the online classroom for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E2A7-4675-467C-8098-AF5C477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2B2E-7EB8-4820-B145-AA87ED70D823}" type="slidenum">
              <a:rPr lang="en-US" smtClean="0"/>
              <a:t>66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177FAA-B629-6348-9A6F-09CDA06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3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Formal Definition: </a:t>
            </a:r>
            <a:r>
              <a:rPr lang="en-US" dirty="0"/>
              <a:t>A random variable is a real-valued function on the sample space: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Definition:</a:t>
            </a:r>
            <a:r>
              <a:rPr lang="en-US" dirty="0"/>
              <a:t> Range of      is the set of possible values for     .</a:t>
            </a:r>
          </a:p>
          <a:p>
            <a:pPr marL="0" indent="0">
              <a:buNone/>
            </a:pPr>
            <a:r>
              <a:rPr lang="en-US" dirty="0"/>
              <a:t>In the above example,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show random variables with capital letters                 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96" y="2561212"/>
            <a:ext cx="4933486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19" y="3516558"/>
            <a:ext cx="279771" cy="20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04" y="3516558"/>
            <a:ext cx="279771" cy="208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22" y="3958517"/>
            <a:ext cx="4642743" cy="303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46" y="4896513"/>
            <a:ext cx="1060571" cy="266971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042E5C1-B8B6-BB4B-AFD3-48F8990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03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8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Flip a coin twice,            the number of heads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. T: Lifetime of a certain product: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88" y="1748620"/>
            <a:ext cx="649143" cy="208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1" y="2285001"/>
            <a:ext cx="3982629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1" y="3654395"/>
            <a:ext cx="6681600" cy="3456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66C7E96-10F9-9844-8A44-BA0A1461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4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Countable set: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Finite set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One-to-one correspondence with Natural Numbers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/>
              <a:t>i.e.,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/>
              <a:t>i.e., I can “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b="1" dirty="0"/>
              <a:t>” the elements.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7" y="3120765"/>
            <a:ext cx="2788571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12" y="3669909"/>
            <a:ext cx="3009829" cy="30354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7CD28FB-1165-384D-9F89-F7148255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579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3.1646"/>
  <p:tag name="LATEXADDIN" val="\documentclass{article}&#10;\usepackage{amsmath,amsfonts,amssymb,amsthm,epsfig,epstopdf,titling,url,array,color,soul,multicol}&#10;\pagestyle{empty}&#10;\begin{document}&#10;&#10;\boldmath&#10;\begin{equation*}&#10;0 \leq T &lt; \infty&#10;\end{equation*}&#10;&#10;&#10;\end{document}"/>
  <p:tag name="IGUANATEXSIZE" val="24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33.296"/>
  <p:tag name="LATEXADDIN" val="\documentclass{article}&#10;\usepackage{amsmath,amsfonts,amssymb,amsthm,epsfig,epstopdf,titling,url,array,color,soul,multicol}&#10;\pagestyle{empty}&#10;\begin{document}&#10;&#10;\boldmath&#10;\begin{equation*}&#10;\textbf{Range}(X) = R = \{0,1,2\}.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98.725"/>
  <p:tag name="LATEXADDIN" val="\documentclass{article}&#10;\usepackage{amsmath,amsfonts,amssymb,amsthm,epsfig,epstopdf,titling,url,array,color,soul,multicol}&#10;\pagestyle{empty}&#10;\begin{document}&#10;&#10;\boldmath&#10;\begin{equation*}&#10;P(A)=P( B \cap C)=P(B)P(C), \ \ B \textbf{ and } C \textbf{ are independent events.}&#10;\end{equation*}&#10;&#10;&#10;\end{document}"/>
  <p:tag name="IGUANATEXSIZE" val="22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5.358"/>
  <p:tag name="LATEXADDIN" val="\documentclass{article}&#10;\usepackage{amsmath,amsfonts,amssymb,amsthm,epsfig,epstopdf,titling,url,array,color,soul,multicol}&#10;\pagestyle{empty}&#10;\begin{document}&#10;&#10;\boldmath&#10;\begin{equation*}&#10;P(C)= P(H) =p&#10;\end{equation*}&#10;&#10;&#10;\end{document}"/>
  <p:tag name="IGUANATEXSIZE" val="22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4346.457"/>
  <p:tag name="LATEXADDIN" val="\documentclass{article}&#10;\usepackage{amsmath,amsfonts,amssymb,amsthm,epsfig,epstopdf,titling,url,array,color,soul,multicol}&#10;\pagestyle{empty}&#10;\begin{document}&#10;&#10;\boldmath&#10;\begin{equation*}&#10;P(B)={k-1 \choose m-1} p^{m-1}(1-p)^{\big((k-1)-(m-1)\big)}={k-1 \choose m-1} p^{m-1}(1-p)^{k-m}.&#10;\end{equation*}&#10;&#10;&#10;\end{document}"/>
  <p:tag name="IGUANATEXSIZE" val="22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63.067"/>
  <p:tag name="LATEXADDIN" val="\documentclass{article}&#10;\usepackage{amsmath,amsfonts,amssymb,amsthm,epsfig,epstopdf,titling,url,array,color,soul,multicol}&#10;\pagestyle{empty}&#10;\begin{document}&#10;&#10;\boldmath&#10;\begin{equation*}&#10;Binomial(n=k-1,p)&#10;\end{equation*}&#10;&#10;&#10;\end{document}"/>
  <p:tag name="IGUANATEXSIZE" val="22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630.296"/>
  <p:tag name="LATEXADDIN" val="\documentclass{article}&#10;\usepackage{amsmath,amsfonts,amssymb,amsthm,epsfig,epstopdf,titling,url,array,color,soul,multicol}&#10;\pagestyle{empty}&#10;\begin{document}&#10;&#10;\boldmath&#10;\begin{equation*}&#10;P(A)=P( B \cap C)=P(B)P(C)={k-1 \choose m-1} p^{m}(1-p)^{k-m}.&#10;\end{equation*}&#10;&#10;&#10;\end{document}"/>
  <p:tag name="IGUANATEXSIZE" val="22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20.7349"/>
  <p:tag name="LATEXADDIN" val="\documentclass{article}&#10;\usepackage{amsmath,amsfonts,amssymb,amsthm,epsfig,epstopdf,titling,url,array,color,soul,multicol}&#10;\pagestyle{empty}&#10;\begin{document}&#10;&#10;\boldmath&#10;\begin{equation*}&#10;m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36.1455"/>
  <p:tag name="LATEXADDIN" val="\documentclass{article}&#10;\usepackage{amsmath,amsfonts,amssymb,amsthm,epsfig,epstopdf,titling,url,array,color,soul,multicol}&#10;\pagestyle{empty}&#10;\begin{document}&#10;&#10;\boldmath&#10;\begin{equation*}&#10;p\ (P(H)=p)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21.86"/>
  <p:tag name="LATEXADDIN" val="\documentclass{article}&#10;\usepackage{amsmath,amsfonts,amssymb,amsthm,epsfig,epstopdf,titling,url,array,color,soul,multicol}&#10;\pagestyle{empty}&#10;\begin{document}&#10;&#10;\boldmath&#10;\begin{equation*}&#10;X \sim Pascal(m,p)&#10;\end{equation*}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655.793"/>
  <p:tag name="LATEXADDIN" val="\documentclass{article}&#10;\usepackage{amsmath,amsfonts,amssymb,amsthm,epsfig,epstopdf,titling,url,array,color,soul,multicol}&#10;\pagestyle{empty}&#10;\begin{document}&#10;&#10;\boldmath&#10;\begin{equation*}&#10;P_X(k) = {k-1 \choose m-1} p^{m}(1-p)^{k-m} \quad  \ \  k=m,m+1,m+2,...&#10;\end{equation*}&#10;&#10;&#10;\end{document}"/>
  <p:tag name="IGUANATEXSIZE" val="24"/>
  <p:tag name="IGUANATEXCURSOR" val="2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740.157"/>
  <p:tag name="LATEXADDIN" val="\documentclass{article}&#10;\usepackage{amsmath,amsfonts,amssymb,amsthm,epsfig,epstopdf,titling,url,array,color,soul,multicol}&#10;\pagestyle{empty}&#10;\begin{document}&#10;&#10;\boldmath&#10;\begin{equation*}&#10;\textbf{Range} = \{X: X\in \mathbb{R}; x\geq 0\} = \mathbb{R}^+ = [0,\infty).&#10;\end{equation*}&#10;&#10;&#10;\end{document}"/>
  <p:tag name="IGUANATEXSIZE" val="24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24.6719"/>
  <p:tag name="LATEXADDIN" val="\documentclass{article}&#10;\usepackage{amsmath,amsfonts,amssymb,amsthm,epsfig,epstopdf,titling,url,array,color,soul,multicol}&#10;\pagestyle{empty}&#10;\begin{document}&#10;&#10;\boldmath&#10;\begin{equation*}&#10;0 &lt; p &lt; 1.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92.7259"/>
  <p:tag name="LATEXADDIN" val="\documentclass{article}&#10;\usepackage{amsmath,amsfonts,amssymb,amsthm,epsfig,epstopdf,titling,url,array,color,soul,multicol}&#10;\pagestyle{empty}&#10;\begin{document}&#10;&#10;\boldmath&#10;\begin{equation*}&#10;X: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3678.29"/>
  <p:tag name="LATEXADDIN" val="\documentclass{article}&#10;\usepackage{amsmath,amsfonts,amssymb,amsthm,epsfig,epstopdf,titling,url,array,color,soul,multicol}&#10;\pagestyle{empty}&#10;\begin{document}&#10;&#10;\boldmath&#10;\begin{equation*}&#10;P_X(x)= P(\textbf{you observe $x$ blue marbles})= \frac{|A|}{|S|}=\frac{{b \choose x} {r \choose k-x}}{{b+r \choose k}}.&#10;\end{equation*}&#10;&#10;&#10;\end{document}"/>
  <p:tag name="IGUANATEXSIZE" val="22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6.99291"/>
  <p:tag name="LATEXADDIN" val="\documentclass{article}&#10;\usepackage{amsmath,amsfonts,amssymb,amsthm,epsfig,epstopdf,titling,url,array,color,soul,multicol}&#10;\pagestyle{empty}&#10;\begin{document}&#10;&#10;\boldmath&#10;\begin{equation*}&#10;b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9.2426"/>
  <p:tag name="LATEXADDIN" val="\documentclass{article}&#10;\usepackage{amsmath,amsfonts,amssymb,amsthm,epsfig,epstopdf,titling,url,array,color,soul,multicol}&#10;\pagestyle{empty}&#10;\begin{document}&#10;&#10;\boldmath&#10;\begin{equation*}&#10;r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65.4293"/>
  <p:tag name="LATEXADDIN" val="\documentclass{article}&#10;\usepackage{amsmath,amsfonts,amssymb,amsthm,epsfig,epstopdf,titling,url,array,color,soul,multicol}&#10;\pagestyle{empty}&#10;\begin{document}&#10;&#10;\boldmath&#10;\begin{equation*}&#10;k \leq b+r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7.7315"/>
  <p:tag name="LATEXADDIN" val="\documentclass{article}&#10;\usepackage{amsmath,amsfonts,amssymb,amsthm,epsfig,epstopdf,titling,url,array,color,soul,multicol}&#10;\pagestyle{empty}&#10;\begin{document}&#10;&#10;\boldmath&#10;\begin{equation*}&#10;\lambda: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60.74244"/>
  <p:tag name="LATEXADDIN" val="\documentclass{article}&#10;\usepackage{amsmath,amsfonts,amssymb,amsthm,epsfig,epstopdf,titling,url,array,color,soul,multicol}&#10;\pagestyle{empty}&#10;\begin{document}&#10;&#10;\boldmath&#10;\begin{equation*}&#10;0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93.73827"/>
  <p:tag name="LATEXADDIN" val="\documentclass{article}&#10;\usepackage{amsmath,amsfonts,amssymb,amsthm,epsfig,epstopdf,titling,url,array,color,soul,multicol}&#10;\pagestyle{empty}&#10;\begin{document}&#10;&#10;\boldmath&#10;\begin{equation*}&#10;T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5.7368"/>
  <p:tag name="LATEXADDIN" val="\documentclass{article}&#10;\usepackage{amsmath,amsfonts,amssymb,amsthm,epsfig,epstopdf,titling,url,array,color,soul,multicol}&#10;\pagestyle{empty}&#10;\begin{document}&#10;&#10;\boldmath&#10;\begin{equation*}&#10;\Delta&#10;\end{equation*}&#10;&#10;&#10;\end{document}"/>
  <p:tag name="IGUANATEXSIZE" val="18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3.607"/>
  <p:tag name="LATEXADDIN" val="\documentclass{article}&#10;\usepackage{amsmath,amsfonts,amssymb,amsthm,epsfig,epstopdf,titling,url,array,color,soul,multicol}&#10;\pagestyle{empty}&#10;\begin{document}&#10;&#10;\boldmath&#10;\begin{equation*}&#10;\mathbb{N} = \{1,2,3,4,\cdots\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417.6978"/>
  <p:tag name="LATEXADDIN" val="\documentclass{article}&#10;\usepackage{amsmath,amsfonts,amssymb,amsthm,epsfig,epstopdf,titling,url,array,color,soul,multicol}&#10;\pagestyle{empty}&#10;\begin{document}&#10;&#10;\boldmath&#10;\begin{equation*}&#10;\Delta = \frac{T}{n}&#10;\end{equation*}&#10;&#10;&#10;\end{document}"/>
  <p:tag name="IGUANATEXSIZE" val="22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4.99063"/>
  <p:tag name="LATEXADDIN" val="\documentclass{article}&#10;\usepackage{amsmath,amsfonts,amssymb,amsthm,epsfig,epstopdf,titling,url,array,color,soul,multicol}&#10;\pagestyle{empty}&#10;\begin{document}&#10;&#10;\boldmath&#10;\begin{equation*}&#10;\lambda&#10;\end{equation*}&#10;&#10;&#10;\end{document}"/>
  <p:tag name="IGUANATEXSIZE" val="22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435.321"/>
  <p:tag name="LATEXADDIN" val="\documentclass{article}&#10;\usepackage{amsmath,amsfonts,amssymb,amsthm,epsfig,epstopdf,titling,url,array,color,soul,multicol}&#10;\pagestyle{empty}&#10;\begin{document}&#10;&#10;\boldmath&#10;\begin{equation*}&#10;X \sim Bernoulli(p=\frac{\lambda}{n})&#10;\end{equation*}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92.7259"/>
  <p:tag name="LATEXADDIN" val="\documentclass{article}&#10;\usepackage{amsmath,amsfonts,amssymb,amsthm,epsfig,epstopdf,titling,url,array,color,soul,multicol}&#10;\pagestyle{empty}&#10;\begin{document}&#10;&#10;\boldmath&#10;\begin{equation*}&#10;X: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47.8815"/>
  <p:tag name="LATEXADDIN" val="\documentclass{article}&#10;\usepackage{amsmath,amsfonts,amssymb,amsthm,epsfig,epstopdf,titling,url,array,color,soul,multicol}&#10;\pagestyle{empty}&#10;\begin{document}&#10;&#10;\boldmath&#10;\begin{equation*}&#10;X_1,X_2,\cdots,X_n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576.303"/>
  <p:tag name="LATEXADDIN" val="\documentclass{article}&#10;\usepackage{amsmath,amsfonts,amssymb,amsthm,epsfig,epstopdf,titling,url,array,color,soul,multicol}&#10;\pagestyle{empty}&#10;\begin{document}&#10;&#10;\boldmath&#10;\begin{equation*}&#10;X \sim Binomial(n,p=\frac{\lambda}{n})&#10;\end{equation*}&#10;&#10;&#10;\end{document}"/>
  <p:tag name="IGUANATEXSIZE" val="22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942.257"/>
  <p:tag name="LATEXADDIN" val="\documentclass{article}&#10;\usepackage{amsmath,amsfonts,amssymb,amsthm,epsfig,epstopdf,titling,url,array,color,soul,multicol}&#10;\pagestyle{empty}&#10;\begin{document}&#10;&#10;\boldmath&#10;\begin{equation*}&#10;P(X=k) = P_X(k) = {n \choose k} p^k (1-p)^{n-k} = {n \choose k} (\frac{\lambda}{n})^k (1-\frac{\lambda}{n})^{n-k}.&#10;\end{equation*}&#10;&#10;&#10;\end{document}"/>
  <p:tag name="IGUANATEXSIZE" val="22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331.084"/>
  <p:tag name="LATEXADDIN" val="\documentclass{article}&#10;\usepackage{amsmath,amsfonts,amssymb,amsthm,epsfig,epstopdf,titling,url,array,color,soul,multicol}&#10;\pagestyle{empty}&#10;\begin{document}&#10;&#10;\boldmath&#10;\begin{equation*}&#10;\lim_{n \rightarrow \infty} P_X(k)=\frac{e^{-\lambda} \lambda^k}{k!}.&#10;\end{equation*}&#10;&#10;&#10;\end{document}"/>
  <p:tag name="IGUANATEXSIZE" val="22"/>
  <p:tag name="IGUANATEXCURSOR" val="2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4.99063"/>
  <p:tag name="LATEXADDIN" val="\documentclass{article}&#10;\usepackage{amsmath,amsfonts,amssymb,amsthm,epsfig,epstopdf,titling,url,array,color,soul,multicol}&#10;\pagestyle{empty}&#10;\begin{document}&#10;&#10;\boldmath&#10;\begin{equation*}&#10;\lambda&#10;\end{equation*}&#10;&#10;&#10;\end{document}"/>
  <p:tag name="IGUANATEXSIZE" val="24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4.346"/>
  <p:tag name="LATEXADDIN" val="\documentclass{article}&#10;\usepackage{amsmath,amsfonts,amssymb,amsthm,epsfig,epstopdf,titling,url,array,color,soul,multicol}&#10;\pagestyle{empty}&#10;\begin{document}&#10;&#10;\boldmath&#10;\begin{equation*}&#10;R= \{a_1,a_2,a_3,\cdots\}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22.122"/>
  <p:tag name="LATEXADDIN" val="\documentclass{article}&#10;\usepackage{amsmath,amsfonts,amssymb,amsthm,epsfig,epstopdf,titling,url,array,color,soul,multicol}&#10;\pagestyle{empty}&#10;\begin{document}&#10;&#10;\boldmath&#10;\begin{equation*}&#10;X \sim Poisson(\lambda)&#10;\end{equation*}&#10;&#10;&#10;\end{document}"/>
  <p:tag name="IGUANATEXSIZE" val="22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04.837"/>
  <p:tag name="LATEXADDIN" val="\documentclass{article}&#10;\usepackage{amsmath,amsfonts,amssymb,amsthm,epsfig,epstopdf,titling,url,array,color,soul,multicol}&#10;\pagestyle{empty}&#10;\begin{document}&#10;&#10;\boldmath&#10;\begin{equation*}&#10;R_X=\{0,1,2,3,\cdots\} ,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167.979"/>
  <p:tag name="LATEXADDIN" val="\documentclass{article}&#10;\usepackage{amsmath,amsfonts,amssymb,amsthm,epsfig,epstopdf,titling,url,array,color,soul,multicol}&#10;\pagestyle{empty}&#10;\begin{document}&#10;&#10;\boldmath&#10;\begin{equation*}&#10;P_X(k) = \frac{e^{-\lambda} \lambda^k}{k!} , \ \ \quad  k=0,1,2,3,...&#10;\end{equation*}&#10;&#10;&#10;\end{document}"/>
  <p:tag name="IGUANATEXSIZE" val="24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4.346"/>
  <p:tag name="LATEXADDIN" val="\documentclass{article}&#10;\usepackage{amsmath,amsfonts,amssymb,amsthm,epsfig,epstopdf,titling,url,array,color,soul,multicol}&#10;\pagestyle{empty}&#10;\begin{document}&#10;&#10;\boldmath&#10;\begin{equation*}&#10;X \sim Uniform(R_X)&#10;\end{equation*}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88.826"/>
  <p:tag name="LATEXADDIN" val="\documentclass{article}&#10;\usepackage{amsmath,amsfonts,amssymb,amsthm,epsfig,epstopdf,titling,url,array,color,soul,multicol}&#10;\pagestyle{empty}&#10;\begin{document}&#10;&#10;\boldmath&#10;\begin{equation*}&#10;R_X=\{x_1,x_2,x_3,\cdots\} ,&#10;\end{equation*}&#10;&#10;&#10;\end{document}"/>
  <p:tag name="IGUANATEXSIZE" val="24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973.3784"/>
  <p:tag name="LATEXADDIN" val="\documentclass{article}&#10;\usepackage{amsmath,amsfonts,amssymb,amsthm,epsfig,epstopdf,titling,url,array,color,soul,multicol}&#10;\pagestyle{empty}&#10;\begin{document}&#10;&#10;\boldmath&#10;\begin{equation*}&#10;P_X(x_i) = \frac{1}{|R_X|} .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99.738"/>
  <p:tag name="LATEXADDIN" val="\documentclass{article}&#10;\usepackage{amsmath,amsfonts,amssymb,amsthm,epsfig,epstopdf,titling,url,array,color,soul,multicol}&#10;\pagestyle{empty}&#10;\begin{document}&#10;&#10;\boldmath&#10;\begin{equation*}&#10;F_X(x) = P(X \leq x),  \textbf{ for all }x \in \mathbb{R},&#10;\end{equation*}&#10;&#10;&#10;\end{document}"/>
  <p:tag name="IGUANATEXSIZE" val="24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3.607"/>
  <p:tag name="LATEXADDIN" val="\documentclass{article}&#10;\usepackage{amsmath,amsfonts,amssymb,amsthm,epsfig,epstopdf,titling,url,array,color,soul,multicol}&#10;\pagestyle{empty}&#10;\begin{document}&#10;&#10;\boldmath&#10;\begin{equation*}&#10;\mathbb{N} = \{1,2,3,4,\cdots\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98.238"/>
  <p:tag name="LATEXADDIN" val="\documentclass{article}&#10;\usepackage{amsmath,amsfonts,amssymb,amsthm,epsfig,epstopdf,titling,url,array,color,soul,multicol}&#10;\pagestyle{empty}&#10;\begin{document}&#10;&#10;\boldmath&#10;\begin{equation*}&#10;F_X(x) = P(X \leq x),  \textbf{ for all }x \in \mathbb{R}.&#10;\end{equation*}&#10;&#10;&#10;\end{document}"/>
  <p:tag name="IGUANATEXSIZE" val="24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7.585"/>
  <p:tag name="LATEXADDIN" val="\documentclass{article}&#10;\usepackage{amsmath,amsfonts,amssymb,amsthm,epsfig,epstopdf,titling,url,array,color,soul,multicol}&#10;\pagestyle{empty}&#10;\begin{document}&#10;&#10;\boldmath&#10;\begin{equation*}&#10;R_X=\{x_1,x_2,x_3,...\},&#10;\end{equation*}&#10;&#10;&#10;\end{document}"/>
  <p:tag name="IGUANATEXSIZE" val="22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46.344"/>
  <p:tag name="LATEXADDIN" val="\documentclass{article}&#10;\usepackage{amsmath,amsfonts,amssymb,amsthm,epsfig,epstopdf,titling,url,array,color,soul,multicol}&#10;\pagestyle{empty}&#10;\begin{document}&#10;&#10;\boldmath&#10;\begin{equation*}&#10;x_1 \leq x_2 \leq x_3 \leq \cdots .&#10;\end{equation*}&#10;&#10;&#10;\end{document}"/>
  <p:tag name="IGUANATEXSIZE" val="22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154.481"/>
  <p:tag name="LATEXADDIN" val="\documentclass{article}&#10;\usepackage{amsmath,amsfonts,amssymb,amsthm,epsfig,epstopdf,titling,url,array,color,soul,multicol}&#10;\pagestyle{empty}&#10;\begin{document}&#10;&#10;\boldmath&#10;\begin{equation*}&#10;\mathbb{Z} = \{\cdots,-3,-2,-1,0,1,2,3,\cdots\}&#10;\end{equation*}&#10;&#10;&#10;\end{document}"/>
  <p:tag name="IGUANATEXSIZE" val="24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R_X=\{x_1,x_2,x_3,...\}.&#10;\end{equation*}&#10;&#10;&#10;\end{document}"/>
  <p:tag name="IGUANATEXSIZE" val="22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742.407"/>
  <p:tag name="LATEXADDIN" val="\documentclass{article}&#10;\usepackage{amsmath,amsfonts,amssymb,amsthm,epsfig,epstopdf,titling,url,array,color,soul,multicol}&#10;\pagestyle{empty}&#10;\begin{document}&#10;&#10;\boldmath&#10;\begin{equation*}&#10;F_X(-\infty)=P(Y&lt;-\infty)= 0, \ \ F_X(+\infty) = 1&#10;\end{equation*}&#10;&#10;&#10;\end{document}"/>
  <p:tag name="IGUANATEXSIZE" val="24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94.301"/>
  <p:tag name="LATEXADDIN" val="\documentclass{article}&#10;\usepackage{amsmath,amsfonts,amssymb,amsthm,epsfig,epstopdf,titling,url,array,color,soul,multicol}&#10;\pagestyle{empty}&#10;\begin{document}&#10;&#10;\boldmath&#10;\begin{equation*}&#10;y\geq x \ \Rightarrow \ F_X(y)\geq F_X(x)&#10;\end{equation*}&#10;&#10;&#10;\end{document}"/>
  <p:tag name="IGUANATEXSIZE" val="24"/>
  <p:tag name="IGUANATEXCURSOR" val="2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85.752"/>
  <p:tag name="LATEXADDIN" val="\documentclass{article}&#10;\usepackage{amsmath,amsfonts,amssymb,amsthm,epsfig,epstopdf,titling,url,array,color,soul,multicol}&#10;\pagestyle{empty}&#10;\begin{document}&#10;&#10;\boldmath&#10;\begin{equation*}&#10;x_i \in R_X, \ \ F_X(x_i)-F_X(x_i-\epsilon)=P_X(x_i), \textrm{ For $\epsilon&gt;0$ small enough.}&#10;\end{equation*}&#10;&#10;&#10;\end{document}"/>
  <p:tag name="IGUANATEXSIZE" val="24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201.725"/>
  <p:tag name="LATEXADDIN" val="\documentclass{article}&#10;\usepackage{amsmath,amsfonts,amssymb,amsthm,epsfig,epstopdf,titling,url,array,color,soul,multicol}&#10;\pagestyle{empty}&#10;\begin{document}&#10;&#10;\boldmath&#10;\begin{equation*}&#10;x_i \leq x &lt; x_{i+1} \ \Rightarrow \ F_X(x)=F_X(x_i).&#10;\end{equation*}&#10;&#10;&#10;\end{document}"/>
  <p:tag name="IGUANATEXSIZE" val="24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0.7049"/>
  <p:tag name="LATEXADDIN" val="\documentclass{article}&#10;\usepackage{amsmath,amsfonts,amssymb,amsthm,epsfig,epstopdf,titling,url,array,color,soul,multicol}&#10;\pagestyle{empty}&#10;\begin{document}&#10;&#10;\boldmath&#10;\begin{equation*}&#10;a \leq b,&#10;\end{equation*}&#10;&#10;&#10;\end{document}"/>
  <p:tag name="IGUANATEXSIZE" val="24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11.998"/>
  <p:tag name="LATEXADDIN" val="\documentclass{article}&#10;\usepackage{amsmath,amsfonts,amssymb,amsthm,epsfig,epstopdf,titling,url,array,color,soul,multicol}&#10;\pagestyle{empty}&#10;\begin{document}&#10;&#10;\boldmath&#10;\begin{equation*}&#10; P(a &lt; X \leq b)=F_X(b)-F_X(a).&#10;\end{equation*}&#10;&#10;&#10;\end{document}"/>
  <p:tag name="IGUANATEXSIZE" val="24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88.939"/>
  <p:tag name="LATEXADDIN" val="\documentclass{article}&#10;\usepackage{amsmath,amsfonts,amssymb,amsthm,epsfig,epstopdf,titling,url,array,color,soul,multicol}&#10;\pagestyle{empty}&#10;\begin{document}&#10;&#10;\boldmath&#10;\begin{equation*}&#10; P(a &lt; X \leq b)=P(X\leq b)-P(X\leq a),&#10;\end{equation*}&#10;&#10;&#10;\end{document}"/>
  <p:tag name="IGUANATEXSIZE" val="22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88.939"/>
  <p:tag name="LATEXADDIN" val="\documentclass{article}&#10;\usepackage{amsmath,amsfonts,amssymb,amsthm,epsfig,epstopdf,titling,url,array,color,soul,multicol}&#10;\pagestyle{empty}&#10;\begin{document}&#10;&#10;\boldmath&#10;\begin{equation*}&#10;P(X \leq b)=P(X \leq a) + P(a &lt; X \leq b),&#10;\end{equation*}&#10;&#10;&#10;\end{document}"/>
  <p:tag name="IGUANATEXSIZE" val="22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75.516"/>
  <p:tag name="LATEXADDIN" val="\documentclass{article}&#10;\usepackage{amsmath,amsfonts,amssymb,amsthm,epsfig,epstopdf,titling,url,array,color,soul,multicol}&#10;\pagestyle{empty}&#10;\begin{document}&#10;&#10;\boldmath&#10;\begin{equation*}&#10;\mathbb{Z} = \{0,-1,1,-2,2,-3,3,\cdots\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.24331"/>
  <p:tag name="LATEXADDIN" val="\documentclass{article}&#10;\usepackage{amsmath,amsfonts,amssymb,amsthm,epsfig,epstopdf,titling,url,array,color,soul,multicol}&#10;\pagestyle{empty}&#10;\begin{document}&#10;&#10;\boldmath&#10;\begin{equation*}&#10;\{&#10;\end{equation*}&#10;&#10;&#10;\end{document}"/>
  <p:tag name="IGUANATEXSIZE" val="22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.24331"/>
  <p:tag name="LATEXADDIN" val="\documentclass{article}&#10;\usepackage{amsmath,amsfonts,amssymb,amsthm,epsfig,epstopdf,titling,url,array,color,soul,multicol}&#10;\pagestyle{empty}&#10;\begin{document}&#10;&#10;\boldmath&#10;\begin{equation*}&#10;\{&#10;\end{equation*}&#10;&#10;&#10;\end{document}"/>
  <p:tag name="IGUANATEXSIZE" val="22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7.9565"/>
  <p:tag name="LATEXADDIN" val="\documentclass{article}&#10;\usepackage{amsmath,amsfonts,amssymb,amsthm,epsfig,epstopdf,titling,url,array,color,soul,multicol}&#10;\pagestyle{empty}&#10;\begin{document}&#10;&#10;\boldmath&#10;\begin{equation*}&#10;F_X(b)&#10;\end{equation*}&#10;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2.2047"/>
  <p:tag name="LATEXADDIN" val="\documentclass{article}&#10;\usepackage{amsmath,amsfonts,amssymb,amsthm,epsfig,epstopdf,titling,url,array,color,soul,multicol}&#10;\pagestyle{empty}&#10;\begin{document}&#10;&#10;\boldmath&#10;\begin{equation*}&#10;F_X(a)&#10;\end{equation*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818.898"/>
  <p:tag name="LATEXADDIN" val="\documentclass{article}&#10;\usepackage{amsmath,amsfonts,amssymb,amsthm,epsfig,epstopdf,titling,url,array,color,soul,multicol}&#10;\pagestyle{empty}&#10;\begin{document}&#10;&#10;\boldmath&#10;\begin{equation*}&#10;F_X(a) = P(X\leq a) = P(X &lt; a) + P(X=a),&#10;\end{equation*}&#10;&#10;&#10;\end{document}"/>
  <p:tag name="IGUANATEXSIZE" val="22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30.221"/>
  <p:tag name="LATEXADDIN" val="\documentclass{article}&#10;\usepackage{amsmath,amsfonts,amssymb,amsthm,epsfig,epstopdf,titling,url,array,color,soul,multicol}&#10;\pagestyle{empty}&#10;\begin{document}&#10;&#10;\boldmath&#10;\begin{equation*}&#10;\Rightarrow \ P(X&lt;a) = F_X(a) - P(X=a).&#10;\end{equation*}&#10;&#10;&#10;\end{document}"/>
  <p:tag name="IGUANATEXSIZE" val="22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96.363"/>
  <p:tag name="LATEXADDIN" val="\documentclass{article}&#10;\usepackage{amsmath,amsfonts,amssymb,amsthm,epsfig,epstopdf,titling,url,array,color,soul,multicol}&#10;\pagestyle{empty}&#10;\begin{document}&#10;&#10;\boldmath&#10;\begin{equation*}&#10;R_X=\{1,2,3,...\}.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790.026"/>
  <p:tag name="LATEXADDIN" val="\documentclass{article}&#10;\usepackage{amsmath,amsfonts,amssymb,amsthm,epsfig,epstopdf,titling,url,array,color,soul,multicol}&#10;\pagestyle{empty}&#10;\begin{document}&#10;&#10;\boldmath&#10;\begin{equation*}&#10;P_X(k)=\frac{1}{2^k}   \textbf{  for } k=1,2,3,...&#10;\end{equation*}&#10;&#10;&#10;\end{document}"/>
  <p:tag name="IGUANATEXSIZE" val="24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1152.606"/>
  <p:tag name="LATEXADDIN" val="\documentclass{article}&#10;\usepackage{amsmath,amsfonts,amssymb,amsthm,epsfig,epstopdf,titling,url,array,color,soul,multicol}&#10;\pagestyle{empty}&#10;\begin{document}&#10;&#10;\boldmath&#10;\begin{equation*}&#10;\mathbb{Q} = \{\frac{a}{b}:\ a,b \in \mathbb{Z}\}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33.6708"/>
  <p:tag name="LATEXADDIN" val="\documentclass{article}&#10;\usepackage{amsmath,amsfonts,amssymb,amsthm,epsfig,epstopdf,titling,url,array,color,soul,multicol}&#10;\pagestyle{empty}&#10;\begin{document}&#10;&#10;\boldmath&#10;\begin{equation*}&#10;X, \ F_X(x).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97.6378"/>
  <p:tag name="LATEXADDIN" val="\documentclass{article}&#10;\usepackage{amsmath,amsfonts,amssymb,amsthm,epsfig,epstopdf,titling,url,array,color,soul,multicol}&#10;\pagestyle{empty}&#10;\begin{document}&#10;&#10;\boldmath&#10;\begin{equation*}&#10;P(1 &lt; X \leq 3).&#10;\end{equation*}&#10;&#10;&#10;\end{document}"/>
  <p:tag name="IGUANATEXSIZE" val="24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2511.436"/>
  <p:tag name="LATEXADDIN" val="\documentclass{article}&#10;\usepackage{amsmath,amsfonts,amssymb,amsthm,epsfig,epstopdf,titling,url,array,color,soul,multicol}&#10;\pagestyle{empty}&#10;\begin{document}&#10;&#10;\boldmath&#10;\begin{equation*}&#10;a_1,a_2,...,a_n \ \Rightarrow \ \bar{a} = \frac{a_1+a_2+\cdots+a_n}{n}.&#10;\end{equation*}&#10;&#10;&#10;\end{document}"/>
  <p:tag name="IGUANATEXSIZE" val="22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R_X=\{x_1,x_2,x_3,...\}.&#10;\end{equation*}&#10;&#10;&#10;\end{document}"/>
  <p:tag name="IGUANATEXSIZE" val="22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6.9817"/>
  <p:tag name="LATEXADDIN" val="\documentclass{article}&#10;\usepackage{amsmath,amsfonts,amssymb,amsthm,epsfig,epstopdf,titling,url,array,color,soul,multicol}&#10;\pagestyle{empty}&#10;\begin{document}&#10;&#10;\boldmath&#10;\begin{equation*}&#10;X,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21.2224"/>
  <p:tag name="LATEXADDIN" val="\documentclass{article}&#10;\usepackage{amsmath,amsfonts,amssymb,amsthm,epsfig,epstopdf,titling,url,array,color,soul,multicol}&#10;\pagestyle{empty}&#10;\begin{document}&#10;&#10;\boldmath&#10;\begin{equation*}&#10;EX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3252.343"/>
  <p:tag name="LATEXADDIN" val="\documentclass{article}&#10;\usepackage{amsmath,amsfonts,amssymb,amsthm,epsfig,epstopdf,titling,url,array,color,soul,multicol}&#10;\pagestyle{empty}&#10;\begin{document}&#10;&#10;\boldmath&#10;\begin{equation*}&#10;EX=\mu_X=\sum_{x_k \in R_X} x_k P(X=x_k)=\sum_{x_k \in R_X} x_k P_X(x_k).&#10;\end{equation*}&#10;&#10;&#10;\end{document}"/>
  <p:tag name="IGUANATEXSIZE" val="24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3931.759"/>
  <p:tag name="LATEXADDIN" val="\documentclass{article}&#10;\usepackage{amsmath,amsfonts,amssymb,amsthm,epsfig,epstopdf,titling,url,array,color,soul,multicol}&#10;\pagestyle{empty}&#10;\begin{document}&#10;&#10;\boldmath&#10;\begin{equation*}&#10;P(X=x_k)=P_X(x_k) = \frac{(\textbf{The number of times }X=x_k)}{N}= \frac{N_k}{N},&#10;\end{equation*}&#10;&#10;&#10;\end{document}"/>
  <p:tag name="IGUANATEXSIZE" val="22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11.849"/>
  <p:tag name="LATEXADDIN" val="\documentclass{article}&#10;\usepackage{amsmath,amsfonts,amssymb,amsthm,epsfig,epstopdf,titling,url,array,color,soul,multicol}&#10;\pagestyle{empty}&#10;\begin{document}&#10;&#10;\boldmath&#10;\begin{equation*}&#10;\Rightarrow \ N_k \approx N P_X(x_k),&#10;\end{equation*}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6.23921"/>
  <p:tag name="LATEXADDIN" val="\documentclass{article}&#10;\usepackage{amsmath,amsfonts,amssymb,amsthm,epsfig,epstopdf,titling,url,array,color,soul,multicol}&#10;\pagestyle{empty}&#10;\begin{document}&#10;&#10;\boldmath&#10;\begin{equation*}&#10;\mathbb{R}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4.132"/>
  <p:tag name="ORIGINALWIDTH" val="3588.302"/>
  <p:tag name="LATEXADDIN" val="\documentclass{article}&#10;\usepackage{amsmath,amsfonts,amssymb,amsthm,epsfig,epstopdf,titling,url,array,color,soul,multicol}&#10;\pagestyle{empty}&#10;\begin{document}&#10;&#10;\boldmath&#10;\begin{align*}&#10;\textbf{Average } &amp; = \frac{N_1 x_1+N_2 x_2+N_3 x_3+...}{N}\\&#10; &amp; \approx \frac{x_1 N P_X(x_1)+x_2N P_X(x_2)+x_3N P_X(x_3)+...}{N} \\&#10;&amp; =x_1 P_X(x_1)+x_2 P_X(x_2)+x_3 P_X(x_3)+... \\&#10;&amp; = EX.&#10;\end{align*}&#10;&#10;&#10;\end{document}"/>
  <p:tag name="IGUANATEXSIZE" val="22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2.9846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2.9846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69.854"/>
  <p:tag name="LATEXADDIN" val="\documentclass{article}&#10;\usepackage{amsmath,amsfonts,amssymb,amsthm,epsfig,epstopdf,titling,url,array,color,soul,multicol}&#10;\pagestyle{empty}&#10;\begin{document}&#10;&#10;\boldmath&#10;\begin{equation*}&#10;X \sim Bernoulli(p),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51.9685"/>
  <p:tag name="LATEXADDIN" val="\documentclass{article}&#10;\usepackage{amsmath,amsfonts,amssymb,amsthm,epsfig,epstopdf,titling,url,array,color,soul,multicol}&#10;\pagestyle{empty}&#10;\begin{document}&#10;&#10;\boldmath&#10;\begin{equation*}&#10;EX.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51.9685"/>
  <p:tag name="LATEXADDIN" val="\documentclass{article}&#10;\usepackage{amsmath,amsfonts,amssymb,amsthm,epsfig,epstopdf,titling,url,array,color,soul,multicol}&#10;\pagestyle{empty}&#10;\begin{document}&#10;&#10;\boldmath&#10;\begin{equation*}&#10;EX.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16.348"/>
  <p:tag name="LATEXADDIN" val="\documentclass{article}&#10;\usepackage{amsmath,amsfonts,amssymb,amsthm,epsfig,epstopdf,titling,url,array,color,soul,multicol}&#10;\pagestyle{empty}&#10;\begin{document}&#10;&#10;\boldmath&#10;\begin{equation*}&#10;X \sim Geometric(p),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51.9685"/>
  <p:tag name="LATEXADDIN" val="\documentclass{article}&#10;\usepackage{amsmath,amsfonts,amssymb,amsthm,epsfig,epstopdf,titling,url,array,color,soul,multicol}&#10;\pagestyle{empty}&#10;\begin{document}&#10;&#10;\boldmath&#10;\begin{equation*}&#10;EX.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6.367"/>
  <p:tag name="LATEXADDIN" val="\documentclass{article}&#10;\usepackage{amsmath,amsfonts,amssymb,amsthm,epsfig,epstopdf,titling,url,array,color,soul,multicol}&#10;\pagestyle{empty}&#10;\begin{document}&#10;&#10;\boldmath&#10;\begin{equation*}&#10;X \sim Poisson(\lambda),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R_X=\{x_1,x_2,x_3,...\}.&#10;\end{equation*}&#10;&#10;&#10;\end{document}"/>
  <p:tag name="IGUANATEXSIZE" val="22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99.288"/>
  <p:tag name="LATEXADDIN" val="\documentclass{article}&#10;\usepackage{amsmath,amsfonts,amssymb,amsthm,epsfig,epstopdf,titling,url,array,color,soul,multicol}&#10;\pagestyle{empty}&#10;\begin{document}&#10;&#10;\boldmath&#10;\begin{equation*}&#10;[0,1] = \{x \in \mathbb{R}, \ 0\leq X \leq 1\}&#10;\end{equation*}&#10;&#10;&#10;\end{document}"/>
  <p:tag name="IGUANATEXSIZE" val="24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58.83"/>
  <p:tag name="LATEXADDIN" val="\documentclass{article}&#10;\usepackage{amsmath,amsfonts,amssymb,amsthm,epsfig,epstopdf,titling,url,array,color,soul,multicol}&#10;\pagestyle{empty}&#10;\begin{document}&#10;&#10;\boldmath&#10;\begin{equation*}&#10;P_X(x_k) = P(X=x_k).&#10;\end{equation*}&#10;&#10;&#10;\end{document}"/>
  <p:tag name="IGUANATEXSIZE" val="22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98.238"/>
  <p:tag name="LATEXADDIN" val="\documentclass{article}&#10;\usepackage{amsmath,amsfonts,amssymb,amsthm,epsfig,epstopdf,titling,url,array,color,soul,multicol}&#10;\pagestyle{empty}&#10;\begin{document}&#10;&#10;\boldmath&#10;\begin{equation*}&#10;F_X(x) = P(X \leq x),  \textbf{ for all }x \in \mathbb{R}.&#10;\end{equation*}&#10;&#10;&#10;\end{document}"/>
  <p:tag name="IGUANATEXSIZE" val="22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1910.761"/>
  <p:tag name="LATEXADDIN" val="\documentclass{article}&#10;\usepackage{amsmath,amsfonts,amssymb,amsthm,epsfig,epstopdf,titling,url,array,color,soul,multicol}&#10;\pagestyle{empty}&#10;\begin{document}&#10;&#10;\boldmath&#10;\begin{equation*}&#10;\mu_X=E[X]=\sum_{x_k \in R_X} x_k P_X(x_k).&#10;\end{equation*}&#10;&#10;&#10;\end{document}"/>
  <p:tag name="IGUANATEXSIZE" val="22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6.273"/>
  <p:tag name="LATEXADDIN" val="\documentclass{article}&#10;\usepackage{amsmath,amsfonts,amssymb,amsthm,epsfig,epstopdf,titling,url,array,color,soul,multicol}&#10;\pagestyle{empty}&#10;\begin{document}&#10;&#10;\boldmath&#10;\begin{equation*}&#10;X \sim Bernoulli(p), \ \  EX = p.&#10;\end{equation*}&#10;&#10;&#10;\end{document}"/>
  <p:tag name="IGUANATEXSIZE" val="22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892.763"/>
  <p:tag name="LATEXADDIN" val="\documentclass{article}&#10;\usepackage{amsmath,amsfonts,amssymb,amsthm,epsfig,epstopdf,titling,url,array,color,soul,multicol}&#10;\pagestyle{empty}&#10;\begin{document}&#10;&#10;\boldmath&#10;\begin{equation*}&#10;X \sim Geometric(p), \ \ EX = \frac{1}{p}.&#10;\end{equation*}&#10;&#10;&#10;\end{document}"/>
  <p:tag name="IGUANATEXSIZE" val="22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21.785"/>
  <p:tag name="LATEXADDIN" val="\documentclass{article}&#10;\usepackage{amsmath,amsfonts,amssymb,amsthm,epsfig,epstopdf,titling,url,array,color,soul,multicol}&#10;\pagestyle{empty}&#10;\begin{document}&#10;&#10;\boldmath&#10;\begin{equation*}&#10;X \sim Poisson(\lambda), \ \ EX = \lambda .&#10;\end{equation*}&#10;&#10;&#10;\end{document}"/>
  <p:tag name="IGUANATEXSIZE" val="22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99.1751"/>
  <p:tag name="LATEXADDIN" val="\documentclass{article}&#10;\usepackage{amsmath,amsfonts,amssymb,amsthm,epsfig,epstopdf,titling,url,array,color,soul,multicol}&#10;\pagestyle{empty}&#10;\begin{document}&#10;&#10;\boldmath&#10;\begin{equation*}&#10;Y=g(X)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521.1849"/>
  <p:tag name="LATEXADDIN" val="\documentclass{article}&#10;\usepackage{amsmath,amsfonts,amssymb,amsthm,epsfig,epstopdf,titling,url,array,color,soul,multicol}&#10;\pagestyle{empty}&#10;\begin{document}&#10;&#10;\boldmath&#10;\begin{equation*}&#10;Y = X^2.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195.726"/>
  <p:tag name="LATEXADDIN" val="\documentclass{article}&#10;\usepackage{amsmath,amsfonts,amssymb,amsthm,epsfig,epstopdf,titling,url,array,color,soul,multicol}&#10;\pagestyle{empty}&#10;\begin{document}&#10;&#10;\boldmath&#10;\begin{equation*}&#10;S=\{TTTT,TTTH,\cdots,HHHH\}.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49.419"/>
  <p:tag name="LATEXADDIN" val="\documentclass{article}&#10;\usepackage{amsmath,amsfonts,amssymb,amsthm,epsfig,epstopdf,titling,url,array,color,soul,multicol}&#10;\pagestyle{empty}&#10;\begin{document}&#10;&#10;\boldmath&#10;\begin{equation*}&#10;R_Y=\{g(x) | x \in R_X \} = \{g(x_1),g(x_2),\cdots\}.&#10;\end{equation*}&#10;&#10;&#10;\end{document}"/>
  <p:tag name="IGUANATEXSIZE" val="22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02.062"/>
  <p:tag name="LATEXADDIN" val="\documentclass{article}&#10;\usepackage{amsmath,amsfonts,amssymb,amsthm,epsfig,epstopdf,titling,url,array,color,soul,multicol}&#10;\pagestyle{empty}&#10;\begin{document}&#10;&#10;\boldmath&#10;\begin{equation*}&#10;R_X=\{x_1,x_2,x_3,...\} \ \rightarrow&#10;\end{equation*}&#10;&#10;&#10;\end{document}"/>
  <p:tag name="IGUANATEXSIZE" val="22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6.453"/>
  <p:tag name="LATEXADDIN" val="\documentclass{article}&#10;\usepackage{amsmath,amsfonts,amssymb,amsthm,epsfig,epstopdf,titling,url,array,color,soul,multicol}&#10;\pagestyle{empty}&#10;\begin{document}&#10;&#10;\boldmath&#10;\begin{equation*}&#10;P_Y (y_k) = P(Y=y_k) = P(g(X)=y_k).&#10;\end{equation*}&#10;&#10;&#10;\end{document}"/>
  <p:tag name="IGUANATEXSIZE" val="24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9.591"/>
  <p:tag name="LATEXADDIN" val="\documentclass{article}&#10;\usepackage{amsmath,amsfonts,amssymb,amsthm,epsfig,epstopdf,titling,url,array,color,soul,multicol}&#10;\pagestyle{empty}&#10;\begin{document}&#10;&#10;\boldmath&#10;\begin{equation*}&#10;k=\{-2,-1,0,1,2\}.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162"/>
  <p:tag name="ORIGINALWIDTH" val="701.9123"/>
  <p:tag name="LATEXADDIN" val="\documentclass{article}&#10;\usepackage{amsmath,amsfonts,amssymb,amsthm,epsfig,epstopdf,titling,url,array,color,soul,multicol}&#10;\pagestyle{empty}&#10;\begin{document}&#10;&#10;\boldmath&#10;\begin{equation*}&#10;P_X(k)=\frac{1}{5}, &#10;\end{equation*}&#10;&#10;&#10;\end{document}"/>
  <p:tag name="IGUANATEXSIZE" val="22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8.4327"/>
  <p:tag name="LATEXADDIN" val="\documentclass{article}&#10;\usepackage{amsmath,amsfonts,amssymb,amsthm,epsfig,epstopdf,titling,url,array,color,soul,multicol}&#10;\pagestyle{empty}&#10;\begin{document}&#10;&#10;\boldmath&#10;\begin{equation*}&#10;Y = |X|.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97.6753"/>
  <p:tag name="LATEXADDIN" val="\documentclass{article}&#10;\usepackage{amsmath,amsfonts,amssymb,amsthm,epsfig,epstopdf,titling,url,array,color,soul,multicol}&#10;\pagestyle{empty}&#10;\begin{document}&#10;&#10;\boldmath&#10;\begin{equation*}&#10;Y, \ P_Y(y).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24.222"/>
  <p:tag name="LATEXADDIN" val="\documentclass{article}&#10;\usepackage{amsmath,amsfonts,amssymb,amsthm,epsfig,epstopdf,titling,url,array,color,soul,multicol}&#10;\pagestyle{empty}&#10;\begin{document}&#10;&#10;\boldmath&#10;\begin{equation*}&#10;EY.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1895.013"/>
  <p:tag name="LATEXADDIN" val="\documentclass{article}&#10;\usepackage{amsmath,amsfonts,amssymb,amsthm,epsfig,epstopdf,titling,url,array,color,soul,multicol}&#10;\pagestyle{empty}&#10;\begin{document}&#10;&#10;\boldmath&#10;\begin{equation*}&#10;E[g(X)]=\sum_{x_k \in R_X} g(x_k)P_X(x_k) .&#10;\end{equation*}&#10;&#10;&#10;\end{document}"/>
  <p:tag name="IGUANATEXSIZE" val="24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R_X=\{x_1,x_2,x_3,...\}.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0.1575"/>
  <p:tag name="LATEXADDIN" val="\documentclass{article}&#10;\usepackage{amsmath,amsfonts,amssymb,amsthm,epsfig,epstopdf,titling,url,array,color,soul,multicol}&#10;\pagestyle{empty}&#10;\begin{document}&#10;&#10;\boldmath&#10;\begin{equation*}&#10;g(X) = |X|,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7.9265"/>
  <p:tag name="ORIGINALWIDTH" val="3076.865"/>
  <p:tag name="LATEXADDIN" val="\documentclass{article}&#10;\usepackage{amsmath,amsfonts,amssymb,amsthm,epsfig,epstopdf,titling,url,array,color,soul,multicol}&#10;\pagestyle{empty}&#10;\begin{document}&#10;&#10;\boldmath&#10;\begin{align*}&#10;E[|X|] &amp; = |-2|.\frac{1}{5} + |-1|.\frac{1}{5} + |0|.\frac{1}{5} + |1|.\frac{1}{5} + |2|.\frac{1}{5}  \\&#10;&amp; = \frac{6}{5}.&#10;\end{align*}&#10;&#10;&#10;\end{document}"/>
  <p:tag name="IGUANATEXSIZE" val="22"/>
  <p:tag name="IGUANATEXCURSOR" val="3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34.421"/>
  <p:tag name="LATEXADDIN" val="\documentclass{article}&#10;\usepackage{amsmath,amsfonts,amssymb,amsthm,epsfig,epstopdf,titling,url,array,color,soul,multicol}&#10;\pagestyle{empty}&#10;\begin{document}&#10;&#10;\boldmath&#10;\begin{equation*}\color{red}&#10;Y=aX+b \Rightarrow E[Y]=aEX+b, \ \ a,b \in \mathbb{R}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8.6276"/>
  <p:tag name="LATEXADDIN" val="\documentclass{article}&#10;\usepackage{amsmath,amsfonts,amssymb,amsthm,epsfig,epstopdf,titling,url,array,color,soul,multicol}&#10;\pagestyle{empty}&#10;\begin{document}&#10;&#10;\boldmath&#10;\begin{equation*}&#10;g(X)=aX+b,&#10;\end{equation*}&#10;&#10;&#10;\end{document}"/>
  <p:tag name="IGUANATEXSIZE" val="22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3750.281"/>
  <p:tag name="LATEXADDIN" val="\documentclass{article}&#10;\usepackage{amsmath,amsfonts,amssymb,amsthm,epsfig,epstopdf,titling,url,array,color,soul,multicol}&#10;\pagestyle{empty}&#10;\begin{document}&#10;&#10;\boldmath&#10;\begin{align*}&#10;E[Y] = E[g(X)] &amp; = \sum g(x_k) P_X(x_k) &#10;  = \sum_{x_k \in R_X} (ax_k+b)P_X(x_k) \\&#10;&amp; = a \underbrace{\sum_{x_k \in R_X} x_kP_X(x_k)}+ b\underbrace{\sum_{x_k \in R_X} P_X(x_k)} \\&#10;&amp; = a EX+ b.&#10;\end{align*}&#10;&#10;&#10;\end{document}"/>
  <p:tag name="IGUANATEXSIZE" val="22"/>
  <p:tag name="IGUANATEXCURSOR" val="3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21.2224"/>
  <p:tag name="LATEXADDIN" val="\documentclass{article}&#10;\usepackage{amsmath,amsfonts,amssymb,amsthm,epsfig,epstopdf,titling,url,array,color,soul,multicol}&#10;\pagestyle{empty}&#10;\begin{document}&#10;&#10;\boldmath&#10;\begin{equation*}&#10;EX&#10;\end{equation*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50.99362"/>
  <p:tag name="LATEXADDIN" val="\documentclass{article}&#10;\usepackage{amsmath,amsfonts,amssymb,amsthm,epsfig,epstopdf,titling,url,array,color,soul,multicol}&#10;\pagestyle{empty}&#10;\begin{document}&#10;&#10;\boldmath&#10;\begin{equation*}&#10;1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03.262"/>
  <p:tag name="LATEXADDIN" val="\documentclass{article}&#10;\usepackage{amsmath,amsfonts,amssymb,amsthm,epsfig,epstopdf,titling,url,array,color,soul,multicol}&#10;\pagestyle{empty}&#10;\begin{document}&#10;&#10;\boldmath&#10;\begin{equation*}&#10;Y = X_1,X_2,\cdots, X_n \ \Rightarrow \ E[Y] = E[X_1] + E[X_2] + \cdots + E[X_n]. &#10;\end{equation*}&#10;&#10;&#10;\end{document}"/>
  <p:tag name="IGUANATEXSIZE" val="24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80.54"/>
  <p:tag name="LATEXADDIN" val="\documentclass{article}&#10;\usepackage{amsmath,amsfonts,amssymb,amsthm,epsfig,epstopdf,titling,url,array,color,soul,multicol}&#10;\pagestyle{empty}&#10;\begin{document}&#10;&#10;\boldmath&#10;\begin{equation*}&#10;X \sim Binomial(n,p), \ EX?&#10;\end{equation*}&#10;&#10;&#10;\end{document}"/>
  <p:tag name="IGUANATEXSIZE" val="24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378.328"/>
  <p:tag name="LATEXADDIN" val="\documentclass{article}&#10;\usepackage{amsmath,amsfonts,amssymb,amsthm,epsfig,epstopdf,titling,url,array,color,soul,multicol}&#10;\pagestyle{empty}&#10;\begin{document}&#10;&#10;\boldmath&#10;\begin{equation*}&#10;R_X=\{0, \frac{\pi}{4}, \frac{\pi}{2}, \frac{3\pi}{4}, &#10;   \pi \}&#10;\end{equation*}&#10;&#10;&#10;\end{document}"/>
  <p:tag name="IGUANATEXSIZE" val="22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162"/>
  <p:tag name="ORIGINALWIDTH" val="3157.105"/>
  <p:tag name="LATEXADDIN" val="\documentclass{article}&#10;\usepackage{amsmath,amsfonts,amssymb,amsthm,epsfig,epstopdf,titling,url,array,color,soul,multicol}&#10;\pagestyle{empty}&#10;\begin{document}&#10;&#10;\boldmath&#10;\begin{equation*}&#10;P_X(0)=P_X(\frac{\pi}{4})=P_X(\frac{\pi}{2})=P_X(\frac{3\pi}{4})=P_X(\pi)=\frac{1}{5}&#10;\end{equation*}&#10;&#10;&#10;\end{document}"/>
  <p:tag name="IGUANATEXSIZE" val="22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26.1718"/>
  <p:tag name="LATEXADDIN" val="\documentclass{article}&#10;\usepackage{amsmath,amsfonts,amssymb,amsthm,epsfig,epstopdf,titling,url,array,color,soul,multicol}&#10;\pagestyle{empty}&#10;\begin{document}&#10;&#10;\boldmath&#10;\begin{equation*}&#10;E[\sin (X)].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05.287"/>
  <p:tag name="LATEXADDIN" val="\documentclass{article}&#10;\usepackage{amsmath,amsfonts,amssymb,amsthm,epsfig,epstopdf,titling,url,array,color,soul,multicol}&#10;\pagestyle{empty}&#10;\begin{document}&#10;&#10;\boldmath&#10;\begin{equation*}&#10;EX=\mu_X \  \rightarrow \ E[X-\mu_X] = E[X] - E[\mu_X] = \mu_X -\mu_X = 0.&#10;\end{equation*}&#10;&#10;&#10;\end{document}"/>
  <p:tag name="IGUANATEXSIZE" val="22"/>
  <p:tag name="IGUANATEXCURSOR" val="2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9.925"/>
  <p:tag name="LATEXADDIN" val="\documentclass{article}&#10;\usepackage{amsmath,amsfonts,amssymb,amsthm,epsfig,epstopdf,titling,url,array,color,soul,multicol}&#10;\pagestyle{empty}&#10;\begin{document}&#10;&#10;\boldmath&#10;\begin{equation*}&#10;EX=\mu_X&#10;\end{equation*}&#10;&#10;&#10;\end{document}"/>
  <p:tag name="IGUANATEXSIZE" val="22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2361.455"/>
  <p:tag name="LATEXADDIN" val="\documentclass{article}&#10;\usepackage{amsmath,amsfonts,amssymb,amsthm,epsfig,epstopdf,titling,url,array,color,soul,multicol}&#10;\pagestyle{empty}&#10;\begin{document}&#10;&#10;\boldmath&#10;\begin{equation*}&#10;\textbf{Var}(X)=E\big[ (X-\mu_X)^2\big], \ \ \ \mu_X=EX.&#10;\end{equation*}&#10;&#10;&#10;\end{document}"/>
  <p:tag name="IGUANATEXSIZE" val="24"/>
  <p:tag name="IGUANATEXCURSOR" val="2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10.799"/>
  <p:tag name="LATEXADDIN" val="\documentclass{article}&#10;\usepackage{amsmath,amsfonts,amssymb,amsthm,epsfig,epstopdf,titling,url,array,color,soul,multicol}&#10;\pagestyle{empty}&#10;\begin{document}&#10;&#10;\boldmath&#10;\begin{equation*}&#10;\textbf{SD}(X)= \sigma_X= \sqrt {\textbf{Var}(X)}.&#10;\end{equation*}&#10;&#10;&#10;\end{document}"/>
  <p:tag name="IGUANATEXSIZE" val="24"/>
  <p:tag name="IGUANATEXCURSOR" val="2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1670.041"/>
  <p:tag name="LATEXADDIN" val="\documentclass{article}&#10;\usepackage{amsmath,amsfonts,amssymb,amsthm,epsfig,epstopdf,titling,url,array,color,soul,multicol}&#10;\pagestyle{empty}&#10;\begin{document}&#10;&#10;\boldmath&#10;\begin{equation*}&#10;\textbf{Var}(X)=E\big[X^2\big]-\big(EX\big)^2.&#10;\end{equation*}&#10;&#10;&#10;\end{document}"/>
  <p:tag name="IGUANATEXSIZE" val="24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2.1297"/>
  <p:tag name="ORIGINALWIDTH" val="4267.716"/>
  <p:tag name="LATEXADDIN" val="\documentclass{article}&#10;\usepackage{amsmath,amsfonts,amssymb,amsthm,epsfig,epstopdf,titling,url,array,color,soul,multicol}&#10;\pagestyle{empty}&#10;\begin{document}&#10;&#10;\boldmath&#10;\begin{align*}&#10;\textbf{Var}(X) &amp;= E\big[ (X-\mu_X)^2\big]\\&#10;             &amp;= E \big[ X^2-2 \mu_X X + \mu_X^2 \big]\\&#10;             &amp;= E\big[X^2\big]-2E\big[\mu_X X\big]+E\big[\mu_X^2\big] &amp;\textbf{   by linearity of expectation.}\\&#10;             &amp; =E\big[X^2\big]-2\mu_X^2+\mu_X^2\\&#10;             &amp;= E\big[X^2\big]-\mu_X^2.&#10;\end{align*}&#10;&#10;&#10;\end{document}"/>
  <p:tag name="IGUANATEXSIZE" val="22"/>
  <p:tag name="IGUANATEXCURSOR" val="4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140.232"/>
  <p:tag name="LATEXADDIN" val="\documentclass{article}&#10;\usepackage{amsmath,amsfonts,amssymb,amsthm,epsfig,epstopdf,titling,url,array,color,soul,multicol}&#10;\pagestyle{empty}&#10;\begin{document}&#10;&#10;\boldmath&#10;\begin{equation*}&#10;\textbf{Range}(X)=R_X=\{x_1,x_2,x_3,...\}.&#10;\end{equation*}&#10;&#10;&#10;\end{document}"/>
  <p:tag name="IGUANATEXSIZE" val="24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67.529"/>
  <p:tag name="LATEXADDIN" val="\documentclass{article}&#10;\usepackage{amsmath,amsfonts,amssymb,amsthm,epsfig,epstopdf,titling,url,array,color,soul,multicol}&#10;\pagestyle{empty}&#10;\begin{document}&#10;&#10;\boldmath&#10;\begin{equation*}&#10;X \sim Bernoulli(p), \ \textbf{Var}(X) ?&#10;\end{equation*}&#10;&#10;&#10;\end{document}"/>
  <p:tag name="IGUANATEXSIZE" val="24"/>
  <p:tag name="IGUANATEXCURSOR" val="2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9.74126"/>
  <p:tag name="LATEXADDIN" val="\documentclass{article}&#10;\usepackage{amsmath,amsfonts,amssymb,amsthm,epsfig,epstopdf,titling,url,array,color,soul,multicol}&#10;\pagestyle{empty}&#10;\begin{document}&#10;&#10;\boldmath&#10;\begin{equation*}&#10;a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6.99291"/>
  <p:tag name="LATEXADDIN" val="\documentclass{article}&#10;\usepackage{amsmath,amsfonts,amssymb,amsthm,epsfig,epstopdf,titling,url,array,color,soul,multicol}&#10;\pagestyle{empty}&#10;\begin{document}&#10;&#10;\boldmath&#10;\begin{equation*}&#10;b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646.794"/>
  <p:tag name="LATEXADDIN" val="\documentclass{article}&#10;\usepackage{amsmath,amsfonts,amssymb,amsthm,epsfig,epstopdf,titling,url,array,color,soul,multicol}&#10;\pagestyle{empty}&#10;\begin{document}&#10;&#10;\boldmath&#10;\begin{equation*}&#10;\textbf{Var}(aX+b)=a^2 \ \textbf{Var}(X) .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819.273"/>
  <p:tag name="LATEXADDIN" val="\documentclass{article}&#10;\usepackage{amsmath,amsfonts,amssymb,amsthm,epsfig,epstopdf,titling,url,array,color,soul,multicol}&#10;\pagestyle{empty}&#10;\begin{document}&#10;&#10;\boldmath&#10;\begin{equation*}&#10;Y=aX+b, \ EY=aEX+b&#10;\end{equation*}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0.1537"/>
  <p:tag name="ORIGINALWIDTH" val="2462.692"/>
  <p:tag name="LATEXADDIN" val="\documentclass{article}&#10;\usepackage{amsmath,amsfonts,amssymb,amsthm,epsfig,epstopdf,titling,url,array,color,soul,multicol}&#10;\pagestyle{empty}&#10;\begin{document}&#10;&#10;\boldmath&#10;\begin{align*}&#10; \textbf{Var} (Y) &amp;= E[ (Y-EY)^2 ]\\&#10;       &amp;= E[ \big((aX+b)-(aEX+b)\big)^2 ]\\&#10;             &amp;= E[a^2(X-\mu_X)^2]\\&#10;             &amp;= a^2 E[(X-\mu_X)^2]&#10;             = a^2 \ \textbf{Var}(X)&#10;\end{align*}&#10;&#10;&#10;\end{document}"/>
  <p:tag name="IGUANATEXSIZE" val="22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47.8815"/>
  <p:tag name="LATEXADDIN" val="\documentclass{article}&#10;\usepackage{amsmath,amsfonts,amssymb,amsthm,epsfig,epstopdf,titling,url,array,color,soul,multicol}&#10;\pagestyle{empty}&#10;\begin{document}&#10;&#10;\boldmath&#10;\begin{equation*}&#10;X_1, X_2,\cdots ,X_n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52.306"/>
  <p:tag name="LATEXADDIN" val="\documentclass{article}&#10;\usepackage{amsmath,amsfonts,amssymb,amsthm,epsfig,epstopdf,titling,url,array,color,soul,multicol}&#10;\pagestyle{empty}&#10;\begin{document}&#10;&#10;\boldmath&#10;\begin{equation*}&#10;X=X_1+X_2+\cdots+X_n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38.883"/>
  <p:tag name="LATEXADDIN" val="\documentclass{article}&#10;\usepackage{amsmath,amsfonts,amssymb,amsthm,epsfig,epstopdf,titling,url,array,color,soul,multicol}&#10;\pagestyle{empty}&#10;\begin{document}&#10;&#10;\boldmath&#10;\begin{equation*}&#10;\textbf{Var}(X)=\textbf{Var}(X_1)+\textbf{Var}(X_2)+\cdots+\textbf{Var}(X_n).&#10;\end{equation*}&#10;&#10;&#10;\end{document}"/>
  <p:tag name="IGUANATEXSIZE" val="24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87.439"/>
  <p:tag name="LATEXADDIN" val="\documentclass{article}&#10;\usepackage{amsmath,amsfonts,amssymb,amsthm,epsfig,epstopdf,titling,url,array,color,soul,multicol}&#10;\pagestyle{empty}&#10;\begin{document}&#10;&#10;\boldmath&#10;\begin{equation*}&#10;P_X(x_k)=P(X=x_k),  \textbf{ for } k=1,2,3,...,&#10;\end{equation*}&#10;&#10;&#10;\end{document}"/>
  <p:tag name="IGUANATEXSIZE" val="24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08.511"/>
  <p:tag name="LATEXADDIN" val="\documentclass{article}&#10;\usepackage{amsmath,amsfonts,amssymb,amsthm,epsfig,epstopdf,titling,url,array,color,soul,multicol}&#10;\pagestyle{empty}&#10;\begin{document}&#10;&#10;\boldmath&#10;\begin{equation*}&#10;X \sim Binomial(n,p), \ \textbf{Var}(X) ?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5.4818"/>
  <p:tag name="LATEXADDIN" val="\documentclass{article}&#10;\usepackage{amsmath,amsfonts,amssymb,amsthm,epsfig,epstopdf,titling,url,array,color,soul,multicol}&#10;\pagestyle{empty}&#10;\begin{document}&#10;&#10;\boldmath&#10;\begin{equation*}&#10;X.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,amsfonts,amssymb,amsthm,epsfig,epstopdf,titling,url,array,color,soul,multicol}&#10;\pagestyle{empty}&#10;\begin{document}&#10;&#10;\boldmath&#10;\begin{equation*}&#10;X=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23.697"/>
  <p:tag name="LATEXADDIN" val="\documentclass{article}&#10;\usepackage{amsmath,amsfonts,amssymb,amsthm,epsfig,epstopdf,titling,url,array,color,soul,multicol}&#10;\pagestyle{empty}&#10;\begin{document}&#10;&#10;\boldmath&#10;\begin{equation*}&#10;X,R_X,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19.7225"/>
  <p:tag name="LATEXADDIN" val="\documentclass{article}&#10;\usepackage{amsmath,amsfonts,amssymb,amsthm,epsfig,epstopdf,titling,url,array,color,soul,multicol}&#10;\pagestyle{empty}&#10;\begin{document}&#10;&#10;\boldmath&#10;\begin{equation*}&#10;P_X.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,amsfonts,amssymb,amsthm,epsfig,epstopdf,titling,url,array,color,soul,multicol}&#10;\pagestyle{empty}&#10;\begin{document}&#10;&#10;\boldmath&#10;\begin{equation*}&#10;X=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133.858"/>
  <p:tag name="LATEXADDIN" val="\documentclass{article}&#10;\usepackage{amsmath,amsfonts,amssymb,amsthm,epsfig,epstopdf,titling,url,array,color,soul,multicol}&#10;\pagestyle{empty}&#10;\begin{document}&#10;&#10;\boldmath&#10;\begin{equation*}&#10;X=1,2,3,4, \textbf{or }5.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23.697"/>
  <p:tag name="LATEXADDIN" val="\documentclass{article}&#10;\usepackage{amsmath,amsfonts,amssymb,amsthm,epsfig,epstopdf,titling,url,array,color,soul,multicol}&#10;\pagestyle{empty}&#10;\begin{document}&#10;&#10;\boldmath&#10;\begin{equation*}&#10;X,R_X,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19.7225"/>
  <p:tag name="LATEXADDIN" val="\documentclass{article}&#10;\usepackage{amsmath,amsfonts,amssymb,amsthm,epsfig,epstopdf,titling,url,array,color,soul,multicol}&#10;\pagestyle{empty}&#10;\begin{document}&#10;&#10;\boldmath&#10;\begin{equation*}&#10;P_X.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9.7038"/>
  <p:tag name="LATEXADDIN" val="\documentclass{article}&#10;\usepackage{amsmath,amsfonts,amssymb,amsthm,epsfig,epstopdf,titling,url,array,color,soul,multicol}&#10;\pagestyle{empty}&#10;\begin{document}&#10;&#10;\boldmath&#10;\begin{equation*}\color{blue}&#10;P_X(x)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30.784"/>
  <p:tag name="LATEXADDIN" val="\documentclass{article}&#10;\usepackage{amsmath,amsfonts,amssymb,amsthm,epsfig,epstopdf,titling,url,array,color,soul,multicol}&#10;\pagestyle{empty}&#10;\begin{document}&#10;&#10;\boldmath&#10;\begin{equation*}&#10;R_X= S_X = \{x_1,x_2,x_3,\cdots\}&#10;\end{equation*}&#10;&#10;&#10;\end{document}"/>
  <p:tag name="IGUANATEXSIZE" val="24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26.997"/>
  <p:tag name="LATEXADDIN" val="\documentclass{article}&#10;\usepackage{amsmath,amsfonts,amssymb,amsthm,epsfig,epstopdf,titling,url,array,color,soul,multicol}&#10;\pagestyle{empty}&#10;\begin{document}&#10;&#10;\boldmath&#10;\begin{equation*}&#10;0\leq P_X(x_k) \leq 1 \ \textbf{ for all } x_k \in S_X.&#10;\end{equation*}&#10;&#10;&#10;\end{document}"/>
  <p:tag name="IGUANATEXSIZE" val="22"/>
  <p:tag name="IGUANATEXCURSOR" val="2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969.6288"/>
  <p:tag name="LATEXADDIN" val="\documentclass{article}&#10;\usepackage{amsmath,amsfonts,amssymb,amsthm,epsfig,epstopdf,titling,url,array,color,soul,multicol}&#10;\pagestyle{empty}&#10;\begin{document}&#10;&#10;\boldmath&#10;\begin{equation*}&#10;\sum_{k=1}^{\infty} P_X(x_k)=1.&#10;\end{equation*}&#10;&#10;&#10;\end{document}"/>
  <p:tag name="IGUANATEXSIZE" val="22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4056.243"/>
  <p:tag name="LATEXADDIN" val="\documentclass{article}&#10;\usepackage{amsmath,amsfonts,amssymb,amsthm,epsfig,epstopdf,titling,url,array,color,soul,multicol}&#10;\pagestyle{empty}&#10;\begin{document}&#10;&#10;\boldmath&#10;\begin{equation*}&#10;A \subset S_X, P(X \in A)=P(A)= \sum_{x_k \in A} \textbf{Prob}\{X=x_k\} = \sum_{x_k \in A} P_X(x_k)&#10;\end{equation*}&#10;&#10;&#10;\end{document}"/>
  <p:tag name="IGUANATEXSIZE" val="22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23.247"/>
  <p:tag name="LATEXADDIN" val="\documentclass{article}&#10;\usepackage{amsmath,amsfonts,amssymb,amsthm,epsfig,epstopdf,titling,url,array,color,soul,multicol}&#10;\pagestyle{empty}&#10;\begin{document}&#10;&#10;\boldmath&#10;\begin{equation*}&#10;X: \ S \rightarrow \mathbb{R}, X(\{HHTHT\})=3.&#10;\end{equation*}&#10;&#10;&#10;\end{document}"/>
  <p:tag name="IGUANATEXSIZE" val="24"/>
  <p:tag name="IGUANATEXCURSOR" val="2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439.07"/>
  <p:tag name="LATEXADDIN" val="\documentclass{article}&#10;\usepackage{amsmath,amsfonts,amssymb,amsthm,epsfig,epstopdf,titling,url,array,color,soul,multicol}&#10;\pagestyle{empty}&#10;\begin{document}&#10;&#10;\boldmath&#10;\begin{equation*}&#10;P\bigg(X=x,Y=y\bigg)=P(X=x) P(Y=y), \hspace{8pt} \textbf{ for all } x,y.&#10;\end{equation*}&#10;&#10;&#10;\end{document}"/>
  <p:tag name="IGUANATEXSIZE" val="22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4090.739"/>
  <p:tag name="LATEXADDIN" val="\documentclass{article}&#10;\usepackage{amsmath,amsfonts,amssymb,amsthm,epsfig,epstopdf,titling,url,array,color,soul,multicol}&#10;\pagestyle{empty}&#10;\begin{document}&#10;&#10;\boldmath&#10;\begin{equation*}&#10;P\bigg(X \in A,Y \in B\bigg)=P(X \in A) P(Y \in B), \hspace{7pt} \textbf{ for all sets } A \textbf{ and } B.&#10;\end{equation*}&#10;&#10;&#10;\end{document}"/>
  <p:tag name="IGUANATEXSIZE" val="24"/>
  <p:tag name="IGUANATEXCURSOR" val="2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136.858"/>
  <p:tag name="LATEXADDIN" val="\documentclass{article}&#10;\usepackage{amsmath,amsfonts,amssymb,amsthm,epsfig,epstopdf,titling,url,array,color,soul,multicol}&#10;\pagestyle{empty}&#10;\begin{document}&#10;&#10;\boldmath&#10;\begin{equation*}&#10;X_1, X_2, X_3, ...,X_n.&#10;\end{equation*}&#10;&#10;&#10;\end{document}"/>
  <p:tag name="IGUANATEXSIZE" val="22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96.363"/>
  <p:tag name="LATEXADDIN" val="\documentclass{article}&#10;\usepackage{amsmath,amsfonts,amssymb,amsthm,epsfig,epstopdf,titling,url,array,color,soul,multicol}&#10;\pagestyle{empty}&#10;\begin{document}&#10;&#10;\boldmath&#10;\begin{equation*}&#10;X_1, X_2, X_3, ...,X_n&#10;\end{equation*}&#10;&#10;&#10;\end{document}"/>
  <p:tag name="IGUANATEXSIZE" val="22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150.731"/>
  <p:tag name="LATEXADDIN" val="\documentclass{article}&#10;\usepackage{amsmath,amsfonts,amssymb,amsthm,epsfig,epstopdf,titling,url,array,color,soul,multicol}&#10;\pagestyle{empty}&#10;\begin{document}&#10;&#10;\boldmath&#10;\begin{equation*}&#10;P\bigg(X_1=x_1, X_2=x_2, ... ,X_n=x_n\bigg)&#10;\end{equation*}&#10;&#10;&#10;\end{document}"/>
  <p:tag name="IGUANATEXSIZE" val="24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25.01"/>
  <p:tag name="LATEXADDIN" val="\documentclass{article}&#10;\usepackage{amsmath,amsfonts,amssymb,amsthm,epsfig,epstopdf,titling,url,array,color,soul,multicol}&#10;\pagestyle{empty}&#10;\begin{document}&#10;&#10;\boldmath&#10;\begin{equation*}&#10;=P(X_1=x_1) P(X_2=x_2) ... P(X_n=x_n), \hspace{8pt} \textbf{ for all } x_1, x_2,..., x_n.&#10;\end{equation*}&#10;&#10;&#10;\end{document}"/>
  <p:tag name="IGUANATEXSIZE" val="24"/>
  <p:tag name="IGUANATEXCURSOR" val="2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33.4083"/>
  <p:tag name="LATEXADDIN" val="\documentclass{article}&#10;\usepackage{amsmath,amsfonts,amssymb,amsthm,epsfig,epstopdf,titling,url,array,color,soul,multicol}&#10;\pagestyle{empty}&#10;\begin{document}&#10;&#10;\boldmath&#10;\begin{equation*}&#10;X: S \longrightarrow \mathbb{R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19.123"/>
  <p:tag name="LATEXADDIN" val="\documentclass{article}&#10;\usepackage{amsmath,amsfonts,amssymb,amsthm,epsfig,epstopdf,titling,url,array,color,soul,multicol}&#10;\pagestyle{empty}&#10;\begin{document}&#10;&#10;\boldmath&#10;\begin{equation*}&#10;R_X = \textbf{Range}(X)&#10;\end{equation*}&#10;&#10;&#10;\end{document}"/>
  <p:tag name="IGUANATEXSIZE" val="22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R_X=\{x_1,x_2,x_3,...\}.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16.086"/>
  <p:tag name="LATEXADDIN" val="\documentclass{article}&#10;\usepackage{amsmath,amsfonts,amssymb,amsthm,epsfig,epstopdf,titling,url,array,color,soul,multicol}&#10;\pagestyle{empty}&#10;\begin{document}&#10;&#10;\boldmath&#10;\begin{equation*}&#10;P_X(x_k) = P(X=x_k)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24.859"/>
  <p:tag name="LATEXADDIN" val="\documentclass{article}&#10;\usepackage{amsmath,amsfonts,amssymb,amsthm,epsfig,epstopdf,titling,url,array,color,soul,multicol}&#10;\pagestyle{empty}&#10;\begin{document}&#10;&#10;\boldmath&#10;\begin{equation*}&#10;X \sim Bernoulli(p)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058.118"/>
  <p:tag name="LATEXADDIN" val="\documentclass{article}&#10;\usepackage{amsmath,amsfonts,amssymb,amsthm,epsfig,epstopdf,titling,url,array,color,soul,multicol}&#10;\pagestyle{empty}&#10;\begin{document}&#10;&#10;\boldmath&#10;\begin{equation*}&#10;      \nonumber P_X(x) = &#10;              \begin{cases}&#10;                 p \quad &amp;\textbf{for  } x=1\\&#10;                1-p  \quad  &amp;\textbf{ for } x=0&#10;              \end{cases}  \ \ \textbf{Range}(X) =\{0,1\}.&#10;\end{equation*}&#10;&#10;&#10;\end{document}"/>
  <p:tag name="IGUANATEXSIZE" val="22"/>
  <p:tag name="IGUANATEXCURSOR" val="3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45.782"/>
  <p:tag name="LATEXADDIN" val="\documentclass{article}&#10;\usepackage{amsmath,amsfonts,amssymb,amsthm,epsfig,epstopdf,titling,url,array,color,soul,multicol}&#10;\pagestyle{empty}&#10;\begin{document}&#10;&#10;\boldmath&#10;\begin{equation*}&#10;P_X(0) = 1-p, \ \ \ P_X(1) = p.&#10;\end{equation*}&#10;&#10;&#10;\end{document}"/>
  <p:tag name="IGUANATEXSIZE" val="22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2.104"/>
  <p:tag name="LATEXADDIN" val="\documentclass{article}&#10;\usepackage{amsmath,amsfonts,amssymb,amsthm,epsfig,epstopdf,titling,url,array,color,soul,multicol}&#10;\pagestyle{empty}&#10;\begin{document}&#10;&#10;\boldmath&#10;\begin{equation*}&#10;X \sim Geometric(p)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52.756"/>
  <p:tag name="LATEXADDIN" val="\documentclass{article}&#10;\usepackage{amsmath,amsfonts,amssymb,amsthm,epsfig,epstopdf,titling,url,array,color,soul,multicol}&#10;\pagestyle{empty}&#10;\begin{document}&#10;&#10;\boldmath&#10;\begin{equation*}&#10;R_X=\textbf{Range}(X) =\{1,2,3,\cdots\}&#10;\end{equation*}&#10;&#10;&#10;\end{document}"/>
  <p:tag name="IGUANATEXSIZE" val="24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44.1694"/>
  <p:tag name="LATEXADDIN" val="\documentclass{article}&#10;\usepackage{amsmath,amsfonts,amssymb,amsthm,epsfig,epstopdf,titling,url,array,color,soul,multicol}&#10;\pagestyle{empty}&#10;\begin{document}&#10;&#10;\boldmath&#10;\begin{equation*}&#10;P(H)=p.&#10;\end{equation*}&#10;&#10;&#10;\end{document}"/>
  <p:tag name="IGUANATEXSIZE" val="24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,amsfonts,amssymb,amsthm,epsfig,epstopdf,titling,url,array,color,soul,multicol}&#10;\pagestyle{empty}&#10;\begin{document}&#10;&#10;\boldmath&#10;\begin{equation*}&#10;X =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2.104"/>
  <p:tag name="LATEXADDIN" val="\documentclass{article}&#10;\usepackage{amsmath,amsfonts,amssymb,amsthm,epsfig,epstopdf,titling,url,array,color,soul,multicol}&#10;\pagestyle{empty}&#10;\begin{document}&#10;&#10;\boldmath&#10;\begin{equation*}&#10;X \sim Geometric(p)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5.74055"/>
  <p:tag name="LATEXADDIN" val="\documentclass{article}&#10;\usepackage{amsmath,amsfonts,amssymb,amsthm,epsfig,epstopdf,titling,url,array,color,soul,multicol}&#10;\pagestyle{empty}&#10;\begin{document}&#10;&#10;\boldmath&#10;\begin{equation*}&#10;p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2.104"/>
  <p:tag name="LATEXADDIN" val="\documentclass{article}&#10;\usepackage{amsmath,amsfonts,amssymb,amsthm,epsfig,epstopdf,titling,url,array,color,soul,multicol}&#10;\pagestyle{empty}&#10;\begin{document}&#10;&#10;\boldmath&#10;\begin{equation*}&#10;X \sim Geometric(p)&#10;\end{equation*}&#10;&#10;&#10;\end{document}"/>
  <p:tag name="IGUANATEXSIZE" val="22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51.069"/>
  <p:tag name="LATEXADDIN" val="\documentclass{article}&#10;\usepackage{amsmath,amsfonts,amssymb,amsthm,epsfig,epstopdf,titling,url,array,color,soul,multicol}&#10;\pagestyle{empty}&#10;\begin{document}&#10;&#10;\boldmath&#10;\begin{equation*}&#10;R_X=\{1,2,3,\cdots\} = \mathbb{N},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2341.957"/>
  <p:tag name="LATEXADDIN" val="\documentclass{article}&#10;\usepackage{amsmath,amsfonts,amssymb,amsthm,epsfig,epstopdf,titling,url,array,color,soul,multicol}&#10;\pagestyle{empty}&#10;\begin{document}&#10;&#10;\boldmath&#10;\begin{equation*}&#10;P_X(k) = p(1-p)^{k-1} , \ \ \quad  k=1,2,3,...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36.1455"/>
  <p:tag name="LATEXADDIN" val="\documentclass{article}&#10;\usepackage{amsmath,amsfonts,amssymb,amsthm,epsfig,epstopdf,titling,url,array,color,soul,multicol}&#10;\pagestyle{empty}&#10;\begin{document}&#10;&#10;\boldmath&#10;\begin{equation*}&#10;p\ (P(H)=p)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7.342"/>
  <p:tag name="LATEXADDIN" val="\documentclass{article}&#10;\usepackage{amsmath,amsfonts,amssymb,amsthm,epsfig,epstopdf,titling,url,array,color,soul,multicol}&#10;\pagestyle{empty}&#10;\begin{document}&#10;&#10;\boldmath&#10;\begin{equation*}&#10;X \sim Binomial(n,p)&#10;\end{equation*}&#10;&#10;&#10;\end{document}"/>
  <p:tag name="IGUANATEXSIZE" val="22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09.599"/>
  <p:tag name="LATEXADDIN" val="\documentclass{article}&#10;\usepackage{amsmath,amsfonts,amssymb,amsthm,epsfig,epstopdf,titling,url,array,color,soul,multicol}&#10;\pagestyle{empty}&#10;\begin{document}&#10;&#10;\boldmath&#10;\begin{equation*}&#10;R_X=\{0,1,2,...,n\}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04.012"/>
  <p:tag name="LATEXADDIN" val="\documentclass{article}&#10;\usepackage{amsmath,amsfonts,amssymb,amsthm,epsfig,epstopdf,titling,url,array,color,soul,multicol}&#10;\pagestyle{empty}&#10;\begin{document}&#10;&#10;\boldmath&#10;\begin{equation*}&#10;\textbf{Range}(X) = R = \{1,2,3,4,5\}.&#10;\end{equation*}&#10;&#10;&#10;\end{document}"/>
  <p:tag name="IGUANATEXSIZE" val="24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949.381"/>
  <p:tag name="LATEXADDIN" val="\documentclass{article}&#10;\usepackage{amsmath,amsfonts,amssymb,amsthm,epsfig,epstopdf,titling,url,array,color,soul,multicol}&#10;\pagestyle{empty}&#10;\begin{document}&#10;&#10;\boldmath&#10;\begin{equation*}&#10;P_X(k) = {n \choose k}p^k(1-p)^{n-k}, \ \ \quad  k=0,1,2,\cdots,n&#10;\end{equation*}&#10;&#10;&#10;\end{document}"/>
  <p:tag name="IGUANATEXSIZE" val="24"/>
  <p:tag name="IGUANATEXCURSOR" val="2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.24331"/>
  <p:tag name="LATEXADDIN" val="\documentclass{article}&#10;\usepackage{amsmath,amsfonts,amssymb,amsthm,epsfig,epstopdf,titling,url,array,color,soul,multicol}&#10;\pagestyle{empty}&#10;\begin{document}&#10;&#10;\boldmath&#10;\begin{equation*}&#10;\{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07.4241"/>
  <p:tag name="LATEXADDIN" val="\documentclass{article}&#10;\usepackage{amsmath,amsfonts,amssymb,amsthm,epsfig,epstopdf,titling,url,array,color,soul,multicol}&#10;\pagestyle{empty}&#10;\begin{document}&#10;&#10;\boldmath&#10;\begin{equation*}&#10;X=k \ \Rightarrow 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953.1309"/>
  <p:tag name="LATEXADDIN" val="\documentclass{article}&#10;\usepackage{amsmath,amsfonts,amssymb,amsthm,epsfig,epstopdf,titling,url,array,color,soul,multicol}&#10;\pagestyle{empty}&#10;\begin{document}&#10;&#10;\boldmath&#10;\begin{align*}&#10;&amp;k \ \ \textbf{Heads}\ (H) \\&#10;&amp; n-k \ \ \textbf{Tails}\ (T)&#10;\end{align*}&#10;&#10;&#10;\end{document}"/>
  <p:tag name="IGUANATEXSIZE" val="22"/>
  <p:tag name="IGUANATEXCURSOR" val="2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505.4369"/>
  <p:tag name="LATEXADDIN" val="\documentclass{article}&#10;\usepackage{amsmath,amsfonts,amssymb,amsthm,epsfig,epstopdf,titling,url,array,color,soul,multicol}&#10;\pagestyle{empty}&#10;\begin{document}&#10;&#10;\boldmath&#10;\begin{equation*}&#10;\longrightarrow {n \choose k}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.24331"/>
  <p:tag name="LATEXADDIN" val="\documentclass{article}&#10;\usepackage{amsmath,amsfonts,amssymb,amsthm,epsfig,epstopdf,titling,url,array,color,soul,multicol}&#10;\pagestyle{empty}&#10;\begin{document}&#10;&#10;\boldmath&#10;\begin{equation*}&#10;\{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.24331"/>
  <p:tag name="LATEXADDIN" val="\documentclass{article}&#10;\usepackage{amsmath,amsfonts,amssymb,amsthm,epsfig,epstopdf,titling,url,array,color,soul,multicol}&#10;\pagestyle{empty}&#10;\begin{document}&#10;&#10;\boldmath&#10;\begin{equation*}&#10;\{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31.4586"/>
  <p:tag name="LATEXADDIN" val="\documentclass{article}&#10;\usepackage{amsmath,amsfonts,amssymb,amsthm,epsfig,epstopdf,titling,url,array,color,soul,multicol}&#10;\pagestyle{empty}&#10;\begin{document}&#10;&#10;\boldmath&#10;\begin{equation*}&#10;n-k&#10;\end{equation*}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34.9456"/>
  <p:tag name="LATEXADDIN" val="\documentclass{article}&#10;\usepackage{amsmath,amsfonts,amssymb,amsthm,epsfig,epstopdf,titling,url,array,color,soul,multicol}&#10;\pagestyle{empty}&#10;\begin{document}&#10;&#10;\boldmath&#10;\begin{equation*}&#10;X,Y,Z&#10;\end{equation*}&#10;&#10;&#10;\end{document}"/>
  <p:tag name="IGUANATEXSIZE" val="24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090.364"/>
  <p:tag name="LATEXADDIN" val="\documentclass{article}&#10;\usepackage{amsmath,amsfonts,amssymb,amsthm,epsfig,epstopdf,titling,url,array,color,soul,multicol}&#10;\pagestyle{empty}&#10;\begin{document}&#10;&#10;\boldmath&#10;\begin{equation*}&#10;\longrightarrow \ p^k (1-p)^{n-k}&#10;\end{equation*}&#10;&#10;&#10;\end{document}"/>
  <p:tag name="IGUANATEXSIZE" val="24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78.7027"/>
  <p:tag name="LATEXADDIN" val="\documentclass{article}&#10;\usepackage{amsmath,amsfonts,amssymb,amsthm,epsfig,epstopdf,titling,url,array,color,soul,multicol}&#10;\pagestyle{empty}&#10;\begin{document}&#10;&#10;\boldmath&#10;\begin{equation*}&#10;n=1,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79.003"/>
  <p:tag name="LATEXADDIN" val="\documentclass{article}&#10;\usepackage{amsmath,amsfonts,amssymb,amsthm,epsfig,epstopdf,titling,url,array,color,soul,multicol}&#10;\pagestyle{empty}&#10;\begin{document}&#10;&#10;\boldmath&#10;\begin{equation*}&#10;Binomial(1,p) = Binomial(p).&#10;\end{equation*}&#10;&#10;&#10;\end{document}"/>
  <p:tag name="IGUANATEXSIZE" val="24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52.6434"/>
  <p:tag name="LATEXADDIN" val="\documentclass{article}&#10;\usepackage{amsmath,amsfonts,amssymb,amsthm,epsfig,epstopdf,titling,url,array,color,soul,multicol}&#10;\pagestyle{empty}&#10;\begin{document}&#10;&#10;\boldmath&#10;\begin{equation*}&#10;X_1, X_2, ...,X_n&#10;\end{equation*}&#10;&#10;&#10;\end{document}"/>
  <p:tag name="IGUANATEXSIZE" val="24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06.1492"/>
  <p:tag name="LATEXADDIN" val="\documentclass{article}&#10;\usepackage{amsmath,amsfonts,amssymb,amsthm,epsfig,epstopdf,titling,url,array,color,soul,multicol}&#10;\pagestyle{empty}&#10;\begin{document}&#10;&#10;\boldmath&#10;\begin{equation*}&#10;Bernoulli(p)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546.307"/>
  <p:tag name="LATEXADDIN" val="\documentclass{article}&#10;\usepackage{amsmath,amsfonts,amssymb,amsthm,epsfig,epstopdf,titling,url,array,color,soul,multicol}&#10;\pagestyle{empty}&#10;\begin{document}&#10;&#10;\boldmath&#10;\begin{equation*}&#10;X=X_1+X_2+...+X_n,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48.6314"/>
  <p:tag name="LATEXADDIN" val="\documentclass{article}&#10;\usepackage{amsmath,amsfonts,amssymb,amsthm,epsfig,epstopdf,titling,url,array,color,soul,multicol}&#10;\pagestyle{empty}&#10;\begin{document}&#10;&#10;\boldmath&#10;\begin{equation*}&#10;Binomial(n,p)&#10;\end{equation*}&#10;&#10;&#10;\end{document}"/>
  <p:tag name="IGUANATEXSIZE" val="24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60.74244"/>
  <p:tag name="LATEXADDIN" val="\documentclass{article}&#10;\usepackage{amsmath,amsfonts,amssymb,amsthm,epsfig,epstopdf,titling,url,array,color,soul,multicol}&#10;\pagestyle{empty}&#10;\begin{document}&#10;&#10;\boldmath&#10;\begin{equation*}&#10;0&#10;\end{equation*}&#10;&#10;&#10;\end{document}"/>
  <p:tag name="IGUANATEXSIZE" val="15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15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,amsfonts,amssymb,amsthm,epsfig,epstopdf,titling,url,array,color,soul,multicol}&#10;\pagestyle{empty}&#10;\begin{document}&#10;&#10;\boldmath&#10;\begin{equation*}&#10;X=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07.949"/>
  <p:tag name="LATEXADDIN" val="\documentclass{article}&#10;\usepackage{amsmath,amsfonts,amssymb,amsthm,epsfig,epstopdf,titling,url,array,color,soul,multicol}&#10;\pagestyle{empty}&#10;\begin{document}&#10;&#10;\boldmath&#10;\begin{equation*}&#10;k \approx n_p&#10;\end{equation*}&#10;&#10;&#10;\end{document}"/>
  <p:tag name="IGUANATEXSIZE" val="18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92.7259"/>
  <p:tag name="LATEXADDIN" val="\documentclass{article}&#10;\usepackage{amsmath,amsfonts,amssymb,amsthm,epsfig,epstopdf,titling,url,array,color,soul,multicol}&#10;\pagestyle{empty}&#10;\begin{document}&#10;&#10;\boldmath&#10;\begin{equation*}&#10;X: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32.021"/>
  <p:tag name="LATEXADDIN" val="\documentclass{article}&#10;\usepackage{amsmath,amsfonts,amssymb,amsthm,epsfig,epstopdf,titling,url,array,color,soul,multicol}&#10;\pagestyle{empty}&#10;\begin{document}&#10;&#10;\boldmath&#10;\begin{equation*}&#10;R_X = \{m,m+1,m+2,\cdots\}.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20.7349"/>
  <p:tag name="LATEXADDIN" val="\documentclass{article}&#10;\usepackage{amsmath,amsfonts,amssymb,amsthm,epsfig,epstopdf,titling,url,array,color,soul,multicol}&#10;\pagestyle{empty}&#10;\begin{document}&#10;&#10;\boldmath&#10;\begin{equation*}&#10;m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69.516"/>
  <p:tag name="LATEXADDIN" val="\documentclass{article}&#10;\usepackage{amsmath,amsfonts,amssymb,amsthm,epsfig,epstopdf,titling,url,array,color,soul,multicol}&#10;\pagestyle{empty}&#10;\begin{document}&#10;&#10;\boldmath&#10;\begin{equation*}&#10;A=\{X=k\}, \ \textbf{ or } A= B\cap C,&#10;\end{equation*}&#10;&#10;&#10;\end{document}"/>
  <p:tag name="IGUANATEXSIZE" val="22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1.2373"/>
  <p:tag name="LATEXADDIN" val="\documentclass{article}&#10;\usepackage{amsmath,amsfonts,amssymb,amsthm,epsfig,epstopdf,titling,url,array,color,soul,multicol}&#10;\pagestyle{empty}&#10;\begin{document}&#10;&#10;\boldmath&#10;\begin{equation*}&#10;B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360.7049"/>
  <p:tag name="LATEXADDIN" val="\documentclass{article}&#10;\usepackage{amsmath,amsfonts,amssymb,amsthm,epsfig,epstopdf,titling,url,array,color,soul,multicol}&#10;\pagestyle{empty}&#10;\begin{document}&#10;&#10;\boldmath&#10;\begin{equation*}&#10;m-1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07.4616"/>
  <p:tag name="LATEXADDIN" val="\documentclass{article}&#10;\usepackage{amsmath,amsfonts,amssymb,amsthm,epsfig,epstopdf,titling,url,array,color,soul,multicol}&#10;\pagestyle{empty}&#10;\begin{document}&#10;&#10;\boldmath&#10;\begin{equation*}&#10;k-1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99.73756"/>
  <p:tag name="LATEXADDIN" val="\documentclass{article}&#10;\usepackage{amsmath,amsfonts,amssymb,amsthm,epsfig,epstopdf,titling,url,array,color,soul,multicol}&#10;\pagestyle{empty}&#10;\begin{document}&#10;&#10;\boldmath&#10;\begin{equation*}&#10;C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94.038"/>
  <p:tag name="LATEXADDIN" val="\documentclass{article}&#10;\usepackage{amsmath,amsfonts,amssymb,amsthm,epsfig,epstopdf,titling,url,array,color,soul,multicol}&#10;\pagestyle{empty}&#10;\begin{document}&#10;&#10;\boldmath&#10;\begin{equation*}&#10;P(A)=P_X(k) = P(X=k)&#10;\end{equation*}&#10;&#10;&#10;\end{document}"/>
  <p:tag name="IGUANATEXSIZE" val="22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horelight_First_M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nion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relight_First_MW" id="{9EE3B217-3E0E-4669-B32E-CD89D8110D9C}" vid="{520CEAE8-E141-494F-B056-50C0B8AE7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Shorelight_First_MW</Template>
  <TotalTime>17948</TotalTime>
  <Words>2334</Words>
  <Application>Microsoft Macintosh PowerPoint</Application>
  <PresentationFormat>Widescreen</PresentationFormat>
  <Paragraphs>449</Paragraphs>
  <Slides>66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Minion Pro</vt:lpstr>
      <vt:lpstr>Wingdings</vt:lpstr>
      <vt:lpstr>Shorelight_First_MW</vt:lpstr>
      <vt:lpstr>ECE 603 Probability and Random Processes</vt:lpstr>
      <vt:lpstr>Objectives</vt:lpstr>
      <vt:lpstr>Rationale</vt:lpstr>
      <vt:lpstr>Prior Learning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Discrete Random Variables</vt:lpstr>
      <vt:lpstr>Probability Mass Function</vt:lpstr>
      <vt:lpstr>Probability Mass Function</vt:lpstr>
      <vt:lpstr>Probability Mass Function</vt:lpstr>
      <vt:lpstr>Probability Mass Function</vt:lpstr>
      <vt:lpstr>Probability Mass Function</vt:lpstr>
      <vt:lpstr>Independent Random Variables</vt:lpstr>
      <vt:lpstr>Independent Random Variables</vt:lpstr>
      <vt:lpstr>Summary of Random Variables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Special Distributions</vt:lpstr>
      <vt:lpstr>Orchestrated Conversation: Special Distributions</vt:lpstr>
      <vt:lpstr>Special Distributions</vt:lpstr>
      <vt:lpstr>Orchestrated Conversation: Cumulative Distribution Function (CDF)</vt:lpstr>
      <vt:lpstr>Orchestrated Conversation: 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Expectation</vt:lpstr>
      <vt:lpstr>Expectation</vt:lpstr>
      <vt:lpstr>Expectation</vt:lpstr>
      <vt:lpstr>Expectation</vt:lpstr>
      <vt:lpstr>Expectation</vt:lpstr>
      <vt:lpstr>Summary</vt:lpstr>
      <vt:lpstr>Summary</vt:lpstr>
      <vt:lpstr>Functions of Random Variables</vt:lpstr>
      <vt:lpstr>Functions of Random Variables</vt:lpstr>
      <vt:lpstr>Functions of Random Variables</vt:lpstr>
      <vt:lpstr>Functions of Random Variables</vt:lpstr>
      <vt:lpstr>Functions of Random Variables</vt:lpstr>
      <vt:lpstr>Functions of Random Variables</vt:lpstr>
      <vt:lpstr>Variance</vt:lpstr>
      <vt:lpstr>Variance</vt:lpstr>
      <vt:lpstr>Variance</vt:lpstr>
      <vt:lpstr>Variance</vt:lpstr>
      <vt:lpstr>Variance</vt:lpstr>
      <vt:lpstr>Variance</vt:lpstr>
      <vt:lpstr>Variance</vt:lpstr>
      <vt:lpstr>Post-work for Lessons 5-6</vt:lpstr>
      <vt:lpstr>To Prepare for the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Mani Krishna</dc:creator>
  <cp:lastModifiedBy>Marguerite Newcomb</cp:lastModifiedBy>
  <cp:revision>667</cp:revision>
  <dcterms:created xsi:type="dcterms:W3CDTF">2016-08-14T23:39:53Z</dcterms:created>
  <dcterms:modified xsi:type="dcterms:W3CDTF">2020-06-22T13:11:34Z</dcterms:modified>
</cp:coreProperties>
</file>