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67" r:id="rId4"/>
    <p:sldId id="276" r:id="rId5"/>
    <p:sldId id="421" r:id="rId6"/>
    <p:sldId id="423" r:id="rId7"/>
    <p:sldId id="424" r:id="rId8"/>
    <p:sldId id="434" r:id="rId9"/>
    <p:sldId id="435" r:id="rId10"/>
    <p:sldId id="425" r:id="rId11"/>
    <p:sldId id="436" r:id="rId12"/>
    <p:sldId id="426" r:id="rId13"/>
    <p:sldId id="437" r:id="rId14"/>
    <p:sldId id="427" r:id="rId15"/>
    <p:sldId id="428" r:id="rId16"/>
    <p:sldId id="429" r:id="rId17"/>
    <p:sldId id="431" r:id="rId18"/>
    <p:sldId id="430" r:id="rId19"/>
    <p:sldId id="432" r:id="rId20"/>
    <p:sldId id="433" r:id="rId21"/>
    <p:sldId id="43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 autoAdjust="0"/>
    <p:restoredTop sz="85596" autoAdjust="0"/>
  </p:normalViewPr>
  <p:slideViewPr>
    <p:cSldViewPr snapToGrid="0">
      <p:cViewPr varScale="1">
        <p:scale>
          <a:sx n="90" d="100"/>
          <a:sy n="90" d="100"/>
        </p:scale>
        <p:origin x="20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8160-444E-4086-B454-8FE8F8BAE13D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0A2B-5328-41E6-8B05-DBD9FD3C8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*****Preparation Notes*****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taking this course should already have covered</a:t>
            </a:r>
            <a:r>
              <a:rPr lang="en-US" baseline="0" dirty="0"/>
              <a:t> linear algebra elsewhere.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use linear algebra extensively in this course.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2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1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9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5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21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0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00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Orchestrated Conversation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84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Orchestrated Conversation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3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18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Orchestrated Conversation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0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Orchestrated Conversation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4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7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</a:t>
            </a:r>
            <a:r>
              <a:rPr lang="en-US" altLang="en-US" b="1">
                <a:latin typeface="Arial" panose="020B0604020202020204" pitchFamily="34" charset="0"/>
              </a:rPr>
              <a:t>with Annotation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2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1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8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5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6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098" y="1562793"/>
            <a:ext cx="7892169" cy="23950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000" b="1">
                <a:latin typeface="Minion Pro" panose="02040503050306020203" pitchFamily="18" charset="0"/>
              </a:defRPr>
            </a:lvl1pPr>
          </a:lstStyle>
          <a:p>
            <a:r>
              <a:rPr lang="en-US" dirty="0"/>
              <a:t>Add title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9429" y="4236521"/>
            <a:ext cx="7882839" cy="165576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800" b="1" kern="1200" spc="90" baseline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Lesson number here</a:t>
            </a:r>
          </a:p>
          <a:p>
            <a:r>
              <a:rPr lang="en-US" dirty="0"/>
              <a:t>Add </a:t>
            </a:r>
            <a:r>
              <a:rPr lang="en-US"/>
              <a:t>Lesson title here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59836" y="6458988"/>
            <a:ext cx="3844213" cy="399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© 2020 UMass Amherst Global.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83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529"/>
            <a:ext cx="10280779" cy="4343048"/>
          </a:xfrm>
        </p:spPr>
        <p:txBody>
          <a:bodyPr>
            <a:normAutofit/>
          </a:bodyPr>
          <a:lstStyle>
            <a:lvl1pPr>
              <a:defRPr sz="24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33283-1973-6F41-AB85-3E6A3DF2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7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229"/>
            <a:ext cx="10280779" cy="4343048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9C6C9D-8BDE-C442-8D8E-DD15FC599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2F2B-FF99-4569-9466-C8658579E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793F-7623-47AC-B71F-B9B5042A74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20E83-DDB6-406A-84E0-9F28DCD64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668337"/>
            <a:ext cx="10515600" cy="1286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2BB2B-4866-4680-95FD-DD4C8D0B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801"/>
            <a:ext cx="10280779" cy="3810396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370CEF0-763F-0844-9A44-07E7BCB5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1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8261"/>
            <a:ext cx="1051560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3829"/>
            <a:ext cx="10280779" cy="26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bullets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414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Chapter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23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9.xml"/><Relationship Id="rId7" Type="http://schemas.openxmlformats.org/officeDocument/2006/relationships/image" Target="../media/image2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4.xml"/><Relationship Id="rId7" Type="http://schemas.openxmlformats.org/officeDocument/2006/relationships/image" Target="../media/image1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8.xml"/><Relationship Id="rId7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39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4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48.xml"/><Relationship Id="rId10" Type="http://schemas.openxmlformats.org/officeDocument/2006/relationships/image" Target="../media/image43.png"/><Relationship Id="rId4" Type="http://schemas.openxmlformats.org/officeDocument/2006/relationships/tags" Target="../tags/tag47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5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53.xml"/><Relationship Id="rId10" Type="http://schemas.openxmlformats.org/officeDocument/2006/relationships/image" Target="../media/image48.png"/><Relationship Id="rId4" Type="http://schemas.openxmlformats.org/officeDocument/2006/relationships/tags" Target="../tags/tag52.xm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6.xml"/><Relationship Id="rId7" Type="http://schemas.openxmlformats.org/officeDocument/2006/relationships/image" Target="../media/image5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chapter10/10_1_0_basic_concepts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10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image" Target="../media/image9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5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02" y="3501086"/>
            <a:ext cx="8922798" cy="1655762"/>
          </a:xfrm>
        </p:spPr>
        <p:txBody>
          <a:bodyPr>
            <a:noAutofit/>
          </a:bodyPr>
          <a:lstStyle/>
          <a:p>
            <a:r>
              <a:rPr lang="en-US" dirty="0"/>
              <a:t>Lesson 17</a:t>
            </a:r>
          </a:p>
          <a:p>
            <a:r>
              <a:rPr lang="en-US" dirty="0"/>
              <a:t>Chapter 7</a:t>
            </a:r>
            <a:endParaRPr lang="en-US" sz="2800" b="1" dirty="0"/>
          </a:p>
          <a:p>
            <a:r>
              <a:rPr lang="en-US" dirty="0"/>
              <a:t>Limit Theorems and Convergence of Random Variables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64202" y="111348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ECE 603</a:t>
            </a:r>
            <a:r>
              <a:rPr lang="en-GB" dirty="0"/>
              <a:t/>
            </a:r>
            <a:br>
              <a:rPr lang="en-GB" dirty="0"/>
            </a:br>
            <a:r>
              <a:rPr lang="en-US" dirty="0"/>
              <a:t>Probability and Random Processes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2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 weak law of large numbers (WLLN)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sz="2800" dirty="0">
                <a:solidFill>
                  <a:schemeClr val="accent1"/>
                </a:solidFill>
              </a:rPr>
              <a:t>                            </a:t>
            </a:r>
            <a:r>
              <a:rPr lang="en-US" dirty="0"/>
              <a:t>be </a:t>
            </a:r>
            <a:r>
              <a:rPr lang="en-US" dirty="0" err="1"/>
              <a:t>i.i.d</a:t>
            </a:r>
            <a:r>
              <a:rPr lang="en-US" dirty="0"/>
              <a:t>. random variables with a finite expected value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                   </a:t>
            </a:r>
            <a:r>
              <a:rPr lang="en-US" dirty="0"/>
              <a:t>Then, for any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83" y="2278039"/>
            <a:ext cx="2079086" cy="26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815787"/>
            <a:ext cx="2219886" cy="272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12" y="2832244"/>
            <a:ext cx="848457" cy="25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83" y="3705290"/>
            <a:ext cx="3783314" cy="4480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A5A3ED2-F069-B546-AA4B-BF44E9304566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74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Proof: </a:t>
            </a:r>
          </a:p>
          <a:p>
            <a:pPr marL="0" indent="0">
              <a:buNone/>
            </a:pPr>
            <a:r>
              <a:rPr lang="en-US" dirty="0"/>
              <a:t>We assume                              is finite. In this case we can use </a:t>
            </a:r>
            <a:r>
              <a:rPr lang="en-US" dirty="0" err="1"/>
              <a:t>Chebyshev's</a:t>
            </a:r>
            <a:r>
              <a:rPr lang="en-US" dirty="0"/>
              <a:t> inequality to write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which goes to zero as 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11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88" y="2166335"/>
            <a:ext cx="1852267" cy="327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74" y="3077197"/>
            <a:ext cx="3918629" cy="1521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6" y="5102300"/>
            <a:ext cx="1172114" cy="164571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116FB6E-E41C-5D43-AE6E-E16C4F8459D6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71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dirty="0"/>
              <a:t>if                                                       and the </a:t>
            </a:r>
            <a:r>
              <a:rPr lang="en-US" dirty="0">
                <a:solidFill>
                  <a:srgbClr val="FF0000"/>
                </a:solidFill>
              </a:rPr>
              <a:t>normalized</a:t>
            </a:r>
            <a:r>
              <a:rPr lang="en-US" dirty="0"/>
              <a:t> random variable is defined: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70" y="2160772"/>
            <a:ext cx="3437714" cy="341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38" y="2928148"/>
            <a:ext cx="1802971" cy="667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85" y="4203514"/>
            <a:ext cx="3189029" cy="30354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4AB8AF-74B7-A14F-BD91-E9B523BFF11B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Proof: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44" y="2250364"/>
            <a:ext cx="4004419" cy="611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44" y="3232781"/>
            <a:ext cx="3996038" cy="650362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68BA8E7C-2088-2441-9113-B71331530E8C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65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 Central Limit Theorem (CLT)</a:t>
            </a:r>
          </a:p>
          <a:p>
            <a:pPr marL="0" indent="0">
              <a:buNone/>
            </a:pPr>
            <a:r>
              <a:rPr lang="en-US" dirty="0"/>
              <a:t>Let    </a:t>
            </a:r>
            <a:r>
              <a:rPr lang="en-US" sz="2800" dirty="0">
                <a:solidFill>
                  <a:schemeClr val="accent1"/>
                </a:solidFill>
              </a:rPr>
              <a:t>                         </a:t>
            </a:r>
            <a:r>
              <a:rPr lang="en-US" dirty="0"/>
              <a:t>be </a:t>
            </a:r>
            <a:r>
              <a:rPr lang="en-US" dirty="0" err="1"/>
              <a:t>i.i.d</a:t>
            </a:r>
            <a:r>
              <a:rPr lang="en-US" dirty="0"/>
              <a:t>. random variables with expected value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              </a:t>
            </a:r>
            <a:r>
              <a:rPr lang="en-US" dirty="0"/>
              <a:t>and variance                                                        Then,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14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14" y="2265339"/>
            <a:ext cx="2079086" cy="26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5" y="2773701"/>
            <a:ext cx="2128457" cy="27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09" y="2717585"/>
            <a:ext cx="3574857" cy="3419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9" y="3646066"/>
            <a:ext cx="7252876" cy="923581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86F5992-26C2-F341-B048-04C7B2F5DEF4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5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Converges in distribution to the standard normal random variable as     goes to infinity, that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            is the standard normal CDF.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This true regardless of the distribution of    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61" y="1760032"/>
            <a:ext cx="197486" cy="138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57" y="2660783"/>
            <a:ext cx="6414628" cy="418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08" y="3823740"/>
            <a:ext cx="672914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16" y="4803484"/>
            <a:ext cx="279771" cy="208457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13642835-4D0C-A046-AA07-15150A5892A8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31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Example. </a:t>
            </a:r>
            <a:r>
              <a:rPr lang="en-US" dirty="0"/>
              <a:t>Let                                                 and 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65" y="1747232"/>
            <a:ext cx="3084800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23" y="1765517"/>
            <a:ext cx="3267657" cy="266971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43BECD78-C6A8-854C-8A19-8A40B8FB4421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5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     finite, but we still can approximate                                               by a </a:t>
            </a:r>
            <a:r>
              <a:rPr lang="en-US" dirty="0">
                <a:solidFill>
                  <a:srgbClr val="FF0000"/>
                </a:solidFill>
              </a:rPr>
              <a:t>Normal </a:t>
            </a:r>
            <a:r>
              <a:rPr lang="en-US" dirty="0"/>
              <a:t>random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75" y="1718957"/>
            <a:ext cx="3059199" cy="266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8" y="1770700"/>
            <a:ext cx="197486" cy="138972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1E520001-6506-2B48-8AC9-57023BDDA846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33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Two steps to solve problems using CLT: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Find                                                and 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Use                                                   , so we can use     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18</a:t>
            </a:fld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359966"/>
            <a:ext cx="4902400" cy="26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0" y="2890712"/>
            <a:ext cx="3031619" cy="807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13" y="2886683"/>
            <a:ext cx="3222629" cy="8078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17" y="3875934"/>
            <a:ext cx="3254171" cy="2926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87" y="3903433"/>
            <a:ext cx="215772" cy="208457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6DBED09A-5195-6B4B-82EC-1A4EFA88C6ED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58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691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Example. </a:t>
            </a:r>
          </a:p>
          <a:p>
            <a:pPr marL="0" indent="0">
              <a:buNone/>
            </a:pPr>
            <a:r>
              <a:rPr lang="en-US" dirty="0"/>
              <a:t>In a digital communication system                       bits are transmitted over a wireless channel. Each bit will be received in error with probability                (error probability) independently from other bits. Let       be the number of error.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Find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Find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89" y="2420086"/>
            <a:ext cx="1356800" cy="202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49" y="2770818"/>
            <a:ext cx="1136457" cy="23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83" y="3102619"/>
            <a:ext cx="320152" cy="196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11" y="3859453"/>
            <a:ext cx="1959162" cy="2908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11" y="4298456"/>
            <a:ext cx="2740724" cy="290895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572ABF87-D393-F14C-ADC5-A7B1C85F15A3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6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Examine the use of Law of Large Numbers (LLN).</a:t>
            </a:r>
          </a:p>
          <a:p>
            <a:r>
              <a:rPr lang="en-US" dirty="0"/>
              <a:t>Examine the use of Central Limit Theorem (CLT).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3ECA-8E7C-408D-913E-1F602248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B200-A4A1-4851-90AE-F6218B6F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</a:t>
            </a:fld>
            <a:endParaRPr lang="en-GB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575F0AC-6295-E749-A21B-4D8612F104CF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79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20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1813372"/>
            <a:ext cx="4902400" cy="26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2330488"/>
            <a:ext cx="3618742" cy="3419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2920592"/>
            <a:ext cx="7623314" cy="404114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BFFC04B1-660A-4346-AA6F-225CC73538E4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8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661"/>
            <a:ext cx="10515600" cy="755779"/>
          </a:xfrm>
        </p:spPr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291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Example.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sz="2800" dirty="0"/>
              <a:t> </a:t>
            </a:r>
            <a:r>
              <a:rPr lang="en-US" dirty="0"/>
              <a:t>multiple choice test has 100 questions, each with four alternative. At least 80 correct answers are required for a passing grand. On each question, you know the correct answer with probability 0.75, otherwise you guess at random. There is no penalty for wrong answers.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21</a:t>
            </a:fld>
            <a:endParaRPr lang="en-GB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181B4BFA-E10A-3944-B964-D64E411B7195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39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Post-work for Lesson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CDC3-3447-43D3-AC50-38E04329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AC83-0AB3-4257-BF48-844E442E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22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F1075-6461-7A49-BB51-6D8D884D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5" y="1630245"/>
            <a:ext cx="10280779" cy="4343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Complete homework assignment for Lesson </a:t>
            </a:r>
            <a:r>
              <a:rPr lang="en-US" altLang="en-US" dirty="0" smtClean="0"/>
              <a:t>17: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mtClean="0"/>
              <a:t>HW#9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en-US" dirty="0"/>
              <a:t>Go to the online classroom for details.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0F4BCD98-E634-2D4E-B78F-20163CA9897E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7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rtlCol="0" anchor="ctr">
            <a:noAutofit/>
          </a:bodyPr>
          <a:lstStyle/>
          <a:p>
            <a:r>
              <a:rPr lang="en-US" altLang="en-US" dirty="0"/>
              <a:t>To Prepare for the Next Lesson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76F37-2D0F-4D53-A586-ED7FC287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0C469-3446-4F67-AD5C-B6E3A44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23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212AB-258A-864C-93F3-73432044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5" y="1630245"/>
            <a:ext cx="10982284" cy="4343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 Chapter 10 in your online textbook: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hlinkClick r:id="rId3"/>
              </a:rPr>
              <a:t>https://www.probabilitycourse.com/chapter10/10_1_0_basic_concepts.php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Complete the Pre-work for Lessons 18-20.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-US" dirty="0"/>
              <a:t>Visit the online classroom for details.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20171755-F3B8-794B-86A2-555030A904B9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4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lesson will focus on limit theorems and convergence modes for random variables. Limit theorems are among the most fundamental results in probability theory.</a:t>
            </a:r>
          </a:p>
          <a:p>
            <a:pPr marL="0" indent="0">
              <a:buNone/>
            </a:pPr>
            <a:r>
              <a:rPr lang="en-US" dirty="0"/>
              <a:t>You will explore how these theorems are applied in practice.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A4A5-C7C5-42A9-9997-1762B47C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8275-B17B-4977-90CA-8BA2880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</a:t>
            </a:fld>
            <a:endParaRPr lang="en-GB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66ACC4B8-9130-5044-B7B3-55339C83A079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8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5257-8F68-413D-9DFF-D590CD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6100-B6C8-4622-8095-3D942BC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676DA9-5DD8-D947-8934-8AAA139D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5" y="1593669"/>
            <a:ext cx="10280779" cy="4343048"/>
          </a:xfrm>
        </p:spPr>
        <p:txBody>
          <a:bodyPr>
            <a:normAutofit/>
          </a:bodyPr>
          <a:lstStyle/>
          <a:p>
            <a:r>
              <a:rPr lang="en-US" b="1" dirty="0"/>
              <a:t>Basic Concepts</a:t>
            </a:r>
          </a:p>
          <a:p>
            <a:r>
              <a:rPr lang="en-US" dirty="0"/>
              <a:t>Counting Methods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Access to the online textbook: </a:t>
            </a:r>
            <a:r>
              <a:rPr lang="en-US" dirty="0">
                <a:hlinkClick r:id="rId3"/>
              </a:rPr>
              <a:t>https://www.probabilitycourse.com/</a:t>
            </a:r>
            <a:r>
              <a:rPr lang="en-US" dirty="0"/>
              <a:t> 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D7741BC-4870-AD40-8F44-D4DC604BEAD2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77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 of Probability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Markov's Inequality</a:t>
            </a:r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sz="2800" dirty="0">
                <a:solidFill>
                  <a:schemeClr val="accent1"/>
                </a:solidFill>
              </a:rPr>
              <a:t>      </a:t>
            </a:r>
            <a:r>
              <a:rPr lang="en-US" dirty="0"/>
              <a:t>is any </a:t>
            </a:r>
            <a:r>
              <a:rPr lang="en-US" dirty="0">
                <a:solidFill>
                  <a:srgbClr val="FF0000"/>
                </a:solidFill>
              </a:rPr>
              <a:t>nonnegative</a:t>
            </a:r>
            <a:r>
              <a:rPr lang="en-US" dirty="0"/>
              <a:t> random variable, then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2" y="2252640"/>
            <a:ext cx="279771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78" y="3120625"/>
            <a:ext cx="5066971" cy="667428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13D6AE4D-3A6A-3247-BFAA-D709FE154A53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95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 of Probability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Chebyshev's</a:t>
            </a:r>
            <a:r>
              <a:rPr lang="en-US" sz="2800" dirty="0">
                <a:solidFill>
                  <a:schemeClr val="accent1"/>
                </a:solidFill>
              </a:rPr>
              <a:t> Inequality</a:t>
            </a:r>
          </a:p>
          <a:p>
            <a:pPr marL="0" indent="0">
              <a:buNone/>
            </a:pPr>
            <a:r>
              <a:rPr lang="en-US" dirty="0"/>
              <a:t>For any random variable      , with                     and                                , we have  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222935"/>
            <a:ext cx="279771" cy="20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75" y="2204582"/>
            <a:ext cx="1230629" cy="27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79" y="2169838"/>
            <a:ext cx="1932800" cy="341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9D9E5A-8FAF-2C4A-8F66-1D904EA12937}"/>
              </a:ext>
            </a:extLst>
          </p:cNvPr>
          <p:cNvGrpSpPr/>
          <p:nvPr/>
        </p:nvGrpSpPr>
        <p:grpSpPr>
          <a:xfrm>
            <a:off x="3598953" y="3118187"/>
            <a:ext cx="4553826" cy="1944491"/>
            <a:chOff x="2398970" y="2911284"/>
            <a:chExt cx="4553826" cy="1944491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053" y="2911284"/>
              <a:ext cx="4130743" cy="6875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970" y="4078718"/>
              <a:ext cx="3315200" cy="48091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360" y="4700938"/>
              <a:ext cx="155886" cy="12739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475" y="4661337"/>
              <a:ext cx="127391" cy="1944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038" y="3664142"/>
              <a:ext cx="107276" cy="278248"/>
            </a:xfrm>
            <a:prstGeom prst="rect">
              <a:avLst/>
            </a:prstGeom>
          </p:spPr>
        </p:pic>
      </p:grp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08110594-7B0A-DF40-9769-BC1311E504D0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6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Definition. </a:t>
            </a:r>
            <a:r>
              <a:rPr lang="en-US" dirty="0"/>
              <a:t>For </a:t>
            </a:r>
            <a:r>
              <a:rPr lang="en-US" dirty="0" err="1"/>
              <a:t>i.i.d</a:t>
            </a:r>
            <a:r>
              <a:rPr lang="en-US" dirty="0"/>
              <a:t>. random variables                                  with                        </a:t>
            </a:r>
          </a:p>
          <a:p>
            <a:pPr marL="0" indent="0">
              <a:buNone/>
            </a:pPr>
            <a:r>
              <a:rPr lang="en-US" dirty="0"/>
              <a:t>and                                 , the </a:t>
            </a:r>
            <a:r>
              <a:rPr lang="en-US" dirty="0">
                <a:solidFill>
                  <a:srgbClr val="FF0000"/>
                </a:solidFill>
              </a:rPr>
              <a:t>sample mean</a:t>
            </a:r>
            <a:r>
              <a:rPr lang="en-US" dirty="0"/>
              <a:t>, denoted by      , is defined as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71" y="1765518"/>
            <a:ext cx="2079086" cy="266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479" y="1760033"/>
            <a:ext cx="1424458" cy="27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47" y="2190095"/>
            <a:ext cx="2022400" cy="362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06" y="2214912"/>
            <a:ext cx="312686" cy="2578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35" y="3108479"/>
            <a:ext cx="3850971" cy="667428"/>
          </a:xfrm>
          <a:prstGeom prst="rect">
            <a:avLst/>
          </a:prstGeom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FBC4D331-C9C7-4D4C-B454-DEA24833DF49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sample mean,       , is also a random variable, then we have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14" y="1689943"/>
            <a:ext cx="312686" cy="2578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15" y="2595449"/>
            <a:ext cx="8862019" cy="1674514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5D7C2A65-433F-0944-9EF1-8DBDAC51F62B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74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variance of       is given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48" y="1689943"/>
            <a:ext cx="312686" cy="257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3" y="2393309"/>
            <a:ext cx="9953221" cy="2861257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2205C5FB-D75C-B54B-B4E0-36E36AAEA4EE}"/>
              </a:ext>
            </a:extLst>
          </p:cNvPr>
          <p:cNvSpPr txBox="1">
            <a:spLocks/>
          </p:cNvSpPr>
          <p:nvPr/>
        </p:nvSpPr>
        <p:spPr>
          <a:xfrm>
            <a:off x="4038600" y="646330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ts val="600"/>
              </a:spcBef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UMass Amherst Global.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06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.99401"/>
  <p:tag name="LATEXADDIN" val="\documentclass{article}&#10;\usepackage{amsmath,amsfonts,amssymb,amsthm,epsfig,epstopdf,titling,url,array,color,soul,multicol}&#10;\pagestyle{empty}&#10;\begin{document}&#10;&#10;\boldmath&#10;\begin{equation*}&#10;||&#10;\end{equation*}&#10;&#10;&#10;\end{document}"/>
  <p:tag name="IGUANATEXSIZE" val="22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52.6434"/>
  <p:tag name="LATEXADDIN" val="\documentclass{article}&#10;\usepackage{amsmath,amsfonts,amssymb,amsthm,epsfig,epstopdf,titling,url,array,color,soul,multicol}&#10;\pagestyle{empty}&#10;\begin{document}&#10;&#10;\boldmath&#10;\begin{equation*}&#10;X_1, X_2 , ... , X_{\large n}&#10;\end{equation*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4.177"/>
  <p:tag name="LATEXADDIN" val="\documentclass{article}&#10;\usepackage{amsmath,amsfonts,amssymb,amsthm,epsfig,epstopdf,titling,url,array,color,soul,multicol}&#10;\pagestyle{empty}&#10;\begin{document}&#10;&#10;\boldmath&#10;\begin{equation*}&#10;EX_i = \mu_i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29.3963"/>
  <p:tag name="LATEXADDIN" val="\documentclass{article}&#10;\usepackage{amsmath,amsfonts,amssymb,amsthm,epsfig,epstopdf,titling,url,array,color,soul,multicol}&#10;\pagestyle{empty}&#10;\begin{document}&#10;&#10;\boldmath&#10;\begin{equation*}&#10;\textbf{Var}(X_i) = \sigma^2_i&#10;\end{equation*}&#10;&#10;&#10;\end{document}"/>
  <p:tag name="IGUANATEXSIZE" val="24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8.2339"/>
  <p:tag name="LATEXADDIN" val="\documentclass{article}&#10;\usepackage{amsmath,amsfonts,amssymb,amsthm,epsfig,epstopdf,titling,url,array,color,soul,multicol}&#10;\pagestyle{empty}&#10;\begin{document}&#10;&#10;\boldmath&#10;\begin{equation*}&#10;\overline{X}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579.303"/>
  <p:tag name="LATEXADDIN" val="\documentclass{article}&#10;\usepackage{amsmath,amsfonts,amssymb,amsthm,epsfig,epstopdf,titling,url,array,color,soul,multicol}&#10;\pagestyle{empty}&#10;\begin{document}&#10;&#10;\boldmath&#10;\begin{equation*}&#10;\overline{X}=\frac{X_1+X_2+...+X_{\large n}}{n}.&#10;\end{equation*}&#10;&#10;&#10;\end{document}"/>
  <p:tag name="IGUANATEXSIZE" val="24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8.2339"/>
  <p:tag name="LATEXADDIN" val="\documentclass{article}&#10;\usepackage{amsmath,amsfonts,amssymb,amsthm,epsfig,epstopdf,titling,url,array,color,soul,multicol}&#10;\pagestyle{empty}&#10;\begin{document}&#10;&#10;\boldmath&#10;\begin{equation*}\color{blue}&#10;\overline{X}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1564"/>
  <p:tag name="ORIGINALWIDTH" val="3964.754"/>
  <p:tag name="LATEXADDIN" val="\documentclass{article}&#10;\usepackage{amsmath,amsfonts,amssymb,amsthm,epsfig,epstopdf,titling,url,array,color,soul,multicol}&#10;\pagestyle{empty}&#10;\begin{document}&#10;&#10;\boldmath&#10;\begin{align*}%\label{}&#10;  E[\overline{X}]&amp;=\frac{EX_1+EX_2+...+EX_{\large n}}{n}  &amp;\textbf{(by linearity of expectation)}\\&#10;  &amp;=\frac{nEX}{n} &amp;\textbf{(since $EX_{\large i}=EX$)}\\&#10;  &amp;=EX.&#10;\end{align*}&#10;&#10;&#10;\end{document}"/>
  <p:tag name="IGUANATEXSIZE" val="22"/>
  <p:tag name="IGUANATEXCURSOR" val="2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8.2339"/>
  <p:tag name="LATEXADDIN" val="\documentclass{article}&#10;\usepackage{amsmath,amsfonts,amssymb,amsthm,epsfig,epstopdf,titling,url,array,color,soul,multicol}&#10;\pagestyle{empty}&#10;\begin{document}&#10;&#10;\boldmath&#10;\begin{equation*}\color{blue}&#10;\overline{X}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0.09"/>
  <p:tag name="ORIGINALWIDTH" val="4452.943"/>
  <p:tag name="LATEXADDIN" val="\documentclass{article}&#10;\usepackage{amsmath,amsfonts,amssymb,amsthm,epsfig,epstopdf,titling,url,array,color,soul,multicol}&#10;\pagestyle{empty}&#10;\begin{document}&#10;&#10;\boldmath&#10;\begin{align*}%\label{}&#10;  \mathrm{Var}(\overline{X})&amp;=\frac{\mathrm{Var}(X_1+X_2+...+X_{\large n})}{n^2}  &amp;\textbf{($\mathbf{Var}(aX)=a^2\mathbf{Var}(X)$)}\\&#10; &amp;=\frac{\mathrm{Var}(X_1)+\mathbf{Var}(X_2)+...+\mathbf{Var}(X_{\large n})}{n^2}  &amp;\textbf{($X_{\large i}$'s are independent)}\\&#10;  &amp;=\frac{n\mathbf{Var}(X)}{n^2} &amp;\textbf{($\mathrm{Var}(X_{\large i})=\mathrm{Var}(X)$)}\\&#10;  &amp;=\frac{\mathbf{Var}(X)}{n}= \frac{\sigma^2}{n}.&#10;\end{align*}&#10;&#10;&#10;\end{document}"/>
  <p:tag name="IGUANATEXSIZE" val="22"/>
  <p:tag name="IGUANATEXCURSOR" val="5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077.99"/>
  <p:tag name="LATEXADDIN" val="\documentclass{article}&#10;\usepackage{amsmath,amsfonts,amssymb,amsthm,epsfig,epstopdf,titling,url,array,color,soul,multicol}&#10;\pagestyle{empty}&#10;\begin{document}&#10;&#10;\boldmath&#10;\begin{equation*}&#10;P(X \geq a) \leq \frac{EX}{a}, \ \ \textbf{for any $a&gt;0$}.&#10;\end{equation*}&#10;&#10;&#10;\end{document}"/>
  <p:tag name="IGUANATEXSIZE" val="24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52.6434"/>
  <p:tag name="LATEXADDIN" val="\documentclass{article}&#10;\usepackage{amsmath,amsfonts,amssymb,amsthm,epsfig,epstopdf,titling,url,array,color,soul,multicol}&#10;\pagestyle{empty}&#10;\begin{document}&#10;&#10;\boldmath&#10;\begin{equation*}&#10;X_1, X_2 , ... , X_{\large n}&#10;\end{equation*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10.3862"/>
  <p:tag name="LATEXADDIN" val="\documentclass{article}&#10;\usepackage{amsmath,amsfonts,amssymb,amsthm,epsfig,epstopdf,titling,url,array,color,soul,multicol}&#10;\pagestyle{empty}&#10;\begin{document}&#10;&#10;\boldmath&#10;\begin{equation*}&#10;EX_{\large i}=\mu &lt; \infty.&#10;\end{equation*}&#10;&#10;&#10;\end{document}"/>
  <p:tag name="IGUANATEXSIZE" val="24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47.9565"/>
  <p:tag name="LATEXADDIN" val="\documentclass{article}&#10;\usepackage{amsmath,amsfonts,amssymb,amsthm,epsfig,epstopdf,titling,url,array,color,soul,multicol}&#10;\pagestyle{empty}&#10;\begin{document}&#10;&#10;\boldmath&#10;\begin{equation*}&#10;\epsilon&gt;0,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27"/>
  <p:tag name="ORIGINALWIDTH" val="1551.556"/>
  <p:tag name="LATEXADDIN" val="\documentclass{article}&#10;\usepackage{amsmath,amsfonts,amssymb,amsthm,epsfig,epstopdf,titling,url,array,color,soul,multicol}&#10;\pagestyle{empty}&#10;\begin{document}&#10;&#10;\boldmath&#10;\begin{equation*}&#10;\lim_{n \rightarrow \infty} P(|\overline{X}-\mu| \geq \epsilon)=0.&#10;\end{equation*}&#10;&#10;&#10;\end{document}"/>
  <p:tag name="IGUANATEXSIZE" val="24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792.6509"/>
  <p:tag name="LATEXADDIN" val="\documentclass{article}&#10;\usepackage{amsmath,amsfonts,amssymb,amsthm,epsfig,epstopdf,titling,url,array,color,soul,multicol}&#10;\pagestyle{empty}&#10;\begin{document}&#10;&#10;\boldmath&#10;\begin{equation*}&#10;\mathrm{Var}(X)=\sigma^2&#10;\end{equation*}&#10;&#10;&#10;\end{document}"/>
  <p:tag name="IGUANATEXSIZE" val="23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922"/>
  <p:tag name="ORIGINALWIDTH" val="1607.049"/>
  <p:tag name="LATEXADDIN" val="\documentclass{article}&#10;\usepackage{amsmath,amsfonts,amssymb,amsthm,epsfig,epstopdf,titling,url,array,color,soul,multicol}&#10;\pagestyle{empty}&#10;\begin{document}&#10;&#10;\boldmath&#10;\begin{align*}%\label{}&#10;  P(|\overline{X}-\mu| \geq \epsilon) &amp;\leq \frac{\mathrm{Var}(\overline{X})}{\epsilon^2}\\&#10; =\frac{\mathrm{Var}(X)}{n \epsilon^2},&#10;\end{align*}&#10;&#10;&#10;\end{document}"/>
  <p:tag name="IGUANATEXSIZE" val="24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480.6899"/>
  <p:tag name="LATEXADDIN" val="\documentclass{article}&#10;\usepackage{amsmath,amsfonts,amssymb,amsthm,epsfig,epstopdf,titling,url,array,color,soul,multicol}&#10;\pagestyle{empty}&#10;\begin{document}&#10;&#10;\boldmath&#10;\begin{equation*}&#10;n \rightarrow \infty.&#10;\end{equation*}&#10;&#10;&#10;\end{document}"/>
  <p:tag name="IGUANATEXSIZE" val="24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409.824"/>
  <p:tag name="LATEXADDIN" val="\documentclass{article}&#10;\usepackage{amsmath,amsfonts,amssymb,amsthm,epsfig,epstopdf,titling,url,array,color,soul,multicol}&#10;\pagestyle{empty}&#10;\begin{document}&#10;&#10;\boldmath&#10;\begin{equation*}&#10;EX= \mu, \ \textbf{Var}(X) = \sigma^2&#10;\end{equation*}&#10;&#10;&#10;\end{document}"/>
  <p:tag name="IGUANATEXSIZE" val="24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39.4075"/>
  <p:tag name="LATEXADDIN" val="\documentclass{article}&#10;\usepackage{amsmath,amsfonts,amssymb,amsthm,epsfig,epstopdf,titling,url,array,color,soul,multicol}&#10;\pagestyle{empty}&#10;\begin{document}&#10;&#10;\boldmath&#10;\begin{equation*}&#10;Z = \frac{X-\mu}{\sigma},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07.837"/>
  <p:tag name="LATEXADDIN" val="\documentclass{article}&#10;\usepackage{amsmath,amsfonts,amssymb,amsthm,epsfig,epstopdf,titling,url,array,color,soul,multicol}&#10;\pagestyle{empty}&#10;\begin{document}&#10;&#10;\boldmath&#10;\begin{equation*}&#10;EZ = 0, \ \textbf{Var}(Z) = 1.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&#10;X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791.526"/>
  <p:tag name="LATEXADDIN" val="\documentclass{article}&#10;\usepackage{amsmath,amsfonts,amssymb,amsthm,epsfig,epstopdf,titling,url,array,color,soul,multicol}&#10;\pagestyle{empty}&#10;\begin{document}&#10;&#10;\boldmath&#10;\begin{equation*}&#10;EZ = \frac{EX-\mu}{\sigma} = \frac{\mu-\mu}{\sigma}=0,&#10;\end{equation*}&#10;&#10;&#10;\end{document}"/>
  <p:tag name="IGUANATEXSIZE" val="22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787.776"/>
  <p:tag name="LATEXADDIN" val="\documentclass{article}&#10;\usepackage{amsmath,amsfonts,amssymb,amsthm,epsfig,epstopdf,titling,url,array,color,soul,multicol}&#10;\pagestyle{empty}&#10;\begin{document}&#10;&#10;\boldmath&#10;\begin{equation*}&#10;\textbf{Var}(Z) = \frac{\textbf{Var}(X)}{\sigma^2} = \frac{\sigma^2}{\sigma^2} = 1.&#10;\end{equation*}&#10;&#10;&#10;\end{document}"/>
  <p:tag name="IGUANATEXSIZE" val="22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52.6434"/>
  <p:tag name="LATEXADDIN" val="\documentclass{article}&#10;\usepackage{amsmath,amsfonts,amssymb,amsthm,epsfig,epstopdf,titling,url,array,color,soul,multicol}&#10;\pagestyle{empty}&#10;\begin{document}&#10;&#10;\boldmath&#10;\begin{equation*}&#10;X_1, X_2 , ... , X_{\large n}&#10;\end{equation*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72.8909"/>
  <p:tag name="LATEXADDIN" val="\documentclass{article}&#10;\usepackage{amsmath,amsfonts,amssymb,amsthm,epsfig,epstopdf,titling,url,array,color,soul,multicol}&#10;\pagestyle{empty}&#10;\begin{document}&#10;&#10;\boldmath&#10;\begin{equation*}&#10;EX_{\large i}=\mu &lt;\infty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466.067"/>
  <p:tag name="LATEXADDIN" val="\documentclass{article}&#10;\usepackage{amsmath,amsfonts,amssymb,amsthm,epsfig,epstopdf,titling,url,array,color,soul,multicol}&#10;\pagestyle{empty}&#10;\begin{document}&#10;&#10;\boldmath&#10;\begin{equation*}&#10;0&lt;\mathrm{Var}(X_{\large i})=\sigma^2 &lt; \infty.&#10;\end{equation*}&#10;&#10;&#10;\end{document}"/>
  <p:tag name="IGUANATEXSIZE" val="24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3244.844"/>
  <p:tag name="LATEXADDIN" val="\documentclass{article}&#10;\usepackage{amsmath,amsfonts,amssymb,amsthm,epsfig,epstopdf,titling,url,array,color,soul,multicol}&#10;\pagestyle{empty}&#10;\begin{document}&#10;&#10;\boldmath&#10;\begin{equation*}&#10;Z_{\large n}= \frac{\overline{X}-E\overline{X}}{\sqrt{\textbf{Var}(\overline{X})}} = \frac{\sum_{i=1}^n X_i/n -\mu}{\sigma / \sqrt{n}}=\frac{\sum_{i=1}^n X_i-n\mu}{\sqrt{n} \sigma},&#10;\end{equation*}&#10;&#10;&#10;\end{document}"/>
  <p:tag name="IGUANATEXSIZE" val="22"/>
  <p:tag name="IGUANATEXCURSOR" val="3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2630.671"/>
  <p:tag name="LATEXADDIN" val="\documentclass{article}&#10;\usepackage{amsmath,amsfonts,amssymb,amsthm,epsfig,epstopdf,titling,url,array,color,soul,multicol}&#10;\pagestyle{empty}&#10;\begin{document}&#10;&#10;\boldmath&#10;\begin{equation*}&#10;\lim_{n \rightarrow \infty} P(Z_{\large n} \leq x)=\Phi(x), \qquad \textbf{ for all }x \in \mathbb{R},&#10;\end{equation*}&#10;&#10;&#10;\end{document}"/>
  <p:tag name="IGUANATEXSIZE" val="24"/>
  <p:tag name="IGUANATEXCURSOR" val="2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75.9655"/>
  <p:tag name="LATEXADDIN" val="\documentclass{article}&#10;\usepackage{amsmath,amsfonts,amssymb,amsthm,epsfig,epstopdf,titling,url,array,color,soul,multicol}&#10;\pagestyle{empty}&#10;\begin{document}&#10;&#10;\boldmath&#10;\begin{equation*}&#10;\Phi(x)&#10;\end{equation*}&#10;&#10;&#10;\end{document}"/>
  <p:tag name="IGUANATEXSIZE" val="24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4.7357"/>
  <p:tag name="LATEXADDIN" val="\documentclass{article}&#10;\usepackage{amsmath,amsfonts,amssymb,amsthm,epsfig,epstopdf,titling,url,array,color,soul,multicol}&#10;\pagestyle{empty}&#10;\begin{document}&#10;&#10;\boldmath&#10;\begin{equation*}\color{blue}&#10;X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4.6869"/>
  <p:tag name="LATEXADDIN" val="\documentclass{article}&#10;\usepackage{amsmath,amsfonts,amssymb,amsthm,epsfig,epstopdf,titling,url,array,color,soul,multicol}&#10;\pagestyle{empty}&#10;\begin{document}&#10;&#10;\boldmath&#10;\begin{equation*}&#10;EX = \mu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5.092"/>
  <p:tag name="LATEXADDIN" val="\documentclass{article}&#10;\usepackage{amsmath,amsfonts,amssymb,amsthm,epsfig,epstopdf,titling,url,array,color,soul,multicol}&#10;\pagestyle{empty}&#10;\begin{document}&#10;&#10;\boldmath&#10;\begin{equation*}&#10;X_i \sim Uniform(a,b)&#10;\end{equation*}&#10;&#10;&#10;\end{document}"/>
  <p:tag name="IGUANATEXSIZE" val="24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340.083"/>
  <p:tag name="LATEXADDIN" val="\documentclass{article}&#10;\usepackage{amsmath,amsfonts,amssymb,amsthm,epsfig,epstopdf,titling,url,array,color,soul,multicol}&#10;\pagestyle{empty}&#10;\begin{document}&#10;&#10;\boldmath&#10;\begin{equation*}&#10;Y_n = X_1,X_2,\cdots,X_n.&#10;\end{equation*}&#10;&#10;&#10;\end{document}"/>
  <p:tag name="IGUANATEXSIZE" val="24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254.593"/>
  <p:tag name="LATEXADDIN" val="\documentclass{article}&#10;\usepackage{amsmath,amsfonts,amssymb,amsthm,epsfig,epstopdf,titling,url,array,color,soul,multicol}&#10;\pagestyle{empty}&#10;\begin{document}&#10;&#10;\boldmath&#10;\begin{equation*}&#10;Y = X_1,X_2,\cdots,X_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10.499"/>
  <p:tag name="LATEXADDIN" val="\documentclass{article}&#10;\usepackage{amsmath,amsfonts,amssymb,amsthm,epsfig,epstopdf,titling,url,array,color,soul,multicol}&#10;\pagestyle{empty}&#10;\begin{document}&#10;&#10;\boldmath&#10;\begin{equation*}&#10;Y = X_1,X_2,\cdots,X_n, \ \ \ \ X_i \ \ \textbf{i.i.d.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1297.338"/>
  <p:tag name="LATEXADDIN" val="\documentclass{article}&#10;\usepackage{amsmath,amsfonts,amssymb,amsthm,epsfig,epstopdf,titling,url,array,color,soul,multicol}&#10;\pagestyle{empty}&#10;\begin{document}&#10;&#10;\boldmath&#10;\begin{equation*}&#10;EY = \mu_Y = \sum_{i=1}^n EX_i,&#10;\end{equation*}&#10;&#10;&#10;\end{document}"/>
  <p:tag name="IGUANATEXSIZE" val="23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1379.078"/>
  <p:tag name="LATEXADDIN" val="\documentclass{article}&#10;\usepackage{amsmath,amsfonts,amssymb,amsthm,epsfig,epstopdf,titling,url,array,color,soul,multicol}&#10;\pagestyle{empty}&#10;\begin{document}&#10;&#10;\boldmath&#10;\begin{equation*}&#10;\textbf{Var}(Y) = \sum_{i=1}^n \textbf{Var}(X_i).&#10;\end{equation*}&#10;&#10;&#10;\end{document}"/>
  <p:tag name="IGUANATEXSIZE" val="23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92.576"/>
  <p:tag name="LATEXADDIN" val="\documentclass{article}&#10;\usepackage{amsmath,amsfonts,amssymb,amsthm,epsfig,epstopdf,titling,url,array,color,soul,multicol}&#10;\pagestyle{empty}&#10;\begin{document}&#10;&#10;\boldmath&#10;\begin{equation*}&#10;Y_n \sim N\left(\mu_{Y_n}, \textbf{Var}(Y_n)\right)&#10;\end{equation*}&#10;&#10;&#10;\end{document}"/>
  <p:tag name="IGUANATEXSIZE" val="23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8.48898"/>
  <p:tag name="LATEXADDIN" val="\documentclass{article}&#10;\usepackage{amsmath,amsfonts,amssymb,amsthm,epsfig,epstopdf,titling,url,array,color,soul,multicol}&#10;\pagestyle{empty}&#10;\begin{document}&#10;&#10;\boldmath&#10;\begin{equation*}&#10;\Phi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556.4305"/>
  <p:tag name="LATEXADDIN" val="\documentclass{article}&#10;\usepackage{amsmath,amsfonts,amssymb,amsthm,epsfig,epstopdf,titling,url,array,color,soul,multicol}&#10;\pagestyle{empty}&#10;\begin{document}&#10;&#10;\boldmath&#10;\begin{equation*}&#10;n=1000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792.6509"/>
  <p:tag name="LATEXADDIN" val="\documentclass{article}&#10;\usepackage{amsmath,amsfonts,amssymb,amsthm,epsfig,epstopdf,titling,url,array,color,soul,multicol}&#10;\pagestyle{empty}&#10;\begin{document}&#10;&#10;\boldmath&#10;\begin{equation*}&#10;\textbf{Var}(X) = \sigma^2&#10;\end{equation*}&#10;&#10;&#10;\end{document}"/>
  <p:tag name="IGUANATEXSIZE" val="24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08.4365"/>
  <p:tag name="LATEXADDIN" val="\documentclass{article}&#10;\usepackage{amsmath,amsfonts,amssymb,amsthm,epsfig,epstopdf,titling,url,array,color,soul,multicol}&#10;\pagestyle{empty}&#10;\begin{document}&#10;&#10;\boldmath&#10;\begin{equation*}&#10;P_e = 0.1&#10;\end{equation*}&#10;&#10;&#10;\end{document}"/>
  <p:tag name="IGUANATEXSIZE" val="22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3.2321"/>
  <p:tag name="LATEXADDIN" val="\documentclass{article}&#10;\usepackage{amsmath,amsfonts,amssymb,amsthm,epsfig,epstopdf,titling,url,array,color,soul,multicol}&#10;\pagestyle{empty}&#10;\begin{document}&#10;&#10;\boldmath&#10;\begin{equation*}&#10;W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38.3952"/>
  <p:tag name="LATEXADDIN" val="\documentclass{article}&#10;\usepackage{amsmath,amsfonts,amssymb,amsthm,epsfig,epstopdf,titling,url,array,color,soul,multicol}&#10;\pagestyle{empty}&#10;\begin{document}&#10;&#10;\boldmath&#10;\begin{equation*}&#10;P\{W&gt;125\}.&#10;\end{equation*}&#10;&#10;&#10;\end{document}"/>
  <p:tag name="IGUANATEXSIZE" val="23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2.853"/>
  <p:tag name="LATEXADDIN" val="\documentclass{article}&#10;\usepackage{amsmath,amsfonts,amssymb,amsthm,epsfig,epstopdf,titling,url,array,color,soul,multicol}&#10;\pagestyle{empty}&#10;\begin{document}&#10;&#10;\boldmath&#10;\begin{equation*}&#10;P\{75&lt;W&lt;125\}.&#10;\end{equation*}&#10;&#10;&#10;\end{document}"/>
  <p:tag name="IGUANATEXSIZE" val="23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10.499"/>
  <p:tag name="LATEXADDIN" val="\documentclass{article}&#10;\usepackage{amsmath,amsfonts,amssymb,amsthm,epsfig,epstopdf,titling,url,array,color,soul,multicol}&#10;\pagestyle{empty}&#10;\begin{document}&#10;&#10;\boldmath&#10;\begin{equation*}&#10;Y = X_1,X_2,\cdots,X_n, \ \ \ \ X_i \ \ \textbf{i.i.d.}&#10;\end{equation*}&#10;&#10;&#10;\end{document}"/>
  <p:tag name="IGUANATEXSIZE" val="24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484.065"/>
  <p:tag name="LATEXADDIN" val="\documentclass{article}&#10;\usepackage{amsmath,amsfonts,amssymb,amsthm,epsfig,epstopdf,titling,url,array,color,soul,multicol}&#10;\pagestyle{empty}&#10;\begin{document}&#10;&#10;\boldmath&#10;\begin{equation*}&#10;EX_i= \mu, \ \textbf{Var}(X_i) = \sigma^2&#10;\end{equation*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3126.359"/>
  <p:tag name="LATEXADDIN" val="\documentclass{article}&#10;\usepackage{amsmath,amsfonts,amssymb,amsthm,epsfig,epstopdf,titling,url,array,color,soul,multicol}&#10;\pagestyle{empty}&#10;\begin{document}&#10;&#10;\boldmath&#10;\begin{equation*}&#10;EY = n\mu, \ \ \textbf{Var}(Y) = n\sigma^2 \ \xrightarrow{CLT} \ Y \sim N(n\mu, n\sigma^2)&#10;\end{equation*}&#10;&#10;&#10;\end{document}"/>
  <p:tag name="IGUANATEXSIZE" val="24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9647"/>
  <p:tag name="ORIGINALWIDTH" val="1694.038"/>
  <p:tag name="LATEXADDIN" val="\documentclass{article}&#10;\usepackage{amsmath,amsfonts,amssymb,amsthm,epsfig,epstopdf,titling,url,array,color,soul,multicol}&#10;\pagestyle{empty}&#10;\begin{document}&#10;&#10;\boldmath&#10;\begin{equation*}&#10;P\big(|X-\mu|\geq \epsilon \big) \leq \frac{Var(X)}{\epsilon^2}.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.2254"/>
  <p:tag name="ORIGINALWIDTH" val="1359.58"/>
  <p:tag name="LATEXADDIN" val="\documentclass{article}&#10;\usepackage{amsmath,amsfonts,amssymb,amsthm,epsfig,epstopdf,titling,url,array,color,soul,multicol}&#10;\pagestyle{empty}&#10;\begin{document}&#10;&#10;\boldmath&#10;\begin{equation*}&#10;P(\underbrace{\mu-\epsilon} &lt; X &lt; \underbrace{\mu + \epsilon})&#10;\end{equation*}&#10;&#10;&#10;\end{document}"/>
  <p:tag name="IGUANATEXSIZE" val="24"/>
  <p:tag name="IGUANATEXCURSOR" val="2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9.74126"/>
  <p:tag name="LATEXADDIN" val="\documentclass{article}&#10;\usepackage{amsmath,amsfonts,amssymb,amsthm,epsfig,epstopdf,titling,url,array,color,soul,multicol}&#10;\pagestyle{empty}&#10;\begin{document}&#10;&#10;\boldmath&#10;\begin{equation*}&#10;a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6.99291"/>
  <p:tag name="LATEXADDIN" val="\documentclass{article}&#10;\usepackage{amsmath,amsfonts,amssymb,amsthm,epsfig,epstopdf,titling,url,array,color,soul,multicol}&#10;\pagestyle{empty}&#10;\begin{document}&#10;&#10;\boldmath&#10;\begin{equation*}&#10;b&#10;\end{equation*}&#10;&#10;&#10;\end{document}"/>
  <p:tag name="IGUANATEXSIZE" val="22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horelight_First_M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nion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relight_First_MW" id="{9EE3B217-3E0E-4669-B32E-CD89D8110D9C}" vid="{520CEAE8-E141-494F-B056-50C0B8AE7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Shorelight_First_MW</Template>
  <TotalTime>20684</TotalTime>
  <Words>1019</Words>
  <Application>Microsoft Office PowerPoint</Application>
  <PresentationFormat>Widescreen</PresentationFormat>
  <Paragraphs>229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Minion Pro</vt:lpstr>
      <vt:lpstr>Shorelight_First_MW</vt:lpstr>
      <vt:lpstr>ECE 603 Probability and Random Processes</vt:lpstr>
      <vt:lpstr>Objectives</vt:lpstr>
      <vt:lpstr>Rationale</vt:lpstr>
      <vt:lpstr>Prior Learning</vt:lpstr>
      <vt:lpstr>Summary of Probability Bounds</vt:lpstr>
      <vt:lpstr>Summary of Probability Bounds</vt:lpstr>
      <vt:lpstr>Law of Large Numbers</vt:lpstr>
      <vt:lpstr>Law of Large Numbers</vt:lpstr>
      <vt:lpstr>Law of Large Numbers</vt:lpstr>
      <vt:lpstr>Law of Large Numbers</vt:lpstr>
      <vt:lpstr>Law of Large Numbers</vt:lpstr>
      <vt:lpstr>Central Limit Theorem</vt:lpstr>
      <vt:lpstr>Central Limit Theorem</vt:lpstr>
      <vt:lpstr>Central Limit Theorem</vt:lpstr>
      <vt:lpstr>Central Limit Theorem</vt:lpstr>
      <vt:lpstr>Central Limit Theorem</vt:lpstr>
      <vt:lpstr>Central Limit Theorem</vt:lpstr>
      <vt:lpstr>Central Limit Theorem</vt:lpstr>
      <vt:lpstr>Orchestrated Conversation: Central Limit Theorem</vt:lpstr>
      <vt:lpstr>Central Limit Theorem</vt:lpstr>
      <vt:lpstr>Orchestrated Conversation: Central Limit Theorem</vt:lpstr>
      <vt:lpstr>Post-work for Lesson</vt:lpstr>
      <vt:lpstr>To Prepare for the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Mani Krishna</dc:creator>
  <cp:lastModifiedBy>Hossein</cp:lastModifiedBy>
  <cp:revision>1141</cp:revision>
  <dcterms:created xsi:type="dcterms:W3CDTF">2016-08-14T23:39:53Z</dcterms:created>
  <dcterms:modified xsi:type="dcterms:W3CDTF">2020-06-21T21:10:08Z</dcterms:modified>
</cp:coreProperties>
</file>