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6da525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6da525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**(give demonstration of filtering)** SAFE CC, rows 1,2,3,4,5,6,20</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 field_name scenario, 1,2,3,5,6,7</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Challenges i encountered:</a:t>
            </a:r>
            <a:endParaRPr sz="1300">
              <a:solidFill>
                <a:srgbClr val="233A44"/>
              </a:solidFill>
              <a:latin typeface="Calibri"/>
              <a:ea typeface="Calibri"/>
              <a:cs typeface="Calibri"/>
              <a:sym typeface="Calibri"/>
            </a:endParaRPr>
          </a:p>
          <a:p>
            <a:pPr indent="-311150" lvl="1" marL="9144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In many cases, I was handed semi-functioning code that I would have to learn how it functioned and what it produced. These scripts included APIs and Python libraries that I wasn’t familiar with which lead to a lot of reading of documentation.</a:t>
            </a:r>
            <a:endParaRPr sz="1300">
              <a:solidFill>
                <a:srgbClr val="233A44"/>
              </a:solidFill>
              <a:latin typeface="Calibri"/>
              <a:ea typeface="Calibri"/>
              <a:cs typeface="Calibri"/>
              <a:sym typeface="Calibri"/>
            </a:endParaRPr>
          </a:p>
          <a:p>
            <a:pPr indent="-311150" lvl="1" marL="9144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Getting projects integrated correctly was difficult. Often many of the google spreadsheet names and locations were no longer the same of that in the project which lead to many errors along the way of integrating RI projects with build_csv and regression_writer</a:t>
            </a:r>
            <a:endParaRPr sz="1300">
              <a:solidFill>
                <a:srgbClr val="233A44"/>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69c7f11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69c7f11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69c7f11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69c7f11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69c7f118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69c7f118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6da5253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46da5253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69c7f118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469c7f118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6da5253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46da5253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6da5253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6da5253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a50bdb200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4a50bdb200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a50bdb2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a50bdb2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a50bdb20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a50bdb20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a50bdb20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a50bdb20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69c7f11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69c7f11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69c7f11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69c7f11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69c7f11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69c7f11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**(give demonstration of filtering)** SAFE CC, rows , field_name scenario, 1,2,3,4,5</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Challenges i encountered:</a:t>
            </a:r>
            <a:endParaRPr sz="1300">
              <a:solidFill>
                <a:srgbClr val="233A44"/>
              </a:solidFill>
              <a:latin typeface="Calibri"/>
              <a:ea typeface="Calibri"/>
              <a:cs typeface="Calibri"/>
              <a:sym typeface="Calibri"/>
            </a:endParaRPr>
          </a:p>
          <a:p>
            <a:pPr indent="-311150" lvl="1" marL="9144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In many cases, I was handed semi-functioning code that I would have to learn how it functioned and what it produced. These scripts included APIs and Python libraries that I wasn’t familiar with which lead to a lot of reading of documentation.</a:t>
            </a:r>
            <a:endParaRPr sz="1300">
              <a:solidFill>
                <a:srgbClr val="233A44"/>
              </a:solidFill>
              <a:latin typeface="Calibri"/>
              <a:ea typeface="Calibri"/>
              <a:cs typeface="Calibri"/>
              <a:sym typeface="Calibri"/>
            </a:endParaRPr>
          </a:p>
          <a:p>
            <a:pPr indent="-311150" lvl="1" marL="9144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Getting projects integrated correctly was difficult. Often many of the google spreadsheet names and locations were no longer the same of that in the project which lead to many errors along the way of integrating RI projects with build_csv and regression_writer</a:t>
            </a:r>
            <a:endParaRPr sz="1300">
              <a:solidFill>
                <a:srgbClr val="233A44"/>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a50bdb20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a50bdb20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a50bdb200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a50bdb200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8.jp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My Experience as a SOFI Intern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with the Risk Infrastructure Team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csv_build: Challenges</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Debugging and building on prior created semi-functioning Python scripts</a:t>
            </a:r>
            <a:endParaRPr/>
          </a:p>
          <a:p>
            <a:pPr indent="-311150" lvl="0" marL="457200" rtl="0" algn="l">
              <a:spcBef>
                <a:spcPts val="0"/>
              </a:spcBef>
              <a:spcAft>
                <a:spcPts val="0"/>
              </a:spcAft>
              <a:buSzPts val="1300"/>
              <a:buChar char="-"/>
            </a:pPr>
            <a:r>
              <a:rPr lang="en"/>
              <a:t>Integration difficulties</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sv_build: What I Learned</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Development with Gitlab</a:t>
            </a:r>
            <a:endParaRPr/>
          </a:p>
          <a:p>
            <a:pPr indent="-311150" lvl="0" marL="457200" rtl="0" algn="l">
              <a:spcBef>
                <a:spcPts val="0"/>
              </a:spcBef>
              <a:spcAft>
                <a:spcPts val="0"/>
              </a:spcAft>
              <a:buSzPts val="1300"/>
              <a:buChar char="-"/>
            </a:pPr>
            <a:r>
              <a:rPr lang="en"/>
              <a:t>Integration with other Projects</a:t>
            </a:r>
            <a:endParaRPr/>
          </a:p>
          <a:p>
            <a:pPr indent="-311150" lvl="0" marL="457200" rtl="0" algn="l">
              <a:spcBef>
                <a:spcPts val="0"/>
              </a:spcBef>
              <a:spcAft>
                <a:spcPts val="0"/>
              </a:spcAft>
              <a:buSzPts val="1300"/>
              <a:buChar char="-"/>
            </a:pPr>
            <a:r>
              <a:rPr lang="en"/>
              <a:t>Working in the Terminal</a:t>
            </a:r>
            <a:endParaRPr/>
          </a:p>
          <a:p>
            <a:pPr indent="-298450" lvl="1" marL="914400" rtl="0" algn="l">
              <a:spcBef>
                <a:spcPts val="0"/>
              </a:spcBef>
              <a:spcAft>
                <a:spcPts val="0"/>
              </a:spcAft>
              <a:buSzPts val="1100"/>
              <a:buChar char="-"/>
            </a:pPr>
            <a:r>
              <a:rPr lang="en"/>
              <a:t>g</a:t>
            </a:r>
            <a:r>
              <a:rPr lang="en"/>
              <a:t>it command lines</a:t>
            </a:r>
            <a:endParaRPr/>
          </a:p>
          <a:p>
            <a:pPr indent="-298450" lvl="1" marL="914400" rtl="0" algn="l">
              <a:spcBef>
                <a:spcPts val="0"/>
              </a:spcBef>
              <a:spcAft>
                <a:spcPts val="0"/>
              </a:spcAft>
              <a:buSzPts val="1100"/>
              <a:buChar char="-"/>
            </a:pPr>
            <a:r>
              <a:rPr lang="en"/>
              <a:t>Bash code</a:t>
            </a:r>
            <a:endParaRPr/>
          </a:p>
          <a:p>
            <a:pPr indent="-311150" lvl="0" marL="457200" rtl="0" algn="l">
              <a:spcBef>
                <a:spcPts val="0"/>
              </a:spcBef>
              <a:spcAft>
                <a:spcPts val="0"/>
              </a:spcAft>
              <a:buSzPts val="1300"/>
              <a:buChar char="-"/>
            </a:pPr>
            <a:r>
              <a:rPr lang="en"/>
              <a:t>Googlesheets API</a:t>
            </a:r>
            <a:endParaRPr/>
          </a:p>
          <a:p>
            <a:pPr indent="-311150" lvl="0" marL="457200" rtl="0" algn="l">
              <a:spcBef>
                <a:spcPts val="0"/>
              </a:spcBef>
              <a:spcAft>
                <a:spcPts val="0"/>
              </a:spcAft>
              <a:buSzPts val="1300"/>
              <a:buChar char="-"/>
            </a:pPr>
            <a:r>
              <a:rPr lang="en"/>
              <a:t>New Python Libraries</a:t>
            </a:r>
            <a:endParaRPr/>
          </a:p>
          <a:p>
            <a:pPr indent="-298450" lvl="1" marL="914400" rtl="0" algn="l">
              <a:spcBef>
                <a:spcPts val="0"/>
              </a:spcBef>
              <a:spcAft>
                <a:spcPts val="0"/>
              </a:spcAft>
              <a:buSzPts val="1100"/>
              <a:buChar char="-"/>
            </a:pPr>
            <a:r>
              <a:rPr lang="en"/>
              <a:t>argparse</a:t>
            </a:r>
            <a:endParaRPr/>
          </a:p>
          <a:p>
            <a:pPr indent="-311150" lvl="0" marL="457200" rtl="0" algn="l">
              <a:spcBef>
                <a:spcPts val="0"/>
              </a:spcBef>
              <a:spcAft>
                <a:spcPts val="0"/>
              </a:spcAft>
              <a:buSzPts val="1300"/>
              <a:buChar char="-"/>
            </a:pPr>
            <a:r>
              <a:rPr lang="en"/>
              <a:t>Use of various file types</a:t>
            </a:r>
            <a:endParaRPr/>
          </a:p>
          <a:p>
            <a:pPr indent="-298450" lvl="1" marL="914400" rtl="0" algn="l">
              <a:spcBef>
                <a:spcPts val="0"/>
              </a:spcBef>
              <a:spcAft>
                <a:spcPts val="0"/>
              </a:spcAft>
              <a:buSzPts val="1100"/>
              <a:buChar char="-"/>
            </a:pPr>
            <a:r>
              <a:rPr lang="en"/>
              <a:t>.yaml, .config, DockerFile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Validation: Business Purpose and Benefits</a:t>
            </a:r>
            <a:endParaRPr/>
          </a:p>
        </p:txBody>
      </p:sp>
      <p:sp>
        <p:nvSpPr>
          <p:cNvPr id="200" name="Google Shape;200;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Compare data between different environments for data validation</a:t>
            </a:r>
            <a:endParaRPr/>
          </a:p>
          <a:p>
            <a:pPr indent="-298450" lvl="1" marL="914400" rtl="0" algn="l">
              <a:spcBef>
                <a:spcPts val="0"/>
              </a:spcBef>
              <a:spcAft>
                <a:spcPts val="0"/>
              </a:spcAft>
              <a:buSzPts val="1100"/>
              <a:buChar char="-"/>
            </a:pPr>
            <a:r>
              <a:rPr lang="en"/>
              <a:t>Soon to be expanded with a UI to the engine functionality itself</a:t>
            </a:r>
            <a:endParaRPr/>
          </a:p>
          <a:p>
            <a:pPr indent="0" lvl="0" marL="0" rtl="0" algn="l">
              <a:spcBef>
                <a:spcPts val="1200"/>
              </a:spcBef>
              <a:spcAft>
                <a:spcPts val="0"/>
              </a:spcAft>
              <a:buNone/>
            </a:pPr>
            <a:r>
              <a:rPr lang="en"/>
              <a:t>Benefits</a:t>
            </a:r>
            <a:endParaRPr/>
          </a:p>
          <a:p>
            <a:pPr indent="-311150" lvl="0" marL="457200" rtl="0" algn="l">
              <a:spcBef>
                <a:spcPts val="1200"/>
              </a:spcBef>
              <a:spcAft>
                <a:spcPts val="0"/>
              </a:spcAft>
              <a:buSzPts val="1300"/>
              <a:buChar char="-"/>
            </a:pPr>
            <a:r>
              <a:rPr lang="en"/>
              <a:t>Allow business/strategy side of SoFi to pull their own data</a:t>
            </a:r>
            <a:endParaRPr/>
          </a:p>
          <a:p>
            <a:pPr indent="-298450" lvl="1" marL="914400" rtl="0" algn="l">
              <a:spcBef>
                <a:spcPts val="0"/>
              </a:spcBef>
              <a:spcAft>
                <a:spcPts val="0"/>
              </a:spcAft>
              <a:buSzPts val="1100"/>
              <a:buChar char="-"/>
            </a:pPr>
            <a:r>
              <a:rPr lang="en"/>
              <a:t>Remove dependency on RI Team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a:t>Data Validation: Development </a:t>
            </a:r>
            <a:endParaRPr/>
          </a:p>
          <a:p>
            <a:pPr indent="0" lvl="0" marL="0" rtl="0" algn="l">
              <a:spcBef>
                <a:spcPts val="0"/>
              </a:spcBef>
              <a:spcAft>
                <a:spcPts val="0"/>
              </a:spcAft>
              <a:buSzPts val="990"/>
              <a:buNone/>
            </a:pPr>
            <a:r>
              <a:t/>
            </a:r>
            <a:endParaRPr/>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Variables added</a:t>
            </a:r>
            <a:endParaRPr/>
          </a:p>
          <a:p>
            <a:pPr indent="-298450" lvl="1" marL="914400" rtl="0" algn="l">
              <a:spcBef>
                <a:spcPts val="0"/>
              </a:spcBef>
              <a:spcAft>
                <a:spcPts val="0"/>
              </a:spcAft>
              <a:buSzPts val="1100"/>
              <a:buChar char="-"/>
            </a:pPr>
            <a:r>
              <a:rPr lang="en"/>
              <a:t>Rows: select number of rows desired</a:t>
            </a:r>
            <a:endParaRPr/>
          </a:p>
          <a:p>
            <a:pPr indent="-298450" lvl="1" marL="914400" rtl="0" algn="l">
              <a:spcBef>
                <a:spcPts val="0"/>
              </a:spcBef>
              <a:spcAft>
                <a:spcPts val="0"/>
              </a:spcAft>
              <a:buSzPts val="1100"/>
              <a:buChar char="-"/>
            </a:pPr>
            <a:r>
              <a:rPr lang="en"/>
              <a:t>Date: date range of data desired</a:t>
            </a:r>
            <a:endParaRPr/>
          </a:p>
          <a:p>
            <a:pPr indent="-311150" lvl="0" marL="457200" rtl="0" algn="l">
              <a:spcBef>
                <a:spcPts val="0"/>
              </a:spcBef>
              <a:spcAft>
                <a:spcPts val="0"/>
              </a:spcAft>
              <a:buSzPts val="1300"/>
              <a:buChar char="-"/>
            </a:pPr>
            <a:r>
              <a:rPr lang="en"/>
              <a:t>SQL Query</a:t>
            </a:r>
            <a:endParaRPr/>
          </a:p>
          <a:p>
            <a:pPr indent="-298450" lvl="1" marL="914400" rtl="0" algn="l">
              <a:spcBef>
                <a:spcPts val="0"/>
              </a:spcBef>
              <a:spcAft>
                <a:spcPts val="0"/>
              </a:spcAft>
              <a:buSzPts val="1100"/>
              <a:buChar char="-"/>
            </a:pPr>
            <a:r>
              <a:rPr lang="en"/>
              <a:t>Where clause: customizing where clause</a:t>
            </a:r>
            <a:endParaRPr/>
          </a:p>
          <a:p>
            <a:pPr indent="-311150" lvl="0" marL="457200" rtl="0" algn="l">
              <a:spcBef>
                <a:spcPts val="0"/>
              </a:spcBef>
              <a:spcAft>
                <a:spcPts val="0"/>
              </a:spcAft>
              <a:buSzPts val="1300"/>
              <a:buChar char="-"/>
            </a:pPr>
            <a:r>
              <a:rPr lang="en"/>
              <a:t>Error handling: g</a:t>
            </a:r>
            <a:r>
              <a:rPr lang="en"/>
              <a:t>raceful exit when no data found</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a:t>Data Validation: Challenges </a:t>
            </a:r>
            <a:endParaRPr/>
          </a:p>
          <a:p>
            <a:pPr indent="0" lvl="0" marL="0" rtl="0" algn="l">
              <a:spcBef>
                <a:spcPts val="0"/>
              </a:spcBef>
              <a:spcAft>
                <a:spcPts val="0"/>
              </a:spcAft>
              <a:buSzPts val="990"/>
              <a:buNone/>
            </a:pPr>
            <a:r>
              <a:t/>
            </a:r>
            <a:endParaRPr/>
          </a:p>
        </p:txBody>
      </p:sp>
      <p:sp>
        <p:nvSpPr>
          <p:cNvPr id="212" name="Google Shape;212;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Building off of previously built Python scripts</a:t>
            </a:r>
            <a:endParaRPr/>
          </a:p>
          <a:p>
            <a:pPr indent="-311150" lvl="0" marL="457200" rtl="0" algn="l">
              <a:spcBef>
                <a:spcPts val="0"/>
              </a:spcBef>
              <a:spcAft>
                <a:spcPts val="0"/>
              </a:spcAft>
              <a:buSzPts val="1300"/>
              <a:buChar char="-"/>
            </a:pPr>
            <a:r>
              <a:rPr lang="en"/>
              <a:t>Working with brand new Python libraries and APIs, such as airflow</a:t>
            </a:r>
            <a:endParaRPr/>
          </a:p>
          <a:p>
            <a:pPr indent="-311150" lvl="0" marL="457200" rtl="0" algn="l">
              <a:spcBef>
                <a:spcPts val="0"/>
              </a:spcBef>
              <a:spcAft>
                <a:spcPts val="0"/>
              </a:spcAft>
              <a:buSzPts val="1300"/>
              <a:buChar char="-"/>
            </a:pPr>
            <a:r>
              <a:rPr lang="en"/>
              <a:t>Setting up local environment with</a:t>
            </a:r>
            <a:endParaRPr/>
          </a:p>
          <a:p>
            <a:pPr indent="-298450" lvl="1" marL="914400" rtl="0" algn="l">
              <a:spcBef>
                <a:spcPts val="0"/>
              </a:spcBef>
              <a:spcAft>
                <a:spcPts val="0"/>
              </a:spcAft>
              <a:buSzPts val="1100"/>
              <a:buChar char="-"/>
            </a:pPr>
            <a:r>
              <a:rPr lang="en"/>
              <a:t>AWS</a:t>
            </a:r>
            <a:endParaRPr/>
          </a:p>
          <a:p>
            <a:pPr indent="-298450" lvl="1" marL="914400" rtl="0" algn="l">
              <a:spcBef>
                <a:spcPts val="0"/>
              </a:spcBef>
              <a:spcAft>
                <a:spcPts val="0"/>
              </a:spcAft>
              <a:buSzPts val="1100"/>
              <a:buChar char="-"/>
            </a:pPr>
            <a:r>
              <a:rPr lang="en"/>
              <a:t>Strong DM</a:t>
            </a:r>
            <a:endParaRPr/>
          </a:p>
          <a:p>
            <a:pPr indent="-298450" lvl="1" marL="914400" rtl="0" algn="l">
              <a:spcBef>
                <a:spcPts val="0"/>
              </a:spcBef>
              <a:spcAft>
                <a:spcPts val="0"/>
              </a:spcAft>
              <a:buSzPts val="1100"/>
              <a:buChar char="-"/>
            </a:pPr>
            <a:r>
              <a:rPr lang="en"/>
              <a:t>Snowflake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Data Validation: What I Learned </a:t>
            </a:r>
            <a:endParaRPr/>
          </a:p>
        </p:txBody>
      </p:sp>
      <p:sp>
        <p:nvSpPr>
          <p:cNvPr id="218" name="Google Shape;218;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SQL integration with Python</a:t>
            </a:r>
            <a:endParaRPr/>
          </a:p>
          <a:p>
            <a:pPr indent="-311150" lvl="0" marL="457200" rtl="0" algn="l">
              <a:spcBef>
                <a:spcPts val="0"/>
              </a:spcBef>
              <a:spcAft>
                <a:spcPts val="0"/>
              </a:spcAft>
              <a:buSzPts val="1300"/>
              <a:buChar char="-"/>
            </a:pPr>
            <a:r>
              <a:rPr lang="en"/>
              <a:t>APIs</a:t>
            </a:r>
            <a:endParaRPr/>
          </a:p>
          <a:p>
            <a:pPr indent="-298450" lvl="1" marL="914400" rtl="0" algn="l">
              <a:spcBef>
                <a:spcPts val="0"/>
              </a:spcBef>
              <a:spcAft>
                <a:spcPts val="0"/>
              </a:spcAft>
              <a:buSzPts val="1100"/>
              <a:buChar char="-"/>
            </a:pPr>
            <a:r>
              <a:rPr lang="en"/>
              <a:t>Snowflake</a:t>
            </a:r>
            <a:endParaRPr/>
          </a:p>
          <a:p>
            <a:pPr indent="-298450" lvl="1" marL="914400" rtl="0" algn="l">
              <a:spcBef>
                <a:spcPts val="0"/>
              </a:spcBef>
              <a:spcAft>
                <a:spcPts val="0"/>
              </a:spcAft>
              <a:buSzPts val="1100"/>
              <a:buChar char="-"/>
            </a:pPr>
            <a:r>
              <a:rPr lang="en"/>
              <a:t>Airflow</a:t>
            </a:r>
            <a:endParaRPr/>
          </a:p>
          <a:p>
            <a:pPr indent="-298450" lvl="1" marL="914400" rtl="0" algn="l">
              <a:spcBef>
                <a:spcPts val="0"/>
              </a:spcBef>
              <a:spcAft>
                <a:spcPts val="0"/>
              </a:spcAft>
              <a:buSzPts val="1100"/>
              <a:buChar char="-"/>
            </a:pPr>
            <a:r>
              <a:rPr lang="en"/>
              <a:t>Strong DM</a:t>
            </a:r>
            <a:endParaRPr/>
          </a:p>
          <a:p>
            <a:pPr indent="-311150" lvl="0" marL="457200" rtl="0" algn="l">
              <a:spcBef>
                <a:spcPts val="0"/>
              </a:spcBef>
              <a:spcAft>
                <a:spcPts val="0"/>
              </a:spcAft>
              <a:buSzPts val="1300"/>
              <a:buChar char="-"/>
            </a:pPr>
            <a:r>
              <a:rPr lang="en"/>
              <a:t>“Requests” Python Library to retrieve data</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Wrapping Up! </a:t>
            </a:r>
            <a:endParaRPr/>
          </a:p>
          <a:p>
            <a:pPr indent="0" lvl="0" marL="0" rtl="0" algn="l">
              <a:spcBef>
                <a:spcPts val="0"/>
              </a:spcBef>
              <a:spcAft>
                <a:spcPts val="0"/>
              </a:spcAft>
              <a:buClr>
                <a:schemeClr val="dk1"/>
              </a:buClr>
              <a:buSzPct val="36666"/>
              <a:buFont typeface="Arial"/>
              <a:buNone/>
            </a:pPr>
            <a:r>
              <a:rPr lang="en"/>
              <a:t>With more time I would…</a:t>
            </a:r>
            <a:endParaRPr/>
          </a:p>
        </p:txBody>
      </p:sp>
      <p:sp>
        <p:nvSpPr>
          <p:cNvPr id="224" name="Google Shape;224;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Work to complete the necessary changes to Data Validation Project</a:t>
            </a:r>
            <a:endParaRPr/>
          </a:p>
          <a:p>
            <a:pPr indent="-298450" lvl="1" marL="914400" rtl="0" algn="l">
              <a:spcBef>
                <a:spcPts val="0"/>
              </a:spcBef>
              <a:spcAft>
                <a:spcPts val="0"/>
              </a:spcAft>
              <a:buSzPts val="1100"/>
              <a:buChar char="-"/>
            </a:pPr>
            <a:r>
              <a:rPr lang="en"/>
              <a:t>Further the development of UI </a:t>
            </a:r>
            <a:endParaRPr/>
          </a:p>
          <a:p>
            <a:pPr indent="-311150" lvl="0" marL="457200" rtl="0" algn="l">
              <a:spcBef>
                <a:spcPts val="0"/>
              </a:spcBef>
              <a:spcAft>
                <a:spcPts val="0"/>
              </a:spcAft>
              <a:buSzPts val="1300"/>
              <a:buChar char="-"/>
            </a:pPr>
            <a:r>
              <a:rPr lang="en"/>
              <a:t>Continue developing the usability of csv_build project and maintain its proper integration with RI projects</a:t>
            </a:r>
            <a:endParaRPr/>
          </a:p>
          <a:p>
            <a:pPr indent="-311150" lvl="0" marL="457200" rtl="0" algn="l">
              <a:spcBef>
                <a:spcPts val="0"/>
              </a:spcBef>
              <a:spcAft>
                <a:spcPts val="0"/>
              </a:spcAft>
              <a:buSzPts val="1300"/>
              <a:buChar char="-"/>
            </a:pPr>
            <a:r>
              <a:rPr lang="en"/>
              <a:t>Continue learning by reading through Python library and API documentation</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Takeaways</a:t>
            </a:r>
            <a:endParaRPr/>
          </a:p>
        </p:txBody>
      </p:sp>
      <p:sp>
        <p:nvSpPr>
          <p:cNvPr id="230" name="Google Shape;230;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Work my way through a steep learning curve</a:t>
            </a:r>
            <a:endParaRPr/>
          </a:p>
          <a:p>
            <a:pPr indent="-311150" lvl="0" marL="457200" rtl="0" algn="l">
              <a:spcBef>
                <a:spcPts val="0"/>
              </a:spcBef>
              <a:spcAft>
                <a:spcPts val="0"/>
              </a:spcAft>
              <a:buSzPts val="1300"/>
              <a:buChar char="-"/>
            </a:pPr>
            <a:r>
              <a:rPr lang="en"/>
              <a:t>Able to </a:t>
            </a:r>
            <a:r>
              <a:rPr lang="en"/>
              <a:t>apply my skills</a:t>
            </a:r>
            <a:endParaRPr/>
          </a:p>
          <a:p>
            <a:pPr indent="-311150" lvl="0" marL="457200" rtl="0" algn="l">
              <a:spcBef>
                <a:spcPts val="0"/>
              </a:spcBef>
              <a:spcAft>
                <a:spcPts val="0"/>
              </a:spcAft>
              <a:buSzPts val="1300"/>
              <a:buChar char="-"/>
            </a:pPr>
            <a:r>
              <a:rPr lang="en"/>
              <a:t>Confident</a:t>
            </a:r>
            <a:endParaRPr/>
          </a:p>
          <a:p>
            <a:pPr indent="-311150" lvl="0" marL="457200" rtl="0" algn="l">
              <a:spcBef>
                <a:spcPts val="0"/>
              </a:spcBef>
              <a:spcAft>
                <a:spcPts val="0"/>
              </a:spcAft>
              <a:buSzPts val="1300"/>
              <a:buChar char="-"/>
            </a:pPr>
            <a:r>
              <a:rPr lang="en"/>
              <a:t>Built up my Python developer arsenal of tools</a:t>
            </a:r>
            <a:endParaRPr/>
          </a:p>
          <a:p>
            <a:pPr indent="-311150" lvl="0" marL="457200" rtl="0" algn="l">
              <a:spcBef>
                <a:spcPts val="0"/>
              </a:spcBef>
              <a:spcAft>
                <a:spcPts val="0"/>
              </a:spcAft>
              <a:buSzPts val="1300"/>
              <a:buChar char="-"/>
            </a:pPr>
            <a:r>
              <a:rPr lang="en"/>
              <a:t>RI team is helpful and productive</a:t>
            </a:r>
            <a:endParaRPr/>
          </a:p>
          <a:p>
            <a:pPr indent="-311150" lvl="0" marL="457200" rtl="0" algn="l">
              <a:spcBef>
                <a:spcPts val="0"/>
              </a:spcBef>
              <a:spcAft>
                <a:spcPts val="0"/>
              </a:spcAft>
              <a:buSzPts val="1300"/>
              <a:buChar char="-"/>
            </a:pPr>
            <a:r>
              <a:rPr lang="en"/>
              <a:t>SoFi is a great place to work!</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236" name="Google Shape;236;p30"/>
          <p:cNvPicPr preferRelativeResize="0"/>
          <p:nvPr/>
        </p:nvPicPr>
        <p:blipFill>
          <a:blip r:embed="rId3">
            <a:alphaModFix/>
          </a:blip>
          <a:stretch>
            <a:fillRect/>
          </a:stretch>
        </p:blipFill>
        <p:spPr>
          <a:xfrm>
            <a:off x="276050" y="234225"/>
            <a:ext cx="3164949" cy="2164825"/>
          </a:xfrm>
          <a:prstGeom prst="rect">
            <a:avLst/>
          </a:prstGeom>
          <a:noFill/>
          <a:ln>
            <a:noFill/>
          </a:ln>
        </p:spPr>
      </p:pic>
      <p:pic>
        <p:nvPicPr>
          <p:cNvPr id="237" name="Google Shape;237;p30"/>
          <p:cNvPicPr preferRelativeResize="0"/>
          <p:nvPr/>
        </p:nvPicPr>
        <p:blipFill>
          <a:blip r:embed="rId4">
            <a:alphaModFix/>
          </a:blip>
          <a:stretch>
            <a:fillRect/>
          </a:stretch>
        </p:blipFill>
        <p:spPr>
          <a:xfrm>
            <a:off x="6195025" y="2571750"/>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My name is Daniel Eduardo Oliver</a:t>
            </a:r>
            <a:endParaRPr/>
          </a:p>
          <a:p>
            <a:pPr indent="-311150" lvl="0" marL="457200" rtl="0" algn="l">
              <a:spcBef>
                <a:spcPts val="0"/>
              </a:spcBef>
              <a:spcAft>
                <a:spcPts val="0"/>
              </a:spcAft>
              <a:buSzPts val="1300"/>
              <a:buChar char="-"/>
            </a:pPr>
            <a:r>
              <a:rPr lang="en"/>
              <a:t>I’m from Seattle, WA</a:t>
            </a:r>
            <a:endParaRPr/>
          </a:p>
          <a:p>
            <a:pPr indent="-311150" lvl="0" marL="457200" rtl="0" algn="l">
              <a:spcBef>
                <a:spcPts val="0"/>
              </a:spcBef>
              <a:spcAft>
                <a:spcPts val="0"/>
              </a:spcAft>
              <a:buSzPts val="1300"/>
              <a:buChar char="-"/>
            </a:pPr>
            <a:r>
              <a:rPr lang="en"/>
              <a:t>MS Computational Finance and Risk Management</a:t>
            </a:r>
            <a:endParaRPr/>
          </a:p>
          <a:p>
            <a:pPr indent="-298450" lvl="1" marL="914400" rtl="0" algn="l">
              <a:spcBef>
                <a:spcPts val="0"/>
              </a:spcBef>
              <a:spcAft>
                <a:spcPts val="0"/>
              </a:spcAft>
              <a:buSzPts val="1100"/>
              <a:buChar char="-"/>
            </a:pPr>
            <a:r>
              <a:rPr lang="en"/>
              <a:t>Applied Mathematics Department at the University of Washington</a:t>
            </a:r>
            <a:endParaRPr/>
          </a:p>
          <a:p>
            <a:pPr indent="-311150" lvl="0" marL="457200" rtl="0" algn="l">
              <a:spcBef>
                <a:spcPts val="0"/>
              </a:spcBef>
              <a:spcAft>
                <a:spcPts val="0"/>
              </a:spcAft>
              <a:buSzPts val="1300"/>
              <a:buChar char="-"/>
            </a:pPr>
            <a:r>
              <a:rPr lang="en"/>
              <a:t>BA Jazz Studies on Piano from UW</a:t>
            </a:r>
            <a:endParaRPr/>
          </a:p>
          <a:p>
            <a:pPr indent="-311150" lvl="0" marL="457200" rtl="0" algn="l">
              <a:spcBef>
                <a:spcPts val="0"/>
              </a:spcBef>
              <a:spcAft>
                <a:spcPts val="0"/>
              </a:spcAft>
              <a:buSzPts val="1300"/>
              <a:buChar char="-"/>
            </a:pPr>
            <a:r>
              <a:rPr lang="en"/>
              <a:t>BA Business Administration Accounting from UW Tacoma</a:t>
            </a:r>
            <a:endParaRPr/>
          </a:p>
          <a:p>
            <a:pPr indent="0" lvl="0" marL="0" rtl="0" algn="l">
              <a:spcBef>
                <a:spcPts val="1200"/>
              </a:spcBef>
              <a:spcAft>
                <a:spcPts val="1200"/>
              </a:spcAft>
              <a:buNone/>
            </a:pPr>
            <a:r>
              <a:t/>
            </a:r>
            <a:endParaRPr/>
          </a:p>
        </p:txBody>
      </p:sp>
      <p:pic>
        <p:nvPicPr>
          <p:cNvPr id="136" name="Google Shape;136;p14"/>
          <p:cNvPicPr preferRelativeResize="0"/>
          <p:nvPr/>
        </p:nvPicPr>
        <p:blipFill>
          <a:blip r:embed="rId3">
            <a:alphaModFix/>
          </a:blip>
          <a:stretch>
            <a:fillRect/>
          </a:stretch>
        </p:blipFill>
        <p:spPr>
          <a:xfrm>
            <a:off x="5761300" y="525575"/>
            <a:ext cx="2563550" cy="170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2" name="Google Shape;142;p15"/>
          <p:cNvSpPr txBox="1"/>
          <p:nvPr>
            <p:ph idx="1" type="body"/>
          </p:nvPr>
        </p:nvSpPr>
        <p:spPr>
          <a:xfrm>
            <a:off x="819150" y="13987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 teach windsurfing for the Washington Yacht Club and Sail Sand Point</a:t>
            </a:r>
            <a:endParaRPr/>
          </a:p>
          <a:p>
            <a:pPr indent="0" lvl="0" marL="457200" rtl="0" algn="l">
              <a:spcBef>
                <a:spcPts val="1200"/>
              </a:spcBef>
              <a:spcAft>
                <a:spcPts val="1200"/>
              </a:spcAft>
              <a:buNone/>
            </a:pPr>
            <a:r>
              <a:t/>
            </a:r>
            <a:endParaRPr/>
          </a:p>
        </p:txBody>
      </p:sp>
      <p:pic>
        <p:nvPicPr>
          <p:cNvPr id="143" name="Google Shape;143;p15"/>
          <p:cNvPicPr preferRelativeResize="0"/>
          <p:nvPr/>
        </p:nvPicPr>
        <p:blipFill>
          <a:blip r:embed="rId3">
            <a:alphaModFix/>
          </a:blip>
          <a:stretch>
            <a:fillRect/>
          </a:stretch>
        </p:blipFill>
        <p:spPr>
          <a:xfrm>
            <a:off x="6105400" y="1952600"/>
            <a:ext cx="2610350" cy="1957751"/>
          </a:xfrm>
          <a:prstGeom prst="rect">
            <a:avLst/>
          </a:prstGeom>
          <a:noFill/>
          <a:ln>
            <a:noFill/>
          </a:ln>
        </p:spPr>
      </p:pic>
      <p:pic>
        <p:nvPicPr>
          <p:cNvPr id="144" name="Google Shape;144;p15"/>
          <p:cNvPicPr preferRelativeResize="0"/>
          <p:nvPr/>
        </p:nvPicPr>
        <p:blipFill>
          <a:blip r:embed="rId4">
            <a:alphaModFix/>
          </a:blip>
          <a:stretch>
            <a:fillRect/>
          </a:stretch>
        </p:blipFill>
        <p:spPr>
          <a:xfrm>
            <a:off x="412475" y="1952594"/>
            <a:ext cx="2610350" cy="1957755"/>
          </a:xfrm>
          <a:prstGeom prst="rect">
            <a:avLst/>
          </a:prstGeom>
          <a:noFill/>
          <a:ln>
            <a:noFill/>
          </a:ln>
        </p:spPr>
      </p:pic>
      <p:pic>
        <p:nvPicPr>
          <p:cNvPr id="145" name="Google Shape;145;p15"/>
          <p:cNvPicPr preferRelativeResize="0"/>
          <p:nvPr/>
        </p:nvPicPr>
        <p:blipFill>
          <a:blip r:embed="rId5">
            <a:alphaModFix/>
          </a:blip>
          <a:stretch>
            <a:fillRect/>
          </a:stretch>
        </p:blipFill>
        <p:spPr>
          <a:xfrm>
            <a:off x="3223337" y="2398050"/>
            <a:ext cx="2681549" cy="1512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Infrastructure Team</a:t>
            </a:r>
            <a:endParaRPr/>
          </a:p>
        </p:txBody>
      </p:sp>
      <p:sp>
        <p:nvSpPr>
          <p:cNvPr id="151" name="Google Shape;151;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Develops risk strategies for decision making</a:t>
            </a:r>
            <a:endParaRPr/>
          </a:p>
          <a:p>
            <a:pPr indent="-311150" lvl="0" marL="457200" rtl="0" algn="l">
              <a:spcBef>
                <a:spcPts val="0"/>
              </a:spcBef>
              <a:spcAft>
                <a:spcPts val="0"/>
              </a:spcAft>
              <a:buSzPts val="1300"/>
              <a:buChar char="-"/>
            </a:pPr>
            <a:r>
              <a:rPr lang="en"/>
              <a:t>Shout Outs to: Svetlana, Sanskruti, Joey, Douglas, and Carlos</a:t>
            </a:r>
            <a:endParaRPr/>
          </a:p>
          <a:p>
            <a:pPr indent="0" lvl="0" marL="0" rtl="0" algn="l">
              <a:spcBef>
                <a:spcPts val="1200"/>
              </a:spcBef>
              <a:spcAft>
                <a:spcPts val="1200"/>
              </a:spcAft>
              <a:buNone/>
            </a:pPr>
            <a:r>
              <a:t/>
            </a:r>
            <a:endParaRPr/>
          </a:p>
        </p:txBody>
      </p:sp>
      <p:pic>
        <p:nvPicPr>
          <p:cNvPr id="152" name="Google Shape;152;p16"/>
          <p:cNvPicPr preferRelativeResize="0"/>
          <p:nvPr/>
        </p:nvPicPr>
        <p:blipFill>
          <a:blip r:embed="rId3">
            <a:alphaModFix/>
          </a:blip>
          <a:stretch>
            <a:fillRect/>
          </a:stretch>
        </p:blipFill>
        <p:spPr>
          <a:xfrm>
            <a:off x="5450949" y="2684350"/>
            <a:ext cx="2873902" cy="150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Projects</a:t>
            </a:r>
            <a:endParaRPr/>
          </a:p>
        </p:txBody>
      </p:sp>
      <p:sp>
        <p:nvSpPr>
          <p:cNvPr id="158" name="Google Shape;158;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csv_build D</a:t>
            </a:r>
            <a:r>
              <a:rPr lang="en"/>
              <a:t>evelopment</a:t>
            </a:r>
            <a:r>
              <a:rPr lang="en"/>
              <a:t> and Integration</a:t>
            </a:r>
            <a:endParaRPr/>
          </a:p>
          <a:p>
            <a:pPr indent="-311150" lvl="0" marL="457200" rtl="0" algn="l">
              <a:spcBef>
                <a:spcPts val="0"/>
              </a:spcBef>
              <a:spcAft>
                <a:spcPts val="0"/>
              </a:spcAft>
              <a:buSzPts val="1300"/>
              <a:buChar char="-"/>
            </a:pPr>
            <a:r>
              <a:rPr lang="en"/>
              <a:t>regression_writer Development and Integration</a:t>
            </a:r>
            <a:endParaRPr/>
          </a:p>
          <a:p>
            <a:pPr indent="-311150" lvl="0" marL="457200" rtl="0" algn="l">
              <a:spcBef>
                <a:spcPts val="0"/>
              </a:spcBef>
              <a:spcAft>
                <a:spcPts val="0"/>
              </a:spcAft>
              <a:buSzPts val="1300"/>
              <a:buChar char="-"/>
            </a:pPr>
            <a:r>
              <a:rPr lang="en"/>
              <a:t>Data Validation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csv_build: Business Purpose and Benefits</a:t>
            </a:r>
            <a:endParaRPr/>
          </a:p>
        </p:txBody>
      </p:sp>
      <p:sp>
        <p:nvSpPr>
          <p:cNvPr id="164" name="Google Shape;164;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Build program that creates filtered csv files from google spreadsheets to allow for easy data testing</a:t>
            </a:r>
            <a:endParaRPr/>
          </a:p>
          <a:p>
            <a:pPr indent="0" lvl="0" marL="0" rtl="0" algn="l">
              <a:spcBef>
                <a:spcPts val="1200"/>
              </a:spcBef>
              <a:spcAft>
                <a:spcPts val="0"/>
              </a:spcAft>
              <a:buNone/>
            </a:pPr>
            <a:r>
              <a:rPr lang="en"/>
              <a:t>Benefits</a:t>
            </a:r>
            <a:endParaRPr/>
          </a:p>
          <a:p>
            <a:pPr indent="-311150" lvl="0" marL="457200" rtl="0" algn="l">
              <a:spcBef>
                <a:spcPts val="1200"/>
              </a:spcBef>
              <a:spcAft>
                <a:spcPts val="0"/>
              </a:spcAft>
              <a:buSzPts val="1300"/>
              <a:buChar char="-"/>
            </a:pPr>
            <a:r>
              <a:rPr lang="en"/>
              <a:t>Filter data without use of the Knime tool</a:t>
            </a:r>
            <a:endParaRPr/>
          </a:p>
          <a:p>
            <a:pPr indent="-311150" lvl="0" marL="457200" rtl="0" algn="l">
              <a:spcBef>
                <a:spcPts val="0"/>
              </a:spcBef>
              <a:spcAft>
                <a:spcPts val="0"/>
              </a:spcAft>
              <a:buSzPts val="1300"/>
              <a:buChar char="-"/>
            </a:pPr>
            <a:r>
              <a:rPr lang="en"/>
              <a:t>Faster to run tests</a:t>
            </a:r>
            <a:endParaRPr/>
          </a:p>
          <a:p>
            <a:pPr indent="-311150" lvl="0" marL="457200" rtl="0" algn="l">
              <a:spcBef>
                <a:spcPts val="0"/>
              </a:spcBef>
              <a:spcAft>
                <a:spcPts val="0"/>
              </a:spcAft>
              <a:buSzPts val="1300"/>
              <a:buChar char="-"/>
            </a:pPr>
            <a:r>
              <a:rPr lang="en"/>
              <a:t>Expedites developers’ communication and pipeline runs</a:t>
            </a:r>
            <a:endParaRPr/>
          </a:p>
          <a:p>
            <a:pPr indent="-311150" lvl="0" marL="457200" rtl="0" algn="l">
              <a:spcBef>
                <a:spcPts val="0"/>
              </a:spcBef>
              <a:spcAft>
                <a:spcPts val="0"/>
              </a:spcAft>
              <a:buSzPts val="1300"/>
              <a:buChar char="-"/>
            </a:pPr>
            <a:r>
              <a:rPr lang="en"/>
              <a:t>Easy to use</a:t>
            </a:r>
            <a:endParaRPr/>
          </a:p>
          <a:p>
            <a:pPr indent="-311150" lvl="0" marL="457200" rtl="0" algn="l">
              <a:spcBef>
                <a:spcPts val="0"/>
              </a:spcBef>
              <a:spcAft>
                <a:spcPts val="0"/>
              </a:spcAft>
              <a:buSzPts val="1300"/>
              <a:buChar char="-"/>
            </a:pPr>
            <a:r>
              <a:rPr lang="en"/>
              <a:t>Saves money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csv_build: Development</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Developed correct parsing of google sheet data to csv files</a:t>
            </a:r>
            <a:endParaRPr/>
          </a:p>
          <a:p>
            <a:pPr indent="-311150" lvl="0" marL="457200" rtl="0" algn="l">
              <a:spcBef>
                <a:spcPts val="0"/>
              </a:spcBef>
              <a:spcAft>
                <a:spcPts val="0"/>
              </a:spcAft>
              <a:buSzPts val="1300"/>
              <a:buChar char="-"/>
            </a:pPr>
            <a:r>
              <a:rPr lang="en"/>
              <a:t>Created filters for data </a:t>
            </a:r>
            <a:endParaRPr/>
          </a:p>
          <a:p>
            <a:pPr indent="-298450" lvl="1" marL="914400" rtl="0" algn="l">
              <a:spcBef>
                <a:spcPts val="0"/>
              </a:spcBef>
              <a:spcAft>
                <a:spcPts val="0"/>
              </a:spcAft>
              <a:buSzPts val="1100"/>
              <a:buChar char="-"/>
            </a:pPr>
            <a:r>
              <a:rPr lang="en"/>
              <a:t>field_name: Column name in data</a:t>
            </a:r>
            <a:endParaRPr/>
          </a:p>
          <a:p>
            <a:pPr indent="-298450" lvl="1" marL="914400" rtl="0" algn="l">
              <a:spcBef>
                <a:spcPts val="0"/>
              </a:spcBef>
              <a:spcAft>
                <a:spcPts val="0"/>
              </a:spcAft>
              <a:buSzPts val="1100"/>
              <a:buChar char="-"/>
            </a:pPr>
            <a:r>
              <a:rPr lang="en"/>
              <a:t>field_value: column value desired</a:t>
            </a:r>
            <a:endParaRPr/>
          </a:p>
          <a:p>
            <a:pPr indent="-298450" lvl="1" marL="914400" rtl="0" algn="l">
              <a:spcBef>
                <a:spcPts val="0"/>
              </a:spcBef>
              <a:spcAft>
                <a:spcPts val="0"/>
              </a:spcAft>
              <a:buSzPts val="1100"/>
              <a:buChar char="-"/>
            </a:pPr>
            <a:r>
              <a:rPr lang="en"/>
              <a:t>rows: returns select rows of data</a:t>
            </a:r>
            <a:endParaRPr/>
          </a:p>
          <a:p>
            <a:pPr indent="-298450" lvl="1" marL="914400" rtl="0" algn="l">
              <a:spcBef>
                <a:spcPts val="0"/>
              </a:spcBef>
              <a:spcAft>
                <a:spcPts val="0"/>
              </a:spcAft>
              <a:buSzPts val="1100"/>
              <a:buChar char="-"/>
            </a:pPr>
            <a:r>
              <a:rPr lang="en"/>
              <a:t>csv_max_rows: sets maximum rows per csv file</a:t>
            </a:r>
            <a:endParaRPr/>
          </a:p>
          <a:p>
            <a:pPr indent="-311150" lvl="0" marL="457200" rtl="0" algn="l">
              <a:spcBef>
                <a:spcPts val="0"/>
              </a:spcBef>
              <a:spcAft>
                <a:spcPts val="0"/>
              </a:spcAft>
              <a:buSzPts val="1300"/>
              <a:buChar char="-"/>
            </a:pPr>
            <a:r>
              <a:rPr lang="en"/>
              <a:t>Integration with RI Projects and regression_writer</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819150" y="898775"/>
            <a:ext cx="7505700" cy="354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t>
            </a:r>
            <a:r>
              <a:rPr lang="en"/>
              <a:t>ows: 1,2,3,4,5,6,20</a:t>
            </a:r>
            <a:endParaRPr/>
          </a:p>
        </p:txBody>
      </p:sp>
      <p:pic>
        <p:nvPicPr>
          <p:cNvPr id="176" name="Google Shape;176;p20"/>
          <p:cNvPicPr preferRelativeResize="0"/>
          <p:nvPr/>
        </p:nvPicPr>
        <p:blipFill>
          <a:blip r:embed="rId3">
            <a:alphaModFix/>
          </a:blip>
          <a:stretch>
            <a:fillRect/>
          </a:stretch>
        </p:blipFill>
        <p:spPr>
          <a:xfrm>
            <a:off x="482200" y="1403363"/>
            <a:ext cx="8421526" cy="253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819150" y="898775"/>
            <a:ext cx="7505700" cy="3540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field_name: scenario</a:t>
            </a:r>
            <a:endParaRPr/>
          </a:p>
          <a:p>
            <a:pPr indent="0" lvl="0" marL="0" rtl="0" algn="l">
              <a:lnSpc>
                <a:spcPct val="100000"/>
              </a:lnSpc>
              <a:spcBef>
                <a:spcPts val="0"/>
              </a:spcBef>
              <a:spcAft>
                <a:spcPts val="0"/>
              </a:spcAft>
              <a:buNone/>
            </a:pPr>
            <a:r>
              <a:rPr lang="en"/>
              <a:t>field_value:</a:t>
            </a:r>
            <a:r>
              <a:rPr lang="en"/>
              <a:t> 1,2,3,5,6,7</a:t>
            </a:r>
            <a:endParaRPr/>
          </a:p>
        </p:txBody>
      </p:sp>
      <p:pic>
        <p:nvPicPr>
          <p:cNvPr id="182" name="Google Shape;182;p21"/>
          <p:cNvPicPr preferRelativeResize="0"/>
          <p:nvPr/>
        </p:nvPicPr>
        <p:blipFill>
          <a:blip r:embed="rId3">
            <a:alphaModFix/>
          </a:blip>
          <a:stretch>
            <a:fillRect/>
          </a:stretch>
        </p:blipFill>
        <p:spPr>
          <a:xfrm>
            <a:off x="692068" y="1468300"/>
            <a:ext cx="7759868" cy="264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