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84" r:id="rId2"/>
    <p:sldId id="483" r:id="rId3"/>
    <p:sldId id="485" r:id="rId4"/>
    <p:sldId id="481" r:id="rId5"/>
    <p:sldId id="479" r:id="rId6"/>
    <p:sldId id="482" r:id="rId7"/>
  </p:sldIdLst>
  <p:sldSz cx="9144000" cy="6858000" type="screen4x3"/>
  <p:notesSz cx="9929813" cy="67992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FF00"/>
    <a:srgbClr val="FF3300"/>
    <a:srgbClr val="008000"/>
    <a:srgbClr val="FFFFCC"/>
    <a:srgbClr val="CCFFFF"/>
    <a:srgbClr val="CCFFCC"/>
    <a:srgbClr val="FFCCCC"/>
    <a:srgbClr val="FFCC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6" autoAdjust="0"/>
    <p:restoredTop sz="76421" autoAdjust="0"/>
  </p:normalViewPr>
  <p:slideViewPr>
    <p:cSldViewPr snapToGrid="0" snapToObjects="1">
      <p:cViewPr varScale="1">
        <p:scale>
          <a:sx n="94" d="100"/>
          <a:sy n="94" d="100"/>
        </p:scale>
        <p:origin x="1608" y="8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-Arbeitsblat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-Arbeitsblat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-Arbeitsblatt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-Arbeitsblat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 dirty="0" smtClean="0"/>
              <a:t>HS</a:t>
            </a:r>
            <a:r>
              <a:rPr lang="de-CH" baseline="0" dirty="0" smtClean="0"/>
              <a:t> 15</a:t>
            </a:r>
            <a:endParaRPr lang="de-CH" dirty="0"/>
          </a:p>
        </c:rich>
      </c:tx>
      <c:layout>
        <c:manualLayout>
          <c:xMode val="edge"/>
          <c:yMode val="edge"/>
          <c:x val="0.1896382901908298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Tabelle3!$B$43</c:f>
              <c:strCache>
                <c:ptCount val="1"/>
                <c:pt idx="0">
                  <c:v>Adv.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Tabelle3!$A$44:$A$47</c:f>
              <c:strCache>
                <c:ptCount val="4"/>
                <c:pt idx="0">
                  <c:v>Agrar BSc</c:v>
                </c:pt>
                <c:pt idx="1">
                  <c:v>Lebensm. BSc</c:v>
                </c:pt>
                <c:pt idx="2">
                  <c:v>Umw.natw. BSc</c:v>
                </c:pt>
                <c:pt idx="3">
                  <c:v>GESS-Fach</c:v>
                </c:pt>
              </c:strCache>
            </c:strRef>
          </c:cat>
          <c:val>
            <c:numRef>
              <c:f>Tabelle3!$B$44:$B$47</c:f>
              <c:numCache>
                <c:formatCode>General</c:formatCode>
                <c:ptCount val="4"/>
                <c:pt idx="0">
                  <c:v>6</c:v>
                </c:pt>
                <c:pt idx="1">
                  <c:v>1</c:v>
                </c:pt>
                <c:pt idx="2">
                  <c:v>7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Tabelle3!$C$43</c:f>
              <c:strCache>
                <c:ptCount val="1"/>
                <c:pt idx="0">
                  <c:v>Ass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Tabelle3!$A$44:$A$47</c:f>
              <c:strCache>
                <c:ptCount val="4"/>
                <c:pt idx="0">
                  <c:v>Agrar BSc</c:v>
                </c:pt>
                <c:pt idx="1">
                  <c:v>Lebensm. BSc</c:v>
                </c:pt>
                <c:pt idx="2">
                  <c:v>Umw.natw. BSc</c:v>
                </c:pt>
                <c:pt idx="3">
                  <c:v>GESS-Fach</c:v>
                </c:pt>
              </c:strCache>
            </c:strRef>
          </c:cat>
          <c:val>
            <c:numRef>
              <c:f>Tabelle3!$C$44:$C$47</c:f>
              <c:numCache>
                <c:formatCode>General</c:formatCode>
                <c:ptCount val="4"/>
                <c:pt idx="0">
                  <c:v>16</c:v>
                </c:pt>
                <c:pt idx="1">
                  <c:v>25</c:v>
                </c:pt>
                <c:pt idx="2">
                  <c:v>58</c:v>
                </c:pt>
                <c:pt idx="3">
                  <c:v>19</c:v>
                </c:pt>
              </c:numCache>
            </c:numRef>
          </c:val>
        </c:ser>
        <c:ser>
          <c:idx val="3"/>
          <c:order val="2"/>
          <c:tx>
            <c:strRef>
              <c:f>Tabelle3!$E$43</c:f>
              <c:strCache>
                <c:ptCount val="1"/>
                <c:pt idx="0">
                  <c:v>Prof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Tabelle3!$A$44:$A$47</c:f>
              <c:strCache>
                <c:ptCount val="4"/>
                <c:pt idx="0">
                  <c:v>Agrar BSc</c:v>
                </c:pt>
                <c:pt idx="1">
                  <c:v>Lebensm. BSc</c:v>
                </c:pt>
                <c:pt idx="2">
                  <c:v>Umw.natw. BSc</c:v>
                </c:pt>
                <c:pt idx="3">
                  <c:v>GESS-Fach</c:v>
                </c:pt>
              </c:strCache>
            </c:strRef>
          </c:cat>
          <c:val>
            <c:numRef>
              <c:f>Tabelle3!$E$44:$E$47</c:f>
              <c:numCache>
                <c:formatCode>General</c:formatCode>
                <c:ptCount val="4"/>
                <c:pt idx="0">
                  <c:v>14</c:v>
                </c:pt>
                <c:pt idx="1">
                  <c:v>22</c:v>
                </c:pt>
                <c:pt idx="2">
                  <c:v>14</c:v>
                </c:pt>
                <c:pt idx="3">
                  <c:v>6</c:v>
                </c:pt>
              </c:numCache>
            </c:numRef>
          </c:val>
        </c:ser>
        <c:ser>
          <c:idx val="2"/>
          <c:order val="3"/>
          <c:tx>
            <c:strRef>
              <c:f>Tabelle3!$D$43</c:f>
              <c:strCache>
                <c:ptCount val="1"/>
                <c:pt idx="0">
                  <c:v>Hörsaal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Tabelle3!$A$44:$A$47</c:f>
              <c:strCache>
                <c:ptCount val="4"/>
                <c:pt idx="0">
                  <c:v>Agrar BSc</c:v>
                </c:pt>
                <c:pt idx="1">
                  <c:v>Lebensm. BSc</c:v>
                </c:pt>
                <c:pt idx="2">
                  <c:v>Umw.natw. BSc</c:v>
                </c:pt>
                <c:pt idx="3">
                  <c:v>GESS-Fach</c:v>
                </c:pt>
              </c:strCache>
            </c:strRef>
          </c:cat>
          <c:val>
            <c:numRef>
              <c:f>Tabelle3!$D$44:$D$47</c:f>
              <c:numCache>
                <c:formatCode>General</c:formatCode>
                <c:ptCount val="4"/>
                <c:pt idx="0">
                  <c:v>23</c:v>
                </c:pt>
                <c:pt idx="1">
                  <c:v>33</c:v>
                </c:pt>
                <c:pt idx="2">
                  <c:v>42</c:v>
                </c:pt>
                <c:pt idx="3">
                  <c:v>36</c:v>
                </c:pt>
              </c:numCache>
            </c:numRef>
          </c:val>
        </c:ser>
        <c:ser>
          <c:idx val="4"/>
          <c:order val="4"/>
          <c:tx>
            <c:strRef>
              <c:f>Tabelle3!$F$43</c:f>
              <c:strCache>
                <c:ptCount val="1"/>
                <c:pt idx="0">
                  <c:v>na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Tabelle3!$A$44:$A$47</c:f>
              <c:strCache>
                <c:ptCount val="4"/>
                <c:pt idx="0">
                  <c:v>Agrar BSc</c:v>
                </c:pt>
                <c:pt idx="1">
                  <c:v>Lebensm. BSc</c:v>
                </c:pt>
                <c:pt idx="2">
                  <c:v>Umw.natw. BSc</c:v>
                </c:pt>
                <c:pt idx="3">
                  <c:v>GESS-Fach</c:v>
                </c:pt>
              </c:strCache>
            </c:strRef>
          </c:cat>
          <c:val>
            <c:numRef>
              <c:f>Tabelle3!$F$44:$F$47</c:f>
              <c:numCache>
                <c:formatCode>General</c:formatCode>
                <c:ptCount val="4"/>
                <c:pt idx="0">
                  <c:v>13</c:v>
                </c:pt>
                <c:pt idx="1">
                  <c:v>27</c:v>
                </c:pt>
                <c:pt idx="2">
                  <c:v>24</c:v>
                </c:pt>
                <c:pt idx="3">
                  <c:v>102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1022688"/>
        <c:axId val="281023248"/>
      </c:barChart>
      <c:catAx>
        <c:axId val="28102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1023248"/>
        <c:crosses val="autoZero"/>
        <c:auto val="1"/>
        <c:lblAlgn val="ctr"/>
        <c:lblOffset val="100"/>
        <c:noMultiLvlLbl val="0"/>
      </c:catAx>
      <c:valAx>
        <c:axId val="28102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102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 dirty="0" smtClean="0"/>
              <a:t>HS</a:t>
            </a:r>
            <a:r>
              <a:rPr lang="de-CH" baseline="0" dirty="0" smtClean="0"/>
              <a:t> </a:t>
            </a:r>
            <a:r>
              <a:rPr lang="de-CH" baseline="0" dirty="0" smtClean="0"/>
              <a:t>14</a:t>
            </a:r>
            <a:endParaRPr lang="de-CH" dirty="0"/>
          </a:p>
        </c:rich>
      </c:tx>
      <c:layout>
        <c:manualLayout>
          <c:xMode val="edge"/>
          <c:yMode val="edge"/>
          <c:x val="0.1896382901908298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Tabelle3!$B$43</c:f>
              <c:strCache>
                <c:ptCount val="1"/>
                <c:pt idx="0">
                  <c:v>Adv.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Tabelle3!$A$44:$A$47</c:f>
              <c:strCache>
                <c:ptCount val="4"/>
                <c:pt idx="0">
                  <c:v>Agrar BSc</c:v>
                </c:pt>
                <c:pt idx="1">
                  <c:v>Lebensm. BSc</c:v>
                </c:pt>
                <c:pt idx="2">
                  <c:v>Umw.natw. BSc</c:v>
                </c:pt>
                <c:pt idx="3">
                  <c:v>GESS-Fach</c:v>
                </c:pt>
              </c:strCache>
            </c:strRef>
          </c:cat>
          <c:val>
            <c:numRef>
              <c:f>Tabelle3!$B$44:$B$47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Tabelle3!$C$43</c:f>
              <c:strCache>
                <c:ptCount val="1"/>
                <c:pt idx="0">
                  <c:v>Ass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Tabelle3!$A$44:$A$47</c:f>
              <c:strCache>
                <c:ptCount val="4"/>
                <c:pt idx="0">
                  <c:v>Agrar BSc</c:v>
                </c:pt>
                <c:pt idx="1">
                  <c:v>Lebensm. BSc</c:v>
                </c:pt>
                <c:pt idx="2">
                  <c:v>Umw.natw. BSc</c:v>
                </c:pt>
                <c:pt idx="3">
                  <c:v>GESS-Fach</c:v>
                </c:pt>
              </c:strCache>
            </c:strRef>
          </c:cat>
          <c:val>
            <c:numRef>
              <c:f>Tabelle3!$C$44:$C$47</c:f>
              <c:numCache>
                <c:formatCode>General</c:formatCode>
                <c:ptCount val="4"/>
                <c:pt idx="0">
                  <c:v>14</c:v>
                </c:pt>
                <c:pt idx="1">
                  <c:v>16</c:v>
                </c:pt>
                <c:pt idx="2">
                  <c:v>29</c:v>
                </c:pt>
                <c:pt idx="3">
                  <c:v>14</c:v>
                </c:pt>
              </c:numCache>
            </c:numRef>
          </c:val>
        </c:ser>
        <c:ser>
          <c:idx val="3"/>
          <c:order val="2"/>
          <c:tx>
            <c:strRef>
              <c:f>Tabelle3!$E$43</c:f>
              <c:strCache>
                <c:ptCount val="1"/>
                <c:pt idx="0">
                  <c:v>Prof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Tabelle3!$A$44:$A$47</c:f>
              <c:strCache>
                <c:ptCount val="4"/>
                <c:pt idx="0">
                  <c:v>Agrar BSc</c:v>
                </c:pt>
                <c:pt idx="1">
                  <c:v>Lebensm. BSc</c:v>
                </c:pt>
                <c:pt idx="2">
                  <c:v>Umw.natw. BSc</c:v>
                </c:pt>
                <c:pt idx="3">
                  <c:v>GESS-Fach</c:v>
                </c:pt>
              </c:strCache>
            </c:strRef>
          </c:cat>
          <c:val>
            <c:numRef>
              <c:f>Tabelle3!$E$44:$E$47</c:f>
              <c:numCache>
                <c:formatCode>General</c:formatCode>
                <c:ptCount val="4"/>
                <c:pt idx="0">
                  <c:v>6</c:v>
                </c:pt>
                <c:pt idx="1">
                  <c:v>13</c:v>
                </c:pt>
                <c:pt idx="2">
                  <c:v>25</c:v>
                </c:pt>
                <c:pt idx="3">
                  <c:v>8</c:v>
                </c:pt>
              </c:numCache>
            </c:numRef>
          </c:val>
        </c:ser>
        <c:ser>
          <c:idx val="2"/>
          <c:order val="3"/>
          <c:tx>
            <c:strRef>
              <c:f>Tabelle3!$D$43</c:f>
              <c:strCache>
                <c:ptCount val="1"/>
                <c:pt idx="0">
                  <c:v>Hörsaal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Tabelle3!$A$44:$A$47</c:f>
              <c:strCache>
                <c:ptCount val="4"/>
                <c:pt idx="0">
                  <c:v>Agrar BSc</c:v>
                </c:pt>
                <c:pt idx="1">
                  <c:v>Lebensm. BSc</c:v>
                </c:pt>
                <c:pt idx="2">
                  <c:v>Umw.natw. BSc</c:v>
                </c:pt>
                <c:pt idx="3">
                  <c:v>GESS-Fach</c:v>
                </c:pt>
              </c:strCache>
            </c:strRef>
          </c:cat>
          <c:val>
            <c:numRef>
              <c:f>Tabelle3!$D$44:$D$47</c:f>
              <c:numCache>
                <c:formatCode>General</c:formatCode>
                <c:ptCount val="4"/>
                <c:pt idx="0">
                  <c:v>23</c:v>
                </c:pt>
                <c:pt idx="1">
                  <c:v>50</c:v>
                </c:pt>
                <c:pt idx="2">
                  <c:v>27</c:v>
                </c:pt>
                <c:pt idx="3">
                  <c:v>44</c:v>
                </c:pt>
              </c:numCache>
            </c:numRef>
          </c:val>
        </c:ser>
        <c:ser>
          <c:idx val="4"/>
          <c:order val="4"/>
          <c:tx>
            <c:strRef>
              <c:f>Tabelle3!$F$43</c:f>
              <c:strCache>
                <c:ptCount val="1"/>
                <c:pt idx="0">
                  <c:v>na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Tabelle3!$A$44:$A$47</c:f>
              <c:strCache>
                <c:ptCount val="4"/>
                <c:pt idx="0">
                  <c:v>Agrar BSc</c:v>
                </c:pt>
                <c:pt idx="1">
                  <c:v>Lebensm. BSc</c:v>
                </c:pt>
                <c:pt idx="2">
                  <c:v>Umw.natw. BSc</c:v>
                </c:pt>
                <c:pt idx="3">
                  <c:v>GESS-Fach</c:v>
                </c:pt>
              </c:strCache>
            </c:strRef>
          </c:cat>
          <c:val>
            <c:numRef>
              <c:f>Tabelle3!$F$44:$F$47</c:f>
              <c:numCache>
                <c:formatCode>General</c:formatCode>
                <c:ptCount val="4"/>
                <c:pt idx="0">
                  <c:v>14</c:v>
                </c:pt>
                <c:pt idx="1">
                  <c:v>17</c:v>
                </c:pt>
                <c:pt idx="2">
                  <c:v>24</c:v>
                </c:pt>
                <c:pt idx="3">
                  <c:v>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79898736"/>
        <c:axId val="281021568"/>
      </c:barChart>
      <c:catAx>
        <c:axId val="27989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1021568"/>
        <c:crosses val="autoZero"/>
        <c:auto val="1"/>
        <c:lblAlgn val="ctr"/>
        <c:lblOffset val="100"/>
        <c:noMultiLvlLbl val="0"/>
      </c:catAx>
      <c:valAx>
        <c:axId val="28102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989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Anteil</a:t>
            </a:r>
            <a:r>
              <a:rPr lang="de-CH" baseline="0"/>
              <a:t> der Studiengänge in Übungsgruppen</a:t>
            </a:r>
            <a:endParaRPr lang="de-CH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Tabelle3!$A$44</c:f>
              <c:strCache>
                <c:ptCount val="1"/>
                <c:pt idx="0">
                  <c:v>Agrar BSc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Tabelle3!$B$43:$G$43</c:f>
              <c:strCache>
                <c:ptCount val="6"/>
                <c:pt idx="0">
                  <c:v>Adv.</c:v>
                </c:pt>
                <c:pt idx="1">
                  <c:v>Ass</c:v>
                </c:pt>
                <c:pt idx="2">
                  <c:v>Hörsaal</c:v>
                </c:pt>
                <c:pt idx="3">
                  <c:v>Prof</c:v>
                </c:pt>
                <c:pt idx="4">
                  <c:v>na</c:v>
                </c:pt>
                <c:pt idx="5">
                  <c:v>Gesamtergebnis</c:v>
                </c:pt>
              </c:strCache>
            </c:strRef>
          </c:cat>
          <c:val>
            <c:numRef>
              <c:f>Tabelle3!$B$44:$G$44</c:f>
              <c:numCache>
                <c:formatCode>General</c:formatCode>
                <c:ptCount val="6"/>
                <c:pt idx="0">
                  <c:v>6</c:v>
                </c:pt>
                <c:pt idx="1">
                  <c:v>16</c:v>
                </c:pt>
                <c:pt idx="2">
                  <c:v>23</c:v>
                </c:pt>
                <c:pt idx="3">
                  <c:v>14</c:v>
                </c:pt>
                <c:pt idx="4">
                  <c:v>13</c:v>
                </c:pt>
                <c:pt idx="5">
                  <c:v>72</c:v>
                </c:pt>
              </c:numCache>
            </c:numRef>
          </c:val>
        </c:ser>
        <c:ser>
          <c:idx val="1"/>
          <c:order val="1"/>
          <c:tx>
            <c:strRef>
              <c:f>Tabelle3!$A$45</c:f>
              <c:strCache>
                <c:ptCount val="1"/>
                <c:pt idx="0">
                  <c:v>Lebensm. BSc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Tabelle3!$B$43:$G$43</c:f>
              <c:strCache>
                <c:ptCount val="6"/>
                <c:pt idx="0">
                  <c:v>Adv.</c:v>
                </c:pt>
                <c:pt idx="1">
                  <c:v>Ass</c:v>
                </c:pt>
                <c:pt idx="2">
                  <c:v>Hörsaal</c:v>
                </c:pt>
                <c:pt idx="3">
                  <c:v>Prof</c:v>
                </c:pt>
                <c:pt idx="4">
                  <c:v>na</c:v>
                </c:pt>
                <c:pt idx="5">
                  <c:v>Gesamtergebnis</c:v>
                </c:pt>
              </c:strCache>
            </c:strRef>
          </c:cat>
          <c:val>
            <c:numRef>
              <c:f>Tabelle3!$B$45:$G$45</c:f>
              <c:numCache>
                <c:formatCode>General</c:formatCode>
                <c:ptCount val="6"/>
                <c:pt idx="0">
                  <c:v>1</c:v>
                </c:pt>
                <c:pt idx="1">
                  <c:v>25</c:v>
                </c:pt>
                <c:pt idx="2">
                  <c:v>33</c:v>
                </c:pt>
                <c:pt idx="3">
                  <c:v>22</c:v>
                </c:pt>
                <c:pt idx="4">
                  <c:v>27</c:v>
                </c:pt>
                <c:pt idx="5">
                  <c:v>108</c:v>
                </c:pt>
              </c:numCache>
            </c:numRef>
          </c:val>
        </c:ser>
        <c:ser>
          <c:idx val="2"/>
          <c:order val="2"/>
          <c:tx>
            <c:strRef>
              <c:f>Tabelle3!$A$46</c:f>
              <c:strCache>
                <c:ptCount val="1"/>
                <c:pt idx="0">
                  <c:v>Umw.natw. BSc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Tabelle3!$B$43:$G$43</c:f>
              <c:strCache>
                <c:ptCount val="6"/>
                <c:pt idx="0">
                  <c:v>Adv.</c:v>
                </c:pt>
                <c:pt idx="1">
                  <c:v>Ass</c:v>
                </c:pt>
                <c:pt idx="2">
                  <c:v>Hörsaal</c:v>
                </c:pt>
                <c:pt idx="3">
                  <c:v>Prof</c:v>
                </c:pt>
                <c:pt idx="4">
                  <c:v>na</c:v>
                </c:pt>
                <c:pt idx="5">
                  <c:v>Gesamtergebnis</c:v>
                </c:pt>
              </c:strCache>
            </c:strRef>
          </c:cat>
          <c:val>
            <c:numRef>
              <c:f>Tabelle3!$B$46:$G$46</c:f>
              <c:numCache>
                <c:formatCode>General</c:formatCode>
                <c:ptCount val="6"/>
                <c:pt idx="0">
                  <c:v>7</c:v>
                </c:pt>
                <c:pt idx="1">
                  <c:v>58</c:v>
                </c:pt>
                <c:pt idx="2">
                  <c:v>42</c:v>
                </c:pt>
                <c:pt idx="3">
                  <c:v>14</c:v>
                </c:pt>
                <c:pt idx="4">
                  <c:v>24</c:v>
                </c:pt>
                <c:pt idx="5">
                  <c:v>145</c:v>
                </c:pt>
              </c:numCache>
            </c:numRef>
          </c:val>
        </c:ser>
        <c:ser>
          <c:idx val="3"/>
          <c:order val="3"/>
          <c:tx>
            <c:strRef>
              <c:f>Tabelle3!$A$47</c:f>
              <c:strCache>
                <c:ptCount val="1"/>
                <c:pt idx="0">
                  <c:v>GESS-Fach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Tabelle3!$B$43:$G$43</c:f>
              <c:strCache>
                <c:ptCount val="6"/>
                <c:pt idx="0">
                  <c:v>Adv.</c:v>
                </c:pt>
                <c:pt idx="1">
                  <c:v>Ass</c:v>
                </c:pt>
                <c:pt idx="2">
                  <c:v>Hörsaal</c:v>
                </c:pt>
                <c:pt idx="3">
                  <c:v>Prof</c:v>
                </c:pt>
                <c:pt idx="4">
                  <c:v>na</c:v>
                </c:pt>
                <c:pt idx="5">
                  <c:v>Gesamtergebnis</c:v>
                </c:pt>
              </c:strCache>
            </c:strRef>
          </c:cat>
          <c:val>
            <c:numRef>
              <c:f>Tabelle3!$B$47:$G$47</c:f>
              <c:numCache>
                <c:formatCode>General</c:formatCode>
                <c:ptCount val="6"/>
                <c:pt idx="0">
                  <c:v>5</c:v>
                </c:pt>
                <c:pt idx="1">
                  <c:v>19</c:v>
                </c:pt>
                <c:pt idx="2">
                  <c:v>36</c:v>
                </c:pt>
                <c:pt idx="3">
                  <c:v>6</c:v>
                </c:pt>
                <c:pt idx="4">
                  <c:v>102</c:v>
                </c:pt>
                <c:pt idx="5">
                  <c:v>168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0363392"/>
        <c:axId val="280363952"/>
      </c:barChart>
      <c:catAx>
        <c:axId val="28036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0363952"/>
        <c:crosses val="autoZero"/>
        <c:auto val="1"/>
        <c:lblAlgn val="ctr"/>
        <c:lblOffset val="100"/>
        <c:noMultiLvlLbl val="0"/>
      </c:catAx>
      <c:valAx>
        <c:axId val="28036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036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Adv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Einzelresultate!$A$2:$A$6</c:f>
              <c:numCache>
                <c:formatCode>General</c:formatCode>
                <c:ptCount val="5"/>
                <c:pt idx="0">
                  <c:v>17.75</c:v>
                </c:pt>
                <c:pt idx="1">
                  <c:v>16.75</c:v>
                </c:pt>
                <c:pt idx="2">
                  <c:v>16</c:v>
                </c:pt>
                <c:pt idx="3">
                  <c:v>12.25</c:v>
                </c:pt>
                <c:pt idx="4">
                  <c:v>14.75</c:v>
                </c:pt>
              </c:numCache>
            </c:numRef>
          </c:xVal>
          <c:yVal>
            <c:numRef>
              <c:f>Einzelresultate!$B$2:$B$6</c:f>
              <c:numCache>
                <c:formatCode>General</c:formatCode>
                <c:ptCount val="5"/>
                <c:pt idx="0">
                  <c:v>82.15</c:v>
                </c:pt>
                <c:pt idx="1">
                  <c:v>95.77</c:v>
                </c:pt>
                <c:pt idx="2">
                  <c:v>0</c:v>
                </c:pt>
                <c:pt idx="3">
                  <c:v>86.16</c:v>
                </c:pt>
                <c:pt idx="4">
                  <c:v>86.95</c:v>
                </c:pt>
              </c:numCache>
            </c:numRef>
          </c:yVal>
          <c:smooth val="0"/>
        </c:ser>
        <c:ser>
          <c:idx val="1"/>
          <c:order val="1"/>
          <c:tx>
            <c:v>Ass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Einzelresultate!$A$7:$A$25</c:f>
              <c:numCache>
                <c:formatCode>General</c:formatCode>
                <c:ptCount val="19"/>
                <c:pt idx="0">
                  <c:v>14.25</c:v>
                </c:pt>
                <c:pt idx="1">
                  <c:v>19</c:v>
                </c:pt>
                <c:pt idx="2">
                  <c:v>14.5</c:v>
                </c:pt>
                <c:pt idx="3">
                  <c:v>16.75</c:v>
                </c:pt>
                <c:pt idx="4">
                  <c:v>15</c:v>
                </c:pt>
                <c:pt idx="5">
                  <c:v>15</c:v>
                </c:pt>
                <c:pt idx="6">
                  <c:v>12.25</c:v>
                </c:pt>
                <c:pt idx="7">
                  <c:v>19.25</c:v>
                </c:pt>
                <c:pt idx="8">
                  <c:v>18.25</c:v>
                </c:pt>
                <c:pt idx="9">
                  <c:v>16.5</c:v>
                </c:pt>
                <c:pt idx="10">
                  <c:v>14</c:v>
                </c:pt>
                <c:pt idx="11">
                  <c:v>9.25</c:v>
                </c:pt>
                <c:pt idx="12">
                  <c:v>15.75</c:v>
                </c:pt>
                <c:pt idx="13">
                  <c:v>11</c:v>
                </c:pt>
                <c:pt idx="14">
                  <c:v>14.75</c:v>
                </c:pt>
                <c:pt idx="15">
                  <c:v>1.5</c:v>
                </c:pt>
                <c:pt idx="16">
                  <c:v>17</c:v>
                </c:pt>
                <c:pt idx="17">
                  <c:v>16.5</c:v>
                </c:pt>
                <c:pt idx="18">
                  <c:v>14.75</c:v>
                </c:pt>
              </c:numCache>
            </c:numRef>
          </c:xVal>
          <c:yVal>
            <c:numRef>
              <c:f>Einzelresultate!$B$7:$B$25</c:f>
              <c:numCache>
                <c:formatCode>General</c:formatCode>
                <c:ptCount val="19"/>
                <c:pt idx="0">
                  <c:v>72.930000000000007</c:v>
                </c:pt>
                <c:pt idx="1">
                  <c:v>92.37</c:v>
                </c:pt>
                <c:pt idx="2">
                  <c:v>85.06</c:v>
                </c:pt>
                <c:pt idx="3">
                  <c:v>82.62</c:v>
                </c:pt>
                <c:pt idx="4">
                  <c:v>83.33</c:v>
                </c:pt>
                <c:pt idx="5">
                  <c:v>91.08</c:v>
                </c:pt>
                <c:pt idx="6">
                  <c:v>83.33</c:v>
                </c:pt>
                <c:pt idx="7">
                  <c:v>80</c:v>
                </c:pt>
                <c:pt idx="8">
                  <c:v>90.7</c:v>
                </c:pt>
                <c:pt idx="9">
                  <c:v>83.33</c:v>
                </c:pt>
                <c:pt idx="10">
                  <c:v>0</c:v>
                </c:pt>
                <c:pt idx="11">
                  <c:v>92.42</c:v>
                </c:pt>
                <c:pt idx="12">
                  <c:v>93.36</c:v>
                </c:pt>
                <c:pt idx="13">
                  <c:v>90.63</c:v>
                </c:pt>
                <c:pt idx="14">
                  <c:v>95.71</c:v>
                </c:pt>
                <c:pt idx="15">
                  <c:v>76.42</c:v>
                </c:pt>
                <c:pt idx="16">
                  <c:v>100</c:v>
                </c:pt>
                <c:pt idx="17">
                  <c:v>90.68</c:v>
                </c:pt>
                <c:pt idx="18">
                  <c:v>86.36</c:v>
                </c:pt>
              </c:numCache>
            </c:numRef>
          </c:yVal>
          <c:smooth val="0"/>
        </c:ser>
        <c:ser>
          <c:idx val="2"/>
          <c:order val="2"/>
          <c:tx>
            <c:v>Hörsaal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Einzelresultate!$A$26:$A$59</c:f>
              <c:numCache>
                <c:formatCode>General</c:formatCode>
                <c:ptCount val="34"/>
                <c:pt idx="0">
                  <c:v>11</c:v>
                </c:pt>
                <c:pt idx="1">
                  <c:v>8</c:v>
                </c:pt>
                <c:pt idx="2">
                  <c:v>8.25</c:v>
                </c:pt>
                <c:pt idx="3">
                  <c:v>13.75</c:v>
                </c:pt>
                <c:pt idx="4">
                  <c:v>10.5</c:v>
                </c:pt>
                <c:pt idx="5">
                  <c:v>15.5</c:v>
                </c:pt>
                <c:pt idx="6">
                  <c:v>14.75</c:v>
                </c:pt>
                <c:pt idx="7">
                  <c:v>15</c:v>
                </c:pt>
                <c:pt idx="8">
                  <c:v>4.75</c:v>
                </c:pt>
                <c:pt idx="9">
                  <c:v>9.5</c:v>
                </c:pt>
                <c:pt idx="10">
                  <c:v>16.75</c:v>
                </c:pt>
                <c:pt idx="11">
                  <c:v>7.75</c:v>
                </c:pt>
                <c:pt idx="12">
                  <c:v>4.5</c:v>
                </c:pt>
                <c:pt idx="13">
                  <c:v>11</c:v>
                </c:pt>
                <c:pt idx="14">
                  <c:v>11</c:v>
                </c:pt>
                <c:pt idx="15">
                  <c:v>8.25</c:v>
                </c:pt>
                <c:pt idx="16">
                  <c:v>10.5</c:v>
                </c:pt>
                <c:pt idx="17">
                  <c:v>19.75</c:v>
                </c:pt>
                <c:pt idx="18">
                  <c:v>13.25</c:v>
                </c:pt>
                <c:pt idx="19">
                  <c:v>16.75</c:v>
                </c:pt>
                <c:pt idx="20">
                  <c:v>15.25</c:v>
                </c:pt>
                <c:pt idx="21">
                  <c:v>7.75</c:v>
                </c:pt>
                <c:pt idx="22">
                  <c:v>10.5</c:v>
                </c:pt>
                <c:pt idx="23">
                  <c:v>3.75</c:v>
                </c:pt>
                <c:pt idx="24">
                  <c:v>17.5</c:v>
                </c:pt>
                <c:pt idx="25">
                  <c:v>12.75</c:v>
                </c:pt>
                <c:pt idx="26">
                  <c:v>15.75</c:v>
                </c:pt>
                <c:pt idx="27">
                  <c:v>16.5</c:v>
                </c:pt>
                <c:pt idx="28">
                  <c:v>5.5</c:v>
                </c:pt>
                <c:pt idx="29">
                  <c:v>5.25</c:v>
                </c:pt>
                <c:pt idx="30">
                  <c:v>15.75</c:v>
                </c:pt>
                <c:pt idx="31">
                  <c:v>14.25</c:v>
                </c:pt>
                <c:pt idx="32">
                  <c:v>16</c:v>
                </c:pt>
                <c:pt idx="33">
                  <c:v>9.25</c:v>
                </c:pt>
              </c:numCache>
            </c:numRef>
          </c:xVal>
          <c:yVal>
            <c:numRef>
              <c:f>Einzelresultate!$B$26:$B$59</c:f>
              <c:numCache>
                <c:formatCode>General</c:formatCode>
                <c:ptCount val="34"/>
                <c:pt idx="0">
                  <c:v>87.95</c:v>
                </c:pt>
                <c:pt idx="1">
                  <c:v>0</c:v>
                </c:pt>
                <c:pt idx="2">
                  <c:v>92.1</c:v>
                </c:pt>
                <c:pt idx="3">
                  <c:v>88.1</c:v>
                </c:pt>
                <c:pt idx="4">
                  <c:v>92.5</c:v>
                </c:pt>
                <c:pt idx="5">
                  <c:v>86.09</c:v>
                </c:pt>
                <c:pt idx="6">
                  <c:v>0</c:v>
                </c:pt>
                <c:pt idx="7">
                  <c:v>73.75</c:v>
                </c:pt>
                <c:pt idx="8">
                  <c:v>93.48</c:v>
                </c:pt>
                <c:pt idx="9">
                  <c:v>86.15</c:v>
                </c:pt>
                <c:pt idx="10">
                  <c:v>100</c:v>
                </c:pt>
                <c:pt idx="11">
                  <c:v>71.209999999999994</c:v>
                </c:pt>
                <c:pt idx="12">
                  <c:v>0</c:v>
                </c:pt>
                <c:pt idx="13">
                  <c:v>77.64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86.23</c:v>
                </c:pt>
                <c:pt idx="18">
                  <c:v>0</c:v>
                </c:pt>
                <c:pt idx="19">
                  <c:v>0</c:v>
                </c:pt>
                <c:pt idx="20">
                  <c:v>85.21</c:v>
                </c:pt>
                <c:pt idx="21">
                  <c:v>84.74</c:v>
                </c:pt>
                <c:pt idx="22">
                  <c:v>0</c:v>
                </c:pt>
                <c:pt idx="23">
                  <c:v>0</c:v>
                </c:pt>
                <c:pt idx="24">
                  <c:v>91.32</c:v>
                </c:pt>
                <c:pt idx="25">
                  <c:v>94.5</c:v>
                </c:pt>
                <c:pt idx="26">
                  <c:v>0</c:v>
                </c:pt>
                <c:pt idx="27">
                  <c:v>0</c:v>
                </c:pt>
                <c:pt idx="28">
                  <c:v>89.29</c:v>
                </c:pt>
                <c:pt idx="29">
                  <c:v>100</c:v>
                </c:pt>
                <c:pt idx="30">
                  <c:v>55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v>na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Einzelresultate!$A$60:$A$158</c:f>
              <c:numCache>
                <c:formatCode>General</c:formatCode>
                <c:ptCount val="99"/>
                <c:pt idx="0">
                  <c:v>13.25</c:v>
                </c:pt>
                <c:pt idx="1">
                  <c:v>10.75</c:v>
                </c:pt>
                <c:pt idx="2">
                  <c:v>14</c:v>
                </c:pt>
                <c:pt idx="3">
                  <c:v>6.5</c:v>
                </c:pt>
                <c:pt idx="4">
                  <c:v>8.75</c:v>
                </c:pt>
                <c:pt idx="5">
                  <c:v>6.5</c:v>
                </c:pt>
                <c:pt idx="6">
                  <c:v>7.5</c:v>
                </c:pt>
                <c:pt idx="7">
                  <c:v>13.75</c:v>
                </c:pt>
                <c:pt idx="8">
                  <c:v>18.25</c:v>
                </c:pt>
                <c:pt idx="9">
                  <c:v>9</c:v>
                </c:pt>
                <c:pt idx="10">
                  <c:v>12.75</c:v>
                </c:pt>
                <c:pt idx="11">
                  <c:v>12</c:v>
                </c:pt>
                <c:pt idx="12">
                  <c:v>16.5</c:v>
                </c:pt>
                <c:pt idx="13">
                  <c:v>15.5</c:v>
                </c:pt>
                <c:pt idx="14">
                  <c:v>12.75</c:v>
                </c:pt>
                <c:pt idx="15">
                  <c:v>11.75</c:v>
                </c:pt>
                <c:pt idx="16">
                  <c:v>10.5</c:v>
                </c:pt>
                <c:pt idx="17">
                  <c:v>8.5</c:v>
                </c:pt>
                <c:pt idx="18">
                  <c:v>7.25</c:v>
                </c:pt>
                <c:pt idx="19">
                  <c:v>14.5</c:v>
                </c:pt>
                <c:pt idx="20">
                  <c:v>11</c:v>
                </c:pt>
                <c:pt idx="21">
                  <c:v>17</c:v>
                </c:pt>
                <c:pt idx="22">
                  <c:v>11</c:v>
                </c:pt>
                <c:pt idx="23">
                  <c:v>14.75</c:v>
                </c:pt>
                <c:pt idx="24">
                  <c:v>11.5</c:v>
                </c:pt>
                <c:pt idx="25">
                  <c:v>10.5</c:v>
                </c:pt>
                <c:pt idx="26">
                  <c:v>10.75</c:v>
                </c:pt>
                <c:pt idx="27">
                  <c:v>16.25</c:v>
                </c:pt>
                <c:pt idx="28">
                  <c:v>9</c:v>
                </c:pt>
                <c:pt idx="29">
                  <c:v>8.25</c:v>
                </c:pt>
                <c:pt idx="30">
                  <c:v>21</c:v>
                </c:pt>
                <c:pt idx="31">
                  <c:v>16</c:v>
                </c:pt>
                <c:pt idx="32">
                  <c:v>14</c:v>
                </c:pt>
                <c:pt idx="33">
                  <c:v>9.5</c:v>
                </c:pt>
                <c:pt idx="34">
                  <c:v>8.25</c:v>
                </c:pt>
                <c:pt idx="35">
                  <c:v>7.5</c:v>
                </c:pt>
                <c:pt idx="36">
                  <c:v>13</c:v>
                </c:pt>
                <c:pt idx="37">
                  <c:v>13</c:v>
                </c:pt>
                <c:pt idx="38">
                  <c:v>14.5</c:v>
                </c:pt>
                <c:pt idx="39">
                  <c:v>7.5</c:v>
                </c:pt>
                <c:pt idx="40">
                  <c:v>13.25</c:v>
                </c:pt>
                <c:pt idx="41">
                  <c:v>10.5</c:v>
                </c:pt>
                <c:pt idx="42">
                  <c:v>7.75</c:v>
                </c:pt>
                <c:pt idx="43">
                  <c:v>20.25</c:v>
                </c:pt>
                <c:pt idx="44">
                  <c:v>3.5</c:v>
                </c:pt>
                <c:pt idx="45">
                  <c:v>16.5</c:v>
                </c:pt>
                <c:pt idx="46">
                  <c:v>8</c:v>
                </c:pt>
                <c:pt idx="47">
                  <c:v>17</c:v>
                </c:pt>
                <c:pt idx="48">
                  <c:v>11</c:v>
                </c:pt>
                <c:pt idx="49">
                  <c:v>11.75</c:v>
                </c:pt>
                <c:pt idx="50">
                  <c:v>15.75</c:v>
                </c:pt>
                <c:pt idx="51">
                  <c:v>20</c:v>
                </c:pt>
                <c:pt idx="52">
                  <c:v>20</c:v>
                </c:pt>
                <c:pt idx="53">
                  <c:v>14.25</c:v>
                </c:pt>
                <c:pt idx="54">
                  <c:v>11</c:v>
                </c:pt>
                <c:pt idx="55">
                  <c:v>17</c:v>
                </c:pt>
                <c:pt idx="56">
                  <c:v>12.5</c:v>
                </c:pt>
                <c:pt idx="57">
                  <c:v>6</c:v>
                </c:pt>
                <c:pt idx="58">
                  <c:v>8.25</c:v>
                </c:pt>
                <c:pt idx="59">
                  <c:v>15</c:v>
                </c:pt>
                <c:pt idx="60">
                  <c:v>10.5</c:v>
                </c:pt>
                <c:pt idx="61">
                  <c:v>10.5</c:v>
                </c:pt>
                <c:pt idx="62">
                  <c:v>14.5</c:v>
                </c:pt>
                <c:pt idx="63">
                  <c:v>15.5</c:v>
                </c:pt>
                <c:pt idx="64">
                  <c:v>0.75</c:v>
                </c:pt>
                <c:pt idx="65">
                  <c:v>19.25</c:v>
                </c:pt>
                <c:pt idx="66">
                  <c:v>15</c:v>
                </c:pt>
                <c:pt idx="67">
                  <c:v>18</c:v>
                </c:pt>
                <c:pt idx="68">
                  <c:v>11.5</c:v>
                </c:pt>
                <c:pt idx="69">
                  <c:v>7.5</c:v>
                </c:pt>
                <c:pt idx="70">
                  <c:v>12.75</c:v>
                </c:pt>
                <c:pt idx="71">
                  <c:v>12</c:v>
                </c:pt>
                <c:pt idx="72">
                  <c:v>18.5</c:v>
                </c:pt>
                <c:pt idx="73">
                  <c:v>16</c:v>
                </c:pt>
                <c:pt idx="74">
                  <c:v>9.5</c:v>
                </c:pt>
                <c:pt idx="75">
                  <c:v>14.25</c:v>
                </c:pt>
                <c:pt idx="76">
                  <c:v>12.75</c:v>
                </c:pt>
                <c:pt idx="77">
                  <c:v>13</c:v>
                </c:pt>
                <c:pt idx="78">
                  <c:v>11.75</c:v>
                </c:pt>
                <c:pt idx="79">
                  <c:v>8.25</c:v>
                </c:pt>
                <c:pt idx="80">
                  <c:v>17.5</c:v>
                </c:pt>
                <c:pt idx="81">
                  <c:v>14</c:v>
                </c:pt>
                <c:pt idx="82">
                  <c:v>11.75</c:v>
                </c:pt>
                <c:pt idx="83">
                  <c:v>7</c:v>
                </c:pt>
                <c:pt idx="84">
                  <c:v>9.5</c:v>
                </c:pt>
                <c:pt idx="85">
                  <c:v>14</c:v>
                </c:pt>
                <c:pt idx="86">
                  <c:v>18.25</c:v>
                </c:pt>
                <c:pt idx="87">
                  <c:v>17.25</c:v>
                </c:pt>
                <c:pt idx="88">
                  <c:v>13.5</c:v>
                </c:pt>
                <c:pt idx="89">
                  <c:v>8</c:v>
                </c:pt>
                <c:pt idx="90">
                  <c:v>0</c:v>
                </c:pt>
                <c:pt idx="91">
                  <c:v>15.5</c:v>
                </c:pt>
                <c:pt idx="92">
                  <c:v>4.75</c:v>
                </c:pt>
                <c:pt idx="93">
                  <c:v>12.5</c:v>
                </c:pt>
                <c:pt idx="94">
                  <c:v>5.75</c:v>
                </c:pt>
                <c:pt idx="95">
                  <c:v>0</c:v>
                </c:pt>
                <c:pt idx="96">
                  <c:v>15.25</c:v>
                </c:pt>
                <c:pt idx="97">
                  <c:v>12.75</c:v>
                </c:pt>
                <c:pt idx="98">
                  <c:v>0</c:v>
                </c:pt>
              </c:numCache>
            </c:numRef>
          </c:xVal>
          <c:yVal>
            <c:numRef>
              <c:f>Einzelresultate!$B$60:$B$158</c:f>
              <c:numCache>
                <c:formatCode>General</c:formatCode>
                <c:ptCount val="99"/>
                <c:pt idx="0">
                  <c:v>61.11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85.16</c:v>
                </c:pt>
                <c:pt idx="8">
                  <c:v>0</c:v>
                </c:pt>
                <c:pt idx="9">
                  <c:v>0</c:v>
                </c:pt>
                <c:pt idx="10">
                  <c:v>88.19</c:v>
                </c:pt>
                <c:pt idx="11">
                  <c:v>87.76</c:v>
                </c:pt>
                <c:pt idx="12">
                  <c:v>90.65</c:v>
                </c:pt>
                <c:pt idx="13">
                  <c:v>90.46</c:v>
                </c:pt>
                <c:pt idx="14">
                  <c:v>86.01</c:v>
                </c:pt>
                <c:pt idx="15">
                  <c:v>0</c:v>
                </c:pt>
                <c:pt idx="16">
                  <c:v>91.67</c:v>
                </c:pt>
                <c:pt idx="17">
                  <c:v>88.95</c:v>
                </c:pt>
                <c:pt idx="18">
                  <c:v>91.05</c:v>
                </c:pt>
                <c:pt idx="19">
                  <c:v>74.63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89.88</c:v>
                </c:pt>
                <c:pt idx="24">
                  <c:v>0</c:v>
                </c:pt>
                <c:pt idx="25">
                  <c:v>79.760000000000005</c:v>
                </c:pt>
                <c:pt idx="26">
                  <c:v>87.52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89.27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58.33</c:v>
                </c:pt>
                <c:pt idx="39">
                  <c:v>86.87</c:v>
                </c:pt>
                <c:pt idx="40">
                  <c:v>86.83</c:v>
                </c:pt>
                <c:pt idx="41">
                  <c:v>83.4</c:v>
                </c:pt>
                <c:pt idx="42">
                  <c:v>80.41</c:v>
                </c:pt>
                <c:pt idx="43">
                  <c:v>79.2</c:v>
                </c:pt>
                <c:pt idx="44">
                  <c:v>59</c:v>
                </c:pt>
                <c:pt idx="45">
                  <c:v>0</c:v>
                </c:pt>
                <c:pt idx="46">
                  <c:v>87.26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89.92</c:v>
                </c:pt>
                <c:pt idx="51">
                  <c:v>83.34</c:v>
                </c:pt>
                <c:pt idx="52">
                  <c:v>0</c:v>
                </c:pt>
                <c:pt idx="53">
                  <c:v>86.77</c:v>
                </c:pt>
                <c:pt idx="54">
                  <c:v>80</c:v>
                </c:pt>
                <c:pt idx="55">
                  <c:v>0</c:v>
                </c:pt>
                <c:pt idx="56">
                  <c:v>87.06</c:v>
                </c:pt>
                <c:pt idx="57">
                  <c:v>0</c:v>
                </c:pt>
                <c:pt idx="58">
                  <c:v>89.17</c:v>
                </c:pt>
                <c:pt idx="59">
                  <c:v>89.83</c:v>
                </c:pt>
                <c:pt idx="60">
                  <c:v>83.71</c:v>
                </c:pt>
                <c:pt idx="61">
                  <c:v>0</c:v>
                </c:pt>
                <c:pt idx="62">
                  <c:v>75</c:v>
                </c:pt>
                <c:pt idx="63">
                  <c:v>89.23</c:v>
                </c:pt>
                <c:pt idx="64">
                  <c:v>0</c:v>
                </c:pt>
                <c:pt idx="65">
                  <c:v>100</c:v>
                </c:pt>
                <c:pt idx="66">
                  <c:v>0</c:v>
                </c:pt>
                <c:pt idx="67">
                  <c:v>93.01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88.88</c:v>
                </c:pt>
                <c:pt idx="72">
                  <c:v>0</c:v>
                </c:pt>
                <c:pt idx="73">
                  <c:v>85.93</c:v>
                </c:pt>
                <c:pt idx="74">
                  <c:v>60.24</c:v>
                </c:pt>
                <c:pt idx="75">
                  <c:v>86.06</c:v>
                </c:pt>
                <c:pt idx="76">
                  <c:v>0</c:v>
                </c:pt>
                <c:pt idx="77">
                  <c:v>100</c:v>
                </c:pt>
                <c:pt idx="78">
                  <c:v>81.88</c:v>
                </c:pt>
                <c:pt idx="79">
                  <c:v>0</c:v>
                </c:pt>
                <c:pt idx="80">
                  <c:v>87.95</c:v>
                </c:pt>
                <c:pt idx="81">
                  <c:v>87.5</c:v>
                </c:pt>
                <c:pt idx="82">
                  <c:v>0</c:v>
                </c:pt>
                <c:pt idx="83">
                  <c:v>0</c:v>
                </c:pt>
                <c:pt idx="84">
                  <c:v>100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95.83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4"/>
          <c:order val="4"/>
          <c:tx>
            <c:v>Prof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Einzelresultate!$A$159:$A$165</c:f>
              <c:numCache>
                <c:formatCode>General</c:formatCode>
                <c:ptCount val="7"/>
                <c:pt idx="0">
                  <c:v>8.25</c:v>
                </c:pt>
                <c:pt idx="1">
                  <c:v>12.75</c:v>
                </c:pt>
                <c:pt idx="2">
                  <c:v>16</c:v>
                </c:pt>
                <c:pt idx="3">
                  <c:v>17</c:v>
                </c:pt>
                <c:pt idx="4">
                  <c:v>20</c:v>
                </c:pt>
                <c:pt idx="5">
                  <c:v>12</c:v>
                </c:pt>
                <c:pt idx="6">
                  <c:v>13.75</c:v>
                </c:pt>
              </c:numCache>
            </c:numRef>
          </c:xVal>
          <c:yVal>
            <c:numRef>
              <c:f>Einzelresultate!$B$159:$B$165</c:f>
              <c:numCache>
                <c:formatCode>General</c:formatCode>
                <c:ptCount val="7"/>
                <c:pt idx="0">
                  <c:v>83.73</c:v>
                </c:pt>
                <c:pt idx="1">
                  <c:v>0</c:v>
                </c:pt>
                <c:pt idx="2">
                  <c:v>81.790000000000006</c:v>
                </c:pt>
                <c:pt idx="3">
                  <c:v>91.02</c:v>
                </c:pt>
                <c:pt idx="4">
                  <c:v>91.88</c:v>
                </c:pt>
                <c:pt idx="5">
                  <c:v>88.16</c:v>
                </c:pt>
                <c:pt idx="6">
                  <c:v>88.69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393456"/>
        <c:axId val="203394016"/>
      </c:scatterChart>
      <c:valAx>
        <c:axId val="20339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3394016"/>
        <c:crosses val="autoZero"/>
        <c:crossBetween val="midCat"/>
      </c:valAx>
      <c:valAx>
        <c:axId val="203394016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3393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4302918" cy="339963"/>
          </a:xfrm>
          <a:prstGeom prst="rect">
            <a:avLst/>
          </a:prstGeom>
        </p:spPr>
        <p:txBody>
          <a:bodyPr vert="horz" lIns="95565" tIns="47782" rIns="95565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4600" y="3"/>
            <a:ext cx="4302918" cy="339963"/>
          </a:xfrm>
          <a:prstGeom prst="rect">
            <a:avLst/>
          </a:prstGeom>
        </p:spPr>
        <p:txBody>
          <a:bodyPr vert="horz" lIns="95565" tIns="47782" rIns="95565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08.03.2016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395663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5" tIns="47782" rIns="95565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983" y="3229651"/>
            <a:ext cx="7943850" cy="3059668"/>
          </a:xfrm>
          <a:prstGeom prst="rect">
            <a:avLst/>
          </a:prstGeom>
        </p:spPr>
        <p:txBody>
          <a:bodyPr vert="horz" lIns="95565" tIns="47782" rIns="95565" bIns="4778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6458122"/>
            <a:ext cx="4302918" cy="339963"/>
          </a:xfrm>
          <a:prstGeom prst="rect">
            <a:avLst/>
          </a:prstGeom>
        </p:spPr>
        <p:txBody>
          <a:bodyPr vert="horz" lIns="95565" tIns="47782" rIns="95565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4600" y="6458122"/>
            <a:ext cx="4302918" cy="339963"/>
          </a:xfrm>
          <a:prstGeom prst="rect">
            <a:avLst/>
          </a:prstGeom>
        </p:spPr>
        <p:txBody>
          <a:bodyPr vert="horz" lIns="95565" tIns="47782" rIns="95565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Daten: alle</a:t>
            </a:r>
            <a:r>
              <a:rPr lang="de-CH" baseline="0" dirty="0" smtClean="0"/>
              <a:t> Studis, die im Moodle HS2014 eingeschrieben waren und die Prüfung W15,S15 oder W16 abgelegt haben. (weitere Auswertungen auf Wunsch möglich)</a:t>
            </a:r>
            <a:endParaRPr lang="de-CH" dirty="0" smtClean="0"/>
          </a:p>
          <a:p>
            <a:r>
              <a:rPr lang="de-CH" dirty="0" smtClean="0"/>
              <a:t>Bei</a:t>
            </a:r>
            <a:r>
              <a:rPr lang="de-CH" baseline="0" dirty="0" smtClean="0"/>
              <a:t> den Basisjahrstudis klare Differenzen zwischen keine Gruppe/</a:t>
            </a:r>
            <a:r>
              <a:rPr lang="de-CH" baseline="0" dirty="0" err="1" smtClean="0"/>
              <a:t>Lecture</a:t>
            </a:r>
            <a:r>
              <a:rPr lang="de-CH" baseline="0" dirty="0" smtClean="0"/>
              <a:t> Hall und gecoachten Gruppen</a:t>
            </a:r>
          </a:p>
          <a:p>
            <a:r>
              <a:rPr lang="de-CH" baseline="0" dirty="0" smtClean="0"/>
              <a:t>Beim Wahlfach weniger in Gruppen und keine nennenswerten Unterschiede, beste Kohorte in einer Gruppe</a:t>
            </a:r>
          </a:p>
          <a:p>
            <a:r>
              <a:rPr lang="de-CH" baseline="0" dirty="0" smtClean="0"/>
              <a:t>ANOVA (Gruppentyp) p&lt;0.001, n=265 für Basisprüfung, nicht signifikant für GESS-Fach p=0.07, n=126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776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Bei den </a:t>
            </a:r>
            <a:r>
              <a:rPr lang="de-CH" dirty="0" err="1" smtClean="0"/>
              <a:t>BSc</a:t>
            </a:r>
            <a:r>
              <a:rPr lang="de-CH" dirty="0" smtClean="0"/>
              <a:t> Studis nahm die Beteiligung an den Coaching</a:t>
            </a:r>
            <a:r>
              <a:rPr lang="de-CH" baseline="0" dirty="0" smtClean="0"/>
              <a:t>-Gruppen zu, v.a. beim Lebensmittelwissenschaften -&gt; die eine </a:t>
            </a:r>
            <a:r>
              <a:rPr lang="de-CH" baseline="0" dirty="0" err="1" smtClean="0"/>
              <a:t>Assigruppe</a:t>
            </a:r>
            <a:r>
              <a:rPr lang="de-CH" baseline="0" dirty="0" smtClean="0"/>
              <a:t> ist erkennbar!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768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Studis im Basisjahr</a:t>
            </a:r>
            <a:r>
              <a:rPr lang="de-CH" baseline="0" dirty="0" smtClean="0"/>
              <a:t> nehmen mehr Teil als GESS (violett)</a:t>
            </a:r>
          </a:p>
          <a:p>
            <a:r>
              <a:rPr lang="de-CH" baseline="0" dirty="0" smtClean="0"/>
              <a:t>LMS überdurchschnittlich häufig bei RS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7530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Korrelationen (Excel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Korr</a:t>
            </a:r>
            <a:r>
              <a:rPr lang="de-CH" baseline="0" dirty="0" smtClean="0"/>
              <a:t>) höchste Werte rot, tiefste Werte blau</a:t>
            </a:r>
          </a:p>
          <a:p>
            <a:r>
              <a:rPr lang="de-CH" baseline="0" dirty="0" smtClean="0"/>
              <a:t>x-Achse: </a:t>
            </a:r>
            <a:r>
              <a:rPr lang="de-CH" baseline="0" dirty="0" err="1" smtClean="0"/>
              <a:t>Quizzes</a:t>
            </a:r>
            <a:r>
              <a:rPr lang="de-CH" baseline="0" dirty="0" smtClean="0"/>
              <a:t> (1-3 Fragen)</a:t>
            </a:r>
          </a:p>
          <a:p>
            <a:r>
              <a:rPr lang="de-CH" baseline="0" dirty="0" smtClean="0"/>
              <a:t>Beteiligung: Anzahl Studis</a:t>
            </a:r>
          </a:p>
          <a:p>
            <a:r>
              <a:rPr lang="de-CH" baseline="0" dirty="0" smtClean="0"/>
              <a:t>(Daten aus Data14/OekonLogPrWS15.xslx)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214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579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DF5E-123B-4DDB-B126-3A462C24FAB1}" type="datetimeFigureOut">
              <a:rPr lang="de-CH" smtClean="0"/>
              <a:t>08.03.2016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 smtClean="0"/>
              <a:t>ub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3537-DD8B-4ABD-B3AF-55A824460C6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596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EE812E6-2CE5-4D76-897D-7B4EA8942D21}" type="datetime1">
              <a:rPr lang="de-DE" smtClean="0"/>
              <a:t>08.03.2016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dirty="0" err="1" smtClean="0"/>
              <a:t>Flipped</a:t>
            </a:r>
            <a:r>
              <a:rPr lang="de-CH" sz="800" baseline="0" dirty="0" smtClean="0"/>
              <a:t> </a:t>
            </a:r>
            <a:r>
              <a:rPr lang="de-CH" sz="800" baseline="0" dirty="0" err="1" smtClean="0"/>
              <a:t>Classroom</a:t>
            </a:r>
            <a:r>
              <a:rPr lang="de-CH" sz="800" baseline="0" dirty="0" smtClean="0"/>
              <a:t> </a:t>
            </a:r>
            <a:r>
              <a:rPr lang="de-CH" sz="800" baseline="0" dirty="0" err="1" smtClean="0"/>
              <a:t>Oekonomie</a:t>
            </a:r>
            <a:endParaRPr lang="de-CH" sz="800" baseline="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rgbClr val="EC7F0E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rgbClr val="FF66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rgbClr val="F9CB9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rgbClr val="FBDCBC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rgbClr val="FDEED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rgbClr val="FDEED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840693"/>
          </a:xfrm>
        </p:spPr>
        <p:txBody>
          <a:bodyPr/>
          <a:lstStyle/>
          <a:p>
            <a:r>
              <a:rPr lang="de-CH" dirty="0" smtClean="0"/>
              <a:t>Prüfungsergebnis vs. gewählte Gruppenform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E855-48DC-4832-A44E-1124EA4098C8}" type="datetime1">
              <a:rPr lang="de-CH" smtClean="0"/>
              <a:t>08.03.2016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ub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3537-DD8B-4ABD-B3AF-55A824460C64}" type="slidenum">
              <a:rPr lang="de-CH" smtClean="0"/>
              <a:t>1</a:t>
            </a:fld>
            <a:endParaRPr lang="de-CH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08" y="1536283"/>
            <a:ext cx="8230313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9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Studiengang </a:t>
            </a:r>
            <a:r>
              <a:rPr lang="de-CH" dirty="0" smtClean="0"/>
              <a:t>vs</a:t>
            </a:r>
            <a:r>
              <a:rPr lang="de-CH" dirty="0"/>
              <a:t>. Übungspräferenz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94AE-8890-4137-88C0-FC4EA754D7B3}" type="datetime1">
              <a:rPr lang="de-CH" smtClean="0"/>
              <a:t>08.03.2016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ub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3537-DD8B-4ABD-B3AF-55A824460C64}" type="slidenum">
              <a:rPr lang="de-CH" smtClean="0"/>
              <a:t>2</a:t>
            </a:fld>
            <a:endParaRPr lang="de-CH"/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979014"/>
              </p:ext>
            </p:extLst>
          </p:nvPr>
        </p:nvGraphicFramePr>
        <p:xfrm>
          <a:off x="4823660" y="1800582"/>
          <a:ext cx="3329354" cy="4067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Diagramm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786395"/>
              </p:ext>
            </p:extLst>
          </p:nvPr>
        </p:nvGraphicFramePr>
        <p:xfrm>
          <a:off x="803713" y="1800582"/>
          <a:ext cx="3329354" cy="4067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2761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0C8D-E7A0-4004-930B-65CE8FEBBB34}" type="datetime1">
              <a:rPr lang="de-CH" smtClean="0"/>
              <a:t>08.03.2016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ub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3537-DD8B-4ABD-B3AF-55A824460C6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537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Übungspräferenz vs. Studiengang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007E-6D9F-4104-BDC4-29BED1860B3B}" type="datetime1">
              <a:rPr lang="de-CH" smtClean="0"/>
              <a:t>08.03.2016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 smtClean="0"/>
              <a:t>ub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3537-DD8B-4ABD-B3AF-55A824460C64}" type="slidenum">
              <a:rPr lang="de-CH" smtClean="0"/>
              <a:t>4</a:t>
            </a:fld>
            <a:endParaRPr lang="de-CH"/>
          </a:p>
        </p:txBody>
      </p:sp>
      <p:graphicFrame>
        <p:nvGraphicFramePr>
          <p:cNvPr id="10" name="Diagramm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499503"/>
              </p:ext>
            </p:extLst>
          </p:nvPr>
        </p:nvGraphicFramePr>
        <p:xfrm>
          <a:off x="1458251" y="1899474"/>
          <a:ext cx="6227497" cy="4102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588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Quiz-Zugriffe vs. Prüfungspunkte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871760"/>
            <a:ext cx="8483938" cy="304608"/>
          </a:xfrm>
        </p:spPr>
        <p:txBody>
          <a:bodyPr/>
          <a:lstStyle/>
          <a:p>
            <a:pPr marL="0" indent="0">
              <a:buNone/>
            </a:pPr>
            <a:r>
              <a:rPr lang="de-CH" dirty="0" err="1" smtClean="0"/>
              <a:t>Oekonomie</a:t>
            </a:r>
            <a:r>
              <a:rPr lang="de-CH" dirty="0" smtClean="0"/>
              <a:t> </a:t>
            </a:r>
            <a:r>
              <a:rPr lang="de-CH" dirty="0" err="1" smtClean="0"/>
              <a:t>W15</a:t>
            </a:r>
            <a:r>
              <a:rPr lang="de-CH" dirty="0" smtClean="0"/>
              <a:t>, 113 Studis mit Moodle-Aktivität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580C-F2F2-46B2-991C-CE3327B411F4}" type="datetime1">
              <a:rPr lang="de-CH" smtClean="0"/>
              <a:t>08.03.2016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Refresh Teaching; Mario Bold &amp; Urs Brändle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3537-DD8B-4ABD-B3AF-55A824460C64}" type="slidenum">
              <a:rPr lang="de-CH" smtClean="0"/>
              <a:t>5</a:t>
            </a:fld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38" y="2284034"/>
            <a:ext cx="7147775" cy="391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Prüfungspunkte vs. Quiz-Durchschnitt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4552-E298-4F1B-94A2-AC843A574211}" type="datetime1">
              <a:rPr lang="de-CH" smtClean="0"/>
              <a:t>08.03.2016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ub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3537-DD8B-4ABD-B3AF-55A824460C64}" type="slidenum">
              <a:rPr lang="de-CH" smtClean="0"/>
              <a:t>6</a:t>
            </a:fld>
            <a:endParaRPr lang="de-CH"/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088285"/>
              </p:ext>
            </p:extLst>
          </p:nvPr>
        </p:nvGraphicFramePr>
        <p:xfrm>
          <a:off x="910888" y="2391550"/>
          <a:ext cx="6869725" cy="3165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34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2">
  <a:themeElements>
    <a:clrScheme name="ETH Zuerich - ETH 2">
      <a:dk1>
        <a:sysClr val="windowText" lastClr="000000"/>
      </a:dk1>
      <a:lt1>
        <a:sysClr val="window" lastClr="FFFFFF"/>
      </a:lt1>
      <a:dk2>
        <a:srgbClr val="1269B0"/>
      </a:dk2>
      <a:lt2>
        <a:srgbClr val="485A2C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eth_praesentation_4zu3_ETH2</Template>
  <TotalTime>0</TotalTime>
  <Words>205</Words>
  <Application>Microsoft Office PowerPoint</Application>
  <PresentationFormat>Bildschirmpräsentation (4:3)</PresentationFormat>
  <Paragraphs>43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eth_praesentation_4zu3_ETH2</vt:lpstr>
      <vt:lpstr>Prüfungsergebnis vs. gewählte Gruppenform</vt:lpstr>
      <vt:lpstr>Studiengang vs. Übungspräferenz </vt:lpstr>
      <vt:lpstr>PowerPoint-Präsentation</vt:lpstr>
      <vt:lpstr>Übungspräferenz vs. Studiengang</vt:lpstr>
      <vt:lpstr>Quiz-Zugriffe vs. Prüfungspunkte</vt:lpstr>
      <vt:lpstr>Prüfungspunkte vs. Quiz-Durchschnitt</vt:lpstr>
    </vt:vector>
  </TitlesOfParts>
  <Company>ETH Zuerich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Klingenböck</dc:creator>
  <cp:lastModifiedBy>Urs Brändle</cp:lastModifiedBy>
  <cp:revision>454</cp:revision>
  <cp:lastPrinted>2015-06-16T12:31:14Z</cp:lastPrinted>
  <dcterms:created xsi:type="dcterms:W3CDTF">2013-11-11T13:44:50Z</dcterms:created>
  <dcterms:modified xsi:type="dcterms:W3CDTF">2016-03-08T16:11:02Z</dcterms:modified>
</cp:coreProperties>
</file>