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58" r:id="rId1"/>
    <p:sldMasterId id="2147484369" r:id="rId2"/>
    <p:sldMasterId id="2147484302" r:id="rId3"/>
  </p:sldMasterIdLst>
  <p:notesMasterIdLst>
    <p:notesMasterId r:id="rId17"/>
  </p:notesMasterIdLst>
  <p:sldIdLst>
    <p:sldId id="266" r:id="rId4"/>
    <p:sldId id="535" r:id="rId5"/>
    <p:sldId id="1438" r:id="rId6"/>
    <p:sldId id="1439" r:id="rId7"/>
    <p:sldId id="1441" r:id="rId8"/>
    <p:sldId id="1443" r:id="rId9"/>
    <p:sldId id="1445" r:id="rId10"/>
    <p:sldId id="1447" r:id="rId11"/>
    <p:sldId id="1437" r:id="rId12"/>
    <p:sldId id="1440" r:id="rId13"/>
    <p:sldId id="1442" r:id="rId14"/>
    <p:sldId id="1444" r:id="rId15"/>
    <p:sldId id="1446" r:id="rId16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Cotgreave" initials="AC" lastIdx="6" clrIdx="0">
    <p:extLst>
      <p:ext uri="{19B8F6BF-5375-455C-9EA6-DF929625EA0E}">
        <p15:presenceInfo xmlns:p15="http://schemas.microsoft.com/office/powerpoint/2012/main" userId="S-1-5-21-1674886584-3431957878-314445162-94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E20"/>
    <a:srgbClr val="E8D61E"/>
    <a:srgbClr val="5CAAA7"/>
    <a:srgbClr val="92C04A"/>
    <a:srgbClr val="404040"/>
    <a:srgbClr val="B1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4291" autoAdjust="0"/>
  </p:normalViewPr>
  <p:slideViewPr>
    <p:cSldViewPr>
      <p:cViewPr varScale="1">
        <p:scale>
          <a:sx n="83" d="100"/>
          <a:sy n="83" d="100"/>
        </p:scale>
        <p:origin x="180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158B4F-4194-4EA5-9A39-1146C5EA43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l" eaLnBrk="1" hangingPunct="1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29FFD-FF6F-490E-86CE-D7A20DF484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wrap="square" lIns="93312" tIns="46656" rIns="93312" bIns="4665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C85597C7-E111-4940-B58C-C3E0CF8432FC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DE0F14-D9EB-4EE2-BF91-FF87D0DBA7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6" rIns="93312" bIns="4665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6A338B-0BF5-4455-941A-D61ECD490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2" tIns="46656" rIns="93312" bIns="4665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6290-E129-429F-B4AC-8AD89B349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 eaLnBrk="1" hangingPunct="1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C5D2C-3144-4373-917D-D2A86412E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wrap="square" lIns="93312" tIns="46656" rIns="93312" bIns="4665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29E257E-55BB-4C18-87E2-5A7871AF6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1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5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6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5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2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6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6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559C-2AF1-4DB1-A029-861AD307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2A412-EC23-4133-8550-701E2909E2A4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0F2F-73CC-41D9-8913-671BED3E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5BEA-B0BA-46F1-A00C-CEA2B62B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1BAEB-2AE1-431C-8501-B341A1388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1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2929-16D8-4878-A458-C146A22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B536-F7B1-470D-B28E-AB5646BC51E8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68AC-4316-438B-A69E-5E323C7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281C-EB0F-44A8-B179-519E54AB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AFC0A-9CA4-404E-90CE-1838E0C07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4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408C-69CE-409B-B65F-B0DD5C8B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4BB6-BB7D-4997-B190-9C88B2A251D4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4F49-64A4-4982-BB7F-1CB09A9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CB5A-16A5-422C-816D-488EDA7B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2C4DE-3DEC-4F0C-9F1B-C48605F1A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F762-51A0-4A35-AA39-4C378737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E113D-2BEE-4428-BAB3-946275335F6A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A723-B9C3-465B-A818-36EFB97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CFC9-2568-44F4-8429-847F5234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6039-DDB3-4BE4-86B5-94839EB97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6C6E-F058-439C-80C1-03D96D72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2752-59FB-445F-AF82-CE17A09490CE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3129-D941-4436-88EC-65E1B419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A65-457E-4B5B-9229-44A9C1D3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A7BBD-9F4F-4F51-8489-AB423DC5B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3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42BA-C004-4645-A464-47D5D818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DB495-D33A-419B-961B-6D29B586D04F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68C5-2A73-488C-8501-83CC92D2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A5F5-7B88-44E7-A9CA-0C61E7F7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4B4E-6FCE-454D-AE67-E03E50339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704AB6-ADAF-4123-9A61-28FB574E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4A5F-F24E-4FB7-BC7F-42B9058ADF23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DBD33A-113A-4FAF-A361-2094B06A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37B3CF-C7FD-4E50-9CD3-4362DE85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A2BE6-8100-40A7-8CED-490D411A5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9F05DD-C919-4B70-8905-21DA126A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6FB0-F478-4E1F-A9CC-1B789A330661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41FC13-1B76-4617-8AD4-BF9E548A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30BD06-0A4E-4EB3-A6A7-61217642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C047-F6FF-407E-A508-9B66E0FB8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5C4E1AD-DD2F-407B-9A0E-AA7B18AB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B437-2CE4-4B42-B83D-5B18E90EBCB0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3F9296-9797-45E2-B0EF-6052D4A8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A43C0-4266-49B4-AB8C-DD9FFBC6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B1D80-28E3-4F7A-8987-4D1C77F4A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0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712659-958A-43BB-A8D8-00B1BC42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D52C6-108A-46EA-AA1F-E1C58ECA5771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92253D-905B-4A84-AD28-DE21AB3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17D949-23DF-43DC-9CD6-ECE648BC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EFB1D-80DA-4883-959E-99033F70B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0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0D0194-2C75-43DE-91A7-EBB8720D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B8040-6BD3-4793-81E2-658C5876D199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BC95B6-6B21-4FA1-B697-05B7915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DB9379-73D5-45B0-ABE4-A446D230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21D9-D621-495A-9115-D09D23D8C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0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76B9-6CA5-49F3-A20C-1180F6E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3D0-8AC4-4309-9889-6D28D7B156F4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DE45-A864-4CB8-84C5-002902C3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3C24-232A-4D0A-83AC-92686B3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2D0F4-55C3-4F32-9670-3869527F8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079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8BC066-5D2F-4A2A-A884-493854EF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25D86-EACB-4E16-B2E1-697571F541DA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08EF70-D707-4DDC-A8A2-ACA13F07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2502A3-02D2-45D1-B387-EB02E2CC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568F4-A182-46E4-98F7-ADE7587F8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3EA-8210-4BF8-9C1D-6B73213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B61B0-0F4F-4791-800F-022CB6008375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844B-4BF3-46D5-B1F9-870D1ED2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F71C-96A8-48DF-88DE-0B0EB9EF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FC13-8BC8-4A99-A18F-E16F1D988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83AA-124F-4724-B62F-A8B5A426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FBEB-FFBC-47BB-8519-734357D13BA0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45F1-5624-4314-9FA2-BD8601EC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CBED-D5CD-4F5A-8215-199D0ACF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94E6D-254B-489A-8AD9-FAEFCBE3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440297" y="1577929"/>
            <a:ext cx="8296138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786" y="498916"/>
            <a:ext cx="8293183" cy="354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896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11808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4289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94279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84393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82795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7763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28DF-6E99-47C0-BA70-4E260A7F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59ABF-BD57-4546-A6B9-84AE8E214027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285A-70D1-450A-BEAF-7B8AE8AD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CF49-556A-4181-9613-AF5F58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A64E-6C47-4784-ADA8-C354AE007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140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45703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2476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34714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9519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2010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CDDFFB-9AA4-494B-80A7-5D0509E1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C3565-C200-4377-94AB-4E4BC65A06BE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0ECBB5-52A8-4419-AD4C-A84F52E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99F5-A62A-4D38-AFEB-E2DC8EAD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D8615-BBF8-4E31-8584-638C62CBF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7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CE1FDB-7D28-4B87-AE21-473A46D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3ECD-8FBE-44FD-B3CC-BC80E4E44491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CCF5EF-AFB5-4D32-A09E-940F59DF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24FA2B-F389-40FA-98BF-B2F89BD5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325D8-39F5-4DD2-8B39-F4CC38075B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5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2B7F2B-5B9B-48DE-8511-7A94DC99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048FE-A36C-4601-B405-E6C1D47F4415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478603-7B73-41F2-9811-408DBE9B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CE85EA-7D07-4554-9620-E1AC55D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F017-9178-4E60-AE70-6926463BE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02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E2C005-2451-4E3D-AC96-0831B3C0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9F55-5223-4CE1-93B9-6C1F75A441B8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1D65D9-A30A-46ED-9BD4-1B1EDEF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36FD13-5235-49A7-9463-1FE95AEC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E00C-42CD-4CB2-9995-05B2B822F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7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C823DA-77CC-415F-8F5C-72225FD8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FE79D-92AC-414F-A4E0-A3C00C0F48BF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9066C9-797B-402E-9660-73F3081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7FBAFA-95C0-460C-80F1-FA24D4FE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3045C-81D9-4850-BAA9-D04811363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25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21B7E5-E9E2-4B71-9E1C-F0BB2B51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9701-7696-4C4B-9029-C51087C8D14F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622A74-4C13-422B-BA33-84C2F0E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924C1-03E0-4D27-8DFC-73AEBF8B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C934B-4F8F-42A8-A8FA-ED2D681DE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330F478-0D83-450E-B314-9020B0F8B0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D84F489-713D-4553-AF79-508CC70D4A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5456-A532-4150-A2E7-D1C2ACA61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FE423F-56BE-4644-BBE1-5F8AB84FE2B5}" type="datetimeFigureOut">
              <a:rPr lang="en-US" altLang="en-US"/>
              <a:pPr>
                <a:defRPr/>
              </a:pPr>
              <a:t>11/30/2019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8712-6ADC-462D-A185-FA51B6750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7B1A-BDE2-454B-A2D7-178F0D6A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D9B68B-CD8D-49DB-AEC1-558294357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AC601AD6-A082-41CB-99E7-71DE40A31A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>
            <a:extLst>
              <a:ext uri="{FF2B5EF4-FFF2-40B4-BE49-F238E27FC236}">
                <a16:creationId xmlns:a16="http://schemas.microsoft.com/office/drawing/2014/main" id="{3B69D55F-4C74-40C1-9956-B7269ED9DF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638F666E-0EC1-4A30-83DC-476694C2A8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262E-069A-446B-A8B2-5C87C885C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75A0B1-E9B7-4534-BA7C-86446A888E53}" type="datetimeFigureOut">
              <a:rPr lang="en-US"/>
              <a:pPr>
                <a:defRPr/>
              </a:pPr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81B3-249C-406E-831B-5FD454308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FB70-AFD6-4E11-A237-88E62054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D16500-C2CA-4059-A92A-B5A48F0E6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DCF3E75E-888E-44CB-92CF-C873F9B6F57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7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3D526D80-3270-49AE-8FC3-C60E5BF5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3FED6C2-869E-40D4-B33D-B9063013A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pic>
        <p:nvPicPr>
          <p:cNvPr id="27652" name="Picture 1">
            <a:extLst>
              <a:ext uri="{FF2B5EF4-FFF2-40B4-BE49-F238E27FC236}">
                <a16:creationId xmlns:a16="http://schemas.microsoft.com/office/drawing/2014/main" id="{132D8C06-C756-460A-BB31-AE153AEB948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4488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6438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6488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3688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20888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4780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52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24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96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AC402ED-FF75-42E5-824E-AD60B2DA4547}"/>
              </a:ext>
            </a:extLst>
          </p:cNvPr>
          <p:cNvSpPr txBox="1">
            <a:spLocks/>
          </p:cNvSpPr>
          <p:nvPr/>
        </p:nvSpPr>
        <p:spPr bwMode="auto">
          <a:xfrm>
            <a:off x="3311402" y="4437112"/>
            <a:ext cx="6517182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  <a:ea typeface="ヒラギノ角ゴ ProN W3" charset="-128"/>
              </a:rPr>
              <a:t>Tableau Hands-On</a:t>
            </a:r>
            <a:br>
              <a:rPr lang="en-US" altLang="en-US" sz="1800" dirty="0">
                <a:latin typeface="Verdana" panose="020B0604030504040204" pitchFamily="34" charset="0"/>
                <a:ea typeface="ヒラギノ角ゴ ProN W3" charset="-128"/>
              </a:rPr>
            </a:br>
            <a:r>
              <a:rPr lang="en-US" altLang="en-US" sz="1800" dirty="0">
                <a:latin typeface="Verdana" panose="020B0604030504040204" pitchFamily="34" charset="0"/>
                <a:ea typeface="ヒラギノ角ゴ ProN W3" charset="-128"/>
              </a:rPr>
              <a:t>Nabil Beitinjaneh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0297" y="1577929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Clinical Unit Patient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08880-34E7-48A8-AA7A-E4DEB911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013" y="1224322"/>
            <a:ext cx="46196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0148" y="902265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Daily Averages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3BFBF-AC28-4AB6-92F1-892943368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585912"/>
            <a:ext cx="64579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0148" y="902265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Clinical Unit Wait Time KPI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A0BEB-8069-485F-AE81-8C8BD14BA413}"/>
              </a:ext>
            </a:extLst>
          </p:cNvPr>
          <p:cNvSpPr txBox="1"/>
          <p:nvPr/>
        </p:nvSpPr>
        <p:spPr>
          <a:xfrm>
            <a:off x="605072" y="6145351"/>
            <a:ext cx="729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If(MEDIAN([Wait Time Min])-60&gt;0) Then "Above Target" ELSE "Below</a:t>
            </a:r>
          </a:p>
          <a:p>
            <a:r>
              <a:rPr lang="en-CA" sz="1600" dirty="0"/>
              <a:t> Target" 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ED23F-5ADF-4E85-816D-25562F9D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77" y="1398205"/>
            <a:ext cx="5687639" cy="4664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83EE0-3E01-4D1C-B6F5-0BFEEC90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168" y="3429000"/>
            <a:ext cx="3641470" cy="23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0148" y="902265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Busy Times of the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FFC98-62D0-4AA3-BCDD-F4B71D42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56" y="1577929"/>
            <a:ext cx="5905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440297" y="2040697"/>
            <a:ext cx="8296138" cy="1935145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The objective is to recreate a visualization </a:t>
            </a:r>
          </a:p>
          <a:p>
            <a:r>
              <a:rPr lang="en-US" dirty="0"/>
              <a:t>Import the Emergency Department dataset</a:t>
            </a:r>
          </a:p>
          <a:p>
            <a:r>
              <a:rPr lang="en-US" dirty="0"/>
              <a:t>Recreate each of the sheets</a:t>
            </a:r>
          </a:p>
          <a:p>
            <a:r>
              <a:rPr lang="en-US" dirty="0"/>
              <a:t>Two sets of screen captures will be provided </a:t>
            </a:r>
          </a:p>
          <a:p>
            <a:pPr marL="523478" lvl="1" indent="-342900">
              <a:buFont typeface="+mj-lt"/>
              <a:buAutoNum type="arabicPeriod"/>
            </a:pPr>
            <a:r>
              <a:rPr lang="en-US" dirty="0"/>
              <a:t>The graph</a:t>
            </a:r>
          </a:p>
          <a:p>
            <a:pPr marL="523478" lvl="1" indent="-342900">
              <a:buFont typeface="+mj-lt"/>
              <a:buAutoNum type="arabicPeriod"/>
            </a:pPr>
            <a:r>
              <a:rPr lang="en-US" dirty="0"/>
              <a:t>The graph with extra information</a:t>
            </a:r>
          </a:p>
          <a:p>
            <a:pPr marL="346869" indent="-342900">
              <a:buFont typeface="+mj-lt"/>
              <a:buAutoNum type="arabicPeriod"/>
            </a:pPr>
            <a:r>
              <a:rPr lang="en-US" dirty="0"/>
              <a:t>The visualization is also available on the Dropbox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0297" y="1577929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Patient Hourly Load for Emergency Department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41CB7-8224-4190-9854-1AD20713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" y="2092525"/>
            <a:ext cx="9144000" cy="33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0297" y="1577929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Clinical Unit Patient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9BC57A-E815-4790-844F-C06B417C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7737"/>
            <a:ext cx="9144000" cy="5062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F0246-04DA-478E-A5CC-F5AE1DDDB872}"/>
              </a:ext>
            </a:extLst>
          </p:cNvPr>
          <p:cNvSpPr txBox="1"/>
          <p:nvPr/>
        </p:nvSpPr>
        <p:spPr>
          <a:xfrm>
            <a:off x="193720" y="6039509"/>
            <a:ext cx="8829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viz shows the most common diagnoses in the Emergency Clinical Unit (the larger the box, the more common the diagnosis).  Color depicts the average wait time for that diagnosis.</a:t>
            </a:r>
            <a:endParaRPr lang="en-CA" sz="14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2668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0148" y="902265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Daily Averages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6841C-C964-41C6-ACDE-336F8ABB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4" y="1366592"/>
            <a:ext cx="7801531" cy="4786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A0BEB-8069-485F-AE81-8C8BD14BA413}"/>
              </a:ext>
            </a:extLst>
          </p:cNvPr>
          <p:cNvSpPr txBox="1"/>
          <p:nvPr/>
        </p:nvSpPr>
        <p:spPr>
          <a:xfrm>
            <a:off x="379562" y="6153039"/>
            <a:ext cx="876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This viz shows the number of daily check-ins for the EMERGENCY Clinical Unit</a:t>
            </a:r>
          </a:p>
          <a:p>
            <a:r>
              <a:rPr lang="en-CA" sz="1600" dirty="0"/>
              <a:t>The busiest and least busy days of each month are indicated, along with the mean for each month </a:t>
            </a:r>
          </a:p>
        </p:txBody>
      </p:sp>
    </p:spTree>
    <p:extLst>
      <p:ext uri="{BB962C8B-B14F-4D97-AF65-F5344CB8AC3E}">
        <p14:creationId xmlns:p14="http://schemas.microsoft.com/office/powerpoint/2010/main" val="15191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0148" y="902265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Clinical Unit Wait Time KPI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A0BEB-8069-485F-AE81-8C8BD14BA413}"/>
              </a:ext>
            </a:extLst>
          </p:cNvPr>
          <p:cNvSpPr txBox="1"/>
          <p:nvPr/>
        </p:nvSpPr>
        <p:spPr>
          <a:xfrm>
            <a:off x="379562" y="6153039"/>
            <a:ext cx="876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This viz shows the number of daily check-ins for the EMERGENCY Clinical Unit</a:t>
            </a:r>
          </a:p>
          <a:p>
            <a:r>
              <a:rPr lang="en-CA" sz="1600" dirty="0"/>
              <a:t>The busiest and least busy days of each month are indicated, along with the mean for each month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BAFCD-8E7A-48C6-8015-1F82F28E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6196"/>
            <a:ext cx="9144000" cy="37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0148" y="902265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Busy Times of the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028284-ECBE-47F5-BFCF-69BDE436A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21" y="1357001"/>
            <a:ext cx="4852358" cy="494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37BBB-9F01-4134-A4CA-76667DF3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865" y="1270773"/>
            <a:ext cx="1495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6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1453E-200C-4D6A-A591-93454BC74BE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0297" y="1577929"/>
            <a:ext cx="8296138" cy="492443"/>
          </a:xfrm>
        </p:spPr>
        <p:txBody>
          <a:bodyPr/>
          <a:lstStyle/>
          <a:p>
            <a:pPr indent="0" algn="ctr">
              <a:buNone/>
            </a:pPr>
            <a:r>
              <a:rPr lang="en-CA" sz="3200" dirty="0"/>
              <a:t>More Detailed Screen Captures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A97B603-86AF-4666-8FBC-6FA2F3D44D1C}"/>
              </a:ext>
            </a:extLst>
          </p:cNvPr>
          <p:cNvSpPr txBox="1">
            <a:spLocks/>
          </p:cNvSpPr>
          <p:nvPr/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Tx/>
              <a:buNone/>
              <a:defRPr sz="2813" b="0" i="0" kern="1200">
                <a:solidFill>
                  <a:srgbClr val="4C4C4C"/>
                </a:solidFill>
                <a:latin typeface="BentonSans Book"/>
                <a:ea typeface="+mn-ea"/>
                <a:cs typeface="BentonSans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6388">
              <a:defRPr/>
            </a:pPr>
            <a:r>
              <a:rPr lang="en-US" sz="3000"/>
              <a:t>Emergency Department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Emergency Department 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3769-3AF2-43D8-B20B-D00C92028C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0297" y="1577929"/>
            <a:ext cx="8296138" cy="269304"/>
          </a:xfrm>
        </p:spPr>
        <p:txBody>
          <a:bodyPr/>
          <a:lstStyle/>
          <a:p>
            <a:pPr indent="0">
              <a:buNone/>
            </a:pPr>
            <a:r>
              <a:rPr lang="en-CA" dirty="0"/>
              <a:t>Patient Hourly Load for Emergency Department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EA5D8-99FA-4F8A-843D-83DA6202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83" y="2309903"/>
            <a:ext cx="4962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656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9C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charset="0"/>
            <a:ea typeface="ヒラギノ角ゴ ProN W3" charset="0"/>
            <a:cs typeface="ヒラギノ角ゴ ProN W3" charset="0"/>
            <a:sym typeface="Gill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9C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charset="0"/>
            <a:ea typeface="ヒラギノ角ゴ ProN W3" charset="0"/>
            <a:cs typeface="ヒラギノ角ゴ ProN W3" charset="0"/>
            <a:sym typeface="Gill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14459</TotalTime>
  <Pages>0</Pages>
  <Words>246</Words>
  <Characters>0</Characters>
  <Application>Microsoft Office PowerPoint</Application>
  <PresentationFormat>On-screen Show (4:3)</PresentationFormat>
  <Lines>0</Lines>
  <Paragraphs>38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Custom Design</vt:lpstr>
      <vt:lpstr>2_Custom Design</vt:lpstr>
      <vt:lpstr>4_Default - Title and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dramsa3</dc:creator>
  <cp:keywords/>
  <dc:description/>
  <cp:lastModifiedBy>Nabil Beitinjaneh, Mr</cp:lastModifiedBy>
  <cp:revision>252</cp:revision>
  <cp:lastPrinted>2018-05-31T20:31:27Z</cp:lastPrinted>
  <dcterms:modified xsi:type="dcterms:W3CDTF">2019-11-30T15:42:41Z</dcterms:modified>
</cp:coreProperties>
</file>