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9"/>
    <p:restoredTop sz="94641"/>
  </p:normalViewPr>
  <p:slideViewPr>
    <p:cSldViewPr snapToGrid="0" snapToObjects="1">
      <p:cViewPr>
        <p:scale>
          <a:sx n="60" d="100"/>
          <a:sy n="60" d="100"/>
        </p:scale>
        <p:origin x="-133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1" d="100"/>
          <a:sy n="171" d="100"/>
        </p:scale>
        <p:origin x="12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A829326-EBB4-0441-AFD1-DC601D701F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CAA8CF-F5B6-5B4E-BC1C-E00D5F0D5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6D0A-B953-1A45-ADEA-97AF2A228AD1}" type="datetimeFigureOut">
              <a:rPr lang="pl-PL" smtClean="0"/>
              <a:t>22.09.2018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AC6462-BC9F-5F46-9948-06199BD6D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9024B-D6E2-5344-8395-269FA1E53E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F9545-7F12-A945-9BB0-7F8CED6851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420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96891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773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m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25">
            <a:extLst>
              <a:ext uri="{FF2B5EF4-FFF2-40B4-BE49-F238E27FC236}">
                <a16:creationId xmlns:a16="http://schemas.microsoft.com/office/drawing/2014/main" xmlns="" id="{F26B1B37-E356-DB49-97FE-5DA721A2F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4547" y="547844"/>
            <a:ext cx="2437200" cy="4608262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1" name="Shape 30">
            <a:extLst>
              <a:ext uri="{FF2B5EF4-FFF2-40B4-BE49-F238E27FC236}">
                <a16:creationId xmlns:a16="http://schemas.microsoft.com/office/drawing/2014/main" xmlns="" id="{B960E905-E9BB-9944-83F6-8C7B3E52D3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24694" y="2865600"/>
            <a:ext cx="2437200" cy="228960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0" name="Shape 29">
            <a:extLst>
              <a:ext uri="{FF2B5EF4-FFF2-40B4-BE49-F238E27FC236}">
                <a16:creationId xmlns:a16="http://schemas.microsoft.com/office/drawing/2014/main" xmlns="" id="{58F87794-5CAB-6A4A-BE8E-19BD80F39E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24694" y="546496"/>
            <a:ext cx="2437200" cy="231944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5" name="Shape 31">
            <a:extLst>
              <a:ext uri="{FF2B5EF4-FFF2-40B4-BE49-F238E27FC236}">
                <a16:creationId xmlns:a16="http://schemas.microsoft.com/office/drawing/2014/main" xmlns="" id="{DA24DE58-436B-D145-B2AC-2C9AE6F8E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65394" y="546495"/>
            <a:ext cx="2419200" cy="4609349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4" name="Shape 28">
            <a:extLst>
              <a:ext uri="{FF2B5EF4-FFF2-40B4-BE49-F238E27FC236}">
                <a16:creationId xmlns:a16="http://schemas.microsoft.com/office/drawing/2014/main" xmlns="" id="{9C101CE5-3880-C94C-91A2-6BF18A27A3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38213" y="5155200"/>
            <a:ext cx="6046381" cy="169200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37" name="Shape 24">
            <a:extLst>
              <a:ext uri="{FF2B5EF4-FFF2-40B4-BE49-F238E27FC236}">
                <a16:creationId xmlns:a16="http://schemas.microsoft.com/office/drawing/2014/main" xmlns="" id="{686CC273-4374-A34C-9797-FA59FAAAE3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44400" y="546495"/>
            <a:ext cx="2437200" cy="2320833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pic>
        <p:nvPicPr>
          <p:cNvPr id="15" name="image1.png" descr="C:\Users\boris\Dropbox\BMFoundry\02 BMWebApp\DEsign\Materials\report icons\report_ch.png">
            <a:extLst>
              <a:ext uri="{FF2B5EF4-FFF2-40B4-BE49-F238E27FC236}">
                <a16:creationId xmlns:a16="http://schemas.microsoft.com/office/drawing/2014/main" xmlns="" id="{0AC4AE38-CB1D-2F43-A8C9-D0EF2F495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9471553" y="2839888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2.png" descr="C:\Users\boris\Dropbox\BMFoundry\02 BMWebApp\DEsign\Materials\report icons\report_cr.png">
            <a:extLst>
              <a:ext uri="{FF2B5EF4-FFF2-40B4-BE49-F238E27FC236}">
                <a16:creationId xmlns:a16="http://schemas.microsoft.com/office/drawing/2014/main" xmlns="" id="{2E38A158-5E26-CC49-8FAD-F64934F91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471553" y="514750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3.png" descr="C:\Users\boris\Dropbox\BMFoundry\02 BMWebApp\DEsign\Materials\report icons\report_cs.png">
            <a:extLst>
              <a:ext uri="{FF2B5EF4-FFF2-40B4-BE49-F238E27FC236}">
                <a16:creationId xmlns:a16="http://schemas.microsoft.com/office/drawing/2014/main" xmlns="" id="{FB196B93-52D1-274A-BFC3-34AF33DCA5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1834832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4.png" descr="C:\Users\boris\Dropbox\BMFoundry\02 BMWebApp\DEsign\Materials\report icons\report_cst.png">
            <a:extLst>
              <a:ext uri="{FF2B5EF4-FFF2-40B4-BE49-F238E27FC236}">
                <a16:creationId xmlns:a16="http://schemas.microsoft.com/office/drawing/2014/main" xmlns="" id="{974D1CE8-4A24-A749-AD7C-F76F0A1BBF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5833307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5.png" descr="C:\Users\boris\Dropbox\BMFoundry\02 BMWebApp\DEsign\Materials\report icons\report_ka.png">
            <a:extLst>
              <a:ext uri="{FF2B5EF4-FFF2-40B4-BE49-F238E27FC236}">
                <a16:creationId xmlns:a16="http://schemas.microsoft.com/office/drawing/2014/main" xmlns="" id="{4D8193DD-9C5A-7E41-B81A-AF0269328E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4559878" y="563927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7.png" descr="C:\Users\boris\Dropbox\BMFoundry\02 BMWebApp\DEsign\Materials\report icons\report_kr.png">
            <a:extLst>
              <a:ext uri="{FF2B5EF4-FFF2-40B4-BE49-F238E27FC236}">
                <a16:creationId xmlns:a16="http://schemas.microsoft.com/office/drawing/2014/main" xmlns="" id="{965DEEF5-7F02-404D-BD27-DC60DDF34F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4512728" y="2852935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8.png" descr="C:\Users\boris\Dropbox\BMFoundry\02 BMWebApp\DEsign\Materials\report icons\report_rs.png">
            <a:extLst>
              <a:ext uri="{FF2B5EF4-FFF2-40B4-BE49-F238E27FC236}">
                <a16:creationId xmlns:a16="http://schemas.microsoft.com/office/drawing/2014/main" xmlns="" id="{663BEF5B-CBAA-AC42-AE9B-2AE3D23806A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11913337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9.png" descr="C:\Users\boris\Dropbox\BMFoundry\02 BMWebApp\DEsign\Materials\report icons\report_vp.png">
            <a:extLst>
              <a:ext uri="{FF2B5EF4-FFF2-40B4-BE49-F238E27FC236}">
                <a16:creationId xmlns:a16="http://schemas.microsoft.com/office/drawing/2014/main" xmlns="" id="{4A9DF0C9-7B3A-324C-8FF1-31526B0201E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7017687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6.png" descr="C:\Users\boris\Dropbox\BMFoundry\02 BMWebApp\DEsign\Materials\report icons\report_kp.png">
            <a:extLst>
              <a:ext uri="{FF2B5EF4-FFF2-40B4-BE49-F238E27FC236}">
                <a16:creationId xmlns:a16="http://schemas.microsoft.com/office/drawing/2014/main" xmlns="" id="{28F339DE-E274-CE4F-B408-8B6B74D377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77858" y="563927"/>
            <a:ext cx="311994" cy="31199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26">
            <a:extLst>
              <a:ext uri="{FF2B5EF4-FFF2-40B4-BE49-F238E27FC236}">
                <a16:creationId xmlns:a16="http://schemas.microsoft.com/office/drawing/2014/main" xmlns="" id="{DE59AB39-557A-EE44-B3D5-C66DA1D3C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44400" y="2866518"/>
            <a:ext cx="2437200" cy="2287596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3" name="Shape 27">
            <a:extLst>
              <a:ext uri="{FF2B5EF4-FFF2-40B4-BE49-F238E27FC236}">
                <a16:creationId xmlns:a16="http://schemas.microsoft.com/office/drawing/2014/main" xmlns="" id="{02F31581-2E34-7A48-B185-6E86DDE384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" y="5155200"/>
            <a:ext cx="6131013" cy="1691650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8" name="Shape 31">
            <a:extLst>
              <a:ext uri="{FF2B5EF4-FFF2-40B4-BE49-F238E27FC236}">
                <a16:creationId xmlns:a16="http://schemas.microsoft.com/office/drawing/2014/main" xmlns="" id="{863C3863-C8A4-2E41-A64B-2EF4D61696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0" y="546495"/>
            <a:ext cx="2437200" cy="4607619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F3639BF-24D3-054C-821E-9728AA203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pl-PL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188871F-CD64-C445-B3DB-B55CAF85DC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pl-PL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">
            <a:extLst>
              <a:ext uri="{FF2B5EF4-FFF2-40B4-BE49-F238E27FC236}">
                <a16:creationId xmlns:a16="http://schemas.microsoft.com/office/drawing/2014/main" xmlns="" id="{83D0BE0F-5E46-C341-A951-C3DF8EC0E808}"/>
              </a:ext>
            </a:extLst>
          </p:cNvPr>
          <p:cNvSpPr/>
          <p:nvPr userDrawn="1"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image10.pdf">
            <a:extLst>
              <a:ext uri="{FF2B5EF4-FFF2-40B4-BE49-F238E27FC236}">
                <a16:creationId xmlns:a16="http://schemas.microsoft.com/office/drawing/2014/main" xmlns="" id="{8C80D696-49F7-A64C-9728-05B0E05EB8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79511" y="128523"/>
            <a:ext cx="1512169" cy="29163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9F48F05-EC8E-D649-B6A2-3331A5C8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2" y="124494"/>
            <a:ext cx="7182296" cy="312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bg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47700" marR="0" indent="-1905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066800" marR="0" indent="-1524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524000" marR="0" indent="-1524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981200" marR="0" indent="-1524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»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23160" marR="0" indent="-13716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880360" marR="0" indent="-13716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337559" marR="0" indent="-137159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794759" marR="0" indent="-137159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AE37D3E-D91C-9E45-84D5-E71D728AB0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Value Propositions</a:t>
            </a:r>
            <a:endParaRPr lang="pl-PL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B9BFCC1-A4B1-7C4D-A09C-0A7BDD570A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Channels</a:t>
            </a:r>
            <a:endParaRPr lang="pl-PL" dirty="0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6B59929-7E9F-E241-9FC5-64B62FA8D5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Customer Relationships</a:t>
            </a:r>
            <a:endParaRPr lang="pl-PL" dirty="0" err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72760A3-2298-3547-8B71-8E1EDDB989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Customer Segments</a:t>
            </a:r>
            <a:endParaRPr lang="pl-PL" dirty="0" err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0B15EED-4E69-7240-B958-ABA6228B1B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Revenue Streams</a:t>
            </a:r>
            <a:endParaRPr lang="pl-PL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DCE384-97D1-544B-807B-598510C6ED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Key Activities</a:t>
            </a:r>
            <a:endParaRPr lang="pl-PL" dirty="0" err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980FFA2-4FA0-9D49-9304-88F04F34B0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Key Resources</a:t>
            </a:r>
            <a:endParaRPr lang="pl-PL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40467F3-E3FD-F148-AB23-8784DB1CA7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Cost Structure</a:t>
            </a:r>
            <a:endParaRPr lang="pl-PL" dirty="0" err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0366CA7-DF1A-634F-8641-1CD8CC926C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Key Partnerships</a:t>
            </a:r>
            <a:endParaRPr lang="pl-PL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BF055A8-6300-6A40-BFCA-AE775E02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Foster Analytics</a:t>
            </a:r>
            <a:endParaRPr lang="pl-PL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D659BE-34F5-624B-945E-5B72AEED0553}"/>
              </a:ext>
            </a:extLst>
          </p:cNvPr>
          <p:cNvSpPr txBox="1"/>
          <p:nvPr/>
        </p:nvSpPr>
        <p:spPr>
          <a:xfrm>
            <a:off x="728420" y="82141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AutoShape 13"/>
          <p:cNvSpPr/>
          <p:nvPr/>
        </p:nvSpPr>
        <p:spPr>
          <a:xfrm>
            <a:off x="2578100" y="8890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Audit</a:t>
            </a:r>
            <a:endParaRPr lang="en-US" sz="1100"/>
          </a:p>
        </p:txBody>
      </p:sp>
      <p:sp>
        <p:nvSpPr>
          <p:cNvPr id="15" name="AutoShape 14"/>
          <p:cNvSpPr/>
          <p:nvPr/>
        </p:nvSpPr>
        <p:spPr>
          <a:xfrm>
            <a:off x="2556835" y="1457252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ML Solutions</a:t>
            </a:r>
            <a:endParaRPr lang="en-US" sz="1100"/>
          </a:p>
        </p:txBody>
      </p:sp>
      <p:sp>
        <p:nvSpPr>
          <p:cNvPr id="20" name="AutoShape 19"/>
          <p:cNvSpPr/>
          <p:nvPr/>
        </p:nvSpPr>
        <p:spPr>
          <a:xfrm>
            <a:off x="3755065" y="927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Collection</a:t>
            </a:r>
            <a:endParaRPr lang="en-US" sz="1100"/>
          </a:p>
        </p:txBody>
      </p:sp>
      <p:sp>
        <p:nvSpPr>
          <p:cNvPr id="22" name="AutoShape 21"/>
          <p:cNvSpPr/>
          <p:nvPr/>
        </p:nvSpPr>
        <p:spPr>
          <a:xfrm>
            <a:off x="4927600" y="927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Helvetica"/>
              </a:rPr>
              <a:t>IOT Experience</a:t>
            </a:r>
            <a:endParaRPr lang="en-US" sz="1100" dirty="0"/>
          </a:p>
        </p:txBody>
      </p:sp>
      <p:sp>
        <p:nvSpPr>
          <p:cNvPr id="24" name="AutoShape 23"/>
          <p:cNvSpPr/>
          <p:nvPr/>
        </p:nvSpPr>
        <p:spPr>
          <a:xfrm>
            <a:off x="2578100" y="3187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Open-Source Development Packages</a:t>
            </a:r>
            <a:endParaRPr lang="en-US" sz="1100"/>
          </a:p>
        </p:txBody>
      </p:sp>
      <p:sp>
        <p:nvSpPr>
          <p:cNvPr id="25" name="AutoShape 24"/>
          <p:cNvSpPr/>
          <p:nvPr/>
        </p:nvSpPr>
        <p:spPr>
          <a:xfrm>
            <a:off x="3568700" y="32893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OSISoft Software</a:t>
            </a:r>
            <a:endParaRPr lang="en-US" sz="1100"/>
          </a:p>
        </p:txBody>
      </p:sp>
      <p:sp>
        <p:nvSpPr>
          <p:cNvPr id="26" name="AutoShape 25"/>
          <p:cNvSpPr/>
          <p:nvPr/>
        </p:nvSpPr>
        <p:spPr>
          <a:xfrm>
            <a:off x="7531100" y="9779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On-Site Access to Your Consultant</a:t>
            </a:r>
            <a:endParaRPr lang="en-US" sz="1100"/>
          </a:p>
        </p:txBody>
      </p:sp>
      <p:sp>
        <p:nvSpPr>
          <p:cNvPr id="28" name="AutoShape 27"/>
          <p:cNvSpPr/>
          <p:nvPr/>
        </p:nvSpPr>
        <p:spPr>
          <a:xfrm>
            <a:off x="9867900" y="901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Established Industrial Companies with IOT Devices</a:t>
            </a:r>
            <a:endParaRPr lang="en-US" sz="1100"/>
          </a:p>
        </p:txBody>
      </p:sp>
      <p:sp>
        <p:nvSpPr>
          <p:cNvPr id="29" name="AutoShape 28"/>
          <p:cNvSpPr/>
          <p:nvPr/>
        </p:nvSpPr>
        <p:spPr>
          <a:xfrm>
            <a:off x="11036300" y="901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Young Industrial Companies with IOT Devices</a:t>
            </a:r>
            <a:endParaRPr lang="en-US" sz="1100"/>
          </a:p>
        </p:txBody>
      </p:sp>
      <p:sp>
        <p:nvSpPr>
          <p:cNvPr id="30" name="AutoShape 29"/>
          <p:cNvSpPr/>
          <p:nvPr/>
        </p:nvSpPr>
        <p:spPr>
          <a:xfrm>
            <a:off x="6184900" y="8890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Machine Learning Experience</a:t>
            </a:r>
            <a:endParaRPr lang="en-US" sz="1100"/>
          </a:p>
        </p:txBody>
      </p:sp>
      <p:sp>
        <p:nvSpPr>
          <p:cNvPr id="31" name="AutoShape 30"/>
          <p:cNvSpPr/>
          <p:nvPr/>
        </p:nvSpPr>
        <p:spPr>
          <a:xfrm>
            <a:off x="8458498" y="3187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LinkedIn/Social Media Marketing</a:t>
            </a:r>
            <a:endParaRPr lang="en-US" sz="1100"/>
          </a:p>
        </p:txBody>
      </p:sp>
      <p:sp>
        <p:nvSpPr>
          <p:cNvPr id="33" name="AutoShape 32"/>
          <p:cNvSpPr/>
          <p:nvPr/>
        </p:nvSpPr>
        <p:spPr>
          <a:xfrm>
            <a:off x="4959498" y="2933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Custom Tailored Solutions</a:t>
            </a:r>
            <a:endParaRPr lang="en-US" sz="1100"/>
          </a:p>
        </p:txBody>
      </p:sp>
      <p:sp>
        <p:nvSpPr>
          <p:cNvPr id="34" name="AutoShape 33"/>
          <p:cNvSpPr/>
          <p:nvPr/>
        </p:nvSpPr>
        <p:spPr>
          <a:xfrm>
            <a:off x="6184900" y="1914156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Embedding Solutions in Existing Infrastructure</a:t>
            </a:r>
            <a:endParaRPr lang="en-US" sz="1100"/>
          </a:p>
        </p:txBody>
      </p:sp>
      <p:sp>
        <p:nvSpPr>
          <p:cNvPr id="35" name="AutoShape 34"/>
          <p:cNvSpPr/>
          <p:nvPr/>
        </p:nvSpPr>
        <p:spPr>
          <a:xfrm>
            <a:off x="8572500" y="9525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Direct Remote Access to Your Consultant</a:t>
            </a:r>
            <a:endParaRPr lang="en-US" sz="1100"/>
          </a:p>
        </p:txBody>
      </p:sp>
      <p:sp>
        <p:nvSpPr>
          <p:cNvPr id="37" name="AutoShape 36"/>
          <p:cNvSpPr/>
          <p:nvPr/>
        </p:nvSpPr>
        <p:spPr>
          <a:xfrm>
            <a:off x="1308100" y="927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OSISoft</a:t>
            </a:r>
            <a:endParaRPr lang="en-US" sz="1100"/>
          </a:p>
        </p:txBody>
      </p:sp>
      <p:sp>
        <p:nvSpPr>
          <p:cNvPr id="38" name="AutoShape 37"/>
          <p:cNvSpPr/>
          <p:nvPr/>
        </p:nvSpPr>
        <p:spPr>
          <a:xfrm>
            <a:off x="7391400" y="3187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Customer Testimonials</a:t>
            </a:r>
            <a:endParaRPr lang="en-US" sz="1100"/>
          </a:p>
        </p:txBody>
      </p:sp>
      <p:sp>
        <p:nvSpPr>
          <p:cNvPr id="39" name="AutoShape 38"/>
          <p:cNvSpPr/>
          <p:nvPr/>
        </p:nvSpPr>
        <p:spPr>
          <a:xfrm>
            <a:off x="165100" y="927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McGill University</a:t>
            </a:r>
            <a:endParaRPr lang="en-US" sz="1100"/>
          </a:p>
        </p:txBody>
      </p:sp>
      <p:sp>
        <p:nvSpPr>
          <p:cNvPr id="41" name="AutoShape 40"/>
          <p:cNvSpPr/>
          <p:nvPr/>
        </p:nvSpPr>
        <p:spPr>
          <a:xfrm>
            <a:off x="4914900" y="18923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Governance Experience</a:t>
            </a:r>
            <a:endParaRPr lang="en-US" sz="1100"/>
          </a:p>
        </p:txBody>
      </p:sp>
      <p:sp>
        <p:nvSpPr>
          <p:cNvPr id="46" name="AutoShape 45"/>
          <p:cNvSpPr/>
          <p:nvPr/>
        </p:nvSpPr>
        <p:spPr>
          <a:xfrm>
            <a:off x="4938528" y="3903921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Visualization</a:t>
            </a:r>
            <a:endParaRPr lang="en-US" sz="1100"/>
          </a:p>
        </p:txBody>
      </p:sp>
      <p:sp>
        <p:nvSpPr>
          <p:cNvPr id="47" name="AutoShape 46"/>
          <p:cNvSpPr/>
          <p:nvPr/>
        </p:nvSpPr>
        <p:spPr>
          <a:xfrm>
            <a:off x="3817679" y="1597247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Maintenance</a:t>
            </a:r>
            <a:endParaRPr lang="en-US" sz="1100"/>
          </a:p>
        </p:txBody>
      </p:sp>
      <p:sp>
        <p:nvSpPr>
          <p:cNvPr id="48" name="AutoShape 47"/>
          <p:cNvSpPr/>
          <p:nvPr/>
        </p:nvSpPr>
        <p:spPr>
          <a:xfrm>
            <a:off x="2540590" y="2082800"/>
            <a:ext cx="1028110" cy="7239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Helvetica"/>
              </a:rPr>
              <a:t>Data Investigation/Reporting</a:t>
            </a:r>
            <a:endParaRPr lang="en-US" sz="1100" dirty="0"/>
          </a:p>
        </p:txBody>
      </p:sp>
      <p:sp>
        <p:nvSpPr>
          <p:cNvPr id="49" name="AutoShape 48"/>
          <p:cNvSpPr/>
          <p:nvPr/>
        </p:nvSpPr>
        <p:spPr>
          <a:xfrm>
            <a:off x="6337300" y="5473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ML/Data Governance Maintenance Fees</a:t>
            </a:r>
            <a:endParaRPr lang="en-US" sz="1100"/>
          </a:p>
        </p:txBody>
      </p:sp>
      <p:sp>
        <p:nvSpPr>
          <p:cNvPr id="50" name="AutoShape 49"/>
          <p:cNvSpPr/>
          <p:nvPr/>
        </p:nvSpPr>
        <p:spPr>
          <a:xfrm>
            <a:off x="7404100" y="5473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One-Time Data Investigation Purchase</a:t>
            </a:r>
            <a:endParaRPr lang="en-US" sz="1100"/>
          </a:p>
        </p:txBody>
      </p:sp>
      <p:sp>
        <p:nvSpPr>
          <p:cNvPr id="51" name="AutoShape 50"/>
          <p:cNvSpPr/>
          <p:nvPr/>
        </p:nvSpPr>
        <p:spPr>
          <a:xfrm>
            <a:off x="127000" y="5473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OSISoft Licenses</a:t>
            </a:r>
            <a:endParaRPr lang="en-US" sz="1100"/>
          </a:p>
        </p:txBody>
      </p:sp>
      <p:sp>
        <p:nvSpPr>
          <p:cNvPr id="52" name="AutoShape 51"/>
          <p:cNvSpPr/>
          <p:nvPr/>
        </p:nvSpPr>
        <p:spPr>
          <a:xfrm>
            <a:off x="1206500" y="5486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Consultant Wages</a:t>
            </a:r>
            <a:endParaRPr lang="en-US" sz="1100"/>
          </a:p>
        </p:txBody>
      </p:sp>
      <p:sp>
        <p:nvSpPr>
          <p:cNvPr id="53" name="AutoShape 52"/>
          <p:cNvSpPr/>
          <p:nvPr/>
        </p:nvSpPr>
        <p:spPr>
          <a:xfrm>
            <a:off x="2286000" y="5499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Marketing Resources</a:t>
            </a:r>
            <a:endParaRPr lang="en-US" sz="1100"/>
          </a:p>
        </p:txBody>
      </p:sp>
      <p:sp>
        <p:nvSpPr>
          <p:cNvPr id="54" name="AutoShape 53"/>
          <p:cNvSpPr/>
          <p:nvPr/>
        </p:nvSpPr>
        <p:spPr>
          <a:xfrm>
            <a:off x="8445500" y="5486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Science Solution Implementation Purchase</a:t>
            </a:r>
            <a:endParaRPr lang="en-US" sz="1100"/>
          </a:p>
        </p:txBody>
      </p:sp>
      <p:sp>
        <p:nvSpPr>
          <p:cNvPr id="56" name="AutoShape 55"/>
          <p:cNvSpPr/>
          <p:nvPr/>
        </p:nvSpPr>
        <p:spPr>
          <a:xfrm>
            <a:off x="3365500" y="5486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Other Software Licenses</a:t>
            </a:r>
            <a:endParaRPr lang="en-US" sz="1100"/>
          </a:p>
        </p:txBody>
      </p:sp>
      <p:sp>
        <p:nvSpPr>
          <p:cNvPr id="57" name="AutoShape 56"/>
          <p:cNvSpPr/>
          <p:nvPr/>
        </p:nvSpPr>
        <p:spPr>
          <a:xfrm>
            <a:off x="7391400" y="4216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Referrals From OSISoft</a:t>
            </a:r>
            <a:endParaRPr lang="en-US" sz="1100"/>
          </a:p>
        </p:txBody>
      </p:sp>
      <p:sp>
        <p:nvSpPr>
          <p:cNvPr id="58" name="AutoShape 57"/>
          <p:cNvSpPr/>
          <p:nvPr/>
        </p:nvSpPr>
        <p:spPr>
          <a:xfrm>
            <a:off x="6337300" y="28575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OSISoft Implementation Partners</a:t>
            </a:r>
            <a:endParaRPr lang="en-US" sz="1100"/>
          </a:p>
        </p:txBody>
      </p:sp>
      <p:sp>
        <p:nvSpPr>
          <p:cNvPr id="59" name="AutoShape 58"/>
          <p:cNvSpPr/>
          <p:nvPr/>
        </p:nvSpPr>
        <p:spPr>
          <a:xfrm>
            <a:off x="9474200" y="5499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Audit Fee</a:t>
            </a:r>
            <a:endParaRPr lang="en-US" sz="1100"/>
          </a:p>
        </p:txBody>
      </p:sp>
      <p:sp>
        <p:nvSpPr>
          <p:cNvPr id="60" name="AutoShape 59"/>
          <p:cNvSpPr/>
          <p:nvPr/>
        </p:nvSpPr>
        <p:spPr>
          <a:xfrm>
            <a:off x="2501900" y="4203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OSISoft Partnership</a:t>
            </a:r>
            <a:endParaRPr lang="en-US" sz="1100"/>
          </a:p>
        </p:txBody>
      </p:sp>
      <p:sp>
        <p:nvSpPr>
          <p:cNvPr id="61" name="AutoShape 24"/>
          <p:cNvSpPr/>
          <p:nvPr/>
        </p:nvSpPr>
        <p:spPr>
          <a:xfrm>
            <a:off x="3607391" y="4276060"/>
            <a:ext cx="1062074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Helvetica"/>
              </a:rPr>
              <a:t>Qualified Consultants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0889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117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canvas_template</vt:lpstr>
      <vt:lpstr>Foster Analytics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olive</cp:lastModifiedBy>
  <cp:revision>22</cp:revision>
  <dcterms:modified xsi:type="dcterms:W3CDTF">2018-09-22T20:35:21Z</dcterms:modified>
</cp:coreProperties>
</file>