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86" r:id="rId7"/>
    <p:sldId id="290" r:id="rId8"/>
    <p:sldId id="278" r:id="rId9"/>
  </p:sldIdLst>
  <p:sldSz cx="9144000" cy="5143500" type="screen16x9"/>
  <p:notesSz cx="6858000" cy="9144000"/>
  <p:embeddedFontLst>
    <p:embeddedFont>
      <p:font typeface="Barlow" charset="0"/>
      <p:regular r:id="rId11"/>
      <p:bold r:id="rId12"/>
      <p:italic r:id="rId13"/>
      <p:boldItalic r:id="rId14"/>
    </p:embeddedFont>
    <p:embeddedFont>
      <p:font typeface="Barlow Light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Raleway SemiBold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0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50F2DF1-A4A6-471C-A59F-CB6C8A3BBD1D}">
  <a:tblStyle styleId="{750F2DF1-A4A6-471C-A59F-CB6C8A3BB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493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39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liver-foster-19684a8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liverfoster27/Kaggle-ColombusRetail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Kaggle Columbus Competition</a:t>
            </a:r>
            <a:br>
              <a:rPr lang="en" dirty="0" smtClean="0"/>
            </a:br>
            <a:r>
              <a:rPr lang="en" sz="2000" dirty="0" smtClean="0"/>
              <a:t>Presentation by Oliver Foster</a:t>
            </a:r>
            <a:endParaRPr dirty="0"/>
          </a:p>
        </p:txBody>
      </p:sp>
      <p:pic>
        <p:nvPicPr>
          <p:cNvPr id="1026" name="Picture 2" descr="C:\Users\olive\Downloads\shop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9622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Problem &amp; Methodology</a:t>
            </a:r>
            <a:endParaRPr sz="36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67544" y="1631518"/>
            <a:ext cx="6419056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u="sng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Problem: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Columbus wants an algorithm built to target shoppers likely to spend money at their online store based on interaction with their website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sz="1400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u="sng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Methodology: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Inspect the data with visualizations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Clean the data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Hot-encode categorical columns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 engineering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Gridsearch for best combination of model and hyper-parameters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050" name="Picture 2" descr="C:\Users\olive\Downloads\plan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7493"/>
            <a:ext cx="1624607" cy="16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404279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Data Cleaning Problem: Underrepresented Categories</a:t>
            </a:r>
            <a:endParaRPr sz="2800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67544" y="2029625"/>
            <a:ext cx="3672408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CA" u="sng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Problem: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Certain 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features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(OperatingSystems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TrafficType</a:t>
            </a:r>
            <a:r>
              <a:rPr lang="en-CA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and </a:t>
            </a: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Browser) had categories with very little representation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CA" sz="1400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u="sng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Solution: </a:t>
            </a:r>
            <a:endParaRPr lang="en-CA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Assign minority categories to one “Other” category</a:t>
            </a:r>
            <a:endParaRPr lang="en-CA" sz="1400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098" name="Picture 2" descr="C:\Users\olive\Documents\GitHub\Kaggle-ColombusRetailClassification\misc\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3478"/>
            <a:ext cx="3456384" cy="23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live\Documents\GitHub\Kaggle-ColombusRetailClassification\misc\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41252"/>
            <a:ext cx="3460028" cy="23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372200" y="987574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60232" y="987574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52320" y="100291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000" y="353839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4098" idx="1"/>
            <a:endCxn id="4099" idx="1"/>
          </p:cNvCxnSpPr>
          <p:nvPr/>
        </p:nvCxnSpPr>
        <p:spPr>
          <a:xfrm rot="10800000" flipV="1">
            <a:off x="5004048" y="1311611"/>
            <a:ext cx="12700" cy="2519026"/>
          </a:xfrm>
          <a:prstGeom prst="curvedConnector3">
            <a:avLst>
              <a:gd name="adj1" fmla="val 3991307"/>
            </a:avLst>
          </a:prstGeom>
          <a:ln w="57150">
            <a:solidFill>
              <a:schemeClr val="accent2">
                <a:shade val="95000"/>
                <a:satMod val="105000"/>
                <a:alpha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Pipeline &amp; Gridsearch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7" name="Picture 3" descr="C:\Users\olive\Downloads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7493"/>
            <a:ext cx="2901942" cy="45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45;p13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3672408" cy="1012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CA" dirty="0" smtClean="0">
                <a:solidFill>
                  <a:srgbClr val="F69A04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Feature Engineering Grid: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SelectFromModel</a:t>
            </a:r>
            <a:endParaRPr lang="en-CA" sz="1400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1200150" lvl="2" indent="-285750">
              <a:buClr>
                <a:schemeClr val="dk1"/>
              </a:buClr>
              <a:buSzPts val="1100"/>
            </a:pPr>
            <a:r>
              <a:rPr lang="en-CA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Thresh = [</a:t>
            </a:r>
            <a:r>
              <a:rPr lang="en-US" sz="1400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0, '0.5*mean', '0.75*mean', </a:t>
            </a: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‘mean’, '1.25*mean‘]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Estimator Grid: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LogReg, Bagging, Boosting, Random Forrest, SVC</a:t>
            </a:r>
          </a:p>
          <a:p>
            <a:pPr marL="1200150" lvl="2" indent="-285750">
              <a:buClr>
                <a:schemeClr val="dk1"/>
              </a:buClr>
              <a:buSzPts val="1100"/>
            </a:pPr>
            <a:r>
              <a:rPr lang="en-US" sz="1400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All with their own hyper-parameter grids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52" y="4351776"/>
            <a:ext cx="4392488" cy="108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Barlow Light"/>
              <a:buChar char="▸"/>
            </a:pPr>
            <a:r>
              <a:rPr lang="en-CA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5-fold Cross-Validation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Barlow Light"/>
              <a:buChar char="▸"/>
            </a:pPr>
            <a:r>
              <a:rPr lang="en-CA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~350 unique grid combinations (~1750 fits)</a:t>
            </a:r>
          </a:p>
        </p:txBody>
      </p:sp>
    </p:spTree>
    <p:extLst>
      <p:ext uri="{BB962C8B-B14F-4D97-AF65-F5344CB8AC3E}">
        <p14:creationId xmlns:p14="http://schemas.microsoft.com/office/powerpoint/2010/main" val="11450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Pipeline in Scikit-Learn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7" name="Picture 3" descr="C:\Users\olive\Downloads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32" y="1074905"/>
            <a:ext cx="2281412" cy="35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1630"/>
            <a:ext cx="6666914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2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Summary of Results</a:t>
            </a:r>
            <a:endParaRPr sz="36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8353"/>
              </p:ext>
            </p:extLst>
          </p:nvPr>
        </p:nvGraphicFramePr>
        <p:xfrm>
          <a:off x="395536" y="1347614"/>
          <a:ext cx="8136901" cy="34339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0240"/>
                <a:gridCol w="1728192"/>
                <a:gridCol w="1872208"/>
                <a:gridCol w="1152128"/>
                <a:gridCol w="1224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Data Prep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Methodology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Feature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Engineering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Estimator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Scoring</a:t>
                      </a:r>
                      <a:r>
                        <a:rPr lang="en-CA" baseline="0" dirty="0" smtClean="0">
                          <a:latin typeface="Raleway SemiBold" charset="0"/>
                        </a:rPr>
                        <a:t> Metric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Raleway SemiBold" charset="0"/>
                        </a:rPr>
                        <a:t>Score</a:t>
                      </a:r>
                      <a:endParaRPr lang="en-CA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685056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Hot Encoding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&amp; Median Imputer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None</a:t>
                      </a:r>
                      <a:endParaRPr lang="en-CA" sz="1200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Bagging Classifier (Decision</a:t>
                      </a:r>
                      <a:r>
                        <a:rPr lang="en-CA" sz="1200" baseline="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 Tree Estimator)</a:t>
                      </a:r>
                      <a:endParaRPr lang="en-CA" sz="1200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Accuracy</a:t>
                      </a:r>
                      <a:endParaRPr lang="en-CA" sz="1200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tx1"/>
                          </a:solidFill>
                          <a:latin typeface="Raleway SemiBold" charset="0"/>
                        </a:rPr>
                        <a:t>0.91459</a:t>
                      </a:r>
                      <a:endParaRPr lang="en-CA" sz="1200" dirty="0">
                        <a:solidFill>
                          <a:schemeClr val="tx1"/>
                        </a:solidFill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67628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Hot Encoding &amp; Median Imputer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SelectFromModel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with 0.5*mean threshold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Random Forrest Classifier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Accuracy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0.90054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Hot Encoding &amp; Median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Imputer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(Performed by DNN)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Raleway SemiBold" charset="0"/>
                        </a:rPr>
                        <a:t>Dense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Neural Network Classifier</a:t>
                      </a:r>
                      <a:endParaRPr lang="en-CA" sz="1200" dirty="0" smtClean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Accuracy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0.89621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Hot Encoding &amp; Median Imputer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>
                          <a:latin typeface="Raleway SemiBold" charset="0"/>
                        </a:rPr>
                        <a:t>SelectFromModel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with 0.75*mean threshold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Raleway SemiBold" charset="0"/>
                        </a:rPr>
                        <a:t>Gradient Boosting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F2 Score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>
                          <a:latin typeface="Raleway SemiBold" charset="0"/>
                        </a:rPr>
                        <a:t>Prec</a:t>
                      </a:r>
                      <a:r>
                        <a:rPr lang="en-CA" sz="1200" dirty="0" smtClean="0">
                          <a:latin typeface="Raleway SemiBold" charset="0"/>
                        </a:rPr>
                        <a:t>: 0.724299  Rec: 0.612648  F2: 0.632137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Raleway SemiBold" charset="0"/>
                        </a:rPr>
                        <a:t>Hot Encoding &amp; Median Imputer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None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 smtClean="0">
                          <a:latin typeface="Raleway SemiBold" charset="0"/>
                        </a:rPr>
                        <a:t>Gradient Boosting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ROC</a:t>
                      </a:r>
                      <a:r>
                        <a:rPr lang="en-CA" sz="1200" baseline="0" dirty="0" smtClean="0">
                          <a:latin typeface="Raleway SemiBold" charset="0"/>
                        </a:rPr>
                        <a:t> AUC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Raleway SemiBold" charset="0"/>
                        </a:rPr>
                        <a:t>0.931 (excellent)</a:t>
                      </a:r>
                      <a:endParaRPr lang="en-CA" sz="1200" dirty="0">
                        <a:latin typeface="Raleway SemiBold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Reccomendation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155844" y="1786533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CA" dirty="0" smtClean="0"/>
              <a:t>For an OOTB solution – take the Gradient Boosting tuning for F2 score</a:t>
            </a:r>
          </a:p>
          <a:p>
            <a:pPr marL="571500" lvl="1" indent="0" algn="ctr">
              <a:buNone/>
            </a:pPr>
            <a:r>
              <a:rPr lang="en-CA" b="1" dirty="0" smtClean="0"/>
              <a:t>OR</a:t>
            </a:r>
          </a:p>
          <a:p>
            <a:r>
              <a:rPr lang="en-CA" dirty="0" smtClean="0"/>
              <a:t>For an advanced client wanting to tune their own thresholds – take the Gradient Boosting tuning for ROC AUC score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9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CA" sz="1800" dirty="0" smtClean="0"/>
              <a:t>oliverfoster27@gmail.com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n-CA" sz="1800" dirty="0">
                <a:hlinkClick r:id="rId3"/>
              </a:rPr>
              <a:t>https://www.linkedin.com/in/oliver-foster-19684a89</a:t>
            </a:r>
            <a:r>
              <a:rPr lang="en-CA" sz="1800" dirty="0" smtClean="0">
                <a:hlinkClick r:id="rId3"/>
              </a:rPr>
              <a:t>/</a:t>
            </a:r>
            <a:endParaRPr lang="en-CA" sz="1800" dirty="0" smtClean="0"/>
          </a:p>
          <a:p>
            <a:pPr lvl="0">
              <a:spcBef>
                <a:spcPts val="0"/>
              </a:spcBef>
            </a:pPr>
            <a:r>
              <a:rPr lang="en-CA" sz="1800" dirty="0">
                <a:hlinkClick r:id="rId4"/>
              </a:rPr>
              <a:t>https://github.com/oliverfoster27/Kaggle-ColombusRetailClassification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299</Words>
  <Application>Microsoft Office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Barlow</vt:lpstr>
      <vt:lpstr>Barlow Light</vt:lpstr>
      <vt:lpstr>Calibri</vt:lpstr>
      <vt:lpstr>Raleway SemiBold</vt:lpstr>
      <vt:lpstr>Gaoler template</vt:lpstr>
      <vt:lpstr>Kaggle Columbus Competition Presentation by Oliver Foster</vt:lpstr>
      <vt:lpstr>Problem &amp; Methodology</vt:lpstr>
      <vt:lpstr>Data Cleaning Problem: Underrepresented Categories</vt:lpstr>
      <vt:lpstr>Pipeline &amp; Gridsearch</vt:lpstr>
      <vt:lpstr>Pipeline in Scikit-Learn</vt:lpstr>
      <vt:lpstr>Summary of Results</vt:lpstr>
      <vt:lpstr>Reccomendation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Columbus Competition Presentation by Oliver Foster</dc:title>
  <cp:lastModifiedBy>olive</cp:lastModifiedBy>
  <cp:revision>17</cp:revision>
  <dcterms:modified xsi:type="dcterms:W3CDTF">2019-11-18T23:07:22Z</dcterms:modified>
</cp:coreProperties>
</file>